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7"/>
  </p:notesMasterIdLst>
  <p:sldIdLst>
    <p:sldId id="256" r:id="rId2"/>
    <p:sldId id="257" r:id="rId3"/>
    <p:sldId id="258" r:id="rId4"/>
    <p:sldId id="412"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414" r:id="rId55"/>
    <p:sldId id="309" r:id="rId56"/>
    <p:sldId id="413"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407" r:id="rId78"/>
    <p:sldId id="330" r:id="rId79"/>
    <p:sldId id="408" r:id="rId80"/>
    <p:sldId id="331" r:id="rId81"/>
    <p:sldId id="332" r:id="rId82"/>
    <p:sldId id="333" r:id="rId83"/>
    <p:sldId id="334" r:id="rId84"/>
    <p:sldId id="335" r:id="rId85"/>
    <p:sldId id="411" r:id="rId86"/>
    <p:sldId id="409"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3" r:id="rId103"/>
    <p:sldId id="354" r:id="rId104"/>
    <p:sldId id="355" r:id="rId105"/>
    <p:sldId id="356" r:id="rId106"/>
    <p:sldId id="357" r:id="rId107"/>
    <p:sldId id="358" r:id="rId108"/>
    <p:sldId id="359" r:id="rId109"/>
    <p:sldId id="360" r:id="rId110"/>
    <p:sldId id="361" r:id="rId111"/>
    <p:sldId id="362" r:id="rId112"/>
    <p:sldId id="364" r:id="rId113"/>
    <p:sldId id="365" r:id="rId114"/>
    <p:sldId id="366" r:id="rId115"/>
    <p:sldId id="367" r:id="rId116"/>
    <p:sldId id="368" r:id="rId117"/>
    <p:sldId id="369" r:id="rId118"/>
    <p:sldId id="370" r:id="rId119"/>
    <p:sldId id="371" r:id="rId120"/>
    <p:sldId id="372" r:id="rId121"/>
    <p:sldId id="410" r:id="rId122"/>
    <p:sldId id="403" r:id="rId123"/>
    <p:sldId id="404" r:id="rId124"/>
    <p:sldId id="405" r:id="rId125"/>
    <p:sldId id="406" r:id="rId126"/>
  </p:sldIdLst>
  <p:sldSz cx="9144000" cy="6858000" type="screen4x3"/>
  <p:notesSz cx="6834188" cy="9979025"/>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p" initials="h"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66FF"/>
    <a:srgbClr val="D9FDA5"/>
    <a:srgbClr val="FFFFFF"/>
    <a:srgbClr val="D9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17" autoAdjust="0"/>
    <p:restoredTop sz="94659" autoAdjust="0"/>
  </p:normalViewPr>
  <p:slideViewPr>
    <p:cSldViewPr snapToObjects="1">
      <p:cViewPr varScale="1">
        <p:scale>
          <a:sx n="106" d="100"/>
          <a:sy n="106" d="100"/>
        </p:scale>
        <p:origin x="90" y="102"/>
      </p:cViewPr>
      <p:guideLst>
        <p:guide orient="horz" pos="2142"/>
        <p:guide pos="2880"/>
      </p:guideLst>
    </p:cSldViewPr>
  </p:slideViewPr>
  <p:outlineViewPr>
    <p:cViewPr>
      <p:scale>
        <a:sx n="33" d="100"/>
        <a:sy n="33" d="100"/>
      </p:scale>
      <p:origin x="0" y="180"/>
    </p:cViewPr>
  </p:outlineViewPr>
  <p:notesTextViewPr>
    <p:cViewPr>
      <p:scale>
        <a:sx n="100" d="100"/>
        <a:sy n="100" d="100"/>
      </p:scale>
      <p:origin x="0" y="0"/>
    </p:cViewPr>
  </p:notesTextViewPr>
  <p:sorterViewPr>
    <p:cViewPr>
      <p:scale>
        <a:sx n="66" d="100"/>
        <a:sy n="66" d="100"/>
      </p:scale>
      <p:origin x="0" y="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60688" cy="498475"/>
          </a:xfrm>
          <a:prstGeom prst="rect">
            <a:avLst/>
          </a:prstGeom>
          <a:noFill/>
          <a:ln w="9525">
            <a:noFill/>
            <a:miter lim="800000"/>
          </a:ln>
          <a:effectLst/>
        </p:spPr>
        <p:txBody>
          <a:bodyPr vert="horz" wrap="square" lIns="91440" tIns="45720" rIns="91440" bIns="45720" numCol="1" anchor="t" anchorCtr="0" compatLnSpc="1"/>
          <a:lstStyle>
            <a:lvl1pPr eaLnBrk="0" hangingPunct="0">
              <a:defRPr sz="1200"/>
            </a:lvl1pPr>
          </a:lstStyle>
          <a:p>
            <a:pPr>
              <a:defRPr/>
            </a:pPr>
            <a:endParaRPr lang="zh-CN" altLang="en-US"/>
          </a:p>
        </p:txBody>
      </p:sp>
      <p:sp>
        <p:nvSpPr>
          <p:cNvPr id="2051" name="Rectangle 3"/>
          <p:cNvSpPr>
            <a:spLocks noGrp="1" noChangeArrowheads="1"/>
          </p:cNvSpPr>
          <p:nvPr>
            <p:ph type="dt" idx="1"/>
          </p:nvPr>
        </p:nvSpPr>
        <p:spPr bwMode="auto">
          <a:xfrm>
            <a:off x="3870325" y="0"/>
            <a:ext cx="2962275" cy="498475"/>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a:lvl1pPr>
          </a:lstStyle>
          <a:p>
            <a:pPr>
              <a:defRPr/>
            </a:pPr>
            <a:fld id="{1D557796-EEBA-4DBC-B322-5BD63D8678F2}" type="datetimeFigureOut">
              <a:rPr lang="zh-CN" altLang="en-US"/>
              <a:t>2018/4/18</a:t>
            </a:fld>
            <a:endParaRPr lang="en-US"/>
          </a:p>
        </p:txBody>
      </p:sp>
      <p:sp>
        <p:nvSpPr>
          <p:cNvPr id="156676" name="Rectangle 4"/>
          <p:cNvSpPr>
            <a:spLocks noGrp="1" noRot="1" noChangeAspect="1" noChangeArrowheads="1"/>
          </p:cNvSpPr>
          <p:nvPr>
            <p:ph type="sldImg" idx="2"/>
          </p:nvPr>
        </p:nvSpPr>
        <p:spPr bwMode="auto">
          <a:xfrm>
            <a:off x="1138238" y="747713"/>
            <a:ext cx="4556125" cy="3741737"/>
          </a:xfrm>
          <a:prstGeom prst="rect">
            <a:avLst/>
          </a:prstGeom>
          <a:noFill/>
          <a:ln w="9525">
            <a:noFill/>
            <a:miter lim="800000"/>
          </a:ln>
        </p:spPr>
      </p:sp>
      <p:sp>
        <p:nvSpPr>
          <p:cNvPr id="2053" name="Rectangle 5"/>
          <p:cNvSpPr>
            <a:spLocks noGrp="1" noChangeArrowheads="1"/>
          </p:cNvSpPr>
          <p:nvPr>
            <p:ph type="body" sz="quarter" idx="3"/>
          </p:nvPr>
        </p:nvSpPr>
        <p:spPr bwMode="auto">
          <a:xfrm>
            <a:off x="682625" y="4740275"/>
            <a:ext cx="5467350" cy="4489450"/>
          </a:xfrm>
          <a:prstGeom prst="rect">
            <a:avLst/>
          </a:prstGeom>
          <a:noFill/>
          <a:ln w="9525">
            <a:noFill/>
            <a:miter lim="800000"/>
          </a:ln>
          <a:effectLst/>
        </p:spPr>
        <p:txBody>
          <a:bodyPr vert="horz" wrap="square" lIns="91440" tIns="45720" rIns="91440" bIns="45720" numCol="1" anchor="ctr"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9477375"/>
            <a:ext cx="2960688" cy="500063"/>
          </a:xfrm>
          <a:prstGeom prst="rect">
            <a:avLst/>
          </a:prstGeom>
          <a:noFill/>
          <a:ln w="9525">
            <a:noFill/>
            <a:miter lim="800000"/>
          </a:ln>
          <a:effectLst/>
        </p:spPr>
        <p:txBody>
          <a:bodyPr vert="horz" wrap="square" lIns="91440" tIns="45720" rIns="91440" bIns="45720" numCol="1" anchor="b" anchorCtr="0" compatLnSpc="1"/>
          <a:lstStyle>
            <a:lvl1pPr eaLnBrk="0" hangingPunct="0">
              <a:defRPr sz="1200"/>
            </a:lvl1pPr>
          </a:lstStyle>
          <a:p>
            <a:pPr>
              <a:defRPr/>
            </a:pPr>
            <a:endParaRPr lang="en-US"/>
          </a:p>
        </p:txBody>
      </p:sp>
      <p:sp>
        <p:nvSpPr>
          <p:cNvPr id="2055" name="Rectangle 7"/>
          <p:cNvSpPr>
            <a:spLocks noGrp="1" noChangeArrowheads="1"/>
          </p:cNvSpPr>
          <p:nvPr>
            <p:ph type="sldNum" sz="quarter" idx="5"/>
          </p:nvPr>
        </p:nvSpPr>
        <p:spPr bwMode="auto">
          <a:xfrm>
            <a:off x="3870325" y="9477375"/>
            <a:ext cx="2962275" cy="500063"/>
          </a:xfrm>
          <a:prstGeom prst="rect">
            <a:avLst/>
          </a:prstGeom>
          <a:noFill/>
          <a:ln w="9525">
            <a:noFill/>
            <a:miter lim="800000"/>
          </a:ln>
          <a:effectLst/>
        </p:spPr>
        <p:txBody>
          <a:bodyPr vert="horz" wrap="square" lIns="91440" tIns="45720" rIns="91440" bIns="45720" numCol="1" anchor="b" anchorCtr="0" compatLnSpc="1"/>
          <a:lstStyle>
            <a:lvl1pPr algn="r" eaLnBrk="0" hangingPunct="0">
              <a:defRPr sz="1200"/>
            </a:lvl1pPr>
          </a:lstStyle>
          <a:p>
            <a:pPr>
              <a:defRPr/>
            </a:pPr>
            <a:fld id="{1A29B0E5-E848-46B2-BFB8-A4B79E33D372}" type="slidenum">
              <a:rPr lang="zh-CN" altLang="en-US"/>
              <a:t>‹#›</a:t>
            </a:fld>
            <a:endParaRPr lang="en-US"/>
          </a:p>
        </p:txBody>
      </p:sp>
    </p:spTree>
    <p:extLst>
      <p:ext uri="{BB962C8B-B14F-4D97-AF65-F5344CB8AC3E}">
        <p14:creationId xmlns:p14="http://schemas.microsoft.com/office/powerpoint/2010/main" val="28008810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6513"/>
            <a:ext cx="2057400" cy="6230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6513"/>
            <a:ext cx="6019800" cy="62309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未命名_副本"/>
          <p:cNvPicPr>
            <a:picLocks noChangeAspect="1" noChangeArrowheads="1"/>
          </p:cNvPicPr>
          <p:nvPr userDrawn="1"/>
        </p:nvPicPr>
        <p:blipFill>
          <a:blip r:embed="rId13" cstate="print"/>
          <a:srcRect l="1405" t="12910" r="2878" b="10757"/>
          <a:stretch>
            <a:fillRect/>
          </a:stretch>
        </p:blipFill>
        <p:spPr bwMode="auto">
          <a:xfrm>
            <a:off x="-19050" y="838200"/>
            <a:ext cx="9158288" cy="5784850"/>
          </a:xfrm>
          <a:prstGeom prst="rect">
            <a:avLst/>
          </a:prstGeom>
          <a:noFill/>
          <a:ln w="9525">
            <a:noFill/>
            <a:miter lim="800000"/>
            <a:headEnd/>
            <a:tailEnd/>
          </a:ln>
        </p:spPr>
      </p:pic>
      <p:pic>
        <p:nvPicPr>
          <p:cNvPr id="2051" name="Picture 3" descr="图片2"/>
          <p:cNvPicPr>
            <a:picLocks noChangeAspect="1" noChangeArrowheads="1"/>
          </p:cNvPicPr>
          <p:nvPr userDrawn="1"/>
        </p:nvPicPr>
        <p:blipFill>
          <a:blip r:embed="rId14" cstate="print"/>
          <a:srcRect/>
          <a:stretch>
            <a:fillRect/>
          </a:stretch>
        </p:blipFill>
        <p:spPr bwMode="auto">
          <a:xfrm>
            <a:off x="-19050" y="6453188"/>
            <a:ext cx="9163050" cy="398462"/>
          </a:xfrm>
          <a:prstGeom prst="rect">
            <a:avLst/>
          </a:prstGeom>
          <a:noFill/>
          <a:ln w="9525">
            <a:noFill/>
            <a:miter lim="800000"/>
            <a:headEnd/>
            <a:tailEnd/>
          </a:ln>
        </p:spPr>
      </p:pic>
      <p:pic>
        <p:nvPicPr>
          <p:cNvPr id="2052" name="Picture 4" descr="图片2"/>
          <p:cNvPicPr>
            <a:picLocks noChangeAspect="1" noChangeArrowheads="1"/>
          </p:cNvPicPr>
          <p:nvPr userDrawn="1"/>
        </p:nvPicPr>
        <p:blipFill>
          <a:blip r:embed="rId14" cstate="print"/>
          <a:srcRect/>
          <a:stretch>
            <a:fillRect/>
          </a:stretch>
        </p:blipFill>
        <p:spPr bwMode="auto">
          <a:xfrm>
            <a:off x="-19050" y="-25400"/>
            <a:ext cx="9163050" cy="863600"/>
          </a:xfrm>
          <a:prstGeom prst="rect">
            <a:avLst/>
          </a:prstGeom>
          <a:noFill/>
          <a:ln w="9525">
            <a:noFill/>
            <a:miter lim="800000"/>
            <a:headEnd/>
            <a:tailEnd/>
          </a:ln>
        </p:spPr>
      </p:pic>
      <p:sp>
        <p:nvSpPr>
          <p:cNvPr id="2053" name="Rectangle 2"/>
          <p:cNvSpPr>
            <a:spLocks noGrp="1" noChangeArrowheads="1"/>
          </p:cNvSpPr>
          <p:nvPr>
            <p:ph type="title"/>
          </p:nvPr>
        </p:nvSpPr>
        <p:spPr bwMode="auto">
          <a:xfrm>
            <a:off x="457200" y="-36513"/>
            <a:ext cx="8229600" cy="1135063"/>
          </a:xfrm>
          <a:prstGeom prst="rect">
            <a:avLst/>
          </a:prstGeom>
          <a:noFill/>
          <a:ln w="9525">
            <a:noFill/>
            <a:miter lim="800000"/>
          </a:ln>
        </p:spPr>
        <p:txBody>
          <a:bodyPr vert="horz" wrap="square" lIns="91440" tIns="45720" rIns="91440" bIns="45720" numCol="1" anchor="ctr" anchorCtr="0" compatLnSpc="1"/>
          <a:lstStyle/>
          <a:p>
            <a:pPr lvl="0"/>
            <a:r>
              <a:rPr lang="zh-CN" altLang="zh-CN" smtClean="0"/>
              <a:t>单击此处编辑母版标题样式</a:t>
            </a:r>
          </a:p>
        </p:txBody>
      </p:sp>
      <p:sp>
        <p:nvSpPr>
          <p:cNvPr id="2054" name="Rectangle 3"/>
          <p:cNvSpPr>
            <a:spLocks noGrp="1" noChangeArrowheads="1"/>
          </p:cNvSpPr>
          <p:nvPr>
            <p:ph type="body" idx="1"/>
          </p:nvPr>
        </p:nvSpPr>
        <p:spPr bwMode="auto">
          <a:xfrm>
            <a:off x="457200" y="1339850"/>
            <a:ext cx="8229600" cy="4854575"/>
          </a:xfrm>
          <a:prstGeom prst="rect">
            <a:avLst/>
          </a:prstGeom>
          <a:noFill/>
          <a:ln w="9525">
            <a:noFill/>
            <a:miter lim="800000"/>
          </a:ln>
        </p:spPr>
        <p:txBody>
          <a:bodyPr vert="horz" wrap="square" lIns="91440" tIns="45720" rIns="91440" bIns="45720" numCol="1" anchor="t" anchorCtr="0" compatLnSpc="1"/>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31" name="Text Box 7"/>
          <p:cNvSpPr txBox="1">
            <a:spLocks noChangeArrowheads="1"/>
          </p:cNvSpPr>
          <p:nvPr userDrawn="1"/>
        </p:nvSpPr>
        <p:spPr bwMode="auto">
          <a:xfrm>
            <a:off x="5510213" y="6454775"/>
            <a:ext cx="4103687" cy="3349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1600" b="1" smtClean="0">
              <a:solidFill>
                <a:schemeClr val="bg1"/>
              </a:solidFill>
            </a:endParaRPr>
          </a:p>
        </p:txBody>
      </p:sp>
      <p:sp>
        <p:nvSpPr>
          <p:cNvPr id="2056" name="WordArt 8"/>
          <p:cNvSpPr>
            <a:spLocks noChangeArrowheads="1" noChangeShapeType="1"/>
          </p:cNvSpPr>
          <p:nvPr userDrawn="1"/>
        </p:nvSpPr>
        <p:spPr bwMode="auto">
          <a:xfrm rot="-1980000">
            <a:off x="1908175" y="2205038"/>
            <a:ext cx="5337175" cy="2976562"/>
          </a:xfrm>
          <a:prstGeom prst="rect">
            <a:avLst/>
          </a:prstGeom>
        </p:spPr>
        <p:txBody>
          <a:bodyPr wrap="none" fromWordArt="1">
            <a:prstTxWarp prst="textPlain">
              <a:avLst>
                <a:gd name="adj" fmla="val 50000"/>
              </a:avLst>
            </a:prstTxWarp>
          </a:bodyPr>
          <a:lstStyle/>
          <a:p>
            <a:pPr algn="ctr"/>
            <a:r>
              <a:rPr lang="zh-CN" altLang="en-US" sz="3600" kern="10">
                <a:ln w="9525">
                  <a:solidFill>
                    <a:schemeClr val="bg1"/>
                  </a:solidFill>
                  <a:round/>
                </a:ln>
                <a:noFill/>
                <a:latin typeface="华文琥珀" panose="02010800040101010101" charset="-122"/>
                <a:ea typeface="华文琥珀" panose="02010800040101010101" charset="-122"/>
              </a:rPr>
              <a:t>中国人民大学</a:t>
            </a:r>
          </a:p>
          <a:p>
            <a:pPr algn="ctr"/>
            <a:endParaRPr lang="zh-CN" altLang="en-US" sz="3600" kern="10">
              <a:ln w="9525">
                <a:solidFill>
                  <a:schemeClr val="bg1"/>
                </a:solidFill>
                <a:round/>
              </a:ln>
              <a:noFill/>
              <a:latin typeface="华文琥珀" panose="02010800040101010101" charset="-122"/>
              <a:ea typeface="华文琥珀" panose="02010800040101010101" charset="-122"/>
            </a:endParaRPr>
          </a:p>
          <a:p>
            <a:pPr algn="ctr"/>
            <a:endParaRPr lang="zh-CN" altLang="en-US" sz="3600" kern="10">
              <a:ln w="9525">
                <a:solidFill>
                  <a:schemeClr val="bg1"/>
                </a:solidFill>
                <a:round/>
              </a:ln>
              <a:noFill/>
              <a:latin typeface="华文琥珀" panose="02010800040101010101" charset="-122"/>
              <a:ea typeface="华文琥珀" panose="02010800040101010101" charset="-122"/>
            </a:endParaRPr>
          </a:p>
          <a:p>
            <a:pPr algn="ctr"/>
            <a:r>
              <a:rPr lang="zh-CN" altLang="en-US" sz="3600" kern="10">
                <a:ln w="9525">
                  <a:solidFill>
                    <a:schemeClr val="bg1"/>
                  </a:solidFill>
                  <a:round/>
                </a:ln>
                <a:noFill/>
                <a:latin typeface="华文琥珀" panose="02010800040101010101" charset="-122"/>
                <a:ea typeface="华文琥珀" panose="02010800040101010101" charset="-122"/>
              </a:rPr>
              <a:t>数据库系统概论</a:t>
            </a:r>
          </a:p>
        </p:txBody>
      </p:sp>
      <p:pic>
        <p:nvPicPr>
          <p:cNvPr id="2057" name="Picture 9" descr="图片3"/>
          <p:cNvPicPr>
            <a:picLocks noChangeAspect="1" noChangeArrowheads="1"/>
          </p:cNvPicPr>
          <p:nvPr userDrawn="1"/>
        </p:nvPicPr>
        <p:blipFill>
          <a:blip r:embed="rId15" cstate="print"/>
          <a:srcRect/>
          <a:stretch>
            <a:fillRect/>
          </a:stretch>
        </p:blipFill>
        <p:spPr bwMode="auto">
          <a:xfrm>
            <a:off x="7516813" y="4797425"/>
            <a:ext cx="1528762" cy="2198688"/>
          </a:xfrm>
          <a:prstGeom prst="rect">
            <a:avLst/>
          </a:prstGeom>
          <a:noFill/>
          <a:ln w="9525">
            <a:noFill/>
            <a:miter lim="800000"/>
            <a:headEnd/>
            <a:tailEnd/>
          </a:ln>
        </p:spPr>
      </p:pic>
      <p:sp>
        <p:nvSpPr>
          <p:cNvPr id="1034" name="Text Box 10"/>
          <p:cNvSpPr txBox="1">
            <a:spLocks noChangeArrowheads="1"/>
          </p:cNvSpPr>
          <p:nvPr userDrawn="1"/>
        </p:nvSpPr>
        <p:spPr bwMode="auto">
          <a:xfrm>
            <a:off x="5465763" y="6516688"/>
            <a:ext cx="4103687" cy="334962"/>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600" b="1" smtClean="0">
                <a:solidFill>
                  <a:schemeClr val="bg1"/>
                </a:solidFill>
              </a:rPr>
              <a:t>An Introduction to Database System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ctrTitle" idx="4294967295"/>
          </p:nvPr>
        </p:nvSpPr>
        <p:spPr>
          <a:xfrm>
            <a:off x="685800" y="2130425"/>
            <a:ext cx="7772400" cy="1470025"/>
          </a:xfrm>
        </p:spPr>
        <p:txBody>
          <a:bodyPr/>
          <a:lstStyle/>
          <a:p>
            <a:pPr eaLnBrk="1" hangingPunct="1"/>
            <a:endParaRPr lang="zh-CN" altLang="zh-CN" sz="3600" smtClean="0"/>
          </a:p>
        </p:txBody>
      </p:sp>
      <p:sp>
        <p:nvSpPr>
          <p:cNvPr id="3075" name="副标题 2"/>
          <p:cNvSpPr>
            <a:spLocks noGrp="1" noChangeArrowheads="1"/>
          </p:cNvSpPr>
          <p:nvPr>
            <p:ph type="subTitle" idx="1"/>
          </p:nvPr>
        </p:nvSpPr>
        <p:spPr/>
        <p:txBody>
          <a:bodyPr/>
          <a:lstStyle/>
          <a:p>
            <a:pPr eaLnBrk="1" hangingPunct="1"/>
            <a:endParaRPr lang="zh-CN" altLang="zh-CN" smtClean="0">
              <a:solidFill>
                <a:srgbClr val="898989"/>
              </a:solidFill>
            </a:endParaRPr>
          </a:p>
        </p:txBody>
      </p:sp>
      <p:pic>
        <p:nvPicPr>
          <p:cNvPr id="3076" name="Picture 3"/>
          <p:cNvPicPr>
            <a:picLocks noChangeAspect="1" noChangeArrowheads="1"/>
          </p:cNvPicPr>
          <p:nvPr/>
        </p:nvPicPr>
        <p:blipFill>
          <a:blip r:embed="rId2" cstate="print">
            <a:lum bright="4000" contrast="-2000"/>
          </a:blip>
          <a:srcRect/>
          <a:stretch>
            <a:fillRect/>
          </a:stretch>
        </p:blipFill>
        <p:spPr bwMode="auto">
          <a:xfrm>
            <a:off x="0" y="0"/>
            <a:ext cx="9144000" cy="6858000"/>
          </a:xfrm>
          <a:prstGeom prst="rect">
            <a:avLst/>
          </a:prstGeom>
          <a:noFill/>
          <a:ln w="9525">
            <a:noFill/>
            <a:miter lim="800000"/>
            <a:headEnd/>
            <a:tailEnd/>
          </a:ln>
        </p:spPr>
      </p:pic>
      <p:sp>
        <p:nvSpPr>
          <p:cNvPr id="3077" name="Rectangle 4"/>
          <p:cNvSpPr>
            <a:spLocks noChangeArrowheads="1"/>
          </p:cNvSpPr>
          <p:nvPr/>
        </p:nvSpPr>
        <p:spPr bwMode="auto">
          <a:xfrm>
            <a:off x="395536" y="1629296"/>
            <a:ext cx="8208963" cy="3527896"/>
          </a:xfrm>
          <a:prstGeom prst="rect">
            <a:avLst/>
          </a:prstGeom>
          <a:noFill/>
          <a:ln w="9525">
            <a:noFill/>
            <a:miter lim="800000"/>
          </a:ln>
        </p:spPr>
        <p:txBody>
          <a:bodyPr anchor="ctr"/>
          <a:lstStyle/>
          <a:p>
            <a:pPr algn="ctr">
              <a:buSzPct val="100000"/>
            </a:pPr>
            <a:r>
              <a:rPr lang="zh-CN" altLang="en-US" sz="6000" b="1" dirty="0">
                <a:solidFill>
                  <a:schemeClr val="bg1"/>
                </a:solidFill>
                <a:latin typeface="黑体" panose="02010609060101010101" pitchFamily="49" charset="-122"/>
                <a:ea typeface="黑体" panose="02010609060101010101" pitchFamily="49" charset="-122"/>
                <a:sym typeface="黑体" panose="02010609060101010101" pitchFamily="49" charset="-122"/>
              </a:rPr>
              <a:t>数据库系统概论</a:t>
            </a:r>
            <a:endParaRPr lang="en-US" sz="6000" b="1" dirty="0">
              <a:solidFill>
                <a:schemeClr val="bg1"/>
              </a:solidFill>
              <a:latin typeface="黑体" panose="02010609060101010101" pitchFamily="49" charset="-122"/>
              <a:ea typeface="黑体" panose="02010609060101010101" pitchFamily="49" charset="-122"/>
              <a:sym typeface="黑体" panose="02010609060101010101" pitchFamily="49" charset="-122"/>
            </a:endParaRPr>
          </a:p>
          <a:p>
            <a:pPr algn="ctr">
              <a:buSzPct val="100000"/>
            </a:pPr>
            <a:r>
              <a:rPr lang="en-US" altLang="zh-CN" sz="3600" b="1" dirty="0">
                <a:solidFill>
                  <a:schemeClr val="bg1"/>
                </a:solidFill>
                <a:latin typeface="Times New Roman" panose="02020603050405020304" pitchFamily="18" charset="0"/>
                <a:sym typeface="Times New Roman" panose="02020603050405020304" pitchFamily="18" charset="0"/>
              </a:rPr>
              <a:t>An Introduction to Database System</a:t>
            </a:r>
            <a:endParaRPr lang="zh-CN" altLang="en-US" sz="3600" b="1" dirty="0">
              <a:solidFill>
                <a:schemeClr val="bg1"/>
              </a:solidFill>
              <a:latin typeface="Times New Roman" panose="02020603050405020304" pitchFamily="18" charset="0"/>
              <a:sym typeface="Times New Roman" panose="02020603050405020304" pitchFamily="18" charset="0"/>
            </a:endParaRPr>
          </a:p>
          <a:p>
            <a:pPr algn="ctr">
              <a:buSzPct val="100000"/>
            </a:pPr>
            <a:endParaRPr lang="zh-CN" altLang="en-US" sz="6000" b="1" dirty="0" smtClean="0">
              <a:solidFill>
                <a:schemeClr val="bg1"/>
              </a:solidFill>
              <a:latin typeface="黑体" panose="02010609060101010101" pitchFamily="49" charset="-122"/>
              <a:ea typeface="黑体" panose="02010609060101010101" pitchFamily="49" charset="-122"/>
              <a:sym typeface="黑体" panose="02010609060101010101" pitchFamily="49" charset="-122"/>
            </a:endParaRPr>
          </a:p>
          <a:p>
            <a:pPr algn="ctr">
              <a:buSzPct val="100000"/>
            </a:pPr>
            <a:r>
              <a:rPr lang="zh-CN" altLang="en-US" sz="4800" b="1" dirty="0" smtClean="0">
                <a:solidFill>
                  <a:schemeClr val="bg1"/>
                </a:solidFill>
                <a:latin typeface="黑体" panose="02010609060101010101" pitchFamily="49" charset="-122"/>
                <a:ea typeface="黑体" panose="02010609060101010101" pitchFamily="49" charset="-122"/>
                <a:sym typeface="黑体" panose="02010609060101010101" pitchFamily="49" charset="-122"/>
              </a:rPr>
              <a:t>第六</a:t>
            </a:r>
            <a:r>
              <a:rPr lang="zh-CN" altLang="en-US" sz="4800" b="1" dirty="0">
                <a:solidFill>
                  <a:schemeClr val="bg1"/>
                </a:solidFill>
                <a:latin typeface="黑体" panose="02010609060101010101" pitchFamily="49" charset="-122"/>
                <a:ea typeface="黑体" panose="02010609060101010101" pitchFamily="49" charset="-122"/>
                <a:sym typeface="黑体" panose="02010609060101010101" pitchFamily="49" charset="-122"/>
              </a:rPr>
              <a:t>章  关系数据理论</a:t>
            </a:r>
          </a:p>
          <a:p>
            <a:pPr algn="ctr">
              <a:buSzPct val="100000"/>
            </a:pPr>
            <a:r>
              <a:rPr lang="zh-CN" altLang="en-US" sz="6000" b="1" dirty="0">
                <a:solidFill>
                  <a:srgbClr val="000000"/>
                </a:solidFill>
                <a:latin typeface="黑体" panose="02010609060101010101" pitchFamily="49" charset="-122"/>
                <a:ea typeface="黑体" panose="02010609060101010101" pitchFamily="49" charset="-122"/>
                <a:sym typeface="黑体" panose="02010609060101010101" pitchFamily="49" charset="-122"/>
              </a:rPr>
              <a:t/>
            </a:r>
            <a:br>
              <a:rPr lang="zh-CN" altLang="en-US" sz="6000" b="1" dirty="0">
                <a:solidFill>
                  <a:srgbClr val="000000"/>
                </a:solidFill>
                <a:latin typeface="黑体" panose="02010609060101010101" pitchFamily="49" charset="-122"/>
                <a:ea typeface="黑体" panose="02010609060101010101" pitchFamily="49" charset="-122"/>
                <a:sym typeface="黑体" panose="02010609060101010101" pitchFamily="49" charset="-122"/>
              </a:rPr>
            </a:br>
            <a:endParaRPr lang="en-US" altLang="zh-CN" sz="3600" b="1" dirty="0">
              <a:solidFill>
                <a:schemeClr val="bg1"/>
              </a:solidFill>
              <a:latin typeface="Times New Roman" panose="02020603050405020304" pitchFamily="18" charset="0"/>
              <a:sym typeface="Times New Roman" panose="02020603050405020304" pitchFamily="18" charset="0"/>
            </a:endParaRPr>
          </a:p>
        </p:txBody>
      </p:sp>
      <p:sp>
        <p:nvSpPr>
          <p:cNvPr id="3078" name="Rectangle 3"/>
          <p:cNvSpPr>
            <a:spLocks noChangeArrowheads="1"/>
          </p:cNvSpPr>
          <p:nvPr/>
        </p:nvSpPr>
        <p:spPr bwMode="auto">
          <a:xfrm>
            <a:off x="1692275" y="5568950"/>
            <a:ext cx="5256213" cy="668338"/>
          </a:xfrm>
          <a:prstGeom prst="rect">
            <a:avLst/>
          </a:prstGeom>
          <a:noFill/>
          <a:ln w="9525">
            <a:noFill/>
            <a:miter lim="800000"/>
          </a:ln>
        </p:spPr>
        <p:txBody>
          <a:bodyPr/>
          <a:lstStyle/>
          <a:p>
            <a:pPr algn="ctr">
              <a:lnSpc>
                <a:spcPct val="80000"/>
              </a:lnSpc>
              <a:spcBef>
                <a:spcPct val="20000"/>
              </a:spcBef>
              <a:buSzPct val="100000"/>
            </a:pPr>
            <a:r>
              <a:rPr lang="en-US" altLang="zh-CN" sz="2400" b="1" smtClean="0">
                <a:solidFill>
                  <a:schemeClr val="bg1"/>
                </a:solidFill>
                <a:latin typeface="Times-Roman" charset="0"/>
                <a:ea typeface="隶书" panose="02010509060101010101" pitchFamily="49" charset="-122"/>
                <a:sym typeface="Times-Roman" charset="0"/>
              </a:rPr>
              <a:t>xx</a:t>
            </a:r>
            <a:r>
              <a:rPr lang="zh-CN" altLang="en-US" sz="2400" b="1" smtClean="0">
                <a:solidFill>
                  <a:schemeClr val="bg1"/>
                </a:solidFill>
                <a:latin typeface="Times-Roman" charset="0"/>
                <a:ea typeface="隶书" panose="02010509060101010101" pitchFamily="49" charset="-122"/>
                <a:sym typeface="Times-Roman" charset="0"/>
              </a:rPr>
              <a:t>大</a:t>
            </a:r>
            <a:r>
              <a:rPr lang="zh-CN" altLang="en-US" sz="2400" b="1" dirty="0">
                <a:solidFill>
                  <a:schemeClr val="bg1"/>
                </a:solidFill>
                <a:latin typeface="Times-Roman" charset="0"/>
                <a:ea typeface="隶书" panose="02010509060101010101" pitchFamily="49" charset="-122"/>
                <a:sym typeface="Times-Roman" charset="0"/>
              </a:rPr>
              <a:t>学信息学院</a:t>
            </a:r>
            <a:endParaRPr lang="en-US" sz="2400" b="1" dirty="0">
              <a:solidFill>
                <a:schemeClr val="bg1"/>
              </a:solidFill>
              <a:latin typeface="Times-Roman" charset="0"/>
              <a:ea typeface="隶书" panose="02010509060101010101" pitchFamily="49" charset="-122"/>
              <a:sym typeface="Times-Roman" charset="0"/>
            </a:endParaRPr>
          </a:p>
          <a:p>
            <a:pPr algn="ctr">
              <a:lnSpc>
                <a:spcPct val="80000"/>
              </a:lnSpc>
              <a:spcBef>
                <a:spcPct val="20000"/>
              </a:spcBef>
              <a:buSzPct val="100000"/>
            </a:pPr>
            <a:endParaRPr lang="zh-CN" altLang="en-US" sz="2400" b="1" dirty="0">
              <a:solidFill>
                <a:schemeClr val="bg1"/>
              </a:solidFill>
              <a:latin typeface="Times-Roman" charset="0"/>
              <a:ea typeface="隶书" panose="02010509060101010101" pitchFamily="49" charset="-122"/>
              <a:sym typeface="Times-Roman"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1229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2292" name="Rectangle 2"/>
          <p:cNvSpPr>
            <a:spLocks noGrp="1" noChangeArrowheads="1"/>
          </p:cNvSpPr>
          <p:nvPr>
            <p:ph type="title" idx="4294967295"/>
          </p:nvPr>
        </p:nvSpPr>
        <p:spPr/>
        <p:txBody>
          <a:bodyPr/>
          <a:lstStyle/>
          <a:p>
            <a:r>
              <a:rPr lang="en-US" altLang="zh-CN" sz="3600" smtClean="0">
                <a:sym typeface="微软雅黑" panose="020B0503020204020204" pitchFamily="34" charset="-122"/>
              </a:rPr>
              <a:t> </a:t>
            </a:r>
            <a:r>
              <a:rPr lang="zh-CN" altLang="en-US" sz="3600" smtClean="0">
                <a:sym typeface="微软雅黑" panose="020B0503020204020204" pitchFamily="34" charset="-122"/>
              </a:rPr>
              <a:t>问题的提出（续）</a:t>
            </a:r>
          </a:p>
        </p:txBody>
      </p:sp>
      <p:sp>
        <p:nvSpPr>
          <p:cNvPr id="12293"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anose="05000000000000000000" pitchFamily="2" charset="2"/>
              <a:buChar char="v"/>
            </a:pPr>
            <a:r>
              <a:rPr lang="en-US" altLang="zh-CN" smtClean="0">
                <a:sym typeface="Calibri" panose="020F0502020204030204" pitchFamily="34" charset="0"/>
              </a:rPr>
              <a:t>[</a:t>
            </a:r>
            <a:r>
              <a:rPr lang="zh-CN" altLang="en-US" smtClean="0">
                <a:sym typeface="Calibri" panose="020F0502020204030204" pitchFamily="34" charset="0"/>
              </a:rPr>
              <a:t>例</a:t>
            </a:r>
            <a:r>
              <a:rPr lang="en-US" altLang="zh-CN" smtClean="0">
                <a:sym typeface="Calibri" panose="020F0502020204030204" pitchFamily="34" charset="0"/>
              </a:rPr>
              <a:t>6.1] </a:t>
            </a:r>
            <a:r>
              <a:rPr lang="zh-CN" altLang="en-US" smtClean="0">
                <a:sym typeface="Calibri" panose="020F0502020204030204" pitchFamily="34" charset="0"/>
              </a:rPr>
              <a:t>建立一个描述学校教务的数据库。</a:t>
            </a:r>
            <a:br>
              <a:rPr lang="zh-CN" altLang="en-US" smtClean="0">
                <a:sym typeface="Calibri" panose="020F0502020204030204" pitchFamily="34" charset="0"/>
              </a:rPr>
            </a:br>
            <a:r>
              <a:rPr lang="zh-CN" altLang="en-US" smtClean="0">
                <a:sym typeface="Calibri" panose="020F0502020204030204" pitchFamily="34" charset="0"/>
              </a:rPr>
              <a:t>涉及的对象包括：	</a:t>
            </a:r>
          </a:p>
          <a:p>
            <a:pPr marL="742950" lvl="1" indent="-285750" algn="l">
              <a:lnSpc>
                <a:spcPct val="150000"/>
              </a:lnSpc>
              <a:buFont typeface="Wingdings" panose="05000000000000000000" pitchFamily="2" charset="2"/>
              <a:buChar char="n"/>
            </a:pPr>
            <a:r>
              <a:rPr lang="zh-CN" altLang="en-US" smtClean="0">
                <a:sym typeface="Calibri" panose="020F0502020204030204" pitchFamily="34" charset="0"/>
              </a:rPr>
              <a:t>学生的学号（</a:t>
            </a:r>
            <a:r>
              <a:rPr lang="en-US" altLang="zh-CN" smtClean="0">
                <a:sym typeface="Calibri" panose="020F0502020204030204" pitchFamily="34" charset="0"/>
              </a:rPr>
              <a:t>Sno</a:t>
            </a:r>
            <a:r>
              <a:rPr lang="zh-CN" altLang="en-US" smtClean="0">
                <a:sym typeface="Calibri" panose="020F0502020204030204" pitchFamily="34" charset="0"/>
              </a:rPr>
              <a:t>）</a:t>
            </a:r>
          </a:p>
          <a:p>
            <a:pPr marL="742950" lvl="1" indent="-285750" algn="l">
              <a:lnSpc>
                <a:spcPct val="150000"/>
              </a:lnSpc>
              <a:buFont typeface="Wingdings" panose="05000000000000000000" pitchFamily="2" charset="2"/>
              <a:buChar char="n"/>
            </a:pPr>
            <a:r>
              <a:rPr lang="zh-CN" altLang="en-US" smtClean="0">
                <a:sym typeface="Calibri" panose="020F0502020204030204" pitchFamily="34" charset="0"/>
              </a:rPr>
              <a:t>所在系（</a:t>
            </a:r>
            <a:r>
              <a:rPr lang="en-US" altLang="zh-CN" smtClean="0">
                <a:sym typeface="Calibri" panose="020F0502020204030204" pitchFamily="34" charset="0"/>
              </a:rPr>
              <a:t>Sdept</a:t>
            </a:r>
            <a:r>
              <a:rPr lang="zh-CN" altLang="en-US" smtClean="0">
                <a:sym typeface="Calibri" panose="020F0502020204030204" pitchFamily="34" charset="0"/>
              </a:rPr>
              <a:t>）</a:t>
            </a:r>
          </a:p>
          <a:p>
            <a:pPr marL="742950" lvl="1" indent="-285750" algn="l">
              <a:lnSpc>
                <a:spcPct val="150000"/>
              </a:lnSpc>
              <a:buFont typeface="Wingdings" panose="05000000000000000000" pitchFamily="2" charset="2"/>
              <a:buChar char="n"/>
            </a:pPr>
            <a:r>
              <a:rPr lang="zh-CN" altLang="en-US" smtClean="0">
                <a:sym typeface="Calibri" panose="020F0502020204030204" pitchFamily="34" charset="0"/>
              </a:rPr>
              <a:t>系主任姓名（</a:t>
            </a:r>
            <a:r>
              <a:rPr lang="en-US" altLang="zh-CN" smtClean="0">
                <a:sym typeface="Calibri" panose="020F0502020204030204" pitchFamily="34" charset="0"/>
              </a:rPr>
              <a:t>Mname</a:t>
            </a:r>
            <a:r>
              <a:rPr lang="zh-CN" altLang="en-US" smtClean="0">
                <a:sym typeface="Calibri" panose="020F0502020204030204" pitchFamily="34" charset="0"/>
              </a:rPr>
              <a:t>）</a:t>
            </a:r>
          </a:p>
          <a:p>
            <a:pPr marL="742950" lvl="1" indent="-285750" algn="l">
              <a:lnSpc>
                <a:spcPct val="150000"/>
              </a:lnSpc>
              <a:buFont typeface="Wingdings" panose="05000000000000000000" pitchFamily="2" charset="2"/>
              <a:buChar char="n"/>
            </a:pPr>
            <a:r>
              <a:rPr lang="zh-CN" altLang="en-US" smtClean="0">
                <a:sym typeface="Calibri" panose="020F0502020204030204" pitchFamily="34" charset="0"/>
              </a:rPr>
              <a:t>课程号（</a:t>
            </a:r>
            <a:r>
              <a:rPr lang="en-US" altLang="zh-CN" smtClean="0">
                <a:sym typeface="Calibri" panose="020F0502020204030204" pitchFamily="34" charset="0"/>
              </a:rPr>
              <a:t>Cno</a:t>
            </a:r>
            <a:r>
              <a:rPr lang="zh-CN" altLang="en-US" smtClean="0">
                <a:sym typeface="Calibri" panose="020F0502020204030204" pitchFamily="34" charset="0"/>
              </a:rPr>
              <a:t>）</a:t>
            </a:r>
          </a:p>
          <a:p>
            <a:pPr marL="742950" lvl="1" indent="-285750" algn="l">
              <a:lnSpc>
                <a:spcPct val="150000"/>
              </a:lnSpc>
              <a:buFont typeface="Wingdings" panose="05000000000000000000" pitchFamily="2" charset="2"/>
              <a:buChar char="n"/>
            </a:pPr>
            <a:r>
              <a:rPr lang="zh-CN" altLang="en-US" smtClean="0">
                <a:sym typeface="Calibri" panose="020F0502020204030204" pitchFamily="34" charset="0"/>
              </a:rPr>
              <a:t>成绩（</a:t>
            </a:r>
            <a:r>
              <a:rPr lang="en-US" altLang="zh-CN" smtClean="0">
                <a:sym typeface="Calibri" panose="020F0502020204030204" pitchFamily="34" charset="0"/>
              </a:rPr>
              <a:t>Grade</a:t>
            </a:r>
            <a:r>
              <a:rPr lang="zh-CN" altLang="en-US" smtClean="0">
                <a:sym typeface="Calibri" panose="020F0502020204030204" pitchFamily="34" charset="0"/>
              </a:rPr>
              <a:t>）</a:t>
            </a:r>
            <a:endParaRPr lang="zh-CN" altLang="en-US" smtClean="0"/>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9933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99332"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p>
        </p:txBody>
      </p:sp>
      <p:sp>
        <p:nvSpPr>
          <p:cNvPr id="99333" name="Rectangle 3"/>
          <p:cNvSpPr>
            <a:spLocks noGrp="1" noChangeArrowheads="1"/>
          </p:cNvSpPr>
          <p:nvPr>
            <p:ph idx="4294967295"/>
          </p:nvPr>
        </p:nvSpPr>
        <p:spPr>
          <a:xfrm>
            <a:off x="457200" y="1098550"/>
            <a:ext cx="8229600" cy="5095875"/>
          </a:xfrm>
        </p:spPr>
        <p:txBody>
          <a:bodyPr/>
          <a:lstStyle/>
          <a:p>
            <a:pPr>
              <a:lnSpc>
                <a:spcPct val="150000"/>
              </a:lnSpc>
            </a:pPr>
            <a:r>
              <a:rPr lang="zh-CN" altLang="en-US" dirty="0" smtClean="0">
                <a:sym typeface="Calibri" panose="020F0502020204030204" pitchFamily="34" charset="0"/>
              </a:rPr>
              <a:t>求闭包的算法</a:t>
            </a:r>
          </a:p>
          <a:p>
            <a:pPr>
              <a:lnSpc>
                <a:spcPct val="150000"/>
              </a:lnSpc>
            </a:pPr>
            <a:r>
              <a:rPr lang="zh-CN" altLang="en-US" dirty="0" smtClean="0">
                <a:sym typeface="Calibri" panose="020F0502020204030204" pitchFamily="34" charset="0"/>
              </a:rPr>
              <a:t>算法</a:t>
            </a:r>
            <a:r>
              <a:rPr lang="en-US" altLang="zh-CN" dirty="0" smtClean="0">
                <a:sym typeface="Calibri" panose="020F0502020204030204" pitchFamily="34" charset="0"/>
              </a:rPr>
              <a:t>6.</a:t>
            </a:r>
            <a:r>
              <a:rPr lang="zh-CN" altLang="en-US" dirty="0" smtClean="0">
                <a:sym typeface="Calibri" panose="020F0502020204030204" pitchFamily="34" charset="0"/>
              </a:rPr>
              <a:t>1</a:t>
            </a:r>
            <a:r>
              <a:rPr lang="en-US" altLang="zh-CN" dirty="0" smtClean="0">
                <a:sym typeface="Calibri" panose="020F0502020204030204" pitchFamily="34" charset="0"/>
              </a:rPr>
              <a:t> </a:t>
            </a:r>
            <a:r>
              <a:rPr lang="zh-CN" altLang="en-US" dirty="0" smtClean="0">
                <a:sym typeface="Calibri" panose="020F0502020204030204" pitchFamily="34" charset="0"/>
              </a:rPr>
              <a:t>求属性集</a:t>
            </a:r>
            <a:r>
              <a:rPr lang="en-US" altLang="zh-CN" i="1" dirty="0" smtClean="0">
                <a:sym typeface="Calibri" panose="020F0502020204030204" pitchFamily="34" charset="0"/>
              </a:rPr>
              <a:t>X</a:t>
            </a:r>
            <a:r>
              <a:rPr lang="zh-CN" altLang="en-US"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U</a:t>
            </a:r>
            <a:r>
              <a:rPr lang="zh-CN" altLang="en-US" dirty="0" smtClean="0">
                <a:sym typeface="Calibri" panose="020F0502020204030204" pitchFamily="34" charset="0"/>
              </a:rPr>
              <a:t>）关于</a:t>
            </a:r>
            <a:r>
              <a:rPr lang="en-US" altLang="zh-CN" i="1" dirty="0" smtClean="0">
                <a:sym typeface="Calibri" panose="020F0502020204030204" pitchFamily="34" charset="0"/>
              </a:rPr>
              <a:t>U</a:t>
            </a:r>
            <a:r>
              <a:rPr lang="zh-CN" altLang="en-US" dirty="0" smtClean="0">
                <a:sym typeface="Calibri" panose="020F0502020204030204" pitchFamily="34" charset="0"/>
              </a:rPr>
              <a:t>上的函数依赖集</a:t>
            </a:r>
            <a:r>
              <a:rPr lang="en-US" altLang="zh-CN" i="1" dirty="0" smtClean="0">
                <a:sym typeface="Calibri" panose="020F0502020204030204" pitchFamily="34" charset="0"/>
              </a:rPr>
              <a:t>F</a:t>
            </a:r>
            <a:r>
              <a:rPr lang="zh-CN" altLang="en-US" dirty="0" smtClean="0">
                <a:sym typeface="Calibri" panose="020F0502020204030204" pitchFamily="34" charset="0"/>
              </a:rPr>
              <a:t>的闭包</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F</a:t>
            </a:r>
            <a:r>
              <a:rPr lang="en-US" altLang="zh-CN" sz="3200" baseline="30000" dirty="0" smtClean="0">
                <a:sym typeface="Calibri" panose="020F0502020204030204" pitchFamily="34" charset="0"/>
              </a:rPr>
              <a:t>+</a:t>
            </a:r>
            <a:r>
              <a:rPr lang="en-US" altLang="zh-CN" dirty="0" smtClean="0">
                <a:sym typeface="Calibri" panose="020F0502020204030204" pitchFamily="34" charset="0"/>
              </a:rPr>
              <a:t> </a:t>
            </a:r>
            <a:r>
              <a:rPr lang="zh-CN" altLang="en-US" dirty="0" smtClean="0">
                <a:sym typeface="Calibri" panose="020F0502020204030204" pitchFamily="34" charset="0"/>
              </a:rPr>
              <a:t>         </a:t>
            </a:r>
          </a:p>
          <a:p>
            <a:pPr marL="400050" lvl="1" indent="0">
              <a:lnSpc>
                <a:spcPct val="150000"/>
              </a:lnSpc>
            </a:pPr>
            <a:r>
              <a:rPr lang="zh-CN" altLang="en-US" dirty="0" smtClean="0">
                <a:sym typeface="Calibri" panose="020F0502020204030204" pitchFamily="34" charset="0"/>
              </a:rPr>
              <a:t>输入：</a:t>
            </a:r>
            <a:r>
              <a:rPr lang="en-US" altLang="zh-CN" i="1" dirty="0" smtClean="0">
                <a:sym typeface="Calibri" panose="020F0502020204030204" pitchFamily="34" charset="0"/>
              </a:rPr>
              <a:t>X</a:t>
            </a:r>
            <a:r>
              <a:rPr lang="zh-CN" altLang="en-US" dirty="0" smtClean="0">
                <a:sym typeface="Calibri" panose="020F0502020204030204" pitchFamily="34" charset="0"/>
              </a:rPr>
              <a:t>，</a:t>
            </a:r>
            <a:r>
              <a:rPr lang="en-US" altLang="zh-CN" i="1" dirty="0" smtClean="0">
                <a:sym typeface="Calibri" panose="020F0502020204030204" pitchFamily="34" charset="0"/>
              </a:rPr>
              <a:t>F</a:t>
            </a:r>
            <a:endParaRPr lang="zh-CN" altLang="en-US" i="1" dirty="0" smtClean="0">
              <a:sym typeface="Calibri" panose="020F0502020204030204" pitchFamily="34" charset="0"/>
            </a:endParaRPr>
          </a:p>
          <a:p>
            <a:pPr marL="400050" lvl="1" indent="0">
              <a:lnSpc>
                <a:spcPct val="150000"/>
              </a:lnSpc>
            </a:pPr>
            <a:r>
              <a:rPr lang="zh-CN" altLang="en-US" dirty="0" smtClean="0">
                <a:sym typeface="Calibri" panose="020F0502020204030204" pitchFamily="34" charset="0"/>
              </a:rPr>
              <a:t>输出：</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F</a:t>
            </a:r>
            <a:r>
              <a:rPr lang="en-US" altLang="zh-CN" baseline="30000" dirty="0" smtClean="0">
                <a:sym typeface="Calibri" panose="020F0502020204030204" pitchFamily="34" charset="0"/>
              </a:rPr>
              <a:t>+</a:t>
            </a:r>
          </a:p>
          <a:p>
            <a:pPr marL="400050" lvl="1" indent="0">
              <a:lnSpc>
                <a:spcPct val="150000"/>
              </a:lnSpc>
            </a:pPr>
            <a:r>
              <a:rPr lang="zh-CN" altLang="en-US" dirty="0" smtClean="0">
                <a:sym typeface="Calibri" panose="020F0502020204030204" pitchFamily="34" charset="0"/>
              </a:rPr>
              <a:t>步骤：</a:t>
            </a:r>
          </a:p>
          <a:p>
            <a:endParaRPr lang="zh-CN" altLang="en-US" dirty="0" smtClean="0">
              <a:sym typeface="Calibri" panose="020F0502020204030204" pitchFamily="34" charset="0"/>
            </a:endParaRPr>
          </a:p>
        </p:txBody>
      </p:sp>
      <p:sp>
        <p:nvSpPr>
          <p:cNvPr id="99334" name="AutoShape 5"/>
          <p:cNvSpPr>
            <a:spLocks noChangeArrowheads="1"/>
          </p:cNvSpPr>
          <p:nvPr/>
        </p:nvSpPr>
        <p:spPr bwMode="auto">
          <a:xfrm>
            <a:off x="2849563" y="4797425"/>
            <a:ext cx="1439862" cy="1225550"/>
          </a:xfrm>
          <a:prstGeom prst="star16">
            <a:avLst>
              <a:gd name="adj" fmla="val 37500"/>
            </a:avLst>
          </a:prstGeom>
          <a:solidFill>
            <a:srgbClr val="EEE678"/>
          </a:solidFill>
          <a:ln w="28575">
            <a:solidFill>
              <a:schemeClr val="tx1"/>
            </a:solidFill>
            <a:miter lim="800000"/>
          </a:ln>
        </p:spPr>
        <p:txBody>
          <a:bodyPr wrap="none" lIns="90000" tIns="46800" rIns="90000" bIns="46800" anchor="ctr"/>
          <a:lstStyle/>
          <a:p>
            <a:pPr algn="ctr">
              <a:buClr>
                <a:schemeClr val="accent1"/>
              </a:buClr>
              <a:buSzPct val="90000"/>
              <a:buFont typeface="Monotype Sorts" pitchFamily="2" charset="2"/>
              <a:buNone/>
            </a:pPr>
            <a:r>
              <a:rPr lang="zh-CN" altLang="en-US" sz="3200" b="1" dirty="0">
                <a:solidFill>
                  <a:srgbClr val="000000"/>
                </a:solidFill>
                <a:latin typeface="Times New Roman" panose="02020603050405020304" pitchFamily="18" charset="0"/>
                <a:sym typeface="Times New Roman" panose="02020603050405020304" pitchFamily="18" charset="0"/>
              </a:rPr>
              <a:t>迭代</a:t>
            </a:r>
            <a:endParaRPr lang="zh-CN" altLang="en-US" sz="2800" dirty="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334"/>
                                        </p:tgtEl>
                                        <p:attrNameLst>
                                          <p:attrName>style.visibility</p:attrName>
                                        </p:attrNameLst>
                                      </p:cBhvr>
                                      <p:to>
                                        <p:strVal val="visible"/>
                                      </p:to>
                                    </p:set>
                                    <p:animEffect>
                                      <p:cBhvr>
                                        <p:cTn id="7" dur="500"/>
                                        <p:tgtEl>
                                          <p:spTgt spid="99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4" grpId="0" bldLvl="0" animBg="1"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0035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00356"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p>
        </p:txBody>
      </p:sp>
      <p:sp>
        <p:nvSpPr>
          <p:cNvPr id="100357" name="Rectangle 3"/>
          <p:cNvSpPr>
            <a:spLocks noGrp="1" noChangeArrowheads="1"/>
          </p:cNvSpPr>
          <p:nvPr>
            <p:ph idx="4294967295"/>
          </p:nvPr>
        </p:nvSpPr>
        <p:spPr>
          <a:xfrm>
            <a:off x="457200" y="1098550"/>
            <a:ext cx="8229600" cy="5095875"/>
          </a:xfrm>
        </p:spPr>
        <p:txBody>
          <a:bodyPr/>
          <a:lstStyle/>
          <a:p>
            <a:pPr marL="514350" indent="-514350">
              <a:buFont typeface="+mj-ea"/>
              <a:buAutoNum type="circleNumDbPlain"/>
            </a:pPr>
            <a:r>
              <a:rPr lang="zh-CN" altLang="en-US" dirty="0" smtClean="0">
                <a:sym typeface="Calibri" panose="020F0502020204030204" pitchFamily="34" charset="0"/>
              </a:rPr>
              <a:t>令</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baseline="30000" dirty="0" smtClean="0">
                <a:sym typeface="Calibri" panose="020F0502020204030204" pitchFamily="34" charset="0"/>
              </a:rPr>
              <a:t>0</a:t>
            </a:r>
            <a:r>
              <a:rPr lang="zh-CN" altLang="en-US" baseline="30000" dirty="0" smtClean="0">
                <a:sym typeface="Calibri" panose="020F0502020204030204" pitchFamily="34" charset="0"/>
              </a:rPr>
              <a:t>)</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zh-CN" altLang="en-US" dirty="0" smtClean="0">
                <a:sym typeface="Calibri" panose="020F0502020204030204" pitchFamily="34" charset="0"/>
              </a:rPr>
              <a:t>，</a:t>
            </a:r>
            <a:r>
              <a:rPr lang="en-US" altLang="zh-CN" i="1" dirty="0" err="1" smtClean="0">
                <a:sym typeface="Calibri" panose="020F0502020204030204" pitchFamily="34" charset="0"/>
              </a:rPr>
              <a:t>i</a:t>
            </a:r>
            <a:r>
              <a:rPr lang="en-US" altLang="zh-CN" dirty="0" smtClean="0">
                <a:sym typeface="Calibri" panose="020F0502020204030204" pitchFamily="34" charset="0"/>
              </a:rPr>
              <a:t>=0</a:t>
            </a:r>
            <a:endParaRPr lang="zh-CN" altLang="en-US" dirty="0" smtClean="0">
              <a:sym typeface="Calibri" panose="020F0502020204030204" pitchFamily="34" charset="0"/>
            </a:endParaRPr>
          </a:p>
          <a:p>
            <a:pPr marL="514350" indent="-514350">
              <a:buFont typeface="+mj-ea"/>
              <a:buAutoNum type="circleNumDbPlain"/>
            </a:pPr>
            <a:r>
              <a:rPr lang="zh-CN" altLang="en-US" dirty="0" smtClean="0">
                <a:sym typeface="Calibri" panose="020F0502020204030204" pitchFamily="34" charset="0"/>
              </a:rPr>
              <a:t>求</a:t>
            </a:r>
            <a:r>
              <a:rPr lang="en-US" altLang="zh-CN" i="1" dirty="0" smtClean="0">
                <a:sym typeface="Calibri" panose="020F0502020204030204" pitchFamily="34" charset="0"/>
              </a:rPr>
              <a:t>B</a:t>
            </a:r>
            <a:r>
              <a:rPr lang="zh-CN" altLang="en-US" dirty="0" smtClean="0">
                <a:sym typeface="Calibri" panose="020F0502020204030204" pitchFamily="34" charset="0"/>
              </a:rPr>
              <a:t>，这里</a:t>
            </a:r>
            <a:r>
              <a:rPr lang="en-US" altLang="zh-CN" i="1" dirty="0" smtClean="0">
                <a:sym typeface="Calibri" panose="020F0502020204030204" pitchFamily="34" charset="0"/>
              </a:rPr>
              <a:t>B</a:t>
            </a:r>
            <a:r>
              <a:rPr lang="en-US" altLang="zh-CN" dirty="0" smtClean="0">
                <a:sym typeface="Calibri" panose="020F0502020204030204" pitchFamily="34" charset="0"/>
              </a:rPr>
              <a:t> ={ </a:t>
            </a:r>
            <a:r>
              <a:rPr lang="en-US" altLang="zh-CN" i="1" dirty="0" smtClean="0">
                <a:sym typeface="Calibri" panose="020F0502020204030204" pitchFamily="34" charset="0"/>
              </a:rPr>
              <a:t>A</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V</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W</a:t>
            </a:r>
            <a:r>
              <a:rPr lang="en-US" altLang="zh-CN" dirty="0" smtClean="0">
                <a:sym typeface="Calibri" panose="020F0502020204030204" pitchFamily="34" charset="0"/>
              </a:rPr>
              <a:t>)(</a:t>
            </a:r>
            <a:r>
              <a:rPr lang="en-US" altLang="zh-CN" i="1" dirty="0" smtClean="0">
                <a:sym typeface="Calibri" panose="020F0502020204030204" pitchFamily="34" charset="0"/>
              </a:rPr>
              <a:t>V</a:t>
            </a:r>
            <a:r>
              <a:rPr lang="en-US" altLang="zh-CN" dirty="0" smtClean="0">
                <a:sym typeface="Calibri" panose="020F0502020204030204" pitchFamily="34" charset="0"/>
              </a:rPr>
              <a:t>→</a:t>
            </a:r>
            <a:r>
              <a:rPr lang="en-US" altLang="zh-CN" i="1" dirty="0" smtClean="0">
                <a:sym typeface="Calibri" panose="020F0502020204030204" pitchFamily="34" charset="0"/>
              </a:rPr>
              <a:t>W</a:t>
            </a:r>
            <a:r>
              <a:rPr lang="en-US" altLang="zh-CN" dirty="0" smtClean="0">
                <a:sym typeface="Symbol" panose="05050102010706020507" pitchFamily="18" charset="2"/>
              </a:rPr>
              <a:t></a:t>
            </a:r>
            <a:r>
              <a:rPr lang="en-US" altLang="zh-CN" i="1" dirty="0" smtClean="0">
                <a:sym typeface="Calibri" panose="020F0502020204030204" pitchFamily="34" charset="0"/>
              </a:rPr>
              <a:t>F</a:t>
            </a:r>
            <a:endParaRPr lang="zh-CN" altLang="en-US" i="1" dirty="0" smtClean="0">
              <a:sym typeface="Calibri" panose="020F0502020204030204" pitchFamily="34" charset="0"/>
            </a:endParaRPr>
          </a:p>
          <a:p>
            <a:pPr marL="514350" indent="-514350">
              <a:buNone/>
            </a:pPr>
            <a:r>
              <a:rPr lang="en-US" altLang="zh-CN" dirty="0" smtClean="0">
                <a:sym typeface="Calibri" panose="020F0502020204030204" pitchFamily="34" charset="0"/>
              </a:rPr>
              <a:t>                                           ∧</a:t>
            </a:r>
            <a:r>
              <a:rPr lang="en-US" altLang="zh-CN" i="1" dirty="0" smtClean="0">
                <a:sym typeface="Calibri" panose="020F0502020204030204" pitchFamily="34" charset="0"/>
              </a:rPr>
              <a:t>V</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X</a:t>
            </a:r>
            <a:r>
              <a:rPr lang="zh-CN" altLang="en-US" i="1" baseline="30000" dirty="0" smtClean="0">
                <a:sym typeface="Calibri" panose="020F0502020204030204" pitchFamily="34" charset="0"/>
              </a:rPr>
              <a:t>(</a:t>
            </a:r>
            <a:r>
              <a:rPr lang="en-US" altLang="zh-CN" i="1" baseline="30000" dirty="0" err="1" smtClean="0">
                <a:sym typeface="Calibri" panose="020F0502020204030204" pitchFamily="34" charset="0"/>
              </a:rPr>
              <a:t>i</a:t>
            </a:r>
            <a:r>
              <a:rPr lang="zh-CN" altLang="en-US" baseline="30000" dirty="0" smtClean="0">
                <a:sym typeface="Calibri" panose="020F0502020204030204" pitchFamily="34" charset="0"/>
              </a:rPr>
              <a:t>)</a:t>
            </a:r>
            <a:r>
              <a:rPr lang="zh-CN" altLang="en-US" dirty="0" smtClean="0">
                <a:sym typeface="Calibri" panose="020F0502020204030204" pitchFamily="34" charset="0"/>
              </a:rPr>
              <a:t>∧</a:t>
            </a:r>
            <a:r>
              <a:rPr lang="en-US" altLang="zh-CN" i="1" dirty="0" smtClean="0">
                <a:sym typeface="Calibri" panose="020F0502020204030204" pitchFamily="34" charset="0"/>
              </a:rPr>
              <a:t>A</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W</a:t>
            </a:r>
            <a:r>
              <a:rPr lang="en-US" altLang="zh-CN" dirty="0" smtClean="0">
                <a:sym typeface="Calibri" panose="020F0502020204030204" pitchFamily="34" charset="0"/>
              </a:rPr>
              <a:t>)}</a:t>
            </a:r>
            <a:r>
              <a:rPr lang="zh-CN" altLang="en-US" dirty="0" smtClean="0">
                <a:sym typeface="Calibri" panose="020F0502020204030204" pitchFamily="34" charset="0"/>
              </a:rPr>
              <a:t>。</a:t>
            </a:r>
          </a:p>
          <a:p>
            <a:pPr marL="514350" indent="-514350">
              <a:buFont typeface="+mj-ea"/>
              <a:buAutoNum type="circleNumDbPlain" startAt="3"/>
            </a:pPr>
            <a:r>
              <a:rPr lang="en-US" altLang="zh-CN" dirty="0" smtClean="0">
                <a:sym typeface="Calibri" panose="020F0502020204030204" pitchFamily="34" charset="0"/>
              </a:rPr>
              <a:t> </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i="1" baseline="30000" dirty="0" smtClean="0">
                <a:sym typeface="Calibri" panose="020F0502020204030204" pitchFamily="34" charset="0"/>
              </a:rPr>
              <a:t>i</a:t>
            </a:r>
            <a:r>
              <a:rPr lang="en-US" altLang="zh-CN" baseline="30000" dirty="0" smtClean="0">
                <a:sym typeface="Calibri" panose="020F0502020204030204" pitchFamily="34" charset="0"/>
              </a:rPr>
              <a:t>+1</a:t>
            </a:r>
            <a:r>
              <a:rPr lang="zh-CN" altLang="en-US" baseline="30000" dirty="0" smtClean="0">
                <a:sym typeface="Calibri" panose="020F0502020204030204" pitchFamily="34" charset="0"/>
              </a:rPr>
              <a:t>)</a:t>
            </a:r>
            <a:r>
              <a:rPr lang="en-US" altLang="zh-CN" dirty="0" smtClean="0">
                <a:sym typeface="Calibri" panose="020F0502020204030204" pitchFamily="34" charset="0"/>
              </a:rPr>
              <a:t>=</a:t>
            </a:r>
            <a:r>
              <a:rPr lang="en-US" altLang="zh-CN" i="1" dirty="0" smtClean="0">
                <a:sym typeface="Calibri" panose="020F0502020204030204" pitchFamily="34" charset="0"/>
              </a:rPr>
              <a:t>B</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i="1" baseline="30000" dirty="0" err="1" smtClean="0">
                <a:sym typeface="Calibri" panose="020F0502020204030204" pitchFamily="34" charset="0"/>
              </a:rPr>
              <a:t>i</a:t>
            </a:r>
            <a:r>
              <a:rPr lang="zh-CN" altLang="en-US" baseline="30000" dirty="0" smtClean="0">
                <a:sym typeface="Calibri" panose="020F0502020204030204" pitchFamily="34" charset="0"/>
              </a:rPr>
              <a:t>) </a:t>
            </a:r>
            <a:r>
              <a:rPr lang="zh-CN" altLang="en-US" dirty="0" smtClean="0">
                <a:sym typeface="Calibri" panose="020F0502020204030204" pitchFamily="34" charset="0"/>
              </a:rPr>
              <a:t>。</a:t>
            </a:r>
            <a:endParaRPr lang="zh-CN" altLang="en-US" baseline="30000" dirty="0" smtClean="0">
              <a:sym typeface="Calibri" panose="020F0502020204030204" pitchFamily="34" charset="0"/>
            </a:endParaRPr>
          </a:p>
          <a:p>
            <a:pPr marL="514350" indent="-514350">
              <a:buFont typeface="+mj-ea"/>
              <a:buAutoNum type="circleNumDbPlain" startAt="3"/>
            </a:pPr>
            <a:r>
              <a:rPr lang="zh-CN" altLang="en-US" dirty="0" smtClean="0">
                <a:sym typeface="Calibri" panose="020F0502020204030204" pitchFamily="34" charset="0"/>
              </a:rPr>
              <a:t>判断</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i="1" baseline="30000" dirty="0" smtClean="0">
                <a:sym typeface="Calibri" panose="020F0502020204030204" pitchFamily="34" charset="0"/>
              </a:rPr>
              <a:t>i</a:t>
            </a:r>
            <a:r>
              <a:rPr lang="en-US" altLang="zh-CN" baseline="30000" dirty="0" smtClean="0">
                <a:sym typeface="Calibri" panose="020F0502020204030204" pitchFamily="34" charset="0"/>
              </a:rPr>
              <a:t>+1</a:t>
            </a:r>
            <a:r>
              <a:rPr lang="zh-CN" altLang="en-US" baseline="30000" dirty="0" smtClean="0">
                <a:sym typeface="Calibri" panose="020F0502020204030204" pitchFamily="34" charset="0"/>
              </a:rPr>
              <a:t>)</a:t>
            </a:r>
            <a:r>
              <a:rPr lang="en-US" altLang="zh-CN" dirty="0" smtClean="0">
                <a:sym typeface="Calibri" panose="020F0502020204030204" pitchFamily="34" charset="0"/>
              </a:rPr>
              <a:t>= </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i="1" baseline="30000" dirty="0" err="1" smtClean="0">
                <a:sym typeface="Calibri" panose="020F0502020204030204" pitchFamily="34" charset="0"/>
              </a:rPr>
              <a:t>i</a:t>
            </a:r>
            <a:r>
              <a:rPr lang="zh-CN" altLang="en-US" baseline="30000" dirty="0" smtClean="0">
                <a:sym typeface="Calibri" panose="020F0502020204030204" pitchFamily="34" charset="0"/>
              </a:rPr>
              <a:t>)</a:t>
            </a:r>
            <a:r>
              <a:rPr lang="zh-CN" altLang="en-US" dirty="0" smtClean="0">
                <a:sym typeface="Calibri" panose="020F0502020204030204" pitchFamily="34" charset="0"/>
              </a:rPr>
              <a:t> 。</a:t>
            </a:r>
          </a:p>
          <a:p>
            <a:pPr marL="514350" indent="-514350">
              <a:buFont typeface="+mj-ea"/>
              <a:buAutoNum type="circleNumDbPlain" startAt="3"/>
            </a:pPr>
            <a:r>
              <a:rPr lang="zh-CN" altLang="en-US" dirty="0" smtClean="0">
                <a:sym typeface="Calibri" panose="020F0502020204030204" pitchFamily="34" charset="0"/>
              </a:rPr>
              <a:t>若</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i="1" baseline="30000" dirty="0" smtClean="0">
                <a:sym typeface="Calibri" panose="020F0502020204030204" pitchFamily="34" charset="0"/>
              </a:rPr>
              <a:t>i</a:t>
            </a:r>
            <a:r>
              <a:rPr lang="en-US" altLang="zh-CN" baseline="30000" dirty="0" smtClean="0">
                <a:sym typeface="Calibri" panose="020F0502020204030204" pitchFamily="34" charset="0"/>
              </a:rPr>
              <a:t>+1</a:t>
            </a:r>
            <a:r>
              <a:rPr lang="zh-CN" altLang="en-US" baseline="30000" dirty="0" smtClean="0">
                <a:sym typeface="Calibri" panose="020F0502020204030204" pitchFamily="34" charset="0"/>
              </a:rPr>
              <a:t>)</a:t>
            </a:r>
            <a:r>
              <a:rPr lang="zh-CN" altLang="en-US" dirty="0" smtClean="0">
                <a:sym typeface="Calibri" panose="020F0502020204030204" pitchFamily="34" charset="0"/>
              </a:rPr>
              <a:t>与</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i="1" baseline="30000" dirty="0" err="1" smtClean="0">
                <a:sym typeface="Calibri" panose="020F0502020204030204" pitchFamily="34" charset="0"/>
              </a:rPr>
              <a:t>i</a:t>
            </a:r>
            <a:r>
              <a:rPr lang="zh-CN" altLang="en-US" baseline="30000" dirty="0" smtClean="0">
                <a:sym typeface="Calibri" panose="020F0502020204030204" pitchFamily="34" charset="0"/>
              </a:rPr>
              <a:t>)</a:t>
            </a:r>
            <a:r>
              <a:rPr lang="zh-CN" altLang="en-US" dirty="0" smtClean="0">
                <a:sym typeface="Calibri" panose="020F0502020204030204" pitchFamily="34" charset="0"/>
              </a:rPr>
              <a:t>相等或</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i="1" baseline="30000" dirty="0" err="1" smtClean="0">
                <a:sym typeface="Calibri" panose="020F0502020204030204" pitchFamily="34" charset="0"/>
              </a:rPr>
              <a:t>i</a:t>
            </a:r>
            <a:r>
              <a:rPr lang="zh-CN" altLang="en-US" baseline="30000" dirty="0" smtClean="0">
                <a:sym typeface="Calibri" panose="020F0502020204030204" pitchFamily="34" charset="0"/>
              </a:rPr>
              <a:t>)</a:t>
            </a:r>
            <a:r>
              <a:rPr lang="en-US" altLang="zh-CN" dirty="0" smtClean="0">
                <a:sym typeface="Calibri" panose="020F0502020204030204" pitchFamily="34" charset="0"/>
              </a:rPr>
              <a:t>=</a:t>
            </a:r>
            <a:r>
              <a:rPr lang="en-US" altLang="zh-CN" i="1" dirty="0" smtClean="0">
                <a:sym typeface="Calibri" panose="020F0502020204030204" pitchFamily="34" charset="0"/>
              </a:rPr>
              <a:t>U</a:t>
            </a:r>
            <a:r>
              <a:rPr lang="en-US" altLang="zh-CN" dirty="0" smtClean="0">
                <a:sym typeface="Calibri" panose="020F0502020204030204" pitchFamily="34" charset="0"/>
              </a:rPr>
              <a:t> </a:t>
            </a:r>
            <a:r>
              <a:rPr lang="zh-CN" altLang="en-US" dirty="0" smtClean="0">
                <a:sym typeface="Calibri" panose="020F0502020204030204" pitchFamily="34" charset="0"/>
              </a:rPr>
              <a:t>，则</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i="1" baseline="30000" dirty="0" err="1" smtClean="0">
                <a:sym typeface="Calibri" panose="020F0502020204030204" pitchFamily="34" charset="0"/>
              </a:rPr>
              <a:t>i</a:t>
            </a:r>
            <a:r>
              <a:rPr lang="zh-CN" altLang="en-US" baseline="30000" dirty="0" smtClean="0">
                <a:sym typeface="Calibri" panose="020F0502020204030204" pitchFamily="34" charset="0"/>
              </a:rPr>
              <a:t>)</a:t>
            </a:r>
            <a:r>
              <a:rPr lang="zh-CN" altLang="en-US" dirty="0" smtClean="0">
                <a:sym typeface="Calibri" panose="020F0502020204030204" pitchFamily="34" charset="0"/>
              </a:rPr>
              <a:t>就是</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F</a:t>
            </a:r>
            <a:r>
              <a:rPr lang="en-US" altLang="zh-CN" baseline="30000" dirty="0" smtClean="0">
                <a:sym typeface="Calibri" panose="020F0502020204030204" pitchFamily="34" charset="0"/>
              </a:rPr>
              <a:t>+</a:t>
            </a:r>
            <a:r>
              <a:rPr lang="zh-CN" altLang="en-US" dirty="0" smtClean="0">
                <a:sym typeface="Calibri" panose="020F0502020204030204" pitchFamily="34" charset="0"/>
              </a:rPr>
              <a:t>，</a:t>
            </a:r>
          </a:p>
          <a:p>
            <a:pPr marL="514350" indent="-514350">
              <a:buNone/>
            </a:pPr>
            <a:r>
              <a:rPr lang="en-US" altLang="zh-CN" dirty="0" smtClean="0">
                <a:sym typeface="Calibri" panose="020F0502020204030204" pitchFamily="34" charset="0"/>
              </a:rPr>
              <a:t>	</a:t>
            </a:r>
            <a:r>
              <a:rPr lang="zh-CN" altLang="en-US" dirty="0" smtClean="0">
                <a:sym typeface="Calibri" panose="020F0502020204030204" pitchFamily="34" charset="0"/>
              </a:rPr>
              <a:t>算法终止。</a:t>
            </a:r>
          </a:p>
          <a:p>
            <a:pPr marL="514350" indent="-514350">
              <a:buFont typeface="+mj-ea"/>
              <a:buAutoNum type="circleNumDbPlain" startAt="6"/>
            </a:pPr>
            <a:r>
              <a:rPr lang="zh-CN" altLang="en-US" dirty="0" smtClean="0">
                <a:sym typeface="Calibri" panose="020F0502020204030204" pitchFamily="34" charset="0"/>
              </a:rPr>
              <a:t>若否，则</a:t>
            </a:r>
            <a:r>
              <a:rPr lang="en-US" altLang="zh-CN" i="1" dirty="0" err="1" smtClean="0">
                <a:sym typeface="Calibri" panose="020F0502020204030204" pitchFamily="34" charset="0"/>
              </a:rPr>
              <a:t>i</a:t>
            </a:r>
            <a:r>
              <a:rPr lang="en-US" altLang="zh-CN" dirty="0" smtClean="0">
                <a:sym typeface="Calibri" panose="020F0502020204030204" pitchFamily="34" charset="0"/>
              </a:rPr>
              <a:t>=</a:t>
            </a:r>
            <a:r>
              <a:rPr lang="en-US" altLang="zh-CN" i="1" dirty="0" err="1" smtClean="0">
                <a:sym typeface="Calibri" panose="020F0502020204030204" pitchFamily="34" charset="0"/>
              </a:rPr>
              <a:t>i</a:t>
            </a:r>
            <a:r>
              <a:rPr lang="en-US" altLang="zh-CN" dirty="0" smtClean="0">
                <a:sym typeface="Calibri" panose="020F0502020204030204" pitchFamily="34" charset="0"/>
              </a:rPr>
              <a:t>+</a:t>
            </a:r>
            <a:r>
              <a:rPr lang="zh-CN" altLang="en-US" dirty="0" smtClean="0">
                <a:sym typeface="Calibri" panose="020F0502020204030204" pitchFamily="34" charset="0"/>
              </a:rPr>
              <a:t>1，返回第</a:t>
            </a:r>
            <a:r>
              <a:rPr lang="zh-CN" altLang="en-US" dirty="0" smtClean="0"/>
              <a:t>②</a:t>
            </a:r>
            <a:r>
              <a:rPr lang="zh-CN" altLang="en-US" dirty="0" smtClean="0">
                <a:sym typeface="Calibri" panose="020F0502020204030204" pitchFamily="34" charset="0"/>
              </a:rPr>
              <a:t>步。</a:t>
            </a:r>
            <a:endParaRPr lang="zh-CN" altLang="en-US" dirty="0" smtClean="0"/>
          </a:p>
        </p:txBody>
      </p:sp>
      <p:sp>
        <p:nvSpPr>
          <p:cNvPr id="100358" name="AutoShape 4"/>
          <p:cNvSpPr>
            <a:spLocks noChangeArrowheads="1"/>
          </p:cNvSpPr>
          <p:nvPr/>
        </p:nvSpPr>
        <p:spPr bwMode="auto">
          <a:xfrm>
            <a:off x="4356298" y="188640"/>
            <a:ext cx="4248150" cy="1079500"/>
          </a:xfrm>
          <a:prstGeom prst="wedgeRoundRectCallout">
            <a:avLst>
              <a:gd name="adj1" fmla="val -46486"/>
              <a:gd name="adj2" fmla="val 96764"/>
              <a:gd name="adj3" fmla="val 16667"/>
            </a:avLst>
          </a:prstGeom>
          <a:gradFill rotWithShape="1">
            <a:gsLst>
              <a:gs pos="0">
                <a:srgbClr val="D9FDA5"/>
              </a:gs>
              <a:gs pos="34998">
                <a:srgbClr val="E3FEBF"/>
              </a:gs>
              <a:gs pos="100000">
                <a:srgbClr val="F4FEE6"/>
              </a:gs>
            </a:gsLst>
            <a:lin ang="5400000" scaled="1"/>
          </a:gradFill>
          <a:ln w="9525">
            <a:solidFill>
              <a:srgbClr val="84EE26"/>
            </a:solidFill>
            <a:miter lim="800000"/>
          </a:ln>
        </p:spPr>
        <p:txBody>
          <a:bodyPr lIns="90000" tIns="46800" rIns="90000" bIns="46800" anchor="ctr"/>
          <a:lstStyle/>
          <a:p>
            <a:pPr algn="ctr">
              <a:buClr>
                <a:schemeClr val="accent1"/>
              </a:buClr>
              <a:buSzPct val="90000"/>
              <a:buFont typeface="Monotype Sorts" pitchFamily="2" charset="2"/>
              <a:buNone/>
            </a:pPr>
            <a:r>
              <a:rPr lang="zh-CN" altLang="en-US" sz="2000" b="1" dirty="0">
                <a:solidFill>
                  <a:srgbClr val="000000"/>
                </a:solidFill>
                <a:latin typeface="+mn-lt"/>
                <a:sym typeface="Times New Roman" panose="02020603050405020304" pitchFamily="18" charset="0"/>
              </a:rPr>
              <a:t>对</a:t>
            </a:r>
            <a:r>
              <a:rPr lang="en-US" altLang="zh-CN" b="1" i="1" dirty="0">
                <a:solidFill>
                  <a:srgbClr val="000000"/>
                </a:solidFill>
                <a:latin typeface="+mn-lt"/>
                <a:sym typeface="Times New Roman" panose="02020603050405020304" pitchFamily="18" charset="0"/>
              </a:rPr>
              <a:t>X</a:t>
            </a:r>
            <a:r>
              <a:rPr lang="en-US" altLang="zh-CN" b="1" i="1" baseline="60000" dirty="0">
                <a:solidFill>
                  <a:srgbClr val="000000"/>
                </a:solidFill>
                <a:latin typeface="+mn-lt"/>
                <a:sym typeface="Times New Roman" panose="02020603050405020304" pitchFamily="18" charset="0"/>
              </a:rPr>
              <a:t>(</a:t>
            </a:r>
            <a:r>
              <a:rPr lang="en-US" altLang="zh-CN" b="1" i="1" baseline="60000" dirty="0" err="1">
                <a:solidFill>
                  <a:srgbClr val="000000"/>
                </a:solidFill>
                <a:latin typeface="+mn-lt"/>
                <a:sym typeface="Times New Roman" panose="02020603050405020304" pitchFamily="18" charset="0"/>
              </a:rPr>
              <a:t>i</a:t>
            </a:r>
            <a:r>
              <a:rPr lang="en-US" altLang="zh-CN" b="1" baseline="60000" dirty="0">
                <a:solidFill>
                  <a:srgbClr val="000000"/>
                </a:solidFill>
                <a:latin typeface="+mn-lt"/>
                <a:sym typeface="Times New Roman" panose="02020603050405020304" pitchFamily="18" charset="0"/>
              </a:rPr>
              <a:t>)</a:t>
            </a:r>
            <a:r>
              <a:rPr lang="zh-CN" altLang="en-US" sz="2000" b="1" dirty="0">
                <a:solidFill>
                  <a:srgbClr val="000000"/>
                </a:solidFill>
                <a:latin typeface="+mn-lt"/>
                <a:sym typeface="Times New Roman" panose="02020603050405020304" pitchFamily="18" charset="0"/>
              </a:rPr>
              <a:t>中的每个元素，依次检查相应的函数依赖</a:t>
            </a:r>
            <a:r>
              <a:rPr lang="en-US" altLang="zh-CN" sz="2000" b="1" dirty="0">
                <a:solidFill>
                  <a:srgbClr val="000000"/>
                </a:solidFill>
                <a:latin typeface="+mn-lt"/>
                <a:sym typeface="Times New Roman" panose="02020603050405020304" pitchFamily="18" charset="0"/>
              </a:rPr>
              <a:t>,</a:t>
            </a:r>
            <a:r>
              <a:rPr lang="zh-CN" altLang="en-US" sz="2000" b="1" dirty="0">
                <a:solidFill>
                  <a:srgbClr val="000000"/>
                </a:solidFill>
                <a:latin typeface="+mn-lt"/>
                <a:sym typeface="Times New Roman" panose="02020603050405020304" pitchFamily="18" charset="0"/>
              </a:rPr>
              <a:t>将依赖它的属性加入</a:t>
            </a:r>
            <a:r>
              <a:rPr lang="en-US" altLang="zh-CN" sz="2000" b="1" i="1" dirty="0">
                <a:solidFill>
                  <a:srgbClr val="000000"/>
                </a:solidFill>
                <a:latin typeface="+mn-lt"/>
                <a:sym typeface="Times New Roman" panose="02020603050405020304" pitchFamily="18" charset="0"/>
              </a:rPr>
              <a:t>B</a:t>
            </a:r>
            <a:r>
              <a:rPr lang="en-US" altLang="zh-CN" sz="2000" b="1" dirty="0">
                <a:solidFill>
                  <a:srgbClr val="000000"/>
                </a:solidFill>
                <a:latin typeface="+mn-lt"/>
                <a:sym typeface="Times New Roman" panose="02020603050405020304" pitchFamily="18" charset="0"/>
              </a:rPr>
              <a:t> </a:t>
            </a:r>
            <a:endParaRPr lang="zh-CN" altLang="en-US" sz="2800" dirty="0">
              <a:solidFill>
                <a:srgbClr val="000000"/>
              </a:solidFill>
              <a:latin typeface="+mn-lt"/>
              <a:ea typeface="黑体" panose="02010609060101010101" pitchFamily="49" charset="-122"/>
              <a:sym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358"/>
                                        </p:tgtEl>
                                        <p:attrNameLst>
                                          <p:attrName>style.visibility</p:attrName>
                                        </p:attrNameLst>
                                      </p:cBhvr>
                                      <p:to>
                                        <p:strVal val="visible"/>
                                      </p:to>
                                    </p:set>
                                    <p:animEffect>
                                      <p:cBhvr>
                                        <p:cTn id="7" dur="1000"/>
                                        <p:tgtEl>
                                          <p:spTgt spid="100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8" grpId="0" bldLvl="0" animBg="1"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0240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02404"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p>
        </p:txBody>
      </p:sp>
      <p:sp>
        <p:nvSpPr>
          <p:cNvPr id="102405" name="Rectangle 3"/>
          <p:cNvSpPr>
            <a:spLocks noGrp="1" noChangeArrowheads="1"/>
          </p:cNvSpPr>
          <p:nvPr>
            <p:ph idx="4294967295"/>
          </p:nvPr>
        </p:nvSpPr>
        <p:spPr>
          <a:xfrm>
            <a:off x="528638" y="1098551"/>
            <a:ext cx="8229600" cy="5670550"/>
          </a:xfrm>
        </p:spPr>
        <p:txBody>
          <a:bodyPr/>
          <a:lstStyle/>
          <a:p>
            <a:pPr>
              <a:lnSpc>
                <a:spcPct val="150000"/>
              </a:lnSpc>
              <a:buNone/>
            </a:pPr>
            <a:r>
              <a:rPr lang="en-US" altLang="zh-CN" dirty="0" smtClean="0">
                <a:sym typeface="Calibri" panose="020F0502020204030204" pitchFamily="34" charset="0"/>
              </a:rPr>
              <a:t>[</a:t>
            </a:r>
            <a:r>
              <a:rPr lang="zh-CN" altLang="en-US" dirty="0" smtClean="0">
                <a:sym typeface="Calibri" panose="020F0502020204030204" pitchFamily="34" charset="0"/>
              </a:rPr>
              <a:t>例</a:t>
            </a:r>
            <a:r>
              <a:rPr lang="en-US" altLang="zh-CN" dirty="0" smtClean="0">
                <a:sym typeface="Calibri" panose="020F0502020204030204" pitchFamily="34" charset="0"/>
              </a:rPr>
              <a:t>6.11]  </a:t>
            </a:r>
            <a:r>
              <a:rPr lang="zh-CN" altLang="en-US" dirty="0" smtClean="0">
                <a:sym typeface="Calibri" panose="020F0502020204030204" pitchFamily="34" charset="0"/>
              </a:rPr>
              <a:t>已知关系模式</a:t>
            </a:r>
            <a:r>
              <a:rPr lang="en-US" altLang="zh-CN" i="1" dirty="0" smtClean="0">
                <a:sym typeface="Calibri" panose="020F0502020204030204" pitchFamily="34" charset="0"/>
              </a:rPr>
              <a:t>R</a:t>
            </a:r>
            <a:r>
              <a:rPr lang="en-US" altLang="zh-CN" dirty="0" smtClean="0">
                <a:sym typeface="Calibri" panose="020F0502020204030204" pitchFamily="34" charset="0"/>
              </a:rPr>
              <a:t>&lt;</a:t>
            </a:r>
            <a:r>
              <a:rPr lang="en-US" altLang="zh-CN" i="1" dirty="0" smtClean="0">
                <a:sym typeface="Calibri" panose="020F0502020204030204" pitchFamily="34" charset="0"/>
              </a:rPr>
              <a:t>U</a:t>
            </a:r>
            <a:r>
              <a:rPr lang="zh-CN" altLang="en-US" dirty="0" smtClean="0">
                <a:sym typeface="Calibri" panose="020F0502020204030204" pitchFamily="34" charset="0"/>
              </a:rPr>
              <a:t>, </a:t>
            </a:r>
            <a:r>
              <a:rPr lang="en-US" altLang="zh-CN" i="1" dirty="0" smtClean="0">
                <a:sym typeface="Calibri" panose="020F0502020204030204" pitchFamily="34" charset="0"/>
              </a:rPr>
              <a:t>F</a:t>
            </a:r>
            <a:r>
              <a:rPr lang="en-US" altLang="zh-CN" dirty="0" smtClean="0">
                <a:sym typeface="Calibri" panose="020F0502020204030204" pitchFamily="34" charset="0"/>
              </a:rPr>
              <a:t>&gt;</a:t>
            </a:r>
            <a:r>
              <a:rPr lang="zh-CN" altLang="en-US" dirty="0" smtClean="0">
                <a:sym typeface="Calibri" panose="020F0502020204030204" pitchFamily="34" charset="0"/>
              </a:rPr>
              <a:t>，其中</a:t>
            </a:r>
            <a:endParaRPr lang="zh-CN" altLang="en-US" sz="3200" dirty="0" smtClean="0">
              <a:sym typeface="Calibri" panose="020F0502020204030204" pitchFamily="34" charset="0"/>
            </a:endParaRPr>
          </a:p>
          <a:p>
            <a:pPr lvl="1">
              <a:lnSpc>
                <a:spcPct val="150000"/>
              </a:lnSpc>
              <a:buFont typeface="Wingdings" panose="05000000000000000000" pitchFamily="2" charset="2"/>
              <a:buNone/>
            </a:pPr>
            <a:r>
              <a:rPr lang="zh-CN" altLang="en-US" dirty="0" smtClean="0">
                <a:sym typeface="Calibri" panose="020F0502020204030204" pitchFamily="34" charset="0"/>
              </a:rPr>
              <a:t>	</a:t>
            </a:r>
            <a:r>
              <a:rPr lang="en-US" altLang="zh-CN" sz="2800" i="1" dirty="0" smtClean="0">
                <a:sym typeface="Calibri" panose="020F0502020204030204" pitchFamily="34" charset="0"/>
              </a:rPr>
              <a:t>U</a:t>
            </a:r>
            <a:r>
              <a:rPr lang="en-US" altLang="zh-CN" sz="2800" dirty="0" smtClean="0">
                <a:sym typeface="Calibri" panose="020F0502020204030204" pitchFamily="34" charset="0"/>
              </a:rPr>
              <a:t>={</a:t>
            </a:r>
            <a:r>
              <a:rPr lang="en-US" altLang="zh-CN" sz="2800" i="1" dirty="0" smtClean="0">
                <a:sym typeface="Calibri" panose="020F0502020204030204" pitchFamily="34" charset="0"/>
              </a:rPr>
              <a:t>A</a:t>
            </a:r>
            <a:r>
              <a:rPr lang="zh-CN" altLang="en-US" sz="2800" dirty="0" smtClean="0">
                <a:sym typeface="Calibri" panose="020F0502020204030204" pitchFamily="34" charset="0"/>
              </a:rPr>
              <a:t>, </a:t>
            </a:r>
            <a:r>
              <a:rPr lang="en-US" altLang="zh-CN" sz="2800" i="1" dirty="0" smtClean="0">
                <a:sym typeface="Calibri" panose="020F0502020204030204" pitchFamily="34" charset="0"/>
              </a:rPr>
              <a:t>B</a:t>
            </a:r>
            <a:r>
              <a:rPr lang="zh-CN" altLang="en-US" sz="2800" dirty="0" smtClean="0">
                <a:sym typeface="Calibri" panose="020F0502020204030204" pitchFamily="34" charset="0"/>
              </a:rPr>
              <a:t>, </a:t>
            </a:r>
            <a:r>
              <a:rPr lang="en-US" altLang="zh-CN" sz="2800" i="1" dirty="0" smtClean="0">
                <a:sym typeface="Calibri" panose="020F0502020204030204" pitchFamily="34" charset="0"/>
              </a:rPr>
              <a:t>C</a:t>
            </a:r>
            <a:r>
              <a:rPr lang="zh-CN" altLang="en-US" sz="2800" dirty="0" smtClean="0">
                <a:sym typeface="Calibri" panose="020F0502020204030204" pitchFamily="34" charset="0"/>
              </a:rPr>
              <a:t>, </a:t>
            </a:r>
            <a:r>
              <a:rPr lang="en-US" altLang="zh-CN" sz="2800" i="1" dirty="0" smtClean="0">
                <a:sym typeface="Calibri" panose="020F0502020204030204" pitchFamily="34" charset="0"/>
              </a:rPr>
              <a:t>D</a:t>
            </a:r>
            <a:r>
              <a:rPr lang="zh-CN" altLang="en-US" sz="2800" dirty="0" smtClean="0">
                <a:sym typeface="Calibri" panose="020F0502020204030204" pitchFamily="34" charset="0"/>
              </a:rPr>
              <a:t>, </a:t>
            </a:r>
            <a:r>
              <a:rPr lang="en-US" altLang="zh-CN" sz="2800" i="1" dirty="0" smtClean="0">
                <a:sym typeface="Calibri" panose="020F0502020204030204" pitchFamily="34" charset="0"/>
              </a:rPr>
              <a:t>E</a:t>
            </a:r>
            <a:r>
              <a:rPr lang="en-US" altLang="zh-CN" sz="2800" dirty="0" smtClean="0">
                <a:sym typeface="Calibri" panose="020F0502020204030204" pitchFamily="34" charset="0"/>
              </a:rPr>
              <a:t>}</a:t>
            </a:r>
            <a:r>
              <a:rPr lang="zh-CN" altLang="en-US" sz="2800" dirty="0" smtClean="0">
                <a:sym typeface="Calibri" panose="020F0502020204030204" pitchFamily="34" charset="0"/>
              </a:rPr>
              <a:t>；</a:t>
            </a:r>
            <a:endParaRPr lang="zh-CN" altLang="en-US" sz="3200" dirty="0" smtClean="0">
              <a:sym typeface="Calibri" panose="020F0502020204030204" pitchFamily="34" charset="0"/>
            </a:endParaRPr>
          </a:p>
          <a:p>
            <a:pPr lvl="1">
              <a:lnSpc>
                <a:spcPct val="150000"/>
              </a:lnSpc>
              <a:buFont typeface="Wingdings" panose="05000000000000000000" pitchFamily="2" charset="2"/>
              <a:buNone/>
            </a:pPr>
            <a:r>
              <a:rPr lang="zh-CN" altLang="en-US" sz="2800" dirty="0" smtClean="0">
                <a:sym typeface="Calibri" panose="020F0502020204030204" pitchFamily="34" charset="0"/>
              </a:rPr>
              <a:t>	</a:t>
            </a:r>
            <a:r>
              <a:rPr lang="en-US" altLang="zh-CN" sz="2800" i="1" dirty="0" smtClean="0">
                <a:sym typeface="Calibri" panose="020F0502020204030204" pitchFamily="34" charset="0"/>
              </a:rPr>
              <a:t>F</a:t>
            </a:r>
            <a:r>
              <a:rPr lang="en-US" altLang="zh-CN" sz="2800" dirty="0" smtClean="0">
                <a:sym typeface="Calibri" panose="020F0502020204030204" pitchFamily="34" charset="0"/>
              </a:rPr>
              <a:t>={</a:t>
            </a:r>
            <a:r>
              <a:rPr lang="en-US" altLang="zh-CN" sz="2800" i="1" dirty="0" smtClean="0">
                <a:sym typeface="Calibri" panose="020F0502020204030204" pitchFamily="34" charset="0"/>
              </a:rPr>
              <a:t>AB</a:t>
            </a:r>
            <a:r>
              <a:rPr lang="en-US" altLang="zh-CN" sz="2800" dirty="0" smtClean="0">
                <a:sym typeface="Calibri" panose="020F0502020204030204" pitchFamily="34" charset="0"/>
              </a:rPr>
              <a:t>→</a:t>
            </a:r>
            <a:r>
              <a:rPr lang="en-US" altLang="zh-CN" sz="2800" i="1" dirty="0" smtClean="0">
                <a:sym typeface="Calibri" panose="020F0502020204030204" pitchFamily="34" charset="0"/>
              </a:rPr>
              <a:t>C</a:t>
            </a:r>
            <a:r>
              <a:rPr lang="zh-CN" altLang="en-US" sz="2800" dirty="0" smtClean="0">
                <a:sym typeface="Calibri" panose="020F0502020204030204" pitchFamily="34" charset="0"/>
              </a:rPr>
              <a:t>, </a:t>
            </a:r>
            <a:r>
              <a:rPr lang="en-US" altLang="zh-CN" sz="2800" i="1" dirty="0" smtClean="0">
                <a:sym typeface="Calibri" panose="020F0502020204030204" pitchFamily="34" charset="0"/>
              </a:rPr>
              <a:t>B</a:t>
            </a:r>
            <a:r>
              <a:rPr lang="en-US" altLang="zh-CN" sz="2800" dirty="0" smtClean="0">
                <a:sym typeface="Calibri" panose="020F0502020204030204" pitchFamily="34" charset="0"/>
              </a:rPr>
              <a:t>→</a:t>
            </a:r>
            <a:r>
              <a:rPr lang="en-US" altLang="zh-CN" sz="2800" i="1" dirty="0" smtClean="0">
                <a:sym typeface="Calibri" panose="020F0502020204030204" pitchFamily="34" charset="0"/>
              </a:rPr>
              <a:t>D</a:t>
            </a:r>
            <a:r>
              <a:rPr lang="zh-CN" altLang="en-US" sz="2800" dirty="0" smtClean="0">
                <a:sym typeface="Calibri" panose="020F0502020204030204" pitchFamily="34" charset="0"/>
              </a:rPr>
              <a:t>, </a:t>
            </a:r>
            <a:r>
              <a:rPr lang="en-US" altLang="zh-CN" sz="2800" i="1" dirty="0" smtClean="0">
                <a:sym typeface="Calibri" panose="020F0502020204030204" pitchFamily="34" charset="0"/>
              </a:rPr>
              <a:t>C</a:t>
            </a:r>
            <a:r>
              <a:rPr lang="en-US" altLang="zh-CN" sz="2800" dirty="0" smtClean="0">
                <a:sym typeface="Calibri" panose="020F0502020204030204" pitchFamily="34" charset="0"/>
              </a:rPr>
              <a:t>→</a:t>
            </a:r>
            <a:r>
              <a:rPr lang="en-US" altLang="zh-CN" sz="2800" i="1" dirty="0" smtClean="0">
                <a:sym typeface="Calibri" panose="020F0502020204030204" pitchFamily="34" charset="0"/>
              </a:rPr>
              <a:t>E</a:t>
            </a:r>
            <a:r>
              <a:rPr lang="zh-CN" altLang="en-US" sz="2800" dirty="0" smtClean="0">
                <a:sym typeface="Calibri" panose="020F0502020204030204" pitchFamily="34" charset="0"/>
              </a:rPr>
              <a:t>, </a:t>
            </a:r>
            <a:r>
              <a:rPr lang="en-US" altLang="zh-CN" sz="2800" i="1" dirty="0" smtClean="0">
                <a:sym typeface="Calibri" panose="020F0502020204030204" pitchFamily="34" charset="0"/>
              </a:rPr>
              <a:t>EC</a:t>
            </a:r>
            <a:r>
              <a:rPr lang="en-US" altLang="zh-CN" sz="2800" dirty="0" smtClean="0">
                <a:sym typeface="Calibri" panose="020F0502020204030204" pitchFamily="34" charset="0"/>
              </a:rPr>
              <a:t>→</a:t>
            </a:r>
            <a:r>
              <a:rPr lang="en-US" altLang="zh-CN" sz="2800" i="1" dirty="0" smtClean="0">
                <a:sym typeface="Calibri" panose="020F0502020204030204" pitchFamily="34" charset="0"/>
              </a:rPr>
              <a:t>B</a:t>
            </a:r>
            <a:r>
              <a:rPr lang="zh-CN" altLang="en-US" sz="2800" dirty="0" smtClean="0">
                <a:sym typeface="Calibri" panose="020F0502020204030204" pitchFamily="34" charset="0"/>
              </a:rPr>
              <a:t>, </a:t>
            </a:r>
            <a:r>
              <a:rPr lang="en-US" altLang="zh-CN" sz="2800" i="1" dirty="0" smtClean="0">
                <a:sym typeface="Calibri" panose="020F0502020204030204" pitchFamily="34" charset="0"/>
              </a:rPr>
              <a:t>AC</a:t>
            </a:r>
            <a:r>
              <a:rPr lang="en-US" altLang="zh-CN" sz="2800" dirty="0" smtClean="0">
                <a:sym typeface="Calibri" panose="020F0502020204030204" pitchFamily="34" charset="0"/>
              </a:rPr>
              <a:t>→</a:t>
            </a:r>
            <a:r>
              <a:rPr lang="en-US" altLang="zh-CN" sz="2800" i="1" dirty="0" smtClean="0">
                <a:sym typeface="Calibri" panose="020F0502020204030204" pitchFamily="34" charset="0"/>
              </a:rPr>
              <a:t>B</a:t>
            </a:r>
            <a:r>
              <a:rPr lang="en-US" altLang="zh-CN" sz="2800" dirty="0" smtClean="0">
                <a:sym typeface="Calibri" panose="020F0502020204030204" pitchFamily="34" charset="0"/>
              </a:rPr>
              <a:t>}</a:t>
            </a:r>
            <a:r>
              <a:rPr lang="zh-CN" altLang="en-US" sz="2800" dirty="0" smtClean="0">
                <a:sym typeface="Calibri" panose="020F0502020204030204" pitchFamily="34" charset="0"/>
              </a:rPr>
              <a:t>。</a:t>
            </a:r>
            <a:endParaRPr lang="zh-CN" altLang="en-US" sz="3200" dirty="0" smtClean="0">
              <a:sym typeface="Calibri" panose="020F0502020204030204" pitchFamily="34" charset="0"/>
            </a:endParaRPr>
          </a:p>
          <a:p>
            <a:pPr lvl="1">
              <a:lnSpc>
                <a:spcPct val="150000"/>
              </a:lnSpc>
              <a:buFont typeface="Wingdings" panose="05000000000000000000" pitchFamily="2" charset="2"/>
              <a:buNone/>
            </a:pPr>
            <a:r>
              <a:rPr lang="zh-CN" altLang="en-US" sz="2800" dirty="0" smtClean="0">
                <a:sym typeface="Calibri" panose="020F0502020204030204" pitchFamily="34" charset="0"/>
              </a:rPr>
              <a:t>	求(</a:t>
            </a:r>
            <a:r>
              <a:rPr lang="en-US" altLang="zh-CN" sz="2800" i="1" dirty="0" smtClean="0">
                <a:sym typeface="Calibri" panose="020F0502020204030204" pitchFamily="34" charset="0"/>
              </a:rPr>
              <a:t>AB</a:t>
            </a:r>
            <a:r>
              <a:rPr lang="zh-CN" altLang="en-US" sz="2800" dirty="0" smtClean="0">
                <a:sym typeface="Calibri" panose="020F0502020204030204" pitchFamily="34" charset="0"/>
              </a:rPr>
              <a:t>)</a:t>
            </a:r>
            <a:r>
              <a:rPr lang="en-US" altLang="zh-CN" sz="2800" baseline="-25000" dirty="0" smtClean="0">
                <a:sym typeface="Calibri" panose="020F0502020204030204" pitchFamily="34" charset="0"/>
              </a:rPr>
              <a:t>F</a:t>
            </a:r>
            <a:r>
              <a:rPr lang="en-US" altLang="zh-CN" sz="2800" baseline="30000" dirty="0" smtClean="0">
                <a:sym typeface="Calibri" panose="020F0502020204030204" pitchFamily="34" charset="0"/>
              </a:rPr>
              <a:t>+</a:t>
            </a:r>
            <a:r>
              <a:rPr lang="en-US" altLang="zh-CN" sz="2800" dirty="0" smtClean="0">
                <a:sym typeface="Calibri" panose="020F0502020204030204" pitchFamily="34" charset="0"/>
              </a:rPr>
              <a:t> </a:t>
            </a:r>
            <a:r>
              <a:rPr lang="zh-CN" altLang="en-US" sz="2800" dirty="0" smtClean="0">
                <a:sym typeface="Calibri" panose="020F0502020204030204" pitchFamily="34" charset="0"/>
              </a:rPr>
              <a:t>。</a:t>
            </a: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0342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03428"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p>
        </p:txBody>
      </p:sp>
      <p:sp>
        <p:nvSpPr>
          <p:cNvPr id="103429" name="Rectangle 3"/>
          <p:cNvSpPr>
            <a:spLocks noGrp="1" noChangeArrowheads="1"/>
          </p:cNvSpPr>
          <p:nvPr>
            <p:ph idx="4294967295"/>
          </p:nvPr>
        </p:nvSpPr>
        <p:spPr>
          <a:xfrm>
            <a:off x="457200" y="980728"/>
            <a:ext cx="8435280" cy="5788372"/>
          </a:xfrm>
        </p:spPr>
        <p:txBody>
          <a:bodyPr/>
          <a:lstStyle/>
          <a:p>
            <a:pPr lvl="1">
              <a:lnSpc>
                <a:spcPct val="120000"/>
              </a:lnSpc>
              <a:spcBef>
                <a:spcPts val="600"/>
              </a:spcBef>
            </a:pPr>
            <a:r>
              <a:rPr lang="zh-CN" altLang="en-US" dirty="0" smtClean="0">
                <a:sym typeface="Calibri" panose="020F0502020204030204" pitchFamily="34" charset="0"/>
              </a:rPr>
              <a:t>解 ：由算法</a:t>
            </a:r>
            <a:r>
              <a:rPr lang="en-US" altLang="zh-CN" dirty="0" smtClean="0">
                <a:sym typeface="Calibri" panose="020F0502020204030204" pitchFamily="34" charset="0"/>
              </a:rPr>
              <a:t>6.1</a:t>
            </a:r>
            <a:r>
              <a:rPr lang="zh-CN" altLang="en-US" dirty="0" smtClean="0">
                <a:sym typeface="Calibri" panose="020F0502020204030204" pitchFamily="34" charset="0"/>
              </a:rPr>
              <a:t>，设</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baseline="30000" dirty="0" smtClean="0">
                <a:sym typeface="Calibri" panose="020F0502020204030204" pitchFamily="34" charset="0"/>
              </a:rPr>
              <a:t>0</a:t>
            </a:r>
            <a:r>
              <a:rPr lang="zh-CN" altLang="en-US" baseline="30000" dirty="0" smtClean="0">
                <a:sym typeface="Calibri" panose="020F0502020204030204" pitchFamily="34" charset="0"/>
              </a:rPr>
              <a:t>)</a:t>
            </a:r>
            <a:r>
              <a:rPr lang="en-US" altLang="zh-CN" dirty="0" smtClean="0">
                <a:sym typeface="Calibri" panose="020F0502020204030204" pitchFamily="34" charset="0"/>
              </a:rPr>
              <a:t>=</a:t>
            </a:r>
            <a:r>
              <a:rPr lang="en-US" altLang="zh-CN" i="1" dirty="0" smtClean="0">
                <a:sym typeface="Calibri" panose="020F0502020204030204" pitchFamily="34" charset="0"/>
              </a:rPr>
              <a:t>AB</a:t>
            </a:r>
            <a:r>
              <a:rPr lang="zh-CN" altLang="en-US" dirty="0" smtClean="0">
                <a:sym typeface="Calibri" panose="020F0502020204030204" pitchFamily="34" charset="0"/>
              </a:rPr>
              <a:t>。</a:t>
            </a:r>
            <a:endParaRPr lang="en-US" altLang="zh-CN" dirty="0" smtClean="0">
              <a:sym typeface="Calibri" panose="020F0502020204030204" pitchFamily="34" charset="0"/>
            </a:endParaRPr>
          </a:p>
          <a:p>
            <a:pPr lvl="1">
              <a:lnSpc>
                <a:spcPct val="120000"/>
              </a:lnSpc>
              <a:spcBef>
                <a:spcPts val="600"/>
              </a:spcBef>
              <a:buNone/>
            </a:pPr>
            <a:r>
              <a:rPr lang="zh-CN" altLang="en-US" dirty="0" smtClean="0">
                <a:sym typeface="Calibri" panose="020F0502020204030204" pitchFamily="34" charset="0"/>
              </a:rPr>
              <a:t>计算</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baseline="30000" dirty="0" smtClean="0">
                <a:sym typeface="Calibri" panose="020F0502020204030204" pitchFamily="34" charset="0"/>
              </a:rPr>
              <a:t>1</a:t>
            </a:r>
            <a:r>
              <a:rPr lang="zh-CN" altLang="en-US" baseline="30000" dirty="0" smtClean="0">
                <a:sym typeface="Calibri" panose="020F0502020204030204" pitchFamily="34" charset="0"/>
              </a:rPr>
              <a:t>)</a:t>
            </a:r>
            <a:r>
              <a:rPr lang="zh-CN" altLang="en-US" dirty="0" smtClean="0">
                <a:sym typeface="Calibri" panose="020F0502020204030204" pitchFamily="34" charset="0"/>
              </a:rPr>
              <a:t>：逐一的扫描</a:t>
            </a:r>
            <a:r>
              <a:rPr lang="en-US" altLang="zh-CN" i="1" dirty="0" smtClean="0">
                <a:sym typeface="Calibri" panose="020F0502020204030204" pitchFamily="34" charset="0"/>
              </a:rPr>
              <a:t>F</a:t>
            </a:r>
            <a:r>
              <a:rPr lang="zh-CN" altLang="en-US" dirty="0" smtClean="0">
                <a:sym typeface="Calibri" panose="020F0502020204030204" pitchFamily="34" charset="0"/>
              </a:rPr>
              <a:t>集合中各个函数依赖，找左部为</a:t>
            </a:r>
            <a:endParaRPr lang="en-US" altLang="zh-CN" dirty="0" smtClean="0">
              <a:sym typeface="Calibri" panose="020F0502020204030204" pitchFamily="34" charset="0"/>
            </a:endParaRPr>
          </a:p>
          <a:p>
            <a:pPr lvl="1">
              <a:lnSpc>
                <a:spcPct val="120000"/>
              </a:lnSpc>
              <a:spcBef>
                <a:spcPts val="600"/>
              </a:spcBef>
              <a:buNone/>
            </a:pPr>
            <a:r>
              <a:rPr lang="en-US" altLang="zh-CN" i="1" dirty="0" smtClean="0">
                <a:sym typeface="Calibri" panose="020F0502020204030204" pitchFamily="34" charset="0"/>
              </a:rPr>
              <a:t>A</a:t>
            </a:r>
            <a:r>
              <a:rPr lang="zh-CN" altLang="en-US" dirty="0" smtClean="0">
                <a:sym typeface="Calibri" panose="020F0502020204030204" pitchFamily="34" charset="0"/>
              </a:rPr>
              <a:t>、</a:t>
            </a:r>
            <a:r>
              <a:rPr lang="en-US" altLang="zh-CN" i="1" dirty="0" smtClean="0">
                <a:sym typeface="Calibri" panose="020F0502020204030204" pitchFamily="34" charset="0"/>
              </a:rPr>
              <a:t>B</a:t>
            </a:r>
            <a:r>
              <a:rPr lang="zh-CN" altLang="en-US" dirty="0" smtClean="0">
                <a:sym typeface="Calibri" panose="020F0502020204030204" pitchFamily="34" charset="0"/>
              </a:rPr>
              <a:t>或</a:t>
            </a:r>
            <a:r>
              <a:rPr lang="en-US" altLang="zh-CN" i="1" dirty="0" smtClean="0">
                <a:sym typeface="Calibri" panose="020F0502020204030204" pitchFamily="34" charset="0"/>
              </a:rPr>
              <a:t>AB</a:t>
            </a:r>
            <a:r>
              <a:rPr lang="zh-CN" altLang="en-US" dirty="0" smtClean="0">
                <a:sym typeface="Calibri" panose="020F0502020204030204" pitchFamily="34" charset="0"/>
              </a:rPr>
              <a:t>的函数依赖。得到两个：</a:t>
            </a:r>
            <a:r>
              <a:rPr lang="en-US" altLang="zh-CN" i="1" dirty="0" smtClean="0">
                <a:sym typeface="Calibri" panose="020F0502020204030204" pitchFamily="34" charset="0"/>
              </a:rPr>
              <a:t>AB</a:t>
            </a:r>
            <a:r>
              <a:rPr lang="en-US" altLang="zh-CN" dirty="0" smtClean="0">
                <a:sym typeface="Calibri" panose="020F0502020204030204" pitchFamily="34" charset="0"/>
              </a:rPr>
              <a:t>→</a:t>
            </a:r>
            <a:r>
              <a:rPr lang="en-US" altLang="zh-CN" i="1" dirty="0" smtClean="0">
                <a:sym typeface="Calibri" panose="020F0502020204030204" pitchFamily="34" charset="0"/>
              </a:rPr>
              <a:t>C</a:t>
            </a:r>
            <a:r>
              <a:rPr lang="zh-CN" altLang="en-US" dirty="0" smtClean="0">
                <a:sym typeface="Calibri" panose="020F0502020204030204" pitchFamily="34" charset="0"/>
              </a:rPr>
              <a:t>，</a:t>
            </a:r>
            <a:r>
              <a:rPr lang="en-US" altLang="zh-CN" i="1" dirty="0" smtClean="0">
                <a:sym typeface="Calibri" panose="020F0502020204030204" pitchFamily="34" charset="0"/>
              </a:rPr>
              <a:t>B</a:t>
            </a:r>
            <a:r>
              <a:rPr lang="en-US" altLang="zh-CN" dirty="0" smtClean="0">
                <a:sym typeface="Calibri" panose="020F0502020204030204" pitchFamily="34" charset="0"/>
              </a:rPr>
              <a:t>→</a:t>
            </a:r>
            <a:r>
              <a:rPr lang="en-US" altLang="zh-CN" i="1" dirty="0" smtClean="0">
                <a:sym typeface="Calibri" panose="020F0502020204030204" pitchFamily="34" charset="0"/>
              </a:rPr>
              <a:t>D</a:t>
            </a:r>
            <a:r>
              <a:rPr lang="zh-CN" altLang="en-US" dirty="0" smtClean="0">
                <a:sym typeface="Calibri" panose="020F0502020204030204" pitchFamily="34" charset="0"/>
              </a:rPr>
              <a:t>。于</a:t>
            </a:r>
            <a:endParaRPr lang="en-US" altLang="zh-CN" dirty="0" smtClean="0">
              <a:sym typeface="Calibri" panose="020F0502020204030204" pitchFamily="34" charset="0"/>
            </a:endParaRPr>
          </a:p>
          <a:p>
            <a:pPr lvl="1">
              <a:lnSpc>
                <a:spcPct val="120000"/>
              </a:lnSpc>
              <a:spcBef>
                <a:spcPts val="600"/>
              </a:spcBef>
              <a:buNone/>
            </a:pPr>
            <a:r>
              <a:rPr lang="zh-CN" altLang="en-US" dirty="0" smtClean="0">
                <a:sym typeface="Calibri" panose="020F0502020204030204" pitchFamily="34" charset="0"/>
              </a:rPr>
              <a:t>是</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baseline="30000" dirty="0" smtClean="0">
                <a:sym typeface="Calibri" panose="020F0502020204030204" pitchFamily="34" charset="0"/>
              </a:rPr>
              <a:t>1</a:t>
            </a:r>
            <a:r>
              <a:rPr lang="zh-CN" altLang="en-US" baseline="30000" dirty="0" smtClean="0">
                <a:sym typeface="Calibri" panose="020F0502020204030204" pitchFamily="34" charset="0"/>
              </a:rPr>
              <a:t>)</a:t>
            </a:r>
            <a:r>
              <a:rPr lang="en-US" altLang="zh-CN" dirty="0" smtClean="0">
                <a:sym typeface="Calibri" panose="020F0502020204030204" pitchFamily="34" charset="0"/>
              </a:rPr>
              <a:t>=</a:t>
            </a:r>
            <a:r>
              <a:rPr lang="en-US" altLang="zh-CN" i="1" dirty="0" smtClean="0">
                <a:sym typeface="Calibri" panose="020F0502020204030204" pitchFamily="34" charset="0"/>
              </a:rPr>
              <a:t>AB</a:t>
            </a:r>
            <a:r>
              <a:rPr lang="en-US" altLang="zh-CN" dirty="0" smtClean="0">
                <a:sym typeface="Calibri" panose="020F0502020204030204" pitchFamily="34" charset="0"/>
              </a:rPr>
              <a:t>∪</a:t>
            </a:r>
            <a:r>
              <a:rPr lang="en-US" altLang="zh-CN" i="1" dirty="0" smtClean="0">
                <a:sym typeface="Calibri" panose="020F0502020204030204" pitchFamily="34" charset="0"/>
              </a:rPr>
              <a:t>CD</a:t>
            </a:r>
            <a:r>
              <a:rPr lang="en-US" altLang="zh-CN" dirty="0" smtClean="0">
                <a:sym typeface="Calibri" panose="020F0502020204030204" pitchFamily="34" charset="0"/>
              </a:rPr>
              <a:t>=</a:t>
            </a:r>
            <a:r>
              <a:rPr lang="en-US" altLang="zh-CN" i="1" dirty="0" smtClean="0">
                <a:sym typeface="Calibri" panose="020F0502020204030204" pitchFamily="34" charset="0"/>
              </a:rPr>
              <a:t>ABCD</a:t>
            </a:r>
            <a:r>
              <a:rPr lang="zh-CN" altLang="en-US" dirty="0" smtClean="0">
                <a:sym typeface="Calibri" panose="020F0502020204030204" pitchFamily="34" charset="0"/>
              </a:rPr>
              <a:t>。</a:t>
            </a:r>
            <a:endParaRPr lang="en-US" altLang="zh-CN" dirty="0" smtClean="0">
              <a:sym typeface="Calibri" panose="020F0502020204030204" pitchFamily="34" charset="0"/>
            </a:endParaRPr>
          </a:p>
          <a:p>
            <a:pPr lvl="1">
              <a:lnSpc>
                <a:spcPct val="120000"/>
              </a:lnSpc>
              <a:spcBef>
                <a:spcPts val="600"/>
              </a:spcBef>
              <a:buNone/>
            </a:pPr>
            <a:r>
              <a:rPr lang="zh-CN" altLang="en-US" dirty="0" smtClean="0">
                <a:sym typeface="Calibri" panose="020F0502020204030204" pitchFamily="34" charset="0"/>
              </a:rPr>
              <a:t>因为</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baseline="30000" dirty="0" smtClean="0">
                <a:sym typeface="Calibri" panose="020F0502020204030204" pitchFamily="34" charset="0"/>
              </a:rPr>
              <a:t>0</a:t>
            </a:r>
            <a:r>
              <a:rPr lang="zh-CN" altLang="en-US" baseline="30000" dirty="0" smtClean="0">
                <a:sym typeface="Calibri" panose="020F0502020204030204" pitchFamily="34" charset="0"/>
              </a:rPr>
              <a:t>)</a:t>
            </a:r>
            <a:r>
              <a:rPr lang="zh-CN" altLang="en-US" dirty="0" smtClean="0">
                <a:sym typeface="Calibri" panose="020F0502020204030204" pitchFamily="34" charset="0"/>
              </a:rPr>
              <a:t>≠ </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baseline="30000" dirty="0" smtClean="0">
                <a:sym typeface="Calibri" panose="020F0502020204030204" pitchFamily="34" charset="0"/>
              </a:rPr>
              <a:t>1</a:t>
            </a:r>
            <a:r>
              <a:rPr lang="zh-CN" altLang="en-US" baseline="30000" dirty="0" smtClean="0">
                <a:sym typeface="Calibri" panose="020F0502020204030204" pitchFamily="34" charset="0"/>
              </a:rPr>
              <a:t>)</a:t>
            </a:r>
            <a:r>
              <a:rPr lang="zh-CN" altLang="en-US" dirty="0" smtClean="0">
                <a:sym typeface="Calibri" panose="020F0502020204030204" pitchFamily="34" charset="0"/>
              </a:rPr>
              <a:t>，所以再找出左部为</a:t>
            </a:r>
            <a:r>
              <a:rPr lang="en-US" altLang="zh-CN" i="1" dirty="0" smtClean="0">
                <a:sym typeface="Calibri" panose="020F0502020204030204" pitchFamily="34" charset="0"/>
              </a:rPr>
              <a:t>ABCD</a:t>
            </a:r>
            <a:r>
              <a:rPr lang="zh-CN" altLang="en-US" dirty="0" smtClean="0">
                <a:sym typeface="Calibri" panose="020F0502020204030204" pitchFamily="34" charset="0"/>
              </a:rPr>
              <a:t>子集的那些函数</a:t>
            </a:r>
            <a:endParaRPr lang="en-US" altLang="zh-CN" dirty="0" smtClean="0">
              <a:sym typeface="Calibri" panose="020F0502020204030204" pitchFamily="34" charset="0"/>
            </a:endParaRPr>
          </a:p>
          <a:p>
            <a:pPr lvl="1">
              <a:lnSpc>
                <a:spcPct val="120000"/>
              </a:lnSpc>
              <a:spcBef>
                <a:spcPts val="600"/>
              </a:spcBef>
              <a:buNone/>
            </a:pPr>
            <a:r>
              <a:rPr lang="zh-CN" altLang="en-US" dirty="0" smtClean="0">
                <a:sym typeface="Calibri" panose="020F0502020204030204" pitchFamily="34" charset="0"/>
              </a:rPr>
              <a:t>依赖，又得到</a:t>
            </a:r>
            <a:r>
              <a:rPr lang="en-US" altLang="zh-CN" i="1" dirty="0" smtClean="0">
                <a:sym typeface="Calibri" panose="020F0502020204030204" pitchFamily="34" charset="0"/>
              </a:rPr>
              <a:t>C</a:t>
            </a:r>
            <a:r>
              <a:rPr lang="en-US" altLang="zh-CN" dirty="0" smtClean="0">
                <a:sym typeface="Calibri" panose="020F0502020204030204" pitchFamily="34" charset="0"/>
              </a:rPr>
              <a:t>→</a:t>
            </a:r>
            <a:r>
              <a:rPr lang="en-US" altLang="zh-CN" i="1" dirty="0" smtClean="0">
                <a:sym typeface="Calibri" panose="020F0502020204030204" pitchFamily="34" charset="0"/>
              </a:rPr>
              <a:t>E</a:t>
            </a:r>
            <a:r>
              <a:rPr lang="zh-CN" altLang="en-US" dirty="0" smtClean="0">
                <a:sym typeface="Calibri" panose="020F0502020204030204" pitchFamily="34" charset="0"/>
              </a:rPr>
              <a:t>，</a:t>
            </a:r>
            <a:r>
              <a:rPr lang="en-US" altLang="zh-CN" i="1" dirty="0" smtClean="0">
                <a:sym typeface="Calibri" panose="020F0502020204030204" pitchFamily="34" charset="0"/>
              </a:rPr>
              <a:t>AC</a:t>
            </a:r>
            <a:r>
              <a:rPr lang="en-US" altLang="zh-CN" dirty="0" smtClean="0">
                <a:sym typeface="Calibri" panose="020F0502020204030204" pitchFamily="34" charset="0"/>
              </a:rPr>
              <a:t>→</a:t>
            </a:r>
            <a:r>
              <a:rPr lang="en-US" altLang="zh-CN" i="1" dirty="0" smtClean="0">
                <a:sym typeface="Calibri" panose="020F0502020204030204" pitchFamily="34" charset="0"/>
              </a:rPr>
              <a:t>B</a:t>
            </a:r>
            <a:r>
              <a:rPr lang="zh-CN" altLang="en-US" dirty="0" smtClean="0">
                <a:sym typeface="Calibri" panose="020F0502020204030204" pitchFamily="34" charset="0"/>
              </a:rPr>
              <a:t>，于是</a:t>
            </a:r>
            <a:endParaRPr lang="en-US" altLang="zh-CN" dirty="0" smtClean="0">
              <a:sym typeface="Calibri" panose="020F0502020204030204" pitchFamily="34" charset="0"/>
            </a:endParaRPr>
          </a:p>
          <a:p>
            <a:pPr lvl="1">
              <a:lnSpc>
                <a:spcPct val="120000"/>
              </a:lnSpc>
              <a:spcBef>
                <a:spcPts val="600"/>
              </a:spcBef>
              <a:buNone/>
            </a:pP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baseline="30000" dirty="0" smtClean="0">
                <a:sym typeface="Calibri" panose="020F0502020204030204" pitchFamily="34" charset="0"/>
              </a:rPr>
              <a:t>2</a:t>
            </a:r>
            <a:r>
              <a:rPr lang="zh-CN" altLang="en-US" baseline="30000" dirty="0" smtClean="0">
                <a:sym typeface="Calibri" panose="020F0502020204030204" pitchFamily="34" charset="0"/>
              </a:rPr>
              <a:t>)</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baseline="30000" dirty="0" smtClean="0">
                <a:sym typeface="Calibri" panose="020F0502020204030204" pitchFamily="34" charset="0"/>
              </a:rPr>
              <a:t>1</a:t>
            </a:r>
            <a:r>
              <a:rPr lang="zh-CN" altLang="en-US" baseline="30000" dirty="0" smtClean="0">
                <a:sym typeface="Calibri" panose="020F0502020204030204" pitchFamily="34" charset="0"/>
              </a:rPr>
              <a:t>)</a:t>
            </a:r>
            <a:r>
              <a:rPr lang="zh-CN" altLang="en-US" dirty="0" smtClean="0">
                <a:sym typeface="Calibri" panose="020F0502020204030204" pitchFamily="34" charset="0"/>
              </a:rPr>
              <a:t>∪</a:t>
            </a:r>
            <a:r>
              <a:rPr lang="en-US" altLang="zh-CN" i="1" dirty="0" smtClean="0">
                <a:sym typeface="Calibri" panose="020F0502020204030204" pitchFamily="34" charset="0"/>
              </a:rPr>
              <a:t>BE</a:t>
            </a:r>
            <a:r>
              <a:rPr lang="en-US" altLang="zh-CN" dirty="0" smtClean="0">
                <a:sym typeface="Calibri" panose="020F0502020204030204" pitchFamily="34" charset="0"/>
              </a:rPr>
              <a:t>=</a:t>
            </a:r>
            <a:r>
              <a:rPr lang="en-US" altLang="zh-CN" i="1" dirty="0" smtClean="0">
                <a:sym typeface="Calibri" panose="020F0502020204030204" pitchFamily="34" charset="0"/>
              </a:rPr>
              <a:t>ABCDE</a:t>
            </a:r>
            <a:r>
              <a:rPr lang="zh-CN" altLang="en-US" dirty="0" smtClean="0">
                <a:sym typeface="Calibri" panose="020F0502020204030204" pitchFamily="34" charset="0"/>
              </a:rPr>
              <a:t>。</a:t>
            </a:r>
            <a:endParaRPr lang="en-US" altLang="zh-CN" dirty="0" smtClean="0">
              <a:sym typeface="Calibri" panose="020F0502020204030204" pitchFamily="34" charset="0"/>
            </a:endParaRPr>
          </a:p>
          <a:p>
            <a:pPr lvl="1">
              <a:lnSpc>
                <a:spcPct val="120000"/>
              </a:lnSpc>
              <a:spcBef>
                <a:spcPts val="600"/>
              </a:spcBef>
              <a:buNone/>
            </a:pPr>
            <a:r>
              <a:rPr lang="zh-CN" altLang="en-US" dirty="0" smtClean="0">
                <a:sym typeface="Calibri" panose="020F0502020204030204" pitchFamily="34" charset="0"/>
              </a:rPr>
              <a:t>因为</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baseline="30000" dirty="0" smtClean="0">
                <a:sym typeface="Calibri" panose="020F0502020204030204" pitchFamily="34" charset="0"/>
              </a:rPr>
              <a:t>2</a:t>
            </a:r>
            <a:r>
              <a:rPr lang="zh-CN" altLang="en-US" baseline="30000" dirty="0" smtClean="0">
                <a:sym typeface="Calibri" panose="020F0502020204030204" pitchFamily="34" charset="0"/>
              </a:rPr>
              <a:t>)</a:t>
            </a:r>
            <a:r>
              <a:rPr lang="zh-CN" altLang="en-US" dirty="0" smtClean="0">
                <a:sym typeface="Calibri" panose="020F0502020204030204" pitchFamily="34" charset="0"/>
              </a:rPr>
              <a:t>已等于全部属性集合，所以(</a:t>
            </a:r>
            <a:r>
              <a:rPr lang="en-US" altLang="zh-CN" i="1" dirty="0" smtClean="0">
                <a:sym typeface="Calibri" panose="020F0502020204030204" pitchFamily="34" charset="0"/>
              </a:rPr>
              <a:t>AB</a:t>
            </a:r>
            <a:r>
              <a:rPr lang="zh-CN" altLang="en-US" dirty="0" smtClean="0">
                <a:sym typeface="Calibri" panose="020F0502020204030204" pitchFamily="34" charset="0"/>
              </a:rPr>
              <a:t>)</a:t>
            </a:r>
            <a:r>
              <a:rPr lang="en-US" altLang="zh-CN" i="1" baseline="-25000" dirty="0" smtClean="0">
                <a:sym typeface="Calibri" panose="020F0502020204030204" pitchFamily="34" charset="0"/>
              </a:rPr>
              <a:t>F</a:t>
            </a:r>
            <a:r>
              <a:rPr lang="en-US" altLang="zh-CN" baseline="30000" dirty="0" smtClean="0">
                <a:sym typeface="Calibri" panose="020F0502020204030204" pitchFamily="34" charset="0"/>
              </a:rPr>
              <a:t>+</a:t>
            </a:r>
            <a:r>
              <a:rPr lang="en-US" altLang="zh-CN" dirty="0" smtClean="0">
                <a:sym typeface="Calibri" panose="020F0502020204030204" pitchFamily="34" charset="0"/>
              </a:rPr>
              <a:t> =</a:t>
            </a:r>
            <a:r>
              <a:rPr lang="en-US" altLang="zh-CN" i="1" dirty="0" smtClean="0">
                <a:sym typeface="Calibri" panose="020F0502020204030204" pitchFamily="34" charset="0"/>
              </a:rPr>
              <a:t>ABCDE</a:t>
            </a:r>
            <a:r>
              <a:rPr lang="zh-CN" altLang="en-US" dirty="0" smtClean="0">
                <a:sym typeface="Calibri" panose="020F0502020204030204" pitchFamily="34" charset="0"/>
              </a:rPr>
              <a:t>。</a:t>
            </a:r>
          </a:p>
          <a:p>
            <a:pPr lvl="1">
              <a:lnSpc>
                <a:spcPct val="120000"/>
              </a:lnSpc>
              <a:spcBef>
                <a:spcPts val="600"/>
              </a:spcBef>
            </a:pPr>
            <a:r>
              <a:rPr lang="zh-CN" altLang="en-US" dirty="0" smtClean="0">
                <a:latin typeface="宋体" panose="02010600030101010101" pitchFamily="2" charset="-122"/>
                <a:sym typeface="宋体" panose="02010600030101010101" pitchFamily="2" charset="-122"/>
              </a:rPr>
              <a:t>参见爱课程网数据库系统概论</a:t>
            </a:r>
            <a:r>
              <a:rPr lang="en-US" altLang="zh-CN" dirty="0" smtClean="0">
                <a:sym typeface="宋体" panose="02010600030101010101" pitchFamily="2" charset="-122"/>
              </a:rPr>
              <a:t>6.3</a:t>
            </a:r>
            <a:r>
              <a:rPr lang="zh-CN" altLang="en-US" dirty="0" smtClean="0"/>
              <a:t>节</a:t>
            </a:r>
            <a:r>
              <a:rPr lang="zh-CN" altLang="en-US" dirty="0" smtClean="0">
                <a:latin typeface="宋体" panose="02010600030101010101" pitchFamily="2" charset="-122"/>
                <a:sym typeface="宋体" panose="02010600030101010101" pitchFamily="2" charset="-122"/>
              </a:rPr>
              <a:t>动画</a:t>
            </a:r>
            <a:r>
              <a:rPr lang="en-US" altLang="zh-CN" dirty="0" smtClean="0">
                <a:latin typeface="宋体" panose="02010600030101010101" pitchFamily="2" charset="-122"/>
                <a:sym typeface="宋体" panose="02010600030101010101" pitchFamily="2" charset="-122"/>
              </a:rPr>
              <a:t>《</a:t>
            </a:r>
            <a:r>
              <a:rPr lang="zh-CN" altLang="en-US" dirty="0" smtClean="0">
                <a:latin typeface="宋体" panose="02010600030101010101" pitchFamily="2" charset="-122"/>
                <a:sym typeface="宋体" panose="02010600030101010101" pitchFamily="2" charset="-122"/>
              </a:rPr>
              <a:t>求闭包</a:t>
            </a:r>
            <a:r>
              <a:rPr lang="en-US" altLang="zh-CN" dirty="0" smtClean="0">
                <a:latin typeface="宋体" panose="02010600030101010101" pitchFamily="2" charset="-122"/>
                <a:sym typeface="宋体" panose="02010600030101010101" pitchFamily="2" charset="-122"/>
              </a:rPr>
              <a:t>》</a:t>
            </a:r>
          </a:p>
          <a:p>
            <a:pPr lvl="1">
              <a:lnSpc>
                <a:spcPct val="120000"/>
              </a:lnSpc>
            </a:pPr>
            <a:endParaRPr lang="zh-CN" altLang="en-US" sz="1800" dirty="0" smtClean="0">
              <a:sym typeface="Calibri" panose="020F0502020204030204" pitchFamily="34" charset="0"/>
            </a:endParaRPr>
          </a:p>
          <a:p>
            <a:pPr>
              <a:lnSpc>
                <a:spcPct val="120000"/>
              </a:lnSpc>
            </a:pPr>
            <a:endParaRPr lang="zh-CN" altLang="en-US" sz="2000"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0445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04452"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p>
        </p:txBody>
      </p:sp>
      <p:sp>
        <p:nvSpPr>
          <p:cNvPr id="104453" name="Rectangle 3"/>
          <p:cNvSpPr>
            <a:spLocks noGrp="1" noChangeArrowheads="1"/>
          </p:cNvSpPr>
          <p:nvPr>
            <p:ph idx="4294967295"/>
          </p:nvPr>
        </p:nvSpPr>
        <p:spPr>
          <a:xfrm>
            <a:off x="457200" y="1098550"/>
            <a:ext cx="8229600" cy="5095875"/>
          </a:xfrm>
        </p:spPr>
        <p:txBody>
          <a:bodyPr/>
          <a:lstStyle/>
          <a:p>
            <a:pPr>
              <a:lnSpc>
                <a:spcPct val="150000"/>
              </a:lnSpc>
            </a:pPr>
            <a:r>
              <a:rPr lang="zh-CN" altLang="en-US" dirty="0" smtClean="0">
                <a:sym typeface="Calibri" panose="020F0502020204030204" pitchFamily="34" charset="0"/>
              </a:rPr>
              <a:t>有效性与完备性的含义</a:t>
            </a:r>
          </a:p>
          <a:p>
            <a:pPr lvl="1">
              <a:lnSpc>
                <a:spcPct val="150000"/>
              </a:lnSpc>
            </a:pPr>
            <a:r>
              <a:rPr lang="zh-CN" altLang="en-US" dirty="0" smtClean="0">
                <a:sym typeface="Calibri" panose="020F0502020204030204" pitchFamily="34" charset="0"/>
              </a:rPr>
              <a:t>有效性：由</a:t>
            </a:r>
            <a:r>
              <a:rPr lang="en-US" altLang="zh-CN" i="1" dirty="0" smtClean="0">
                <a:sym typeface="Calibri" panose="020F0502020204030204" pitchFamily="34" charset="0"/>
              </a:rPr>
              <a:t>F</a:t>
            </a:r>
            <a:r>
              <a:rPr lang="en-US" altLang="zh-CN" dirty="0" smtClean="0">
                <a:sym typeface="Calibri" panose="020F0502020204030204" pitchFamily="34" charset="0"/>
              </a:rPr>
              <a:t> </a:t>
            </a:r>
            <a:r>
              <a:rPr lang="zh-CN" altLang="en-US" dirty="0" smtClean="0">
                <a:sym typeface="Calibri" panose="020F0502020204030204" pitchFamily="34" charset="0"/>
              </a:rPr>
              <a:t>出发根据</a:t>
            </a:r>
            <a:r>
              <a:rPr lang="en-US" altLang="zh-CN" dirty="0" smtClean="0">
                <a:sym typeface="Calibri" panose="020F0502020204030204" pitchFamily="34" charset="0"/>
              </a:rPr>
              <a:t>Armstrong</a:t>
            </a:r>
            <a:r>
              <a:rPr lang="zh-CN" altLang="en-US" dirty="0" smtClean="0">
                <a:sym typeface="Calibri" panose="020F0502020204030204" pitchFamily="34" charset="0"/>
              </a:rPr>
              <a:t>公理推导出来的每一个函数依赖一定在</a:t>
            </a:r>
            <a:r>
              <a:rPr lang="en-US" altLang="zh-CN" i="1" dirty="0" smtClean="0">
                <a:sym typeface="Calibri" panose="020F0502020204030204" pitchFamily="34" charset="0"/>
              </a:rPr>
              <a:t>F</a:t>
            </a:r>
            <a:r>
              <a:rPr lang="en-US" altLang="zh-CN" dirty="0" smtClean="0">
                <a:sym typeface="Calibri" panose="020F0502020204030204" pitchFamily="34" charset="0"/>
              </a:rPr>
              <a:t> </a:t>
            </a:r>
            <a:r>
              <a:rPr lang="en-US" altLang="zh-CN" baseline="30000" dirty="0" smtClean="0">
                <a:sym typeface="Calibri" panose="020F0502020204030204" pitchFamily="34" charset="0"/>
              </a:rPr>
              <a:t>+</a:t>
            </a:r>
            <a:r>
              <a:rPr lang="zh-CN" altLang="en-US" dirty="0" smtClean="0">
                <a:sym typeface="Calibri" panose="020F0502020204030204" pitchFamily="34" charset="0"/>
              </a:rPr>
              <a:t>中</a:t>
            </a:r>
          </a:p>
          <a:p>
            <a:pPr lvl="1">
              <a:lnSpc>
                <a:spcPct val="150000"/>
              </a:lnSpc>
            </a:pPr>
            <a:r>
              <a:rPr lang="zh-CN" altLang="en-US" dirty="0" smtClean="0">
                <a:sym typeface="Calibri" panose="020F0502020204030204" pitchFamily="34" charset="0"/>
              </a:rPr>
              <a:t>完备性：</a:t>
            </a:r>
            <a:r>
              <a:rPr lang="en-US" altLang="zh-CN" i="1" dirty="0" smtClean="0">
                <a:sym typeface="Calibri" panose="020F0502020204030204" pitchFamily="34" charset="0"/>
              </a:rPr>
              <a:t>F</a:t>
            </a:r>
            <a:r>
              <a:rPr lang="en-US" altLang="zh-CN" dirty="0" smtClean="0">
                <a:sym typeface="Calibri" panose="020F0502020204030204" pitchFamily="34" charset="0"/>
              </a:rPr>
              <a:t> </a:t>
            </a:r>
            <a:r>
              <a:rPr lang="en-US" altLang="zh-CN" baseline="30000" dirty="0" smtClean="0">
                <a:sym typeface="Calibri" panose="020F0502020204030204" pitchFamily="34" charset="0"/>
              </a:rPr>
              <a:t>+</a:t>
            </a:r>
            <a:r>
              <a:rPr lang="zh-CN" altLang="en-US" dirty="0" smtClean="0">
                <a:sym typeface="Calibri" panose="020F0502020204030204" pitchFamily="34" charset="0"/>
              </a:rPr>
              <a:t>中的每一个函数依赖，必定可以由</a:t>
            </a:r>
            <a:r>
              <a:rPr lang="en-US" altLang="zh-CN" i="1" dirty="0" smtClean="0">
                <a:sym typeface="Calibri" panose="020F0502020204030204" pitchFamily="34" charset="0"/>
              </a:rPr>
              <a:t>F</a:t>
            </a:r>
            <a:r>
              <a:rPr lang="zh-CN" altLang="en-US" dirty="0" smtClean="0">
                <a:sym typeface="Calibri" panose="020F0502020204030204" pitchFamily="34" charset="0"/>
              </a:rPr>
              <a:t>出发根据</a:t>
            </a:r>
            <a:r>
              <a:rPr lang="en-US" altLang="zh-CN" dirty="0" smtClean="0">
                <a:sym typeface="Calibri" panose="020F0502020204030204" pitchFamily="34" charset="0"/>
              </a:rPr>
              <a:t>Armstrong</a:t>
            </a:r>
            <a:r>
              <a:rPr lang="zh-CN" altLang="en-US" dirty="0" smtClean="0">
                <a:sym typeface="Calibri" panose="020F0502020204030204" pitchFamily="34" charset="0"/>
              </a:rPr>
              <a:t>公理推导出来</a:t>
            </a:r>
            <a:endParaRPr lang="zh-CN" altLang="en-US" dirty="0" smtClean="0"/>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0547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05476" name="Rectangle 3"/>
          <p:cNvSpPr>
            <a:spLocks noGrp="1" noChangeArrowheads="1"/>
          </p:cNvSpPr>
          <p:nvPr>
            <p:ph idx="4294967295"/>
          </p:nvPr>
        </p:nvSpPr>
        <p:spPr>
          <a:xfrm>
            <a:off x="323850" y="1196752"/>
            <a:ext cx="8362950" cy="4997673"/>
          </a:xfrm>
        </p:spPr>
        <p:txBody>
          <a:bodyPr/>
          <a:lstStyle/>
          <a:p>
            <a:pPr>
              <a:lnSpc>
                <a:spcPct val="150000"/>
              </a:lnSpc>
            </a:pPr>
            <a:r>
              <a:rPr lang="zh-CN" altLang="en-US" dirty="0" smtClean="0">
                <a:sym typeface="Calibri" panose="020F0502020204030204" pitchFamily="34" charset="0"/>
              </a:rPr>
              <a:t>定理</a:t>
            </a:r>
            <a:r>
              <a:rPr lang="en-US" altLang="zh-CN" dirty="0" smtClean="0">
                <a:sym typeface="Calibri" panose="020F0502020204030204" pitchFamily="34" charset="0"/>
              </a:rPr>
              <a:t>6.2</a:t>
            </a:r>
            <a:r>
              <a:rPr lang="zh-CN" altLang="en-US" dirty="0" smtClean="0">
                <a:sym typeface="Calibri" panose="020F0502020204030204" pitchFamily="34" charset="0"/>
              </a:rPr>
              <a:t> </a:t>
            </a:r>
            <a:r>
              <a:rPr lang="en-US" altLang="zh-CN" dirty="0" smtClean="0">
                <a:sym typeface="Calibri" panose="020F0502020204030204" pitchFamily="34" charset="0"/>
              </a:rPr>
              <a:t>Armstrong</a:t>
            </a:r>
            <a:r>
              <a:rPr lang="zh-CN" altLang="en-US" dirty="0" smtClean="0">
                <a:sym typeface="Calibri" panose="020F0502020204030204" pitchFamily="34" charset="0"/>
              </a:rPr>
              <a:t>公理系统是有效的、完备的。</a:t>
            </a:r>
          </a:p>
          <a:p>
            <a:pPr>
              <a:lnSpc>
                <a:spcPct val="150000"/>
              </a:lnSpc>
            </a:pPr>
            <a:r>
              <a:rPr lang="zh-CN" altLang="en-US" dirty="0" smtClean="0">
                <a:sym typeface="宋体" panose="02010600030101010101" pitchFamily="2" charset="-122"/>
              </a:rPr>
              <a:t>证明：	</a:t>
            </a:r>
          </a:p>
          <a:p>
            <a:pPr lvl="1">
              <a:lnSpc>
                <a:spcPct val="150000"/>
              </a:lnSpc>
              <a:buNone/>
            </a:pPr>
            <a:r>
              <a:rPr lang="en-US" altLang="zh-CN" dirty="0" smtClean="0">
                <a:sym typeface="宋体" panose="02010600030101010101" pitchFamily="2" charset="-122"/>
              </a:rPr>
              <a:t>1. </a:t>
            </a:r>
            <a:r>
              <a:rPr lang="zh-CN" altLang="en-US" dirty="0" smtClean="0">
                <a:sym typeface="宋体" panose="02010600030101010101" pitchFamily="2" charset="-122"/>
              </a:rPr>
              <a:t>有效性</a:t>
            </a:r>
          </a:p>
          <a:p>
            <a:pPr lvl="2">
              <a:lnSpc>
                <a:spcPct val="150000"/>
              </a:lnSpc>
              <a:buSzPct val="87000"/>
              <a:buFont typeface="Wingdings" panose="05000000000000000000" pitchFamily="2" charset="2"/>
              <a:buChar char="l"/>
            </a:pPr>
            <a:r>
              <a:rPr lang="zh-CN" altLang="en-US" dirty="0" smtClean="0">
                <a:sym typeface="宋体" panose="02010600030101010101" pitchFamily="2" charset="-122"/>
              </a:rPr>
              <a:t>有效性实际上是“正确性”</a:t>
            </a:r>
          </a:p>
          <a:p>
            <a:pPr lvl="2">
              <a:lnSpc>
                <a:spcPct val="150000"/>
              </a:lnSpc>
              <a:buSzPct val="87000"/>
              <a:buFont typeface="Wingdings" panose="05000000000000000000" pitchFamily="2" charset="2"/>
              <a:buChar char="l"/>
            </a:pPr>
            <a:r>
              <a:rPr lang="zh-CN" altLang="en-US" dirty="0" smtClean="0">
                <a:sym typeface="宋体" panose="02010600030101010101" pitchFamily="2" charset="-122"/>
              </a:rPr>
              <a:t>可由定理</a:t>
            </a:r>
            <a:r>
              <a:rPr lang="en-US" altLang="zh-CN" dirty="0" smtClean="0">
                <a:sym typeface="宋体" panose="02010600030101010101" pitchFamily="2" charset="-122"/>
              </a:rPr>
              <a:t>6.1</a:t>
            </a:r>
            <a:r>
              <a:rPr lang="zh-CN" altLang="en-US" dirty="0" smtClean="0">
                <a:sym typeface="宋体" panose="02010600030101010101" pitchFamily="2" charset="-122"/>
              </a:rPr>
              <a:t>得证</a:t>
            </a:r>
            <a:endParaRPr lang="zh-CN" altLang="en-US" dirty="0" smtClean="0">
              <a:sym typeface="Calibri" panose="020F0502020204030204" pitchFamily="34" charset="0"/>
            </a:endParaRPr>
          </a:p>
        </p:txBody>
      </p:sp>
      <p:sp>
        <p:nvSpPr>
          <p:cNvPr id="105477" name="Rectangle 2"/>
          <p:cNvSpPr>
            <a:spLocks noGrp="1" noChangeArrowheads="1"/>
          </p:cNvSpPr>
          <p:nvPr/>
        </p:nvSpPr>
        <p:spPr bwMode="auto">
          <a:xfrm>
            <a:off x="457200" y="41275"/>
            <a:ext cx="8229600" cy="939800"/>
          </a:xfrm>
          <a:prstGeom prst="rect">
            <a:avLst/>
          </a:prstGeom>
          <a:noFill/>
          <a:ln w="9525">
            <a:noFill/>
            <a:miter lim="800000"/>
          </a:ln>
        </p:spPr>
        <p:txBody>
          <a:bodyPr anchor="ctr"/>
          <a:lstStyle/>
          <a:p>
            <a:pPr algn="ctr"/>
            <a:r>
              <a:rPr lang="zh-CN" altLang="en-US" sz="3600" b="1" dirty="0">
                <a:solidFill>
                  <a:schemeClr val="bg1"/>
                </a:solidFill>
                <a:sym typeface="微软雅黑" panose="020B0503020204020204" pitchFamily="34" charset="-122"/>
              </a:rPr>
              <a:t>数据依赖的公理系统（续）</a:t>
            </a: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0649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06500" name="Rectangle 1027"/>
          <p:cNvSpPr>
            <a:spLocks noGrp="1" noChangeArrowheads="1"/>
          </p:cNvSpPr>
          <p:nvPr>
            <p:ph idx="4294967295"/>
          </p:nvPr>
        </p:nvSpPr>
        <p:spPr>
          <a:xfrm>
            <a:off x="457200" y="1124744"/>
            <a:ext cx="8229600" cy="5069681"/>
          </a:xfrm>
        </p:spPr>
        <p:txBody>
          <a:bodyPr/>
          <a:lstStyle/>
          <a:p>
            <a:pPr marL="400050" lvl="1" indent="0">
              <a:lnSpc>
                <a:spcPct val="150000"/>
              </a:lnSpc>
              <a:buNone/>
            </a:pPr>
            <a:r>
              <a:rPr lang="en-US" altLang="zh-CN" dirty="0" smtClean="0">
                <a:sym typeface="Calibri" panose="020F0502020204030204" pitchFamily="34" charset="0"/>
              </a:rPr>
              <a:t>2. </a:t>
            </a:r>
            <a:r>
              <a:rPr lang="zh-CN" altLang="en-US" dirty="0" smtClean="0">
                <a:sym typeface="Calibri" panose="020F0502020204030204" pitchFamily="34" charset="0"/>
              </a:rPr>
              <a:t>完备性</a:t>
            </a:r>
          </a:p>
          <a:p>
            <a:pPr lvl="2">
              <a:lnSpc>
                <a:spcPct val="150000"/>
              </a:lnSpc>
              <a:buFont typeface="Wingdings" panose="05000000000000000000" pitchFamily="2" charset="2"/>
              <a:buChar char="l"/>
            </a:pPr>
            <a:r>
              <a:rPr lang="zh-CN" altLang="en-US" dirty="0" smtClean="0">
                <a:sym typeface="Calibri" panose="020F0502020204030204" pitchFamily="34" charset="0"/>
              </a:rPr>
              <a:t> </a:t>
            </a:r>
            <a:r>
              <a:rPr lang="zh-CN" altLang="en-US" dirty="0" smtClean="0">
                <a:sym typeface="宋体" panose="02010600030101010101" pitchFamily="2" charset="-122"/>
              </a:rPr>
              <a:t>只需证明逆否命题：若函数依赖</a:t>
            </a:r>
            <a:r>
              <a:rPr lang="en-US" altLang="zh-CN" i="1" dirty="0" smtClean="0">
                <a:sym typeface="宋体" panose="02010600030101010101" pitchFamily="2" charset="-122"/>
              </a:rPr>
              <a:t>X</a:t>
            </a:r>
            <a:r>
              <a:rPr lang="en-US" altLang="zh-CN" dirty="0" smtClean="0">
                <a:sym typeface="宋体" panose="02010600030101010101" pitchFamily="2" charset="-122"/>
              </a:rPr>
              <a:t>→</a:t>
            </a:r>
            <a:r>
              <a:rPr lang="en-US" altLang="zh-CN" i="1" dirty="0" smtClean="0">
                <a:sym typeface="宋体" panose="02010600030101010101" pitchFamily="2" charset="-122"/>
              </a:rPr>
              <a:t>Y</a:t>
            </a:r>
            <a:r>
              <a:rPr lang="zh-CN" altLang="en-US" dirty="0" smtClean="0">
                <a:sym typeface="宋体" panose="02010600030101010101" pitchFamily="2" charset="-122"/>
              </a:rPr>
              <a:t>不能由</a:t>
            </a:r>
            <a:r>
              <a:rPr lang="en-US" altLang="zh-CN" i="1" dirty="0" smtClean="0">
                <a:sym typeface="宋体" panose="02010600030101010101" pitchFamily="2" charset="-122"/>
              </a:rPr>
              <a:t>F</a:t>
            </a:r>
            <a:r>
              <a:rPr lang="zh-CN" altLang="en-US" dirty="0" smtClean="0">
                <a:sym typeface="宋体" panose="02010600030101010101" pitchFamily="2" charset="-122"/>
              </a:rPr>
              <a:t>从</a:t>
            </a:r>
            <a:r>
              <a:rPr lang="en-US" altLang="zh-CN" dirty="0" smtClean="0">
                <a:sym typeface="宋体" panose="02010600030101010101" pitchFamily="2" charset="-122"/>
              </a:rPr>
              <a:t>Armstrong</a:t>
            </a:r>
            <a:r>
              <a:rPr lang="zh-CN" altLang="en-US" dirty="0" smtClean="0">
                <a:sym typeface="宋体" panose="02010600030101010101" pitchFamily="2" charset="-122"/>
              </a:rPr>
              <a:t>公理导出，那么它必然不为</a:t>
            </a:r>
            <a:r>
              <a:rPr lang="en-US" altLang="zh-CN" i="1" dirty="0" smtClean="0">
                <a:sym typeface="宋体" panose="02010600030101010101" pitchFamily="2" charset="-122"/>
              </a:rPr>
              <a:t>F</a:t>
            </a:r>
            <a:r>
              <a:rPr lang="en-US" altLang="zh-CN" dirty="0" smtClean="0">
                <a:sym typeface="宋体" panose="02010600030101010101" pitchFamily="2" charset="-122"/>
              </a:rPr>
              <a:t> </a:t>
            </a:r>
            <a:r>
              <a:rPr lang="zh-CN" altLang="en-US" dirty="0" smtClean="0">
                <a:sym typeface="宋体" panose="02010600030101010101" pitchFamily="2" charset="-122"/>
              </a:rPr>
              <a:t>所蕴</a:t>
            </a:r>
            <a:r>
              <a:rPr lang="zh-CN" altLang="en-US" dirty="0" smtClean="0">
                <a:sym typeface="Calibri" panose="020F0502020204030204" pitchFamily="34" charset="0"/>
              </a:rPr>
              <a:t>涵</a:t>
            </a:r>
            <a:endParaRPr lang="zh-CN" altLang="en-US" dirty="0" smtClean="0">
              <a:sym typeface="宋体" panose="02010600030101010101" pitchFamily="2" charset="-122"/>
            </a:endParaRPr>
          </a:p>
          <a:p>
            <a:pPr lvl="2">
              <a:lnSpc>
                <a:spcPct val="150000"/>
              </a:lnSpc>
              <a:buFont typeface="Wingdings" panose="05000000000000000000" pitchFamily="2" charset="2"/>
              <a:buChar char="l"/>
            </a:pPr>
            <a:r>
              <a:rPr lang="zh-CN" altLang="en-US" dirty="0" smtClean="0">
                <a:sym typeface="宋体" panose="02010600030101010101" pitchFamily="2" charset="-122"/>
              </a:rPr>
              <a:t>   分三步证明：</a:t>
            </a:r>
            <a:endParaRPr lang="en-US" dirty="0" smtClean="0">
              <a:sym typeface="宋体" panose="02010600030101010101" pitchFamily="2" charset="-122"/>
            </a:endParaRPr>
          </a:p>
          <a:p>
            <a:pPr lvl="3">
              <a:lnSpc>
                <a:spcPct val="150000"/>
              </a:lnSpc>
              <a:buNone/>
            </a:pPr>
            <a:r>
              <a:rPr lang="zh-CN" altLang="en-US" dirty="0" smtClean="0">
                <a:sym typeface="Calibri" panose="020F0502020204030204" pitchFamily="34" charset="0"/>
              </a:rPr>
              <a:t>（</a:t>
            </a:r>
            <a:r>
              <a:rPr lang="en-US" altLang="zh-CN" dirty="0" smtClean="0">
                <a:sym typeface="Calibri" panose="020F0502020204030204" pitchFamily="34" charset="0"/>
              </a:rPr>
              <a:t>1</a:t>
            </a:r>
            <a:r>
              <a:rPr lang="zh-CN" altLang="en-US" dirty="0" smtClean="0">
                <a:sym typeface="Calibri" panose="020F0502020204030204" pitchFamily="34" charset="0"/>
              </a:rPr>
              <a:t>）</a:t>
            </a:r>
            <a:r>
              <a:rPr lang="en-US" altLang="zh-CN" dirty="0" smtClean="0">
                <a:sym typeface="Calibri" panose="020F0502020204030204" pitchFamily="34" charset="0"/>
              </a:rPr>
              <a:t> </a:t>
            </a:r>
            <a:r>
              <a:rPr lang="zh-CN" altLang="en-US" dirty="0" smtClean="0">
                <a:sym typeface="Calibri" panose="020F0502020204030204" pitchFamily="34" charset="0"/>
              </a:rPr>
              <a:t>若</a:t>
            </a:r>
            <a:r>
              <a:rPr lang="en-US" altLang="zh-CN" i="1" dirty="0" smtClean="0">
                <a:sym typeface="Calibri" panose="020F0502020204030204" pitchFamily="34" charset="0"/>
              </a:rPr>
              <a:t>V</a:t>
            </a:r>
            <a:r>
              <a:rPr lang="en-US" altLang="zh-CN" dirty="0" smtClean="0">
                <a:sym typeface="Calibri" panose="020F0502020204030204" pitchFamily="34" charset="0"/>
              </a:rPr>
              <a:t>→</a:t>
            </a:r>
            <a:r>
              <a:rPr lang="en-US" altLang="zh-CN" i="1" dirty="0" smtClean="0">
                <a:sym typeface="Calibri" panose="020F0502020204030204" pitchFamily="34" charset="0"/>
              </a:rPr>
              <a:t>W</a:t>
            </a:r>
            <a:r>
              <a:rPr lang="zh-CN" altLang="en-US" dirty="0" smtClean="0">
                <a:sym typeface="Calibri" panose="020F0502020204030204" pitchFamily="34" charset="0"/>
              </a:rPr>
              <a:t>成立，且</a:t>
            </a:r>
            <a:r>
              <a:rPr lang="en-US" altLang="zh-CN" i="1" dirty="0" smtClean="0">
                <a:sym typeface="Calibri" panose="020F0502020204030204" pitchFamily="34" charset="0"/>
              </a:rPr>
              <a:t>V</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F</a:t>
            </a:r>
            <a:r>
              <a:rPr lang="en-US" altLang="zh-CN" baseline="30000" dirty="0" smtClean="0">
                <a:sym typeface="Calibri" panose="020F0502020204030204" pitchFamily="34" charset="0"/>
              </a:rPr>
              <a:t>+</a:t>
            </a:r>
            <a:r>
              <a:rPr lang="zh-CN" altLang="en-US" dirty="0" smtClean="0">
                <a:sym typeface="Calibri" panose="020F0502020204030204" pitchFamily="34" charset="0"/>
              </a:rPr>
              <a:t>，则</a:t>
            </a:r>
            <a:r>
              <a:rPr lang="en-US" altLang="zh-CN" i="1" dirty="0" smtClean="0">
                <a:sym typeface="Calibri" panose="020F0502020204030204" pitchFamily="34" charset="0"/>
              </a:rPr>
              <a:t>W</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F</a:t>
            </a:r>
            <a:r>
              <a:rPr lang="en-US" altLang="zh-CN" baseline="30000" dirty="0" smtClean="0">
                <a:sym typeface="Calibri" panose="020F0502020204030204" pitchFamily="34" charset="0"/>
              </a:rPr>
              <a:t>+ </a:t>
            </a:r>
          </a:p>
          <a:p>
            <a:pPr marL="1828800" lvl="4" indent="0">
              <a:lnSpc>
                <a:spcPct val="150000"/>
              </a:lnSpc>
              <a:buNone/>
            </a:pPr>
            <a:r>
              <a:rPr lang="zh-CN" altLang="en-US" sz="2200" dirty="0" smtClean="0">
                <a:sym typeface="Calibri" panose="020F0502020204030204" pitchFamily="34" charset="0"/>
              </a:rPr>
              <a:t>证：因为</a:t>
            </a:r>
            <a:r>
              <a:rPr lang="zh-CN" altLang="en-US" sz="2200" i="1" dirty="0" smtClean="0">
                <a:sym typeface="Calibri" panose="020F0502020204030204" pitchFamily="34" charset="0"/>
              </a:rPr>
              <a:t> </a:t>
            </a:r>
            <a:r>
              <a:rPr lang="en-US" altLang="zh-CN" sz="2200" i="1" dirty="0" smtClean="0">
                <a:sym typeface="Calibri" panose="020F0502020204030204" pitchFamily="34" charset="0"/>
              </a:rPr>
              <a:t>V</a:t>
            </a:r>
            <a:r>
              <a:rPr lang="en-US" altLang="zh-CN" sz="2200" dirty="0" smtClean="0">
                <a:sym typeface="Calibri" panose="020F0502020204030204" pitchFamily="34" charset="0"/>
              </a:rPr>
              <a:t> </a:t>
            </a:r>
            <a:r>
              <a:rPr lang="en-US" altLang="zh-CN" sz="2200" dirty="0" smtClean="0">
                <a:sym typeface="Symbol" panose="05050102010706020507" pitchFamily="18" charset="2"/>
              </a:rPr>
              <a:t></a:t>
            </a:r>
            <a:r>
              <a:rPr lang="en-US" altLang="zh-CN" sz="2200" dirty="0" smtClean="0">
                <a:sym typeface="Calibri" panose="020F0502020204030204" pitchFamily="34" charset="0"/>
              </a:rPr>
              <a:t> </a:t>
            </a:r>
            <a:r>
              <a:rPr lang="en-US" altLang="zh-CN" sz="2200" i="1" dirty="0" smtClean="0">
                <a:sym typeface="Calibri" panose="020F0502020204030204" pitchFamily="34" charset="0"/>
              </a:rPr>
              <a:t>X</a:t>
            </a:r>
            <a:r>
              <a:rPr lang="en-US" altLang="zh-CN" sz="2200" i="1" baseline="-25000" dirty="0" smtClean="0">
                <a:sym typeface="Calibri" panose="020F0502020204030204" pitchFamily="34" charset="0"/>
              </a:rPr>
              <a:t>F</a:t>
            </a:r>
            <a:r>
              <a:rPr lang="en-US" altLang="zh-CN" sz="2200" baseline="30000" dirty="0" smtClean="0">
                <a:sym typeface="Calibri" panose="020F0502020204030204" pitchFamily="34" charset="0"/>
              </a:rPr>
              <a:t>+</a:t>
            </a:r>
            <a:r>
              <a:rPr lang="zh-CN" altLang="en-US" sz="2200" dirty="0" smtClean="0">
                <a:sym typeface="Calibri" panose="020F0502020204030204" pitchFamily="34" charset="0"/>
              </a:rPr>
              <a:t>，所以有</a:t>
            </a:r>
            <a:r>
              <a:rPr lang="en-US" altLang="zh-CN" sz="2200" i="1" dirty="0" smtClean="0">
                <a:sym typeface="Calibri" panose="020F0502020204030204" pitchFamily="34" charset="0"/>
              </a:rPr>
              <a:t>X</a:t>
            </a:r>
            <a:r>
              <a:rPr lang="en-US" altLang="zh-CN" sz="2200" dirty="0" smtClean="0">
                <a:sym typeface="Calibri" panose="020F0502020204030204" pitchFamily="34" charset="0"/>
              </a:rPr>
              <a:t>→</a:t>
            </a:r>
            <a:r>
              <a:rPr lang="en-US" altLang="zh-CN" sz="2200" i="1" dirty="0" smtClean="0">
                <a:sym typeface="Calibri" panose="020F0502020204030204" pitchFamily="34" charset="0"/>
              </a:rPr>
              <a:t>V</a:t>
            </a:r>
            <a:r>
              <a:rPr lang="zh-CN" altLang="en-US" sz="2200" dirty="0" smtClean="0">
                <a:sym typeface="Calibri" panose="020F0502020204030204" pitchFamily="34" charset="0"/>
              </a:rPr>
              <a:t>成立；</a:t>
            </a:r>
          </a:p>
          <a:p>
            <a:pPr marL="1828800" lvl="4" indent="0">
              <a:lnSpc>
                <a:spcPct val="150000"/>
              </a:lnSpc>
              <a:buNone/>
            </a:pPr>
            <a:r>
              <a:rPr lang="zh-CN" altLang="en-US" sz="2200" dirty="0" smtClean="0">
                <a:sym typeface="Calibri" panose="020F0502020204030204" pitchFamily="34" charset="0"/>
              </a:rPr>
              <a:t>      </a:t>
            </a:r>
            <a:r>
              <a:rPr lang="en-US" altLang="zh-CN" sz="2200" dirty="0" smtClean="0">
                <a:sym typeface="Calibri" panose="020F0502020204030204" pitchFamily="34" charset="0"/>
              </a:rPr>
              <a:t>  </a:t>
            </a:r>
            <a:r>
              <a:rPr lang="zh-CN" altLang="en-US" sz="2200" dirty="0" smtClean="0">
                <a:sym typeface="Calibri" panose="020F0502020204030204" pitchFamily="34" charset="0"/>
              </a:rPr>
              <a:t>因为</a:t>
            </a:r>
            <a:r>
              <a:rPr lang="en-US" altLang="zh-CN" sz="2200" i="1" dirty="0" smtClean="0">
                <a:sym typeface="Calibri" panose="020F0502020204030204" pitchFamily="34" charset="0"/>
              </a:rPr>
              <a:t>X</a:t>
            </a:r>
            <a:r>
              <a:rPr lang="en-US" altLang="zh-CN" sz="2200" dirty="0" smtClean="0">
                <a:sym typeface="Calibri" panose="020F0502020204030204" pitchFamily="34" charset="0"/>
              </a:rPr>
              <a:t> →</a:t>
            </a:r>
            <a:r>
              <a:rPr lang="en-US" altLang="zh-CN" sz="2200" i="1" dirty="0" smtClean="0">
                <a:sym typeface="Calibri" panose="020F0502020204030204" pitchFamily="34" charset="0"/>
              </a:rPr>
              <a:t>V</a:t>
            </a:r>
            <a:r>
              <a:rPr lang="zh-CN" altLang="en-US" sz="2200" dirty="0" smtClean="0">
                <a:sym typeface="Calibri" panose="020F0502020204030204" pitchFamily="34" charset="0"/>
              </a:rPr>
              <a:t>，</a:t>
            </a:r>
            <a:r>
              <a:rPr lang="en-US" altLang="zh-CN" sz="2200" i="1" dirty="0" smtClean="0">
                <a:sym typeface="Calibri" panose="020F0502020204030204" pitchFamily="34" charset="0"/>
              </a:rPr>
              <a:t>V</a:t>
            </a:r>
            <a:r>
              <a:rPr lang="en-US" altLang="zh-CN" sz="2200" dirty="0" smtClean="0">
                <a:sym typeface="Calibri" panose="020F0502020204030204" pitchFamily="34" charset="0"/>
              </a:rPr>
              <a:t>→</a:t>
            </a:r>
            <a:r>
              <a:rPr lang="en-US" altLang="zh-CN" sz="2200" i="1" dirty="0" smtClean="0">
                <a:sym typeface="Calibri" panose="020F0502020204030204" pitchFamily="34" charset="0"/>
              </a:rPr>
              <a:t>W</a:t>
            </a:r>
            <a:r>
              <a:rPr lang="zh-CN" altLang="en-US" sz="2200" dirty="0" smtClean="0">
                <a:sym typeface="Calibri" panose="020F0502020204030204" pitchFamily="34" charset="0"/>
              </a:rPr>
              <a:t>，于是</a:t>
            </a:r>
            <a:r>
              <a:rPr lang="en-US" altLang="zh-CN" sz="2200" i="1" dirty="0" smtClean="0">
                <a:sym typeface="Calibri" panose="020F0502020204030204" pitchFamily="34" charset="0"/>
              </a:rPr>
              <a:t>X</a:t>
            </a:r>
            <a:r>
              <a:rPr lang="en-US" altLang="zh-CN" sz="2200" dirty="0" smtClean="0">
                <a:sym typeface="Calibri" panose="020F0502020204030204" pitchFamily="34" charset="0"/>
              </a:rPr>
              <a:t>→</a:t>
            </a:r>
            <a:r>
              <a:rPr lang="en-US" altLang="zh-CN" sz="2200" i="1" dirty="0" smtClean="0">
                <a:sym typeface="Calibri" panose="020F0502020204030204" pitchFamily="34" charset="0"/>
              </a:rPr>
              <a:t>W</a:t>
            </a:r>
            <a:r>
              <a:rPr lang="en-US" altLang="zh-CN" sz="2200" dirty="0" smtClean="0">
                <a:sym typeface="Calibri" panose="020F0502020204030204" pitchFamily="34" charset="0"/>
              </a:rPr>
              <a:t> </a:t>
            </a:r>
            <a:r>
              <a:rPr lang="zh-CN" altLang="en-US" sz="2200" dirty="0" smtClean="0">
                <a:sym typeface="Calibri" panose="020F0502020204030204" pitchFamily="34" charset="0"/>
              </a:rPr>
              <a:t>成立；</a:t>
            </a:r>
          </a:p>
          <a:p>
            <a:pPr marL="1828800" lvl="4" indent="0">
              <a:lnSpc>
                <a:spcPct val="150000"/>
              </a:lnSpc>
              <a:buNone/>
            </a:pPr>
            <a:r>
              <a:rPr lang="zh-CN" altLang="en-US" sz="2200" dirty="0" smtClean="0">
                <a:sym typeface="Calibri" panose="020F0502020204030204" pitchFamily="34" charset="0"/>
              </a:rPr>
              <a:t>        所以</a:t>
            </a:r>
            <a:r>
              <a:rPr lang="en-US" altLang="zh-CN" sz="2200" i="1" dirty="0" smtClean="0">
                <a:sym typeface="Calibri" panose="020F0502020204030204" pitchFamily="34" charset="0"/>
              </a:rPr>
              <a:t>W</a:t>
            </a:r>
            <a:r>
              <a:rPr lang="en-US" altLang="zh-CN" sz="2200" dirty="0" smtClean="0">
                <a:sym typeface="Calibri" panose="020F0502020204030204" pitchFamily="34" charset="0"/>
              </a:rPr>
              <a:t> </a:t>
            </a:r>
            <a:r>
              <a:rPr lang="en-US" altLang="zh-CN" sz="2200" dirty="0" smtClean="0">
                <a:sym typeface="Symbol" panose="05050102010706020507" pitchFamily="18" charset="2"/>
              </a:rPr>
              <a:t></a:t>
            </a:r>
            <a:r>
              <a:rPr lang="en-US" altLang="zh-CN" sz="2200" dirty="0" smtClean="0">
                <a:sym typeface="Calibri" panose="020F0502020204030204" pitchFamily="34" charset="0"/>
              </a:rPr>
              <a:t> </a:t>
            </a:r>
            <a:r>
              <a:rPr lang="en-US" altLang="zh-CN" sz="2200" i="1" dirty="0" smtClean="0">
                <a:sym typeface="Calibri" panose="020F0502020204030204" pitchFamily="34" charset="0"/>
              </a:rPr>
              <a:t>X</a:t>
            </a:r>
            <a:r>
              <a:rPr lang="en-US" altLang="zh-CN" sz="2200" i="1" baseline="-25000" dirty="0" smtClean="0">
                <a:sym typeface="Calibri" panose="020F0502020204030204" pitchFamily="34" charset="0"/>
              </a:rPr>
              <a:t>F</a:t>
            </a:r>
            <a:r>
              <a:rPr lang="en-US" altLang="zh-CN" sz="2200" baseline="30000" dirty="0" smtClean="0">
                <a:sym typeface="Calibri" panose="020F0502020204030204" pitchFamily="34" charset="0"/>
              </a:rPr>
              <a:t>+ </a:t>
            </a:r>
            <a:r>
              <a:rPr lang="zh-CN" altLang="en-US" sz="2200" dirty="0" smtClean="0">
                <a:sym typeface="Calibri" panose="020F0502020204030204" pitchFamily="34" charset="0"/>
              </a:rPr>
              <a:t>。</a:t>
            </a:r>
            <a:r>
              <a:rPr lang="zh-CN" altLang="en-US" sz="2000" dirty="0" smtClean="0">
                <a:sym typeface="Calibri" panose="020F0502020204030204" pitchFamily="34" charset="0"/>
              </a:rPr>
              <a:t> </a:t>
            </a:r>
          </a:p>
          <a:p>
            <a:pPr lvl="1">
              <a:lnSpc>
                <a:spcPct val="150000"/>
              </a:lnSpc>
            </a:pPr>
            <a:endParaRPr lang="zh-CN" altLang="en-US" dirty="0" smtClean="0">
              <a:sym typeface="宋体" panose="02010600030101010101" pitchFamily="2" charset="-122"/>
            </a:endParaRPr>
          </a:p>
          <a:p>
            <a:pPr marL="0" indent="0"/>
            <a:endParaRPr lang="zh-CN" altLang="en-US" dirty="0" smtClean="0">
              <a:sym typeface="Calibri" panose="020F0502020204030204" pitchFamily="34" charset="0"/>
            </a:endParaRPr>
          </a:p>
        </p:txBody>
      </p:sp>
      <p:sp>
        <p:nvSpPr>
          <p:cNvPr id="106501" name="Rectangle 2"/>
          <p:cNvSpPr>
            <a:spLocks noGrp="1" noChangeArrowheads="1"/>
          </p:cNvSpPr>
          <p:nvPr/>
        </p:nvSpPr>
        <p:spPr bwMode="auto">
          <a:xfrm>
            <a:off x="457200" y="41275"/>
            <a:ext cx="8229600" cy="939800"/>
          </a:xfrm>
          <a:prstGeom prst="rect">
            <a:avLst/>
          </a:prstGeom>
          <a:noFill/>
          <a:ln w="9525">
            <a:noFill/>
            <a:miter lim="800000"/>
          </a:ln>
        </p:spPr>
        <p:txBody>
          <a:bodyPr anchor="ctr"/>
          <a:lstStyle/>
          <a:p>
            <a:pPr algn="ctr"/>
            <a:r>
              <a:rPr lang="zh-CN" altLang="en-US" sz="3600" b="1" dirty="0">
                <a:solidFill>
                  <a:schemeClr val="bg1"/>
                </a:solidFill>
                <a:sym typeface="微软雅黑" panose="020B0503020204020204" pitchFamily="34" charset="-122"/>
              </a:rPr>
              <a:t>数据依赖的公理系统（续）</a:t>
            </a: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07524" name="Rectangle 3"/>
          <p:cNvSpPr>
            <a:spLocks noGrp="1" noChangeArrowheads="1"/>
          </p:cNvSpPr>
          <p:nvPr>
            <p:ph idx="4294967295"/>
          </p:nvPr>
        </p:nvSpPr>
        <p:spPr>
          <a:xfrm>
            <a:off x="-36513" y="981075"/>
            <a:ext cx="8928993" cy="5681663"/>
          </a:xfrm>
        </p:spPr>
        <p:txBody>
          <a:bodyPr/>
          <a:lstStyle/>
          <a:p>
            <a:pPr lvl="2">
              <a:lnSpc>
                <a:spcPct val="150000"/>
              </a:lnSpc>
              <a:buNone/>
            </a:pPr>
            <a:r>
              <a:rPr lang="zh-CN" altLang="en-US" dirty="0" smtClean="0">
                <a:sym typeface="Calibri" panose="020F0502020204030204" pitchFamily="34" charset="0"/>
              </a:rPr>
              <a:t>（</a:t>
            </a:r>
            <a:r>
              <a:rPr lang="en-US" altLang="zh-CN" dirty="0" smtClean="0">
                <a:sym typeface="Calibri" panose="020F0502020204030204" pitchFamily="34" charset="0"/>
              </a:rPr>
              <a:t>2</a:t>
            </a:r>
            <a:r>
              <a:rPr lang="zh-CN" altLang="en-US" dirty="0" smtClean="0">
                <a:sym typeface="Calibri" panose="020F0502020204030204" pitchFamily="34" charset="0"/>
              </a:rPr>
              <a:t>）构造一张二维表</a:t>
            </a:r>
            <a:r>
              <a:rPr lang="en-US" altLang="zh-CN" i="1" dirty="0" smtClean="0">
                <a:sym typeface="Calibri" panose="020F0502020204030204" pitchFamily="34" charset="0"/>
              </a:rPr>
              <a:t>r</a:t>
            </a:r>
            <a:r>
              <a:rPr lang="zh-CN" altLang="en-US" dirty="0" smtClean="0">
                <a:sym typeface="Calibri" panose="020F0502020204030204" pitchFamily="34" charset="0"/>
              </a:rPr>
              <a:t>，它由下列两个元组构成，可以证明</a:t>
            </a:r>
            <a:r>
              <a:rPr lang="en-US" altLang="zh-CN" i="1" dirty="0" smtClean="0">
                <a:sym typeface="Calibri" panose="020F0502020204030204" pitchFamily="34" charset="0"/>
              </a:rPr>
              <a:t>r </a:t>
            </a:r>
            <a:r>
              <a:rPr lang="zh-CN" altLang="en-US" dirty="0" smtClean="0">
                <a:sym typeface="Calibri" panose="020F0502020204030204" pitchFamily="34" charset="0"/>
              </a:rPr>
              <a:t>必是</a:t>
            </a:r>
            <a:r>
              <a:rPr lang="en-US" altLang="zh-CN" i="1" dirty="0" smtClean="0">
                <a:sym typeface="Calibri" panose="020F0502020204030204" pitchFamily="34" charset="0"/>
              </a:rPr>
              <a:t>R</a:t>
            </a:r>
            <a:r>
              <a:rPr lang="en-US" altLang="zh-CN" dirty="0" smtClean="0">
                <a:sym typeface="Calibri" panose="020F0502020204030204" pitchFamily="34" charset="0"/>
              </a:rPr>
              <a:t>&lt;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a:t>
            </a:r>
            <a:r>
              <a:rPr lang="zh-CN" altLang="en-US" dirty="0" smtClean="0">
                <a:sym typeface="Calibri" panose="020F0502020204030204" pitchFamily="34" charset="0"/>
              </a:rPr>
              <a:t>的一个关系，即</a:t>
            </a:r>
            <a:r>
              <a:rPr lang="en-US" altLang="zh-CN" i="1" dirty="0" smtClean="0">
                <a:sym typeface="Calibri" panose="020F0502020204030204" pitchFamily="34" charset="0"/>
              </a:rPr>
              <a:t>F</a:t>
            </a:r>
            <a:r>
              <a:rPr lang="zh-CN" altLang="en-US" dirty="0" smtClean="0">
                <a:sym typeface="Calibri" panose="020F0502020204030204" pitchFamily="34" charset="0"/>
              </a:rPr>
              <a:t>中的全部函数依赖在 </a:t>
            </a:r>
            <a:r>
              <a:rPr lang="en-US" altLang="zh-CN" i="1" dirty="0" smtClean="0">
                <a:sym typeface="Calibri" panose="020F0502020204030204" pitchFamily="34" charset="0"/>
              </a:rPr>
              <a:t>r</a:t>
            </a:r>
            <a:r>
              <a:rPr lang="zh-CN" altLang="en-US" dirty="0" smtClean="0">
                <a:sym typeface="Calibri" panose="020F0502020204030204" pitchFamily="34" charset="0"/>
              </a:rPr>
              <a:t>上成立。 </a:t>
            </a:r>
          </a:p>
          <a:p>
            <a:pPr marL="0" indent="0">
              <a:lnSpc>
                <a:spcPct val="150000"/>
              </a:lnSpc>
              <a:buFont typeface="Wingdings" panose="05000000000000000000" pitchFamily="2" charset="2"/>
              <a:buNone/>
            </a:pPr>
            <a:r>
              <a:rPr lang="en-US" altLang="zh-CN" sz="2200" dirty="0" smtClean="0">
                <a:sym typeface="Calibri" panose="020F0502020204030204" pitchFamily="34" charset="0"/>
              </a:rPr>
              <a:t>		     </a:t>
            </a:r>
            <a:r>
              <a:rPr lang="zh-CN" altLang="en-US" sz="2200" dirty="0" smtClean="0">
                <a:sym typeface="Calibri" panose="020F0502020204030204" pitchFamily="34" charset="0"/>
              </a:rPr>
              <a:t>   	    </a:t>
            </a:r>
            <a:r>
              <a:rPr lang="en-US" altLang="zh-CN" sz="2200" i="1" dirty="0" smtClean="0">
                <a:sym typeface="Calibri" panose="020F0502020204030204" pitchFamily="34" charset="0"/>
              </a:rPr>
              <a:t>X</a:t>
            </a:r>
            <a:r>
              <a:rPr lang="en-US" altLang="zh-CN" sz="2200" i="1" baseline="-25000" dirty="0" smtClean="0">
                <a:sym typeface="Calibri" panose="020F0502020204030204" pitchFamily="34" charset="0"/>
              </a:rPr>
              <a:t>F</a:t>
            </a:r>
            <a:r>
              <a:rPr lang="en-US" altLang="zh-CN" sz="2200" baseline="30000" dirty="0" smtClean="0">
                <a:sym typeface="Calibri" panose="020F0502020204030204" pitchFamily="34" charset="0"/>
              </a:rPr>
              <a:t>+</a:t>
            </a:r>
            <a:r>
              <a:rPr lang="en-US" altLang="zh-CN" sz="2200" dirty="0" smtClean="0">
                <a:sym typeface="Calibri" panose="020F0502020204030204" pitchFamily="34" charset="0"/>
              </a:rPr>
              <a:t>   </a:t>
            </a:r>
            <a:r>
              <a:rPr lang="zh-CN" altLang="en-US" sz="2200" dirty="0" smtClean="0">
                <a:sym typeface="Calibri" panose="020F0502020204030204" pitchFamily="34" charset="0"/>
              </a:rPr>
              <a:t> </a:t>
            </a:r>
            <a:r>
              <a:rPr lang="en-US" altLang="zh-CN" sz="2200" dirty="0" smtClean="0">
                <a:sym typeface="Calibri" panose="020F0502020204030204" pitchFamily="34" charset="0"/>
              </a:rPr>
              <a:t>  </a:t>
            </a:r>
            <a:r>
              <a:rPr lang="zh-CN" altLang="en-US" sz="2200" dirty="0" smtClean="0">
                <a:sym typeface="Calibri" panose="020F0502020204030204" pitchFamily="34" charset="0"/>
              </a:rPr>
              <a:t> </a:t>
            </a:r>
            <a:r>
              <a:rPr lang="en-US" altLang="zh-CN" sz="2200" i="1" dirty="0" smtClean="0">
                <a:sym typeface="Calibri" panose="020F0502020204030204" pitchFamily="34" charset="0"/>
              </a:rPr>
              <a:t>U</a:t>
            </a:r>
            <a:r>
              <a:rPr lang="en-US" altLang="zh-CN" sz="2200" dirty="0" smtClean="0">
                <a:sym typeface="Calibri" panose="020F0502020204030204" pitchFamily="34" charset="0"/>
              </a:rPr>
              <a:t>-</a:t>
            </a:r>
            <a:r>
              <a:rPr lang="en-US" altLang="zh-CN" sz="2200" i="1" dirty="0" smtClean="0">
                <a:sym typeface="Calibri" panose="020F0502020204030204" pitchFamily="34" charset="0"/>
              </a:rPr>
              <a:t>X</a:t>
            </a:r>
            <a:r>
              <a:rPr lang="en-US" altLang="zh-CN" sz="2200" i="1" baseline="-25000" dirty="0" smtClean="0">
                <a:sym typeface="Calibri" panose="020F0502020204030204" pitchFamily="34" charset="0"/>
              </a:rPr>
              <a:t>F</a:t>
            </a:r>
            <a:r>
              <a:rPr lang="en-US" altLang="zh-CN" sz="2200" baseline="30000" dirty="0" smtClean="0">
                <a:sym typeface="Calibri" panose="020F0502020204030204" pitchFamily="34" charset="0"/>
              </a:rPr>
              <a:t>+</a:t>
            </a:r>
          </a:p>
          <a:p>
            <a:pPr marL="0" indent="0">
              <a:lnSpc>
                <a:spcPct val="150000"/>
              </a:lnSpc>
              <a:buFont typeface="Wingdings" panose="05000000000000000000" pitchFamily="2" charset="2"/>
              <a:buNone/>
            </a:pPr>
            <a:r>
              <a:rPr lang="en-US" altLang="zh-CN" sz="2200" dirty="0" smtClean="0">
                <a:sym typeface="Calibri" panose="020F0502020204030204" pitchFamily="34" charset="0"/>
              </a:rPr>
              <a:t>                     </a:t>
            </a:r>
            <a:r>
              <a:rPr lang="zh-CN" altLang="en-US" sz="2200" dirty="0" smtClean="0">
                <a:sym typeface="Calibri" panose="020F0502020204030204" pitchFamily="34" charset="0"/>
              </a:rPr>
              <a:t>		</a:t>
            </a:r>
            <a:r>
              <a:rPr lang="en-US" altLang="zh-CN" sz="2200" dirty="0" smtClean="0">
                <a:sym typeface="Calibri" panose="020F0502020204030204" pitchFamily="34" charset="0"/>
              </a:rPr>
              <a:t>11......1  00......0  </a:t>
            </a:r>
          </a:p>
          <a:p>
            <a:pPr marL="0" indent="0">
              <a:lnSpc>
                <a:spcPct val="150000"/>
              </a:lnSpc>
              <a:buFont typeface="Wingdings" panose="05000000000000000000" pitchFamily="2" charset="2"/>
              <a:buNone/>
            </a:pPr>
            <a:r>
              <a:rPr lang="en-US" altLang="zh-CN" sz="2200" dirty="0" smtClean="0">
                <a:sym typeface="Calibri" panose="020F0502020204030204" pitchFamily="34" charset="0"/>
              </a:rPr>
              <a:t>                     </a:t>
            </a:r>
            <a:r>
              <a:rPr lang="zh-CN" altLang="en-US" sz="2200" dirty="0" smtClean="0">
                <a:sym typeface="Calibri" panose="020F0502020204030204" pitchFamily="34" charset="0"/>
              </a:rPr>
              <a:t>		</a:t>
            </a:r>
            <a:r>
              <a:rPr lang="en-US" altLang="zh-CN" sz="2200" dirty="0" smtClean="0">
                <a:sym typeface="Calibri" panose="020F0502020204030204" pitchFamily="34" charset="0"/>
              </a:rPr>
              <a:t>11......1  11......1  	</a:t>
            </a:r>
          </a:p>
          <a:p>
            <a:pPr marL="0" indent="0">
              <a:lnSpc>
                <a:spcPct val="150000"/>
              </a:lnSpc>
              <a:spcBef>
                <a:spcPts val="0"/>
              </a:spcBef>
              <a:buFont typeface="Wingdings" panose="05000000000000000000" pitchFamily="2" charset="2"/>
              <a:buNone/>
            </a:pPr>
            <a:r>
              <a:rPr lang="en-US" altLang="zh-CN" sz="2200" dirty="0" smtClean="0">
                <a:sym typeface="Calibri" panose="020F0502020204030204" pitchFamily="34" charset="0"/>
              </a:rPr>
              <a:t>   </a:t>
            </a:r>
            <a:r>
              <a:rPr lang="zh-CN" altLang="en-US" sz="2200" dirty="0" smtClean="0">
                <a:sym typeface="Calibri" panose="020F0502020204030204" pitchFamily="34" charset="0"/>
              </a:rPr>
              <a:t>	</a:t>
            </a:r>
            <a:r>
              <a:rPr lang="zh-CN" altLang="en-US" sz="2200" dirty="0" smtClean="0">
                <a:sym typeface="宋体" panose="02010600030101010101" pitchFamily="2" charset="-122"/>
              </a:rPr>
              <a:t>若</a:t>
            </a:r>
            <a:r>
              <a:rPr lang="en-US" altLang="zh-CN" sz="2200" i="1" dirty="0" smtClean="0">
                <a:sym typeface="宋体" panose="02010600030101010101" pitchFamily="2" charset="-122"/>
              </a:rPr>
              <a:t>r </a:t>
            </a:r>
            <a:r>
              <a:rPr lang="zh-CN" altLang="en-US" sz="2200" dirty="0" smtClean="0">
                <a:sym typeface="宋体" panose="02010600030101010101" pitchFamily="2" charset="-122"/>
              </a:rPr>
              <a:t>不是</a:t>
            </a:r>
            <a:r>
              <a:rPr lang="en-US" altLang="zh-CN" sz="2200" i="1" dirty="0" smtClean="0">
                <a:sym typeface="宋体" panose="02010600030101010101" pitchFamily="2" charset="-122"/>
              </a:rPr>
              <a:t>R</a:t>
            </a:r>
            <a:r>
              <a:rPr lang="en-US" altLang="zh-CN" sz="2200" dirty="0" smtClean="0">
                <a:sym typeface="宋体" panose="02010600030101010101" pitchFamily="2" charset="-122"/>
              </a:rPr>
              <a:t>&lt;</a:t>
            </a:r>
            <a:r>
              <a:rPr lang="en-US" altLang="zh-CN" sz="2200" i="1" dirty="0" smtClean="0">
                <a:sym typeface="宋体" panose="02010600030101010101" pitchFamily="2" charset="-122"/>
              </a:rPr>
              <a:t>U</a:t>
            </a:r>
            <a:r>
              <a:rPr lang="en-US" altLang="zh-CN" sz="2200" dirty="0" smtClean="0">
                <a:sym typeface="宋体" panose="02010600030101010101" pitchFamily="2" charset="-122"/>
              </a:rPr>
              <a:t>,</a:t>
            </a:r>
            <a:r>
              <a:rPr lang="en-US" altLang="zh-CN" sz="2200" i="1" dirty="0" smtClean="0">
                <a:sym typeface="宋体" panose="02010600030101010101" pitchFamily="2" charset="-122"/>
              </a:rPr>
              <a:t>F</a:t>
            </a:r>
            <a:r>
              <a:rPr lang="en-US" altLang="zh-CN" sz="2200" dirty="0" smtClean="0">
                <a:sym typeface="宋体" panose="02010600030101010101" pitchFamily="2" charset="-122"/>
              </a:rPr>
              <a:t>&gt; </a:t>
            </a:r>
            <a:r>
              <a:rPr lang="zh-CN" altLang="en-US" sz="2200" dirty="0" smtClean="0">
                <a:sym typeface="宋体" panose="02010600030101010101" pitchFamily="2" charset="-122"/>
              </a:rPr>
              <a:t>的关系，则必由于</a:t>
            </a:r>
            <a:r>
              <a:rPr lang="en-US" altLang="zh-CN" sz="2200" i="1" dirty="0" smtClean="0">
                <a:sym typeface="宋体" panose="02010600030101010101" pitchFamily="2" charset="-122"/>
              </a:rPr>
              <a:t>F</a:t>
            </a:r>
            <a:r>
              <a:rPr lang="zh-CN" altLang="en-US" sz="2200" dirty="0" smtClean="0">
                <a:sym typeface="宋体" panose="02010600030101010101" pitchFamily="2" charset="-122"/>
              </a:rPr>
              <a:t>中有某一个函数依赖</a:t>
            </a:r>
            <a:r>
              <a:rPr lang="en-US" altLang="zh-CN" sz="2200" i="1" dirty="0" smtClean="0">
                <a:sym typeface="宋体" panose="02010600030101010101" pitchFamily="2" charset="-122"/>
              </a:rPr>
              <a:t>V</a:t>
            </a:r>
            <a:r>
              <a:rPr lang="en-US" altLang="zh-CN" sz="2200" dirty="0" smtClean="0">
                <a:sym typeface="宋体" panose="02010600030101010101" pitchFamily="2" charset="-122"/>
              </a:rPr>
              <a:t>→</a:t>
            </a:r>
            <a:r>
              <a:rPr lang="en-US" altLang="zh-CN" sz="2200" i="1" dirty="0" smtClean="0">
                <a:sym typeface="宋体" panose="02010600030101010101" pitchFamily="2" charset="-122"/>
              </a:rPr>
              <a:t>W</a:t>
            </a:r>
            <a:r>
              <a:rPr lang="en-US" altLang="zh-CN" sz="2200" dirty="0" smtClean="0">
                <a:sym typeface="宋体" panose="02010600030101010101" pitchFamily="2" charset="-122"/>
              </a:rPr>
              <a:t> 	</a:t>
            </a:r>
            <a:r>
              <a:rPr lang="zh-CN" altLang="en-US" sz="2200" dirty="0" smtClean="0">
                <a:sym typeface="宋体" panose="02010600030101010101" pitchFamily="2" charset="-122"/>
              </a:rPr>
              <a:t>在</a:t>
            </a:r>
            <a:r>
              <a:rPr lang="en-US" altLang="zh-CN" sz="2200" i="1" dirty="0" smtClean="0">
                <a:sym typeface="宋体" panose="02010600030101010101" pitchFamily="2" charset="-122"/>
              </a:rPr>
              <a:t>r</a:t>
            </a:r>
            <a:r>
              <a:rPr lang="zh-CN" altLang="en-US" sz="2200" dirty="0" smtClean="0">
                <a:sym typeface="宋体" panose="02010600030101010101" pitchFamily="2" charset="-122"/>
              </a:rPr>
              <a:t>上 不成立所致。由</a:t>
            </a:r>
            <a:r>
              <a:rPr lang="en-US" altLang="zh-CN" sz="2200" i="1" dirty="0" smtClean="0">
                <a:sym typeface="宋体" panose="02010600030101010101" pitchFamily="2" charset="-122"/>
              </a:rPr>
              <a:t>r </a:t>
            </a:r>
            <a:r>
              <a:rPr lang="zh-CN" altLang="en-US" sz="2200" dirty="0" smtClean="0">
                <a:sym typeface="宋体" panose="02010600030101010101" pitchFamily="2" charset="-122"/>
              </a:rPr>
              <a:t>的构成可知，</a:t>
            </a:r>
            <a:r>
              <a:rPr lang="en-US" altLang="zh-CN" sz="2200" i="1" dirty="0" smtClean="0">
                <a:sym typeface="宋体" panose="02010600030101010101" pitchFamily="2" charset="-122"/>
              </a:rPr>
              <a:t>V</a:t>
            </a:r>
            <a:r>
              <a:rPr lang="en-US" altLang="zh-CN" sz="2200" dirty="0" smtClean="0">
                <a:sym typeface="宋体" panose="02010600030101010101" pitchFamily="2" charset="-122"/>
              </a:rPr>
              <a:t> </a:t>
            </a:r>
            <a:r>
              <a:rPr lang="zh-CN" altLang="en-US" sz="2200" dirty="0" smtClean="0">
                <a:sym typeface="宋体" panose="02010600030101010101" pitchFamily="2" charset="-122"/>
              </a:rPr>
              <a:t>必定是</a:t>
            </a:r>
            <a:r>
              <a:rPr lang="en-US" altLang="zh-CN" sz="2200" i="1" dirty="0" smtClean="0">
                <a:sym typeface="宋体" panose="02010600030101010101" pitchFamily="2" charset="-122"/>
              </a:rPr>
              <a:t>X</a:t>
            </a:r>
            <a:r>
              <a:rPr lang="en-US" altLang="zh-CN" sz="2200" i="1" baseline="-25000" dirty="0" smtClean="0">
                <a:sym typeface="宋体" panose="02010600030101010101" pitchFamily="2" charset="-122"/>
              </a:rPr>
              <a:t>F</a:t>
            </a:r>
            <a:r>
              <a:rPr lang="en-US" altLang="zh-CN" sz="2200" baseline="30000" dirty="0" smtClean="0">
                <a:sym typeface="宋体" panose="02010600030101010101" pitchFamily="2" charset="-122"/>
              </a:rPr>
              <a:t>+</a:t>
            </a:r>
            <a:r>
              <a:rPr lang="en-US" altLang="zh-CN" sz="2200" dirty="0" smtClean="0">
                <a:sym typeface="宋体" panose="02010600030101010101" pitchFamily="2" charset="-122"/>
              </a:rPr>
              <a:t> </a:t>
            </a:r>
            <a:r>
              <a:rPr lang="zh-CN" altLang="en-US" sz="2200" dirty="0" smtClean="0">
                <a:sym typeface="宋体" panose="02010600030101010101" pitchFamily="2" charset="-122"/>
              </a:rPr>
              <a:t>的子集，而</a:t>
            </a:r>
            <a:r>
              <a:rPr lang="en-US" altLang="zh-CN" sz="2200" dirty="0" smtClean="0">
                <a:sym typeface="宋体" panose="02010600030101010101" pitchFamily="2" charset="-122"/>
              </a:rPr>
              <a:t>	</a:t>
            </a:r>
            <a:r>
              <a:rPr lang="en-US" altLang="zh-CN" sz="2200" i="1" dirty="0" smtClean="0">
                <a:sym typeface="宋体" panose="02010600030101010101" pitchFamily="2" charset="-122"/>
              </a:rPr>
              <a:t>W</a:t>
            </a:r>
            <a:r>
              <a:rPr lang="en-US" altLang="zh-CN" sz="2200" dirty="0" smtClean="0">
                <a:sym typeface="宋体" panose="02010600030101010101" pitchFamily="2" charset="-122"/>
              </a:rPr>
              <a:t> </a:t>
            </a:r>
            <a:r>
              <a:rPr lang="zh-CN" altLang="en-US" sz="2200" dirty="0" smtClean="0">
                <a:sym typeface="宋体" panose="02010600030101010101" pitchFamily="2" charset="-122"/>
              </a:rPr>
              <a:t>不是 </a:t>
            </a:r>
            <a:r>
              <a:rPr lang="en-US" altLang="zh-CN" sz="2200" i="1" dirty="0" smtClean="0">
                <a:sym typeface="宋体" panose="02010600030101010101" pitchFamily="2" charset="-122"/>
              </a:rPr>
              <a:t>X</a:t>
            </a:r>
            <a:r>
              <a:rPr lang="en-US" altLang="zh-CN" sz="2200" i="1" baseline="-25000" dirty="0" smtClean="0">
                <a:sym typeface="宋体" panose="02010600030101010101" pitchFamily="2" charset="-122"/>
              </a:rPr>
              <a:t>F</a:t>
            </a:r>
            <a:r>
              <a:rPr lang="en-US" altLang="zh-CN" sz="2200" baseline="30000" dirty="0" smtClean="0">
                <a:sym typeface="宋体" panose="02010600030101010101" pitchFamily="2" charset="-122"/>
              </a:rPr>
              <a:t>+</a:t>
            </a:r>
            <a:r>
              <a:rPr lang="en-US" altLang="zh-CN" sz="2200" dirty="0" smtClean="0">
                <a:sym typeface="宋体" panose="02010600030101010101" pitchFamily="2" charset="-122"/>
              </a:rPr>
              <a:t> </a:t>
            </a:r>
            <a:r>
              <a:rPr lang="zh-CN" altLang="en-US" sz="2200" dirty="0" smtClean="0">
                <a:sym typeface="宋体" panose="02010600030101010101" pitchFamily="2" charset="-122"/>
              </a:rPr>
              <a:t>的子集，可是由第（</a:t>
            </a:r>
            <a:r>
              <a:rPr lang="en-US" altLang="zh-CN" sz="2200" dirty="0" smtClean="0">
                <a:sym typeface="宋体" panose="02010600030101010101" pitchFamily="2" charset="-122"/>
              </a:rPr>
              <a:t>1</a:t>
            </a:r>
            <a:r>
              <a:rPr lang="zh-CN" altLang="en-US" sz="2200" dirty="0" smtClean="0">
                <a:sym typeface="宋体" panose="02010600030101010101" pitchFamily="2" charset="-122"/>
              </a:rPr>
              <a:t>）步，</a:t>
            </a:r>
            <a:r>
              <a:rPr lang="en-US" altLang="zh-CN" sz="2200" i="1" dirty="0" smtClean="0">
                <a:sym typeface="宋体" panose="02010600030101010101" pitchFamily="2" charset="-122"/>
              </a:rPr>
              <a:t>W</a:t>
            </a:r>
            <a:r>
              <a:rPr lang="en-US" altLang="zh-CN" sz="2200" dirty="0" smtClean="0">
                <a:sym typeface="宋体" panose="02010600030101010101" pitchFamily="2" charset="-122"/>
              </a:rPr>
              <a:t> </a:t>
            </a:r>
            <a:r>
              <a:rPr lang="zh-CN" altLang="en-US" sz="2200" b="0" dirty="0" smtClean="0"/>
              <a:t> ⊆ </a:t>
            </a:r>
            <a:r>
              <a:rPr lang="en-US" altLang="zh-CN" sz="2200" dirty="0" smtClean="0">
                <a:sym typeface="宋体" panose="02010600030101010101" pitchFamily="2" charset="-122"/>
              </a:rPr>
              <a:t> </a:t>
            </a:r>
            <a:r>
              <a:rPr lang="en-US" altLang="zh-CN" sz="2200" i="1" dirty="0" smtClean="0">
                <a:sym typeface="宋体" panose="02010600030101010101" pitchFamily="2" charset="-122"/>
              </a:rPr>
              <a:t>X</a:t>
            </a:r>
            <a:r>
              <a:rPr lang="en-US" altLang="zh-CN" sz="2200" i="1" baseline="-25000" dirty="0" smtClean="0">
                <a:sym typeface="宋体" panose="02010600030101010101" pitchFamily="2" charset="-122"/>
              </a:rPr>
              <a:t>F</a:t>
            </a:r>
            <a:r>
              <a:rPr lang="en-US" altLang="zh-CN" sz="2200" baseline="30000" dirty="0" smtClean="0">
                <a:sym typeface="宋体" panose="02010600030101010101" pitchFamily="2" charset="-122"/>
              </a:rPr>
              <a:t>+</a:t>
            </a:r>
            <a:r>
              <a:rPr lang="zh-CN" altLang="en-US" sz="2200" dirty="0" smtClean="0">
                <a:sym typeface="宋体" panose="02010600030101010101" pitchFamily="2" charset="-122"/>
              </a:rPr>
              <a:t>，矛盾。</a:t>
            </a:r>
            <a:endParaRPr lang="en-US" altLang="zh-CN" sz="2200" dirty="0" smtClean="0">
              <a:sym typeface="宋体" panose="02010600030101010101" pitchFamily="2" charset="-122"/>
            </a:endParaRPr>
          </a:p>
          <a:p>
            <a:pPr marL="0" indent="0">
              <a:lnSpc>
                <a:spcPct val="150000"/>
              </a:lnSpc>
              <a:spcBef>
                <a:spcPts val="0"/>
              </a:spcBef>
              <a:buFont typeface="Wingdings" panose="05000000000000000000" pitchFamily="2" charset="2"/>
              <a:buNone/>
            </a:pPr>
            <a:r>
              <a:rPr lang="en-US" altLang="zh-CN" sz="2200" dirty="0" smtClean="0">
                <a:sym typeface="宋体" panose="02010600030101010101" pitchFamily="2" charset="-122"/>
              </a:rPr>
              <a:t>	</a:t>
            </a:r>
            <a:r>
              <a:rPr lang="zh-CN" altLang="en-US" sz="2200" dirty="0" smtClean="0">
                <a:sym typeface="宋体" panose="02010600030101010101" pitchFamily="2" charset="-122"/>
              </a:rPr>
              <a:t>所以</a:t>
            </a:r>
            <a:r>
              <a:rPr lang="en-US" altLang="zh-CN" sz="2200" i="1" dirty="0" smtClean="0">
                <a:sym typeface="宋体" panose="02010600030101010101" pitchFamily="2" charset="-122"/>
              </a:rPr>
              <a:t>r</a:t>
            </a:r>
            <a:r>
              <a:rPr lang="en-US" altLang="zh-CN" sz="2200" dirty="0" smtClean="0">
                <a:sym typeface="宋体" panose="02010600030101010101" pitchFamily="2" charset="-122"/>
              </a:rPr>
              <a:t> </a:t>
            </a:r>
            <a:r>
              <a:rPr lang="zh-CN" altLang="en-US" sz="2200" dirty="0" smtClean="0">
                <a:sym typeface="宋体" panose="02010600030101010101" pitchFamily="2" charset="-122"/>
              </a:rPr>
              <a:t>必是</a:t>
            </a:r>
            <a:r>
              <a:rPr lang="en-US" altLang="zh-CN" sz="2200" i="1" dirty="0" smtClean="0">
                <a:sym typeface="宋体" panose="02010600030101010101" pitchFamily="2" charset="-122"/>
              </a:rPr>
              <a:t>R</a:t>
            </a:r>
            <a:r>
              <a:rPr lang="en-US" altLang="zh-CN" sz="2200" dirty="0" smtClean="0">
                <a:sym typeface="宋体" panose="02010600030101010101" pitchFamily="2" charset="-122"/>
              </a:rPr>
              <a:t>&lt;</a:t>
            </a:r>
            <a:r>
              <a:rPr lang="en-US" altLang="zh-CN" sz="2200" i="1" dirty="0" smtClean="0">
                <a:sym typeface="宋体" panose="02010600030101010101" pitchFamily="2" charset="-122"/>
              </a:rPr>
              <a:t>U</a:t>
            </a:r>
            <a:r>
              <a:rPr lang="en-US" altLang="zh-CN" sz="2200" dirty="0" smtClean="0">
                <a:sym typeface="宋体" panose="02010600030101010101" pitchFamily="2" charset="-122"/>
              </a:rPr>
              <a:t>,</a:t>
            </a:r>
            <a:r>
              <a:rPr lang="en-US" altLang="zh-CN" sz="2200" i="1" dirty="0" smtClean="0">
                <a:sym typeface="宋体" panose="02010600030101010101" pitchFamily="2" charset="-122"/>
              </a:rPr>
              <a:t>F</a:t>
            </a:r>
            <a:r>
              <a:rPr lang="en-US" altLang="zh-CN" sz="2200" dirty="0" smtClean="0">
                <a:sym typeface="宋体" panose="02010600030101010101" pitchFamily="2" charset="-122"/>
              </a:rPr>
              <a:t>&gt;</a:t>
            </a:r>
            <a:r>
              <a:rPr lang="zh-CN" altLang="en-US" sz="2200" dirty="0" smtClean="0">
                <a:sym typeface="宋体" panose="02010600030101010101" pitchFamily="2" charset="-122"/>
              </a:rPr>
              <a:t>的一个关系。 </a:t>
            </a:r>
          </a:p>
        </p:txBody>
      </p:sp>
      <p:sp>
        <p:nvSpPr>
          <p:cNvPr id="107525" name="AutoShape 4"/>
          <p:cNvSpPr/>
          <p:nvPr/>
        </p:nvSpPr>
        <p:spPr bwMode="auto">
          <a:xfrm rot="5400000">
            <a:off x="3174504" y="2255912"/>
            <a:ext cx="152400" cy="914400"/>
          </a:xfrm>
          <a:prstGeom prst="leftBrace">
            <a:avLst>
              <a:gd name="adj1" fmla="val 50000"/>
              <a:gd name="adj2" fmla="val 50000"/>
            </a:avLst>
          </a:prstGeom>
          <a:noFill/>
          <a:ln w="6350">
            <a:solidFill>
              <a:srgbClr val="000000"/>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sp>
        <p:nvSpPr>
          <p:cNvPr id="107526" name="AutoShape 5"/>
          <p:cNvSpPr/>
          <p:nvPr/>
        </p:nvSpPr>
        <p:spPr bwMode="auto">
          <a:xfrm rot="5400000">
            <a:off x="4304928" y="2255912"/>
            <a:ext cx="152400" cy="914400"/>
          </a:xfrm>
          <a:prstGeom prst="leftBrace">
            <a:avLst>
              <a:gd name="adj1" fmla="val 50000"/>
              <a:gd name="adj2" fmla="val 50000"/>
            </a:avLst>
          </a:prstGeom>
          <a:noFill/>
          <a:ln w="6350">
            <a:solidFill>
              <a:srgbClr val="000000"/>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sp>
        <p:nvSpPr>
          <p:cNvPr id="107527" name="Rectangle 2"/>
          <p:cNvSpPr>
            <a:spLocks noGrp="1" noChangeArrowheads="1"/>
          </p:cNvSpPr>
          <p:nvPr/>
        </p:nvSpPr>
        <p:spPr bwMode="auto">
          <a:xfrm>
            <a:off x="457200" y="41275"/>
            <a:ext cx="8229600" cy="939800"/>
          </a:xfrm>
          <a:prstGeom prst="rect">
            <a:avLst/>
          </a:prstGeom>
          <a:noFill/>
          <a:ln w="9525">
            <a:noFill/>
            <a:miter lim="800000"/>
          </a:ln>
        </p:spPr>
        <p:txBody>
          <a:bodyPr anchor="ctr"/>
          <a:lstStyle/>
          <a:p>
            <a:pPr algn="ctr"/>
            <a:r>
              <a:rPr lang="zh-CN" altLang="en-US" sz="3600" b="1" dirty="0">
                <a:solidFill>
                  <a:schemeClr val="bg1"/>
                </a:solidFill>
                <a:sym typeface="微软雅黑" panose="020B0503020204020204" pitchFamily="34" charset="-122"/>
              </a:rPr>
              <a:t>数据依赖的公理系统（续）</a:t>
            </a:r>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0854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08548" name="Rectangle 3"/>
          <p:cNvSpPr>
            <a:spLocks noGrp="1" noChangeArrowheads="1"/>
          </p:cNvSpPr>
          <p:nvPr>
            <p:ph idx="4294967295"/>
          </p:nvPr>
        </p:nvSpPr>
        <p:spPr>
          <a:xfrm>
            <a:off x="251520" y="1124744"/>
            <a:ext cx="8229600" cy="4854575"/>
          </a:xfrm>
        </p:spPr>
        <p:txBody>
          <a:bodyPr/>
          <a:lstStyle/>
          <a:p>
            <a:pPr lvl="2">
              <a:lnSpc>
                <a:spcPct val="150000"/>
              </a:lnSpc>
              <a:buNone/>
            </a:pPr>
            <a:r>
              <a:rPr lang="zh-CN" altLang="en-US" dirty="0" smtClean="0">
                <a:sym typeface="Calibri" panose="020F0502020204030204" pitchFamily="34" charset="0"/>
              </a:rPr>
              <a:t>（</a:t>
            </a:r>
            <a:r>
              <a:rPr lang="en-US" altLang="zh-CN" dirty="0" smtClean="0">
                <a:sym typeface="Calibri" panose="020F0502020204030204" pitchFamily="34" charset="0"/>
              </a:rPr>
              <a:t>3</a:t>
            </a:r>
            <a:r>
              <a:rPr lang="zh-CN" altLang="en-US" dirty="0" smtClean="0">
                <a:sym typeface="Calibri" panose="020F0502020204030204" pitchFamily="34" charset="0"/>
              </a:rPr>
              <a:t>）若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不能由</a:t>
            </a:r>
            <a:r>
              <a:rPr lang="en-US" altLang="zh-CN" i="1" dirty="0" smtClean="0">
                <a:sym typeface="Calibri" panose="020F0502020204030204" pitchFamily="34" charset="0"/>
              </a:rPr>
              <a:t>F</a:t>
            </a:r>
            <a:r>
              <a:rPr lang="zh-CN" altLang="en-US" dirty="0" smtClean="0">
                <a:sym typeface="Calibri" panose="020F0502020204030204" pitchFamily="34" charset="0"/>
              </a:rPr>
              <a:t>从</a:t>
            </a:r>
            <a:r>
              <a:rPr lang="en-US" altLang="zh-CN" dirty="0" smtClean="0">
                <a:sym typeface="Calibri" panose="020F0502020204030204" pitchFamily="34" charset="0"/>
              </a:rPr>
              <a:t>Armstrong</a:t>
            </a:r>
            <a:r>
              <a:rPr lang="zh-CN" altLang="en-US" dirty="0" smtClean="0">
                <a:sym typeface="Calibri" panose="020F0502020204030204" pitchFamily="34" charset="0"/>
              </a:rPr>
              <a:t>公理导出，则</a:t>
            </a:r>
            <a:r>
              <a:rPr lang="en-US" altLang="zh-CN" i="1" dirty="0" smtClean="0">
                <a:sym typeface="Calibri" panose="020F0502020204030204" pitchFamily="34" charset="0"/>
              </a:rPr>
              <a:t>Y</a:t>
            </a:r>
            <a:r>
              <a:rPr lang="zh-CN" altLang="en-US" dirty="0" smtClean="0">
                <a:sym typeface="Calibri" panose="020F0502020204030204" pitchFamily="34" charset="0"/>
              </a:rPr>
              <a:t>不是</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F</a:t>
            </a:r>
            <a:r>
              <a:rPr lang="en-US" altLang="zh-CN" baseline="30000" dirty="0" smtClean="0">
                <a:sym typeface="Calibri" panose="020F0502020204030204" pitchFamily="34" charset="0"/>
              </a:rPr>
              <a:t>+</a:t>
            </a:r>
            <a:r>
              <a:rPr lang="zh-CN" altLang="en-US" dirty="0" smtClean="0">
                <a:sym typeface="Calibri" panose="020F0502020204030204" pitchFamily="34" charset="0"/>
              </a:rPr>
              <a:t>的子集。（引理</a:t>
            </a:r>
            <a:r>
              <a:rPr lang="en-US" altLang="zh-CN" dirty="0" smtClean="0">
                <a:sym typeface="Calibri" panose="020F0502020204030204" pitchFamily="34" charset="0"/>
              </a:rPr>
              <a:t>6.2</a:t>
            </a:r>
            <a:r>
              <a:rPr lang="zh-CN" altLang="en-US" dirty="0" smtClean="0">
                <a:sym typeface="Calibri" panose="020F0502020204030204" pitchFamily="34" charset="0"/>
              </a:rPr>
              <a:t>）</a:t>
            </a:r>
          </a:p>
          <a:p>
            <a:pPr marL="987425" indent="0">
              <a:lnSpc>
                <a:spcPct val="150000"/>
              </a:lnSpc>
              <a:buFont typeface="Wingdings" panose="05000000000000000000" pitchFamily="2" charset="2"/>
              <a:buNone/>
            </a:pPr>
            <a:r>
              <a:rPr lang="zh-CN" altLang="en-US" sz="2200" dirty="0" smtClean="0">
                <a:sym typeface="Calibri" panose="020F0502020204030204" pitchFamily="34" charset="0"/>
              </a:rPr>
              <a:t>   因此必有</a:t>
            </a:r>
            <a:r>
              <a:rPr lang="en-US" altLang="zh-CN" sz="2200" i="1" dirty="0" smtClean="0">
                <a:sym typeface="Calibri" panose="020F0502020204030204" pitchFamily="34" charset="0"/>
              </a:rPr>
              <a:t>Y</a:t>
            </a:r>
            <a:r>
              <a:rPr lang="zh-CN" altLang="en-US" sz="2200" dirty="0" smtClean="0">
                <a:sym typeface="Calibri" panose="020F0502020204030204" pitchFamily="34" charset="0"/>
              </a:rPr>
              <a:t>的子集</a:t>
            </a:r>
            <a:r>
              <a:rPr lang="en-US" altLang="zh-CN" sz="2200" i="1" dirty="0" smtClean="0">
                <a:sym typeface="Calibri" panose="020F0502020204030204" pitchFamily="34" charset="0"/>
              </a:rPr>
              <a:t>Y’</a:t>
            </a:r>
            <a:r>
              <a:rPr lang="en-US" altLang="zh-CN" sz="2200" dirty="0" smtClean="0">
                <a:sym typeface="Calibri" panose="020F0502020204030204" pitchFamily="34" charset="0"/>
              </a:rPr>
              <a:t> </a:t>
            </a:r>
            <a:r>
              <a:rPr lang="zh-CN" altLang="en-US" sz="2200" dirty="0" smtClean="0">
                <a:sym typeface="Calibri" panose="020F0502020204030204" pitchFamily="34" charset="0"/>
              </a:rPr>
              <a:t>满足</a:t>
            </a:r>
            <a:r>
              <a:rPr lang="en-US" altLang="zh-CN" sz="2200" i="1" dirty="0" smtClean="0">
                <a:sym typeface="Calibri" panose="020F0502020204030204" pitchFamily="34" charset="0"/>
              </a:rPr>
              <a:t>Y’</a:t>
            </a:r>
            <a:r>
              <a:rPr lang="en-US" altLang="zh-CN" sz="2200" dirty="0" smtClean="0">
                <a:sym typeface="Symbol" panose="05050102010706020507" pitchFamily="18" charset="2"/>
              </a:rPr>
              <a:t></a:t>
            </a:r>
            <a:r>
              <a:rPr lang="en-US" altLang="zh-CN" sz="2200" i="1" dirty="0" smtClean="0">
                <a:sym typeface="Calibri" panose="020F0502020204030204" pitchFamily="34" charset="0"/>
              </a:rPr>
              <a:t>U</a:t>
            </a:r>
            <a:r>
              <a:rPr lang="en-US" altLang="zh-CN" sz="2200" dirty="0" smtClean="0">
                <a:sym typeface="Calibri" panose="020F0502020204030204" pitchFamily="34" charset="0"/>
              </a:rPr>
              <a:t>-</a:t>
            </a:r>
            <a:r>
              <a:rPr lang="en-US" altLang="zh-CN" sz="2200" i="1" dirty="0" smtClean="0">
                <a:sym typeface="Calibri" panose="020F0502020204030204" pitchFamily="34" charset="0"/>
              </a:rPr>
              <a:t>X</a:t>
            </a:r>
            <a:r>
              <a:rPr lang="en-US" altLang="zh-CN" sz="2200" i="1" baseline="-25000" dirty="0" smtClean="0">
                <a:sym typeface="Calibri" panose="020F0502020204030204" pitchFamily="34" charset="0"/>
              </a:rPr>
              <a:t>F</a:t>
            </a:r>
            <a:r>
              <a:rPr lang="en-US" altLang="zh-CN" sz="2200" baseline="30000" dirty="0" smtClean="0">
                <a:sym typeface="Calibri" panose="020F0502020204030204" pitchFamily="34" charset="0"/>
              </a:rPr>
              <a:t>+</a:t>
            </a:r>
            <a:r>
              <a:rPr lang="zh-CN" altLang="en-US" sz="2200" dirty="0" smtClean="0">
                <a:sym typeface="Calibri" panose="020F0502020204030204" pitchFamily="34" charset="0"/>
              </a:rPr>
              <a:t>，</a:t>
            </a:r>
            <a:endParaRPr lang="en-US" sz="2200" dirty="0" smtClean="0">
              <a:sym typeface="Calibri" panose="020F0502020204030204" pitchFamily="34" charset="0"/>
            </a:endParaRPr>
          </a:p>
          <a:p>
            <a:pPr marL="987425" indent="0">
              <a:lnSpc>
                <a:spcPct val="150000"/>
              </a:lnSpc>
              <a:buFont typeface="Wingdings" panose="05000000000000000000" pitchFamily="2" charset="2"/>
              <a:buNone/>
            </a:pPr>
            <a:r>
              <a:rPr lang="en-US" sz="2200" dirty="0" smtClean="0">
                <a:sym typeface="Calibri" panose="020F0502020204030204" pitchFamily="34" charset="0"/>
              </a:rPr>
              <a:t>   </a:t>
            </a:r>
            <a:r>
              <a:rPr lang="zh-CN" altLang="en-US" sz="2200" dirty="0" smtClean="0">
                <a:sym typeface="Calibri" panose="020F0502020204030204" pitchFamily="34" charset="0"/>
              </a:rPr>
              <a:t>则</a:t>
            </a:r>
            <a:r>
              <a:rPr lang="en-US" altLang="zh-CN" sz="2200" i="1" dirty="0" smtClean="0">
                <a:sym typeface="Calibri" panose="020F0502020204030204" pitchFamily="34" charset="0"/>
              </a:rPr>
              <a:t>X</a:t>
            </a:r>
            <a:r>
              <a:rPr lang="en-US" altLang="zh-CN" sz="2200" dirty="0" smtClean="0">
                <a:sym typeface="Calibri" panose="020F0502020204030204" pitchFamily="34" charset="0"/>
              </a:rPr>
              <a:t>→</a:t>
            </a:r>
            <a:r>
              <a:rPr lang="en-US" altLang="zh-CN" sz="2200" i="1" dirty="0" smtClean="0">
                <a:sym typeface="Calibri" panose="020F0502020204030204" pitchFamily="34" charset="0"/>
              </a:rPr>
              <a:t>Y</a:t>
            </a:r>
            <a:r>
              <a:rPr lang="en-US" altLang="zh-CN" sz="2200" dirty="0" smtClean="0">
                <a:sym typeface="Calibri" panose="020F0502020204030204" pitchFamily="34" charset="0"/>
              </a:rPr>
              <a:t> </a:t>
            </a:r>
            <a:r>
              <a:rPr lang="zh-CN" altLang="en-US" sz="2200" dirty="0" smtClean="0">
                <a:sym typeface="Calibri" panose="020F0502020204030204" pitchFamily="34" charset="0"/>
              </a:rPr>
              <a:t>在</a:t>
            </a:r>
            <a:r>
              <a:rPr lang="en-US" altLang="zh-CN" sz="2200" i="1" dirty="0" smtClean="0">
                <a:sym typeface="Calibri" panose="020F0502020204030204" pitchFamily="34" charset="0"/>
              </a:rPr>
              <a:t>r </a:t>
            </a:r>
            <a:r>
              <a:rPr lang="zh-CN" altLang="en-US" sz="2200" dirty="0" smtClean="0">
                <a:sym typeface="Calibri" panose="020F0502020204030204" pitchFamily="34" charset="0"/>
              </a:rPr>
              <a:t>中不成立，</a:t>
            </a:r>
            <a:endParaRPr lang="en-US" sz="2200" dirty="0" smtClean="0">
              <a:sym typeface="Calibri" panose="020F0502020204030204" pitchFamily="34" charset="0"/>
            </a:endParaRPr>
          </a:p>
          <a:p>
            <a:pPr marL="987425" indent="0">
              <a:lnSpc>
                <a:spcPct val="150000"/>
              </a:lnSpc>
              <a:buFont typeface="Wingdings" panose="05000000000000000000" pitchFamily="2" charset="2"/>
              <a:buNone/>
            </a:pPr>
            <a:r>
              <a:rPr lang="en-US" sz="2200" dirty="0" smtClean="0">
                <a:sym typeface="Calibri" panose="020F0502020204030204" pitchFamily="34" charset="0"/>
              </a:rPr>
              <a:t>   </a:t>
            </a:r>
            <a:r>
              <a:rPr lang="zh-CN" altLang="en-US" sz="2200" dirty="0" smtClean="0">
                <a:sym typeface="Calibri" panose="020F0502020204030204" pitchFamily="34" charset="0"/>
              </a:rPr>
              <a:t>即</a:t>
            </a:r>
            <a:r>
              <a:rPr lang="en-US" altLang="zh-CN" sz="2200" i="1" dirty="0" smtClean="0">
                <a:sym typeface="Calibri" panose="020F0502020204030204" pitchFamily="34" charset="0"/>
              </a:rPr>
              <a:t>X</a:t>
            </a:r>
            <a:r>
              <a:rPr lang="en-US" altLang="zh-CN" sz="2200" dirty="0" smtClean="0">
                <a:sym typeface="Calibri" panose="020F0502020204030204" pitchFamily="34" charset="0"/>
              </a:rPr>
              <a:t>→</a:t>
            </a:r>
            <a:r>
              <a:rPr lang="en-US" altLang="zh-CN" sz="2200" i="1" dirty="0" smtClean="0">
                <a:sym typeface="Calibri" panose="020F0502020204030204" pitchFamily="34" charset="0"/>
              </a:rPr>
              <a:t>Y</a:t>
            </a:r>
            <a:r>
              <a:rPr lang="en-US" altLang="zh-CN" sz="2200" dirty="0" smtClean="0">
                <a:sym typeface="Calibri" panose="020F0502020204030204" pitchFamily="34" charset="0"/>
              </a:rPr>
              <a:t> </a:t>
            </a:r>
            <a:r>
              <a:rPr lang="zh-CN" altLang="en-US" sz="2200" dirty="0" smtClean="0">
                <a:sym typeface="Calibri" panose="020F0502020204030204" pitchFamily="34" charset="0"/>
              </a:rPr>
              <a:t>必不为</a:t>
            </a:r>
            <a:r>
              <a:rPr lang="en-US" altLang="zh-CN" sz="2200" i="1" dirty="0" smtClean="0">
                <a:sym typeface="Calibri" panose="020F0502020204030204" pitchFamily="34" charset="0"/>
              </a:rPr>
              <a:t>R</a:t>
            </a:r>
            <a:r>
              <a:rPr lang="en-US" altLang="zh-CN" sz="2200" dirty="0" smtClean="0">
                <a:sym typeface="Calibri" panose="020F0502020204030204" pitchFamily="34" charset="0"/>
              </a:rPr>
              <a:t>&lt;</a:t>
            </a:r>
            <a:r>
              <a:rPr lang="en-US" altLang="zh-CN" sz="2200" i="1" dirty="0" smtClean="0">
                <a:sym typeface="Calibri" panose="020F0502020204030204" pitchFamily="34" charset="0"/>
              </a:rPr>
              <a:t>U</a:t>
            </a:r>
            <a:r>
              <a:rPr lang="en-US" altLang="zh-CN" sz="2200" dirty="0" smtClean="0">
                <a:sym typeface="Calibri" panose="020F0502020204030204" pitchFamily="34" charset="0"/>
              </a:rPr>
              <a:t>,</a:t>
            </a:r>
            <a:r>
              <a:rPr lang="en-US" altLang="zh-CN" sz="2200" i="1" dirty="0" smtClean="0">
                <a:sym typeface="Calibri" panose="020F0502020204030204" pitchFamily="34" charset="0"/>
              </a:rPr>
              <a:t>F</a:t>
            </a:r>
            <a:r>
              <a:rPr lang="en-US" altLang="zh-CN" sz="2200" dirty="0" smtClean="0">
                <a:sym typeface="Calibri" panose="020F0502020204030204" pitchFamily="34" charset="0"/>
              </a:rPr>
              <a:t>&gt; </a:t>
            </a:r>
            <a:r>
              <a:rPr lang="zh-CN" altLang="en-US" sz="2200" dirty="0" smtClean="0">
                <a:sym typeface="Calibri" panose="020F0502020204030204" pitchFamily="34" charset="0"/>
              </a:rPr>
              <a:t>蕴涵。</a:t>
            </a:r>
            <a:endParaRPr lang="zh-CN" altLang="en-US" dirty="0" smtClean="0"/>
          </a:p>
        </p:txBody>
      </p:sp>
      <p:sp>
        <p:nvSpPr>
          <p:cNvPr id="108549" name="Rectangle 2"/>
          <p:cNvSpPr>
            <a:spLocks noGrp="1" noChangeArrowheads="1"/>
          </p:cNvSpPr>
          <p:nvPr/>
        </p:nvSpPr>
        <p:spPr bwMode="auto">
          <a:xfrm>
            <a:off x="457200" y="41275"/>
            <a:ext cx="8229600" cy="939800"/>
          </a:xfrm>
          <a:prstGeom prst="rect">
            <a:avLst/>
          </a:prstGeom>
          <a:noFill/>
          <a:ln w="9525">
            <a:noFill/>
            <a:miter lim="800000"/>
          </a:ln>
        </p:spPr>
        <p:txBody>
          <a:bodyPr anchor="ctr"/>
          <a:lstStyle/>
          <a:p>
            <a:pPr algn="ctr"/>
            <a:r>
              <a:rPr lang="zh-CN" altLang="en-US" sz="3600" b="1" dirty="0">
                <a:solidFill>
                  <a:schemeClr val="bg1"/>
                </a:solidFill>
                <a:sym typeface="微软雅黑" panose="020B0503020204020204" pitchFamily="34" charset="-122"/>
              </a:rPr>
              <a:t>数据依赖的公理系统（续）</a:t>
            </a:r>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0957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09572" name="Rectangle 3"/>
          <p:cNvSpPr>
            <a:spLocks noGrp="1" noChangeArrowheads="1"/>
          </p:cNvSpPr>
          <p:nvPr>
            <p:ph idx="4294967295"/>
          </p:nvPr>
        </p:nvSpPr>
        <p:spPr>
          <a:xfrm>
            <a:off x="457200" y="1268760"/>
            <a:ext cx="8229600" cy="4854575"/>
          </a:xfrm>
        </p:spPr>
        <p:txBody>
          <a:bodyPr/>
          <a:lstStyle/>
          <a:p>
            <a:pPr>
              <a:lnSpc>
                <a:spcPct val="150000"/>
              </a:lnSpc>
            </a:pPr>
            <a:r>
              <a:rPr lang="en-US" altLang="zh-CN" dirty="0" smtClean="0">
                <a:sym typeface="Calibri" panose="020F0502020204030204" pitchFamily="34" charset="0"/>
              </a:rPr>
              <a:t>Armstrong</a:t>
            </a:r>
            <a:r>
              <a:rPr lang="zh-CN" altLang="en-US" dirty="0" smtClean="0">
                <a:sym typeface="Calibri" panose="020F0502020204030204" pitchFamily="34" charset="0"/>
              </a:rPr>
              <a:t>公理的完备性及有效性说明</a:t>
            </a:r>
            <a:r>
              <a:rPr lang="en-US" altLang="zh-CN" dirty="0" smtClean="0">
                <a:sym typeface="Calibri" panose="020F0502020204030204" pitchFamily="34" charset="0"/>
              </a:rPr>
              <a:t>:</a:t>
            </a:r>
            <a:endParaRPr lang="zh-CN" altLang="en-US" dirty="0" smtClean="0">
              <a:sym typeface="Calibri" panose="020F0502020204030204" pitchFamily="34" charset="0"/>
            </a:endParaRPr>
          </a:p>
          <a:p>
            <a:pPr lvl="1">
              <a:lnSpc>
                <a:spcPct val="150000"/>
              </a:lnSpc>
            </a:pPr>
            <a:r>
              <a:rPr lang="en-US" altLang="zh-CN" dirty="0" smtClean="0"/>
              <a:t>“</a:t>
            </a:r>
            <a:r>
              <a:rPr lang="zh-CN" altLang="en-US" dirty="0" smtClean="0">
                <a:sym typeface="Calibri" panose="020F0502020204030204" pitchFamily="34" charset="0"/>
              </a:rPr>
              <a:t>导出</a:t>
            </a:r>
            <a:r>
              <a:rPr lang="zh-CN" altLang="en-US" dirty="0" smtClean="0"/>
              <a:t>”与</a:t>
            </a:r>
            <a:r>
              <a:rPr lang="en-US" altLang="zh-CN" dirty="0" smtClean="0"/>
              <a:t>“</a:t>
            </a:r>
            <a:r>
              <a:rPr lang="zh-CN" altLang="en-US" dirty="0" smtClean="0">
                <a:sym typeface="Calibri" panose="020F0502020204030204" pitchFamily="34" charset="0"/>
              </a:rPr>
              <a:t>蕴涵</a:t>
            </a:r>
            <a:r>
              <a:rPr lang="zh-CN" altLang="en-US" dirty="0" smtClean="0"/>
              <a:t>”</a:t>
            </a:r>
            <a:r>
              <a:rPr lang="zh-CN" altLang="en-US" dirty="0" smtClean="0">
                <a:sym typeface="Calibri" panose="020F0502020204030204" pitchFamily="34" charset="0"/>
              </a:rPr>
              <a:t>是两个完全等价的概念</a:t>
            </a:r>
          </a:p>
          <a:p>
            <a:pPr lvl="1">
              <a:lnSpc>
                <a:spcPct val="150000"/>
              </a:lnSpc>
            </a:pPr>
            <a:r>
              <a:rPr lang="en-US" altLang="zh-CN" i="1" dirty="0" smtClean="0">
                <a:sym typeface="Calibri" panose="020F0502020204030204" pitchFamily="34" charset="0"/>
              </a:rPr>
              <a:t>F</a:t>
            </a:r>
            <a:r>
              <a:rPr lang="en-US" altLang="zh-CN" baseline="30000" dirty="0" smtClean="0">
                <a:sym typeface="Calibri" panose="020F0502020204030204" pitchFamily="34" charset="0"/>
              </a:rPr>
              <a:t>+</a:t>
            </a:r>
            <a:r>
              <a:rPr lang="en-US" altLang="zh-CN" dirty="0" smtClean="0">
                <a:sym typeface="Calibri" panose="020F0502020204030204" pitchFamily="34" charset="0"/>
              </a:rPr>
              <a:t> </a:t>
            </a:r>
            <a:r>
              <a:rPr lang="zh-CN" altLang="en-US" dirty="0" smtClean="0">
                <a:sym typeface="Calibri" panose="020F0502020204030204" pitchFamily="34" charset="0"/>
              </a:rPr>
              <a:t>：为</a:t>
            </a:r>
            <a:r>
              <a:rPr lang="en-US" altLang="zh-CN" i="1" dirty="0" smtClean="0">
                <a:sym typeface="Calibri" panose="020F0502020204030204" pitchFamily="34" charset="0"/>
              </a:rPr>
              <a:t>F</a:t>
            </a:r>
            <a:r>
              <a:rPr lang="zh-CN" altLang="en-US" dirty="0" smtClean="0">
                <a:sym typeface="Calibri" panose="020F0502020204030204" pitchFamily="34" charset="0"/>
              </a:rPr>
              <a:t>所逻辑蕴涵的函数依赖的全体（定义</a:t>
            </a:r>
            <a:r>
              <a:rPr lang="en-US" altLang="zh-CN" dirty="0" smtClean="0">
                <a:sym typeface="Calibri" panose="020F0502020204030204" pitchFamily="34" charset="0"/>
              </a:rPr>
              <a:t>6.12 </a:t>
            </a:r>
            <a:r>
              <a:rPr lang="zh-CN" altLang="en-US" dirty="0" smtClean="0">
                <a:sym typeface="Calibri" panose="020F0502020204030204" pitchFamily="34" charset="0"/>
              </a:rPr>
              <a:t>）</a:t>
            </a:r>
          </a:p>
          <a:p>
            <a:pPr lvl="1">
              <a:lnSpc>
                <a:spcPct val="150000"/>
              </a:lnSpc>
              <a:buFont typeface="Wingdings" panose="05000000000000000000" pitchFamily="2" charset="2"/>
              <a:buNone/>
            </a:pPr>
            <a:endParaRPr lang="zh-CN" altLang="en-US" dirty="0" smtClean="0">
              <a:sym typeface="Calibri" panose="020F0502020204030204" pitchFamily="34" charset="0"/>
            </a:endParaRPr>
          </a:p>
          <a:p>
            <a:pPr lvl="1">
              <a:lnSpc>
                <a:spcPct val="150000"/>
              </a:lnSpc>
            </a:pPr>
            <a:r>
              <a:rPr lang="en-US" altLang="zh-CN" i="1" dirty="0" smtClean="0">
                <a:sym typeface="Calibri" panose="020F0502020204030204" pitchFamily="34" charset="0"/>
              </a:rPr>
              <a:t>F</a:t>
            </a:r>
            <a:r>
              <a:rPr lang="en-US" altLang="zh-CN" baseline="30000" dirty="0" smtClean="0">
                <a:sym typeface="Calibri" panose="020F0502020204030204" pitchFamily="34" charset="0"/>
              </a:rPr>
              <a:t>+</a:t>
            </a:r>
            <a:r>
              <a:rPr lang="en-US" altLang="zh-CN" dirty="0" smtClean="0">
                <a:sym typeface="Calibri" panose="020F0502020204030204" pitchFamily="34" charset="0"/>
              </a:rPr>
              <a:t> </a:t>
            </a:r>
            <a:r>
              <a:rPr lang="zh-CN" altLang="en-US" dirty="0" smtClean="0">
                <a:sym typeface="Calibri" panose="020F0502020204030204" pitchFamily="34" charset="0"/>
              </a:rPr>
              <a:t>：可以说成由</a:t>
            </a:r>
            <a:r>
              <a:rPr lang="en-US" altLang="zh-CN" i="1" dirty="0" smtClean="0">
                <a:sym typeface="Calibri" panose="020F0502020204030204" pitchFamily="34" charset="0"/>
              </a:rPr>
              <a:t>F</a:t>
            </a:r>
            <a:r>
              <a:rPr lang="zh-CN" altLang="en-US" dirty="0" smtClean="0">
                <a:sym typeface="Calibri" panose="020F0502020204030204" pitchFamily="34" charset="0"/>
              </a:rPr>
              <a:t>出发借助</a:t>
            </a:r>
            <a:r>
              <a:rPr lang="en-US" altLang="zh-CN" dirty="0" smtClean="0">
                <a:sym typeface="Calibri" panose="020F0502020204030204" pitchFamily="34" charset="0"/>
              </a:rPr>
              <a:t>Armstrong</a:t>
            </a:r>
            <a:r>
              <a:rPr lang="zh-CN" altLang="en-US" dirty="0" smtClean="0">
                <a:sym typeface="Calibri" panose="020F0502020204030204" pitchFamily="34" charset="0"/>
              </a:rPr>
              <a:t>公理导出的函数依赖的集合</a:t>
            </a:r>
            <a:endParaRPr lang="zh-CN" altLang="en-US" dirty="0" smtClean="0"/>
          </a:p>
        </p:txBody>
      </p:sp>
      <p:sp>
        <p:nvSpPr>
          <p:cNvPr id="109573" name="AutoShape 4"/>
          <p:cNvSpPr>
            <a:spLocks noChangeArrowheads="1"/>
          </p:cNvSpPr>
          <p:nvPr/>
        </p:nvSpPr>
        <p:spPr bwMode="auto">
          <a:xfrm>
            <a:off x="3635375" y="3357563"/>
            <a:ext cx="863600" cy="574675"/>
          </a:xfrm>
          <a:prstGeom prst="downArrow">
            <a:avLst>
              <a:gd name="adj1" fmla="val 50000"/>
              <a:gd name="adj2" fmla="val 25000"/>
            </a:avLst>
          </a:prstGeom>
          <a:gradFill rotWithShape="1">
            <a:gsLst>
              <a:gs pos="0">
                <a:srgbClr val="C8B3E9"/>
              </a:gs>
              <a:gs pos="34998">
                <a:srgbClr val="D9CAEE"/>
              </a:gs>
              <a:gs pos="100000">
                <a:srgbClr val="EFE8FA"/>
              </a:gs>
            </a:gsLst>
            <a:lin ang="5400000" scaled="1"/>
          </a:gradFill>
          <a:ln w="9525">
            <a:solidFill>
              <a:srgbClr val="8064A2"/>
            </a:solidFill>
            <a:miter lim="800000"/>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sp>
        <p:nvSpPr>
          <p:cNvPr id="109574" name="Rectangle 2"/>
          <p:cNvSpPr>
            <a:spLocks noGrp="1" noChangeArrowheads="1"/>
          </p:cNvSpPr>
          <p:nvPr/>
        </p:nvSpPr>
        <p:spPr bwMode="auto">
          <a:xfrm>
            <a:off x="457200" y="41275"/>
            <a:ext cx="8229600" cy="939800"/>
          </a:xfrm>
          <a:prstGeom prst="rect">
            <a:avLst/>
          </a:prstGeom>
          <a:noFill/>
          <a:ln w="9525">
            <a:noFill/>
            <a:miter lim="800000"/>
          </a:ln>
        </p:spPr>
        <p:txBody>
          <a:bodyPr anchor="ctr"/>
          <a:lstStyle/>
          <a:p>
            <a:pPr algn="ctr"/>
            <a:r>
              <a:rPr lang="zh-CN" altLang="en-US" sz="3600" b="1" dirty="0">
                <a:solidFill>
                  <a:schemeClr val="bg1"/>
                </a:solidFill>
                <a:sym typeface="微软雅黑" panose="020B0503020204020204" pitchFamily="34" charset="-122"/>
              </a:rPr>
              <a:t>数据依赖的公理系统（续）</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1331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3316" name="Rectangle 2"/>
          <p:cNvSpPr>
            <a:spLocks noGrp="1" noChangeArrowheads="1"/>
          </p:cNvSpPr>
          <p:nvPr>
            <p:ph type="title" idx="4294967295"/>
          </p:nvPr>
        </p:nvSpPr>
        <p:spPr/>
        <p:txBody>
          <a:bodyPr/>
          <a:lstStyle/>
          <a:p>
            <a:r>
              <a:rPr lang="zh-CN" sz="3600" smtClean="0">
                <a:sym typeface="微软雅黑" panose="020B0503020204020204" pitchFamily="34" charset="-122"/>
              </a:rPr>
              <a:t>问题的提出（续）</a:t>
            </a:r>
          </a:p>
        </p:txBody>
      </p:sp>
      <p:sp>
        <p:nvSpPr>
          <p:cNvPr id="13317" name="Rectangle 3"/>
          <p:cNvSpPr>
            <a:spLocks noGrp="1" noChangeArrowheads="1"/>
          </p:cNvSpPr>
          <p:nvPr>
            <p:ph idx="1"/>
          </p:nvPr>
        </p:nvSpPr>
        <p:spPr>
          <a:xfrm>
            <a:off x="323528" y="1052736"/>
            <a:ext cx="8640960" cy="5599112"/>
          </a:xfrm>
        </p:spPr>
        <p:txBody>
          <a:bodyPr/>
          <a:lstStyle/>
          <a:p>
            <a:pPr marL="742950" lvl="1" indent="-285750" algn="l">
              <a:lnSpc>
                <a:spcPct val="150000"/>
              </a:lnSpc>
              <a:buFont typeface="Wingdings" panose="05000000000000000000" pitchFamily="2" charset="2"/>
              <a:buChar char="n"/>
            </a:pPr>
            <a:r>
              <a:rPr lang="zh-CN" altLang="en-US" dirty="0" smtClean="0">
                <a:sym typeface="Calibri" panose="020F0502020204030204" pitchFamily="34" charset="0"/>
              </a:rPr>
              <a:t>假设学校教务的数据库模式用一个单一的关系模式</a:t>
            </a:r>
            <a:r>
              <a:rPr lang="en-US" altLang="zh-CN" dirty="0" smtClean="0">
                <a:sym typeface="Calibri" panose="020F0502020204030204" pitchFamily="34" charset="0"/>
              </a:rPr>
              <a:t>Student</a:t>
            </a:r>
            <a:r>
              <a:rPr lang="zh-CN" altLang="en-US" dirty="0" smtClean="0">
                <a:sym typeface="Calibri" panose="020F0502020204030204" pitchFamily="34" charset="0"/>
              </a:rPr>
              <a:t>来表示，则该关系模式的属性集合为：</a:t>
            </a:r>
            <a:endParaRPr lang="en-US" dirty="0" smtClean="0">
              <a:sym typeface="Calibri" panose="020F0502020204030204" pitchFamily="34" charset="0"/>
            </a:endParaRPr>
          </a:p>
          <a:p>
            <a:pPr marL="742950" lvl="1" indent="-285750" algn="l">
              <a:lnSpc>
                <a:spcPct val="150000"/>
              </a:lnSpc>
            </a:pPr>
            <a:r>
              <a:rPr lang="zh-CN" altLang="en-US" dirty="0" smtClean="0">
                <a:sym typeface="Calibri" panose="020F0502020204030204" pitchFamily="34" charset="0"/>
              </a:rPr>
              <a:t>   </a:t>
            </a:r>
            <a:r>
              <a:rPr lang="en-US" dirty="0" smtClean="0">
                <a:sym typeface="Calibri" panose="020F0502020204030204" pitchFamily="34" charset="0"/>
              </a:rPr>
              <a:t> </a:t>
            </a:r>
            <a:r>
              <a:rPr lang="en-US" altLang="zh-CN" dirty="0" smtClean="0">
                <a:sym typeface="Calibri" panose="020F0502020204030204" pitchFamily="34" charset="0"/>
              </a:rPr>
              <a:t>U </a:t>
            </a:r>
            <a:r>
              <a:rPr lang="zh-CN" altLang="en-US" dirty="0" smtClean="0">
                <a:sym typeface="Calibri" panose="020F0502020204030204" pitchFamily="34" charset="0"/>
              </a:rPr>
              <a:t>＝{</a:t>
            </a:r>
            <a:r>
              <a:rPr lang="en-US" altLang="zh-CN" dirty="0" err="1" smtClean="0">
                <a:sym typeface="Calibri" panose="020F0502020204030204" pitchFamily="34" charset="0"/>
              </a:rPr>
              <a:t>Sno</a:t>
            </a:r>
            <a:r>
              <a:rPr lang="en-US" altLang="zh-CN" dirty="0" smtClean="0">
                <a:sym typeface="Calibri" panose="020F0502020204030204" pitchFamily="34" charset="0"/>
              </a:rPr>
              <a:t>, </a:t>
            </a:r>
            <a:r>
              <a:rPr lang="en-US" altLang="zh-CN" dirty="0" err="1" smtClean="0">
                <a:sym typeface="Calibri" panose="020F0502020204030204" pitchFamily="34" charset="0"/>
              </a:rPr>
              <a:t>Sdept</a:t>
            </a:r>
            <a:r>
              <a:rPr lang="en-US" altLang="zh-CN" dirty="0" smtClean="0">
                <a:sym typeface="Calibri" panose="020F0502020204030204" pitchFamily="34" charset="0"/>
              </a:rPr>
              <a:t>, </a:t>
            </a:r>
            <a:r>
              <a:rPr lang="en-US" altLang="zh-CN" dirty="0" err="1" smtClean="0">
                <a:sym typeface="Calibri" panose="020F0502020204030204" pitchFamily="34" charset="0"/>
              </a:rPr>
              <a:t>Mname</a:t>
            </a:r>
            <a:r>
              <a:rPr lang="en-US" altLang="zh-CN" dirty="0" smtClean="0">
                <a:sym typeface="Calibri" panose="020F0502020204030204" pitchFamily="34" charset="0"/>
              </a:rPr>
              <a:t>, </a:t>
            </a:r>
            <a:r>
              <a:rPr lang="en-US" altLang="zh-CN" dirty="0" err="1" smtClean="0">
                <a:sym typeface="Calibri" panose="020F0502020204030204" pitchFamily="34" charset="0"/>
              </a:rPr>
              <a:t>Cno</a:t>
            </a:r>
            <a:r>
              <a:rPr lang="en-US" altLang="zh-CN" dirty="0" smtClean="0">
                <a:sym typeface="Calibri" panose="020F0502020204030204" pitchFamily="34" charset="0"/>
              </a:rPr>
              <a:t>, Grade</a:t>
            </a:r>
            <a:r>
              <a:rPr lang="zh-CN" altLang="en-US" dirty="0" smtClean="0">
                <a:sym typeface="Calibri" panose="020F0502020204030204" pitchFamily="34" charset="0"/>
              </a:rPr>
              <a:t>}  </a:t>
            </a:r>
          </a:p>
          <a:p>
            <a:pPr marL="742950" lvl="1" indent="-285750" algn="l">
              <a:lnSpc>
                <a:spcPct val="150000"/>
              </a:lnSpc>
              <a:buFont typeface="Wingdings" panose="05000000000000000000" pitchFamily="2" charset="2"/>
              <a:buChar char="n"/>
            </a:pPr>
            <a:r>
              <a:rPr lang="zh-CN" altLang="en-US" dirty="0" smtClean="0">
                <a:sym typeface="Calibri" panose="020F0502020204030204" pitchFamily="34" charset="0"/>
              </a:rPr>
              <a:t>现实世界的已知事实（语义）：</a:t>
            </a:r>
          </a:p>
          <a:p>
            <a:pPr marL="1143000" lvl="2" indent="-228600" algn="l">
              <a:lnSpc>
                <a:spcPct val="150000"/>
              </a:lnSpc>
              <a:buFont typeface="Wingdings" panose="05000000000000000000" pitchFamily="2" charset="2"/>
              <a:buChar char="l"/>
            </a:pPr>
            <a:r>
              <a:rPr lang="zh-CN" altLang="en-US" dirty="0" smtClean="0">
                <a:latin typeface="宋体" panose="02010600030101010101" pitchFamily="2" charset="-122"/>
                <a:sym typeface="宋体" panose="02010600030101010101" pitchFamily="2" charset="-122"/>
              </a:rPr>
              <a:t>一个系有若干学生， 但一个学生只属于一个系；</a:t>
            </a:r>
          </a:p>
          <a:p>
            <a:pPr marL="1143000" lvl="2" indent="-228600" algn="l">
              <a:lnSpc>
                <a:spcPct val="150000"/>
              </a:lnSpc>
              <a:buFont typeface="Wingdings" panose="05000000000000000000" pitchFamily="2" charset="2"/>
              <a:buChar char="l"/>
            </a:pPr>
            <a:r>
              <a:rPr lang="zh-CN" altLang="en-US" dirty="0" smtClean="0">
                <a:latin typeface="宋体" panose="02010600030101010101" pitchFamily="2" charset="-122"/>
                <a:sym typeface="宋体" panose="02010600030101010101" pitchFamily="2" charset="-122"/>
              </a:rPr>
              <a:t>一个系只有一名（正职）负责人；</a:t>
            </a:r>
          </a:p>
          <a:p>
            <a:pPr marL="1143000" lvl="2" indent="-228600" algn="l">
              <a:lnSpc>
                <a:spcPct val="150000"/>
              </a:lnSpc>
              <a:buFont typeface="Wingdings" panose="05000000000000000000" pitchFamily="2" charset="2"/>
              <a:buChar char="l"/>
            </a:pPr>
            <a:r>
              <a:rPr lang="zh-CN" altLang="en-US" dirty="0" smtClean="0">
                <a:latin typeface="宋体" panose="02010600030101010101" pitchFamily="2" charset="-122"/>
                <a:sym typeface="宋体" panose="02010600030101010101" pitchFamily="2" charset="-122"/>
              </a:rPr>
              <a:t>一个学生可以选修多门课程，每门课程有若干学生选修；</a:t>
            </a:r>
          </a:p>
          <a:p>
            <a:pPr marL="1143000" lvl="2" indent="-228600" algn="l">
              <a:lnSpc>
                <a:spcPct val="150000"/>
              </a:lnSpc>
              <a:buFont typeface="Wingdings" panose="05000000000000000000" pitchFamily="2" charset="2"/>
              <a:buChar char="l"/>
            </a:pPr>
            <a:r>
              <a:rPr lang="zh-CN" altLang="en-US" dirty="0" smtClean="0">
                <a:latin typeface="宋体" panose="02010600030101010101" pitchFamily="2" charset="-122"/>
                <a:sym typeface="宋体" panose="02010600030101010101" pitchFamily="2" charset="-122"/>
              </a:rPr>
              <a:t>每个学生学习每一门课程有一个成绩。   </a:t>
            </a:r>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1059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10596" name="Rectangle 3"/>
          <p:cNvSpPr>
            <a:spLocks noGrp="1" noChangeArrowheads="1"/>
          </p:cNvSpPr>
          <p:nvPr>
            <p:ph idx="4294967295"/>
          </p:nvPr>
        </p:nvSpPr>
        <p:spPr>
          <a:xfrm>
            <a:off x="323850" y="1339850"/>
            <a:ext cx="8712200" cy="4854575"/>
          </a:xfrm>
        </p:spPr>
        <p:txBody>
          <a:bodyPr/>
          <a:lstStyle/>
          <a:p>
            <a:pPr>
              <a:lnSpc>
                <a:spcPct val="150000"/>
              </a:lnSpc>
            </a:pPr>
            <a:r>
              <a:rPr lang="zh-CN" altLang="en-US" dirty="0" smtClean="0">
                <a:sym typeface="Calibri" panose="020F0502020204030204" pitchFamily="34" charset="0"/>
              </a:rPr>
              <a:t>定义</a:t>
            </a:r>
            <a:r>
              <a:rPr lang="en-US" altLang="zh-CN" dirty="0" smtClean="0">
                <a:sym typeface="Calibri" panose="020F0502020204030204" pitchFamily="34" charset="0"/>
              </a:rPr>
              <a:t>6.14  </a:t>
            </a:r>
            <a:r>
              <a:rPr lang="zh-CN" altLang="en-US" dirty="0" smtClean="0">
                <a:sym typeface="Calibri" panose="020F0502020204030204" pitchFamily="34" charset="0"/>
              </a:rPr>
              <a:t>如果</a:t>
            </a:r>
            <a:r>
              <a:rPr lang="en-US" altLang="zh-CN" i="1" dirty="0" smtClean="0">
                <a:sym typeface="Calibri" panose="020F0502020204030204" pitchFamily="34" charset="0"/>
              </a:rPr>
              <a:t>G</a:t>
            </a:r>
            <a:r>
              <a:rPr lang="en-US" altLang="zh-CN" baseline="30000" dirty="0" smtClean="0">
                <a:sym typeface="Calibri" panose="020F0502020204030204" pitchFamily="34" charset="0"/>
              </a:rPr>
              <a:t>+</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baseline="30000" dirty="0" smtClean="0">
                <a:sym typeface="Calibri" panose="020F0502020204030204" pitchFamily="34" charset="0"/>
              </a:rPr>
              <a:t>+</a:t>
            </a:r>
            <a:r>
              <a:rPr lang="zh-CN" altLang="en-US" dirty="0" smtClean="0">
                <a:sym typeface="Calibri" panose="020F0502020204030204" pitchFamily="34" charset="0"/>
              </a:rPr>
              <a:t>，就说函数依赖集</a:t>
            </a:r>
            <a:r>
              <a:rPr lang="en-US" altLang="zh-CN" i="1" dirty="0" smtClean="0">
                <a:sym typeface="Calibri" panose="020F0502020204030204" pitchFamily="34" charset="0"/>
              </a:rPr>
              <a:t>F</a:t>
            </a:r>
            <a:r>
              <a:rPr lang="zh-CN" altLang="en-US" dirty="0" smtClean="0">
                <a:sym typeface="Calibri" panose="020F0502020204030204" pitchFamily="34" charset="0"/>
              </a:rPr>
              <a:t>覆盖</a:t>
            </a:r>
            <a:r>
              <a:rPr lang="en-US" altLang="zh-CN" i="1" dirty="0" smtClean="0">
                <a:sym typeface="Calibri" panose="020F0502020204030204" pitchFamily="34" charset="0"/>
              </a:rPr>
              <a:t>G</a:t>
            </a:r>
            <a:r>
              <a:rPr lang="zh-CN" altLang="en-US" dirty="0" smtClean="0">
                <a:sym typeface="Calibri" panose="020F0502020204030204" pitchFamily="34" charset="0"/>
              </a:rPr>
              <a:t>（</a:t>
            </a:r>
            <a:r>
              <a:rPr lang="en-US" altLang="zh-CN" i="1" dirty="0" smtClean="0">
                <a:sym typeface="Calibri" panose="020F0502020204030204" pitchFamily="34" charset="0"/>
              </a:rPr>
              <a:t>F</a:t>
            </a:r>
            <a:r>
              <a:rPr lang="zh-CN" altLang="en-US" dirty="0" smtClean="0">
                <a:sym typeface="Calibri" panose="020F0502020204030204" pitchFamily="34" charset="0"/>
              </a:rPr>
              <a:t>是</a:t>
            </a:r>
            <a:r>
              <a:rPr lang="en-US" altLang="zh-CN" i="1" dirty="0" smtClean="0">
                <a:sym typeface="Calibri" panose="020F0502020204030204" pitchFamily="34" charset="0"/>
              </a:rPr>
              <a:t>G</a:t>
            </a:r>
            <a:r>
              <a:rPr lang="zh-CN" altLang="en-US" dirty="0" smtClean="0">
                <a:sym typeface="Calibri" panose="020F0502020204030204" pitchFamily="34" charset="0"/>
              </a:rPr>
              <a:t>的覆盖，或</a:t>
            </a:r>
            <a:r>
              <a:rPr lang="en-US" altLang="zh-CN" i="1" dirty="0" smtClean="0">
                <a:sym typeface="Calibri" panose="020F0502020204030204" pitchFamily="34" charset="0"/>
              </a:rPr>
              <a:t>G</a:t>
            </a:r>
            <a:r>
              <a:rPr lang="zh-CN" altLang="en-US" dirty="0" smtClean="0">
                <a:sym typeface="Calibri" panose="020F0502020204030204" pitchFamily="34" charset="0"/>
              </a:rPr>
              <a:t>是</a:t>
            </a:r>
            <a:r>
              <a:rPr lang="en-US" altLang="zh-CN" i="1" dirty="0" smtClean="0">
                <a:sym typeface="Calibri" panose="020F0502020204030204" pitchFamily="34" charset="0"/>
              </a:rPr>
              <a:t>F</a:t>
            </a:r>
            <a:r>
              <a:rPr lang="zh-CN" altLang="en-US" dirty="0" smtClean="0">
                <a:sym typeface="Calibri" panose="020F0502020204030204" pitchFamily="34" charset="0"/>
              </a:rPr>
              <a:t>的覆盖），或</a:t>
            </a:r>
            <a:r>
              <a:rPr lang="en-US" altLang="zh-CN" i="1" dirty="0" smtClean="0">
                <a:sym typeface="Calibri" panose="020F0502020204030204" pitchFamily="34" charset="0"/>
              </a:rPr>
              <a:t>F</a:t>
            </a:r>
            <a:r>
              <a:rPr lang="zh-CN" altLang="en-US" dirty="0" smtClean="0">
                <a:sym typeface="Calibri" panose="020F0502020204030204" pitchFamily="34" charset="0"/>
              </a:rPr>
              <a:t>与</a:t>
            </a:r>
            <a:r>
              <a:rPr lang="en-US" altLang="zh-CN" i="1" dirty="0" smtClean="0">
                <a:sym typeface="Calibri" panose="020F0502020204030204" pitchFamily="34" charset="0"/>
              </a:rPr>
              <a:t>G</a:t>
            </a:r>
            <a:r>
              <a:rPr lang="zh-CN" altLang="en-US" dirty="0" smtClean="0">
                <a:sym typeface="Calibri" panose="020F0502020204030204" pitchFamily="34" charset="0"/>
              </a:rPr>
              <a:t>等价。</a:t>
            </a:r>
            <a:endParaRPr lang="zh-CN" altLang="en-US" dirty="0" smtClean="0"/>
          </a:p>
        </p:txBody>
      </p:sp>
      <p:sp>
        <p:nvSpPr>
          <p:cNvPr id="110597" name="Text Box 4"/>
          <p:cNvSpPr>
            <a:spLocks noChangeArrowheads="1"/>
          </p:cNvSpPr>
          <p:nvPr/>
        </p:nvSpPr>
        <p:spPr bwMode="auto">
          <a:xfrm>
            <a:off x="1116013" y="3502025"/>
            <a:ext cx="6697662" cy="781050"/>
          </a:xfrm>
          <a:prstGeom prst="rect">
            <a:avLst/>
          </a:prstGeom>
          <a:gradFill rotWithShape="1">
            <a:gsLst>
              <a:gs pos="0">
                <a:srgbClr val="FFA5A3"/>
              </a:gs>
              <a:gs pos="34998">
                <a:srgbClr val="FFBEBE"/>
              </a:gs>
              <a:gs pos="100000">
                <a:srgbClr val="FFE6E6"/>
              </a:gs>
            </a:gsLst>
            <a:lin ang="5400000" scaled="1"/>
          </a:gradFill>
          <a:ln w="9525">
            <a:solidFill>
              <a:schemeClr val="accent2"/>
            </a:solidFill>
            <a:miter lim="800000"/>
          </a:ln>
        </p:spPr>
        <p:txBody>
          <a:bodyPr lIns="90000" tIns="298800" rIns="90000" bIns="46800">
            <a:spAutoFit/>
          </a:bodyPr>
          <a:lstStyle/>
          <a:p>
            <a:pPr>
              <a:spcBef>
                <a:spcPct val="50000"/>
              </a:spcBef>
              <a:buClr>
                <a:schemeClr val="accent1"/>
              </a:buClr>
              <a:buSzPct val="90000"/>
              <a:buFont typeface="Monotype Sorts" pitchFamily="2" charset="2"/>
              <a:buNone/>
            </a:pPr>
            <a:r>
              <a:rPr lang="zh-CN" altLang="en-US" sz="2800" b="1" dirty="0">
                <a:solidFill>
                  <a:srgbClr val="000000"/>
                </a:solidFill>
                <a:latin typeface="Times New Roman" panose="02020603050405020304" pitchFamily="18" charset="0"/>
                <a:sym typeface="Times New Roman" panose="02020603050405020304" pitchFamily="18" charset="0"/>
              </a:rPr>
              <a:t>两个函数依赖集等价是指它们的闭包等价</a:t>
            </a:r>
            <a:endParaRPr lang="zh-CN" altLang="en-US" sz="2800" b="1" dirty="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10598" name="Rectangle 2"/>
          <p:cNvSpPr>
            <a:spLocks noGrp="1" noChangeArrowheads="1"/>
          </p:cNvSpPr>
          <p:nvPr/>
        </p:nvSpPr>
        <p:spPr bwMode="auto">
          <a:xfrm>
            <a:off x="457200" y="41275"/>
            <a:ext cx="8229600" cy="939800"/>
          </a:xfrm>
          <a:prstGeom prst="rect">
            <a:avLst/>
          </a:prstGeom>
          <a:noFill/>
          <a:ln w="9525">
            <a:noFill/>
            <a:miter lim="800000"/>
          </a:ln>
        </p:spPr>
        <p:txBody>
          <a:bodyPr anchor="ctr"/>
          <a:lstStyle/>
          <a:p>
            <a:pPr algn="ctr"/>
            <a:r>
              <a:rPr lang="zh-CN" altLang="en-US" sz="3600" b="1" dirty="0">
                <a:solidFill>
                  <a:schemeClr val="bg1"/>
                </a:solidFill>
                <a:sym typeface="微软雅黑" panose="020B0503020204020204" pitchFamily="34" charset="-122"/>
              </a:rPr>
              <a:t>数据依赖的公理系统（续）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0597"/>
                                        </p:tgtEl>
                                        <p:attrNameLst>
                                          <p:attrName>style.visibility</p:attrName>
                                        </p:attrNameLst>
                                      </p:cBhvr>
                                      <p:to>
                                        <p:strVal val="visible"/>
                                      </p:to>
                                    </p:set>
                                    <p:animEffect>
                                      <p:cBhvr>
                                        <p:cTn id="7" dur="1000"/>
                                        <p:tgtEl>
                                          <p:spTgt spid="110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 grpId="0" bldLvl="0" animBg="1"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文本框 4"/>
          <p:cNvSpPr>
            <a:spLocks noChangeArrowheads="1"/>
          </p:cNvSpPr>
          <p:nvPr/>
        </p:nvSpPr>
        <p:spPr bwMode="auto">
          <a:xfrm>
            <a:off x="539750" y="6119019"/>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11620" name="Rectangle 1027"/>
          <p:cNvSpPr>
            <a:spLocks noGrp="1" noChangeArrowheads="1"/>
          </p:cNvSpPr>
          <p:nvPr>
            <p:ph idx="4294967295"/>
          </p:nvPr>
        </p:nvSpPr>
        <p:spPr>
          <a:xfrm>
            <a:off x="457200" y="1124744"/>
            <a:ext cx="8229600" cy="4854575"/>
          </a:xfrm>
        </p:spPr>
        <p:txBody>
          <a:bodyPr/>
          <a:lstStyle/>
          <a:p>
            <a:r>
              <a:rPr lang="zh-CN" altLang="en-US" dirty="0" smtClean="0">
                <a:sym typeface="Calibri" panose="020F0502020204030204" pitchFamily="34" charset="0"/>
              </a:rPr>
              <a:t>函数依赖集等价的充要条件</a:t>
            </a:r>
          </a:p>
          <a:p>
            <a:r>
              <a:rPr lang="zh-CN" altLang="en-US" dirty="0" smtClean="0">
                <a:sym typeface="Calibri" panose="020F0502020204030204" pitchFamily="34" charset="0"/>
              </a:rPr>
              <a:t>引理</a:t>
            </a:r>
            <a:r>
              <a:rPr lang="en-US" altLang="zh-CN" dirty="0" smtClean="0">
                <a:sym typeface="Calibri" panose="020F0502020204030204" pitchFamily="34" charset="0"/>
              </a:rPr>
              <a:t>6.3 </a:t>
            </a:r>
            <a:r>
              <a:rPr lang="en-US" altLang="zh-CN" i="1" dirty="0" smtClean="0">
                <a:sym typeface="Calibri" panose="020F0502020204030204" pitchFamily="34" charset="0"/>
              </a:rPr>
              <a:t>F</a:t>
            </a:r>
            <a:r>
              <a:rPr lang="en-US" altLang="zh-CN" sz="3200" baseline="30000" dirty="0" smtClean="0">
                <a:sym typeface="Calibri" panose="020F0502020204030204" pitchFamily="34" charset="0"/>
              </a:rPr>
              <a:t>+</a:t>
            </a:r>
            <a:r>
              <a:rPr lang="en-US" altLang="zh-CN" dirty="0" smtClean="0">
                <a:sym typeface="Calibri" panose="020F0502020204030204" pitchFamily="34" charset="0"/>
              </a:rPr>
              <a:t> = </a:t>
            </a:r>
            <a:r>
              <a:rPr lang="en-US" altLang="zh-CN" i="1" dirty="0" smtClean="0">
                <a:sym typeface="Calibri" panose="020F0502020204030204" pitchFamily="34" charset="0"/>
              </a:rPr>
              <a:t>G</a:t>
            </a:r>
            <a:r>
              <a:rPr lang="en-US" altLang="zh-CN" baseline="30000" dirty="0" smtClean="0">
                <a:sym typeface="Calibri" panose="020F0502020204030204" pitchFamily="34" charset="0"/>
              </a:rPr>
              <a:t>+ </a:t>
            </a:r>
            <a:r>
              <a:rPr lang="zh-CN" altLang="en-US" dirty="0" smtClean="0">
                <a:sym typeface="Calibri" panose="020F0502020204030204" pitchFamily="34" charset="0"/>
              </a:rPr>
              <a:t>的充分必要条件是</a:t>
            </a:r>
            <a:r>
              <a:rPr lang="en-US" altLang="zh-CN" i="1" dirty="0" smtClean="0">
                <a:sym typeface="Calibri" panose="020F0502020204030204" pitchFamily="34" charset="0"/>
              </a:rPr>
              <a:t>F</a:t>
            </a:r>
            <a:r>
              <a:rPr lang="en-US" altLang="zh-CN" baseline="30000"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G</a:t>
            </a:r>
            <a:r>
              <a:rPr lang="en-US" altLang="zh-CN" baseline="30000" dirty="0" smtClean="0">
                <a:sym typeface="Calibri" panose="020F0502020204030204" pitchFamily="34" charset="0"/>
              </a:rPr>
              <a:t>+</a:t>
            </a:r>
            <a:r>
              <a:rPr lang="zh-CN" altLang="en-US" dirty="0" smtClean="0">
                <a:sym typeface="Calibri" panose="020F0502020204030204" pitchFamily="34" charset="0"/>
              </a:rPr>
              <a:t>和</a:t>
            </a:r>
            <a:r>
              <a:rPr lang="en-US" altLang="zh-CN" i="1" dirty="0" smtClean="0">
                <a:sym typeface="Calibri" panose="020F0502020204030204" pitchFamily="34" charset="0"/>
              </a:rPr>
              <a:t>G</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F</a:t>
            </a:r>
            <a:r>
              <a:rPr lang="en-US" altLang="zh-CN" baseline="30000" dirty="0" smtClean="0">
                <a:sym typeface="Calibri" panose="020F0502020204030204" pitchFamily="34" charset="0"/>
              </a:rPr>
              <a:t>+ </a:t>
            </a:r>
            <a:r>
              <a:rPr lang="zh-CN" altLang="en-US" dirty="0" smtClean="0">
                <a:sym typeface="Calibri" panose="020F0502020204030204" pitchFamily="34" charset="0"/>
              </a:rPr>
              <a:t>。</a:t>
            </a:r>
          </a:p>
          <a:p>
            <a:pPr lvl="1"/>
            <a:r>
              <a:rPr lang="zh-CN" altLang="en-US" dirty="0" smtClean="0">
                <a:sym typeface="Calibri" panose="020F0502020204030204" pitchFamily="34" charset="0"/>
              </a:rPr>
              <a:t>证</a:t>
            </a:r>
            <a:r>
              <a:rPr lang="en-US" altLang="zh-CN" dirty="0" smtClean="0">
                <a:sym typeface="Calibri" panose="020F0502020204030204" pitchFamily="34" charset="0"/>
              </a:rPr>
              <a:t>:  </a:t>
            </a:r>
            <a:r>
              <a:rPr lang="zh-CN" altLang="en-US" dirty="0" smtClean="0">
                <a:sym typeface="Calibri" panose="020F0502020204030204" pitchFamily="34" charset="0"/>
              </a:rPr>
              <a:t>必要性显然，只证充分性。</a:t>
            </a:r>
          </a:p>
          <a:p>
            <a:pPr marL="914400" lvl="2" indent="0">
              <a:buFont typeface="Arial" panose="020B0604020202020204" pitchFamily="34" charset="0"/>
              <a:buNone/>
            </a:pPr>
            <a:r>
              <a:rPr lang="zh-CN" altLang="en-US" dirty="0" smtClean="0">
                <a:sym typeface="Calibri" panose="020F0502020204030204" pitchFamily="34" charset="0"/>
              </a:rPr>
              <a:t>（</a:t>
            </a:r>
            <a:r>
              <a:rPr lang="en-US" altLang="zh-CN" dirty="0" smtClean="0">
                <a:sym typeface="Calibri" panose="020F0502020204030204" pitchFamily="34" charset="0"/>
              </a:rPr>
              <a:t>1</a:t>
            </a:r>
            <a:r>
              <a:rPr lang="zh-CN" altLang="en-US" dirty="0" smtClean="0">
                <a:sym typeface="Calibri" panose="020F0502020204030204" pitchFamily="34" charset="0"/>
              </a:rPr>
              <a:t>）若</a:t>
            </a:r>
            <a:r>
              <a:rPr lang="en-US" altLang="zh-CN" i="1" dirty="0" smtClean="0">
                <a:sym typeface="Calibri" panose="020F0502020204030204" pitchFamily="34" charset="0"/>
              </a:rPr>
              <a:t>F</a:t>
            </a:r>
            <a:r>
              <a:rPr lang="en-US" altLang="zh-CN" dirty="0" smtClean="0">
                <a:sym typeface="Symbol" panose="05050102010706020507" pitchFamily="18" charset="2"/>
              </a:rPr>
              <a:t></a:t>
            </a:r>
            <a:r>
              <a:rPr lang="en-US" altLang="zh-CN" i="1" dirty="0" smtClean="0">
                <a:sym typeface="Calibri" panose="020F0502020204030204" pitchFamily="34" charset="0"/>
              </a:rPr>
              <a:t>G</a:t>
            </a:r>
            <a:r>
              <a:rPr lang="en-US" altLang="zh-CN" baseline="30000" dirty="0" smtClean="0">
                <a:sym typeface="Calibri" panose="020F0502020204030204" pitchFamily="34" charset="0"/>
              </a:rPr>
              <a:t>+</a:t>
            </a:r>
            <a:r>
              <a:rPr lang="en-US" altLang="zh-CN" dirty="0" smtClean="0">
                <a:sym typeface="Calibri" panose="020F0502020204030204" pitchFamily="34" charset="0"/>
              </a:rPr>
              <a:t> </a:t>
            </a:r>
            <a:r>
              <a:rPr lang="zh-CN" altLang="en-US" dirty="0" smtClean="0">
                <a:sym typeface="Calibri" panose="020F0502020204030204" pitchFamily="34" charset="0"/>
              </a:rPr>
              <a:t>，则</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F</a:t>
            </a:r>
            <a:r>
              <a:rPr lang="en-US" altLang="zh-CN" baseline="30000" dirty="0" smtClean="0">
                <a:sym typeface="Calibri" panose="020F0502020204030204" pitchFamily="34" charset="0"/>
              </a:rPr>
              <a:t>+</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G</a:t>
            </a:r>
            <a:r>
              <a:rPr lang="en-US" altLang="zh-CN" sz="2000" baseline="-6000" dirty="0" smtClean="0">
                <a:sym typeface="Calibri" panose="020F0502020204030204" pitchFamily="34" charset="0"/>
              </a:rPr>
              <a:t>+</a:t>
            </a:r>
            <a:r>
              <a:rPr lang="en-US" altLang="zh-CN" baseline="30000" dirty="0" smtClean="0">
                <a:sym typeface="Calibri" panose="020F0502020204030204" pitchFamily="34" charset="0"/>
              </a:rPr>
              <a:t>+</a:t>
            </a:r>
            <a:r>
              <a:rPr lang="zh-CN" altLang="en-US" dirty="0" smtClean="0">
                <a:sym typeface="Calibri" panose="020F0502020204030204" pitchFamily="34" charset="0"/>
              </a:rPr>
              <a:t>。</a:t>
            </a:r>
          </a:p>
          <a:p>
            <a:pPr marL="914400" lvl="2" indent="0">
              <a:buFont typeface="Arial" panose="020B0604020202020204" pitchFamily="34" charset="0"/>
              <a:buNone/>
            </a:pPr>
            <a:r>
              <a:rPr lang="zh-CN" altLang="en-US" dirty="0" smtClean="0">
                <a:sym typeface="Calibri" panose="020F0502020204030204" pitchFamily="34" charset="0"/>
              </a:rPr>
              <a:t>（</a:t>
            </a:r>
            <a:r>
              <a:rPr lang="en-US" altLang="zh-CN" dirty="0" smtClean="0">
                <a:sym typeface="Calibri" panose="020F0502020204030204" pitchFamily="34" charset="0"/>
              </a:rPr>
              <a:t>2</a:t>
            </a:r>
            <a:r>
              <a:rPr lang="zh-CN" altLang="en-US" dirty="0" smtClean="0">
                <a:sym typeface="Calibri" panose="020F0502020204030204" pitchFamily="34" charset="0"/>
              </a:rPr>
              <a:t>）任取</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Symbol" panose="05050102010706020507" pitchFamily="18" charset="2"/>
              </a:rPr>
              <a:t></a:t>
            </a:r>
            <a:r>
              <a:rPr lang="en-US" altLang="zh-CN" i="1" dirty="0" smtClean="0">
                <a:sym typeface="Calibri" panose="020F0502020204030204" pitchFamily="34" charset="0"/>
              </a:rPr>
              <a:t>F</a:t>
            </a:r>
            <a:r>
              <a:rPr lang="en-US" altLang="zh-CN" baseline="30000" dirty="0" smtClean="0">
                <a:sym typeface="Calibri" panose="020F0502020204030204" pitchFamily="34" charset="0"/>
              </a:rPr>
              <a:t>+</a:t>
            </a:r>
            <a:r>
              <a:rPr lang="en-US" altLang="zh-CN" dirty="0" smtClean="0">
                <a:sym typeface="Calibri" panose="020F0502020204030204" pitchFamily="34" charset="0"/>
              </a:rPr>
              <a:t>  </a:t>
            </a:r>
            <a:r>
              <a:rPr lang="zh-CN" altLang="en-US" dirty="0" smtClean="0">
                <a:sym typeface="Calibri" panose="020F0502020204030204" pitchFamily="34" charset="0"/>
              </a:rPr>
              <a:t>则有 </a:t>
            </a:r>
            <a:r>
              <a:rPr lang="en-US" altLang="zh-CN" i="1" dirty="0" smtClean="0">
                <a:sym typeface="Calibri" panose="020F0502020204030204" pitchFamily="34" charset="0"/>
              </a:rPr>
              <a:t>Y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F</a:t>
            </a:r>
            <a:r>
              <a:rPr lang="en-US" altLang="zh-CN" baseline="30000" dirty="0" smtClean="0">
                <a:sym typeface="Calibri" panose="020F0502020204030204" pitchFamily="34" charset="0"/>
              </a:rPr>
              <a:t>+</a:t>
            </a:r>
            <a:r>
              <a:rPr lang="en-US" altLang="zh-CN" dirty="0" smtClean="0">
                <a:sym typeface="Symbol" panose="05050102010706020507" pitchFamily="18" charset="2"/>
              </a:rPr>
              <a:t> </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G</a:t>
            </a:r>
            <a:r>
              <a:rPr lang="en-US" altLang="zh-CN" baseline="-8000" dirty="0" smtClean="0">
                <a:sym typeface="Calibri" panose="020F0502020204030204" pitchFamily="34" charset="0"/>
              </a:rPr>
              <a:t>+</a:t>
            </a:r>
            <a:r>
              <a:rPr lang="en-US" altLang="zh-CN" baseline="30000" dirty="0" smtClean="0">
                <a:sym typeface="Calibri" panose="020F0502020204030204" pitchFamily="34" charset="0"/>
              </a:rPr>
              <a:t>+</a:t>
            </a:r>
            <a:r>
              <a:rPr lang="zh-CN" altLang="en-US" dirty="0" smtClean="0">
                <a:sym typeface="Calibri" panose="020F0502020204030204" pitchFamily="34" charset="0"/>
              </a:rPr>
              <a:t>。 </a:t>
            </a:r>
            <a:endParaRPr lang="en-US" altLang="zh-CN" dirty="0" smtClean="0">
              <a:sym typeface="Calibri" panose="020F0502020204030204" pitchFamily="34" charset="0"/>
            </a:endParaRPr>
          </a:p>
          <a:p>
            <a:pPr marL="914400" lvl="2" indent="0">
              <a:buFont typeface="Arial" panose="020B0604020202020204" pitchFamily="34" charset="0"/>
              <a:buNone/>
            </a:pPr>
            <a:r>
              <a:rPr lang="zh-CN" altLang="en-US" dirty="0" smtClean="0">
                <a:sym typeface="Calibri" panose="020F0502020204030204" pitchFamily="34" charset="0"/>
              </a:rPr>
              <a:t>          所以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G</a:t>
            </a:r>
            <a:r>
              <a:rPr lang="en-US" altLang="zh-CN" i="1" baseline="30000" dirty="0" smtClean="0">
                <a:sym typeface="Calibri" panose="020F0502020204030204" pitchFamily="34" charset="0"/>
              </a:rPr>
              <a:t> </a:t>
            </a:r>
            <a:r>
              <a:rPr lang="en-US" altLang="zh-CN" baseline="30000" dirty="0" smtClean="0">
                <a:sym typeface="Calibri" panose="020F0502020204030204" pitchFamily="34" charset="0"/>
              </a:rPr>
              <a:t>+</a:t>
            </a:r>
            <a:r>
              <a:rPr lang="en-US" altLang="zh-CN" dirty="0" smtClean="0">
                <a:sym typeface="Calibri" panose="020F0502020204030204" pitchFamily="34" charset="0"/>
              </a:rPr>
              <a:t>)</a:t>
            </a:r>
            <a:r>
              <a:rPr lang="en-US" altLang="zh-CN" baseline="30000" dirty="0" smtClean="0">
                <a:sym typeface="Calibri" panose="020F0502020204030204" pitchFamily="34" charset="0"/>
              </a:rPr>
              <a:t>+</a:t>
            </a:r>
            <a:r>
              <a:rPr lang="en-US" altLang="zh-CN" dirty="0" smtClean="0">
                <a:sym typeface="Calibri" panose="020F0502020204030204" pitchFamily="34" charset="0"/>
              </a:rPr>
              <a:t>=</a:t>
            </a:r>
            <a:r>
              <a:rPr lang="en-US" altLang="zh-CN" i="1" dirty="0" smtClean="0">
                <a:sym typeface="Calibri" panose="020F0502020204030204" pitchFamily="34" charset="0"/>
              </a:rPr>
              <a:t>G</a:t>
            </a:r>
            <a:r>
              <a:rPr lang="en-US" altLang="zh-CN" baseline="30000" dirty="0" smtClean="0">
                <a:sym typeface="Calibri" panose="020F0502020204030204" pitchFamily="34" charset="0"/>
              </a:rPr>
              <a:t>+</a:t>
            </a:r>
            <a:r>
              <a:rPr lang="zh-CN" altLang="en-US" dirty="0" smtClean="0">
                <a:sym typeface="Calibri" panose="020F0502020204030204" pitchFamily="34" charset="0"/>
              </a:rPr>
              <a:t>。即</a:t>
            </a:r>
            <a:r>
              <a:rPr lang="en-US" altLang="zh-CN" i="1" dirty="0" smtClean="0">
                <a:sym typeface="Calibri" panose="020F0502020204030204" pitchFamily="34" charset="0"/>
              </a:rPr>
              <a:t>F</a:t>
            </a:r>
            <a:r>
              <a:rPr lang="en-US" altLang="zh-CN" baseline="30000"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G</a:t>
            </a:r>
            <a:r>
              <a:rPr lang="en-US" altLang="zh-CN" baseline="30000" dirty="0" smtClean="0">
                <a:sym typeface="Calibri" panose="020F0502020204030204" pitchFamily="34" charset="0"/>
              </a:rPr>
              <a:t>+</a:t>
            </a:r>
            <a:r>
              <a:rPr lang="zh-CN" altLang="en-US" dirty="0" smtClean="0">
                <a:sym typeface="Calibri" panose="020F0502020204030204" pitchFamily="34" charset="0"/>
              </a:rPr>
              <a:t>。</a:t>
            </a:r>
          </a:p>
          <a:p>
            <a:pPr marL="914400" lvl="2" indent="0">
              <a:buFont typeface="Arial" panose="020B0604020202020204" pitchFamily="34" charset="0"/>
              <a:buNone/>
            </a:pPr>
            <a:r>
              <a:rPr lang="zh-CN" altLang="en-US" dirty="0" smtClean="0">
                <a:sym typeface="Calibri" panose="020F0502020204030204" pitchFamily="34" charset="0"/>
              </a:rPr>
              <a:t>（</a:t>
            </a:r>
            <a:r>
              <a:rPr lang="en-US" altLang="zh-CN" dirty="0" smtClean="0">
                <a:sym typeface="Calibri" panose="020F0502020204030204" pitchFamily="34" charset="0"/>
              </a:rPr>
              <a:t>3</a:t>
            </a:r>
            <a:r>
              <a:rPr lang="zh-CN" altLang="en-US" dirty="0" smtClean="0">
                <a:sym typeface="Calibri" panose="020F0502020204030204" pitchFamily="34" charset="0"/>
              </a:rPr>
              <a:t>）同理可证</a:t>
            </a:r>
            <a:r>
              <a:rPr lang="en-US" altLang="zh-CN" i="1" dirty="0" smtClean="0">
                <a:sym typeface="Calibri" panose="020F0502020204030204" pitchFamily="34" charset="0"/>
              </a:rPr>
              <a:t>G</a:t>
            </a:r>
            <a:r>
              <a:rPr lang="en-US" altLang="zh-CN" dirty="0" smtClean="0">
                <a:sym typeface="Calibri" panose="020F0502020204030204" pitchFamily="34" charset="0"/>
              </a:rPr>
              <a:t> </a:t>
            </a:r>
            <a:r>
              <a:rPr lang="en-US" altLang="zh-CN" baseline="30000" dirty="0" smtClean="0">
                <a:sym typeface="Calibri" panose="020F0502020204030204" pitchFamily="34" charset="0"/>
              </a:rPr>
              <a:t>+</a:t>
            </a:r>
            <a:r>
              <a:rPr lang="en-US" altLang="zh-CN" dirty="0" smtClean="0">
                <a:sym typeface="Symbol" panose="05050102010706020507" pitchFamily="18" charset="2"/>
              </a:rPr>
              <a:t></a:t>
            </a:r>
            <a:r>
              <a:rPr lang="en-US" altLang="zh-CN" i="1" dirty="0" smtClean="0">
                <a:sym typeface="Calibri" panose="020F0502020204030204" pitchFamily="34" charset="0"/>
              </a:rPr>
              <a:t>F</a:t>
            </a:r>
            <a:r>
              <a:rPr lang="en-US" altLang="zh-CN" baseline="30000" dirty="0" smtClean="0">
                <a:sym typeface="Calibri" panose="020F0502020204030204" pitchFamily="34" charset="0"/>
              </a:rPr>
              <a:t>+</a:t>
            </a:r>
            <a:r>
              <a:rPr lang="zh-CN" altLang="en-US" dirty="0" smtClean="0">
                <a:sym typeface="Calibri" panose="020F0502020204030204" pitchFamily="34" charset="0"/>
              </a:rPr>
              <a:t>，所以</a:t>
            </a:r>
            <a:r>
              <a:rPr lang="en-US" altLang="zh-CN" i="1" dirty="0" smtClean="0">
                <a:sym typeface="Calibri" panose="020F0502020204030204" pitchFamily="34" charset="0"/>
              </a:rPr>
              <a:t>F</a:t>
            </a:r>
            <a:r>
              <a:rPr lang="en-US" altLang="zh-CN" baseline="30000" dirty="0" smtClean="0">
                <a:sym typeface="Calibri" panose="020F0502020204030204" pitchFamily="34" charset="0"/>
              </a:rPr>
              <a:t> +</a:t>
            </a:r>
            <a:r>
              <a:rPr lang="en-US" altLang="zh-CN" dirty="0" smtClean="0">
                <a:sym typeface="Calibri" panose="020F0502020204030204" pitchFamily="34" charset="0"/>
              </a:rPr>
              <a:t>=</a:t>
            </a:r>
            <a:r>
              <a:rPr lang="en-US" altLang="zh-CN" i="1" dirty="0" smtClean="0">
                <a:sym typeface="Calibri" panose="020F0502020204030204" pitchFamily="34" charset="0"/>
              </a:rPr>
              <a:t>G</a:t>
            </a:r>
            <a:r>
              <a:rPr lang="en-US" altLang="zh-CN" baseline="30000" dirty="0" smtClean="0">
                <a:sym typeface="Calibri" panose="020F0502020204030204" pitchFamily="34" charset="0"/>
              </a:rPr>
              <a:t>+</a:t>
            </a:r>
            <a:r>
              <a:rPr lang="zh-CN" altLang="en-US" dirty="0" smtClean="0">
                <a:sym typeface="Calibri" panose="020F0502020204030204" pitchFamily="34" charset="0"/>
              </a:rPr>
              <a:t>。</a:t>
            </a:r>
          </a:p>
          <a:p>
            <a:endParaRPr lang="zh-CN" altLang="en-US" dirty="0" smtClean="0">
              <a:sym typeface="Calibri" panose="020F0502020204030204" pitchFamily="34" charset="0"/>
            </a:endParaRPr>
          </a:p>
        </p:txBody>
      </p:sp>
      <p:sp>
        <p:nvSpPr>
          <p:cNvPr id="111621" name="Text Box 4"/>
          <p:cNvSpPr>
            <a:spLocks noChangeArrowheads="1"/>
          </p:cNvSpPr>
          <p:nvPr/>
        </p:nvSpPr>
        <p:spPr bwMode="auto">
          <a:xfrm>
            <a:off x="1475657" y="2975917"/>
            <a:ext cx="7056437" cy="1173163"/>
          </a:xfrm>
          <a:prstGeom prst="rect">
            <a:avLst/>
          </a:prstGeom>
          <a:gradFill rotWithShape="0">
            <a:gsLst>
              <a:gs pos="0">
                <a:srgbClr val="99CC00"/>
              </a:gs>
              <a:gs pos="100000">
                <a:srgbClr val="DDEEAB"/>
              </a:gs>
            </a:gsLst>
            <a:lin ang="5400000" scaled="1"/>
          </a:gradFill>
          <a:ln w="9525">
            <a:solidFill>
              <a:srgbClr val="000000"/>
            </a:solidFill>
            <a:miter lim="800000"/>
          </a:ln>
        </p:spPr>
        <p:txBody>
          <a:bodyPr lIns="90000" tIns="262800" rIns="90000" bIns="46800">
            <a:spAutoFit/>
          </a:bodyPr>
          <a:lstStyle/>
          <a:p>
            <a:pPr>
              <a:spcBef>
                <a:spcPct val="50000"/>
              </a:spcBef>
              <a:buClr>
                <a:schemeClr val="accent1"/>
              </a:buClr>
              <a:buSzPct val="90000"/>
              <a:buFont typeface="Monotype Sorts" pitchFamily="2" charset="2"/>
              <a:buNone/>
            </a:pPr>
            <a:r>
              <a:rPr lang="zh-CN" altLang="en-US" sz="2800" b="1" dirty="0">
                <a:solidFill>
                  <a:srgbClr val="000000"/>
                </a:solidFill>
                <a:latin typeface="Times New Roman" panose="02020603050405020304" pitchFamily="18" charset="0"/>
                <a:sym typeface="Times New Roman" panose="02020603050405020304" pitchFamily="18" charset="0"/>
              </a:rPr>
              <a:t>引理</a:t>
            </a:r>
            <a:r>
              <a:rPr lang="en-US" altLang="zh-CN" sz="2800" b="1" dirty="0">
                <a:solidFill>
                  <a:srgbClr val="000000"/>
                </a:solidFill>
                <a:latin typeface="+mn-lt"/>
                <a:sym typeface="Times New Roman" panose="02020603050405020304" pitchFamily="18" charset="0"/>
              </a:rPr>
              <a:t>6.3</a:t>
            </a:r>
            <a:r>
              <a:rPr lang="zh-CN" altLang="en-US" sz="2800" b="1" dirty="0">
                <a:solidFill>
                  <a:srgbClr val="000000"/>
                </a:solidFill>
                <a:latin typeface="Times New Roman" panose="02020603050405020304" pitchFamily="18" charset="0"/>
                <a:sym typeface="Times New Roman" panose="02020603050405020304" pitchFamily="18" charset="0"/>
              </a:rPr>
              <a:t>给出了判断两个函数依赖集等价的可行算法</a:t>
            </a:r>
            <a:endParaRPr lang="zh-CN" altLang="en-US" sz="2800" dirty="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11622" name="Text Box 5"/>
          <p:cNvSpPr>
            <a:spLocks noChangeArrowheads="1"/>
          </p:cNvSpPr>
          <p:nvPr/>
        </p:nvSpPr>
        <p:spPr bwMode="auto">
          <a:xfrm>
            <a:off x="1475656" y="4758532"/>
            <a:ext cx="7056438" cy="1622425"/>
          </a:xfrm>
          <a:prstGeom prst="rect">
            <a:avLst/>
          </a:prstGeom>
          <a:gradFill rotWithShape="0">
            <a:gsLst>
              <a:gs pos="0">
                <a:srgbClr val="99CC00"/>
              </a:gs>
              <a:gs pos="100000">
                <a:srgbClr val="E3F2BA"/>
              </a:gs>
            </a:gsLst>
            <a:lin ang="5400000" scaled="1"/>
          </a:gradFill>
          <a:ln w="9525">
            <a:solidFill>
              <a:srgbClr val="000000"/>
            </a:solidFill>
            <a:miter lim="800000"/>
          </a:ln>
        </p:spPr>
        <p:txBody>
          <a:bodyPr lIns="90000" tIns="262800" rIns="90000" bIns="46800">
            <a:spAutoFit/>
          </a:bodyPr>
          <a:lstStyle/>
          <a:p>
            <a:pPr>
              <a:buClr>
                <a:schemeClr val="accent1"/>
              </a:buClr>
              <a:buSzPct val="90000"/>
              <a:buFont typeface="Monotype Sorts" pitchFamily="2" charset="2"/>
              <a:buNone/>
            </a:pPr>
            <a:r>
              <a:rPr lang="zh-CN" altLang="en-US" sz="2800" b="1" dirty="0">
                <a:solidFill>
                  <a:schemeClr val="accent2"/>
                </a:solidFill>
                <a:latin typeface="+mn-lt"/>
                <a:sym typeface="Times New Roman" panose="02020603050405020304" pitchFamily="18" charset="0"/>
              </a:rPr>
              <a:t>如何判定</a:t>
            </a:r>
            <a:r>
              <a:rPr lang="en-US" altLang="zh-CN" sz="2800" b="1" i="1" dirty="0">
                <a:solidFill>
                  <a:schemeClr val="accent2"/>
                </a:solidFill>
                <a:latin typeface="+mn-lt"/>
                <a:sym typeface="Times New Roman" panose="02020603050405020304" pitchFamily="18" charset="0"/>
              </a:rPr>
              <a:t>F</a:t>
            </a:r>
            <a:r>
              <a:rPr lang="en-US" altLang="zh-CN" sz="2800" b="1" dirty="0">
                <a:solidFill>
                  <a:schemeClr val="accent2"/>
                </a:solidFill>
                <a:latin typeface="+mn-lt"/>
                <a:sym typeface="Times New Roman" panose="02020603050405020304" pitchFamily="18" charset="0"/>
              </a:rPr>
              <a:t> </a:t>
            </a:r>
            <a:r>
              <a:rPr lang="en-US" altLang="zh-CN" sz="2800" dirty="0">
                <a:solidFill>
                  <a:schemeClr val="accent2"/>
                </a:solidFill>
                <a:latin typeface="+mn-lt"/>
                <a:sym typeface="Symbol" panose="05050102010706020507" pitchFamily="18" charset="2"/>
              </a:rPr>
              <a:t></a:t>
            </a:r>
            <a:r>
              <a:rPr lang="en-US" altLang="zh-CN" sz="2800" b="1" i="1" dirty="0" smtClean="0">
                <a:solidFill>
                  <a:schemeClr val="accent2"/>
                </a:solidFill>
                <a:latin typeface="+mn-lt"/>
                <a:sym typeface="Times New Roman" panose="02020603050405020304" pitchFamily="18" charset="0"/>
              </a:rPr>
              <a:t>G</a:t>
            </a:r>
            <a:r>
              <a:rPr lang="en-US" altLang="zh-CN" sz="2800" b="1" baseline="50000" dirty="0" smtClean="0">
                <a:solidFill>
                  <a:schemeClr val="accent2"/>
                </a:solidFill>
                <a:latin typeface="+mn-lt"/>
                <a:sym typeface="Times New Roman" panose="02020603050405020304" pitchFamily="18" charset="0"/>
              </a:rPr>
              <a:t>+</a:t>
            </a:r>
            <a:r>
              <a:rPr lang="zh-CN" altLang="en-US" sz="2800" b="1" dirty="0">
                <a:solidFill>
                  <a:schemeClr val="accent2"/>
                </a:solidFill>
                <a:latin typeface="+mn-lt"/>
                <a:sym typeface="Times New Roman" panose="02020603050405020304" pitchFamily="18" charset="0"/>
              </a:rPr>
              <a:t>？</a:t>
            </a:r>
            <a:endParaRPr lang="zh-CN" altLang="en-US" sz="3200" b="1" dirty="0">
              <a:solidFill>
                <a:schemeClr val="accent2"/>
              </a:solidFill>
              <a:latin typeface="+mn-lt"/>
              <a:sym typeface="Times New Roman" panose="02020603050405020304" pitchFamily="18" charset="0"/>
            </a:endParaRPr>
          </a:p>
          <a:p>
            <a:pPr>
              <a:buClr>
                <a:schemeClr val="accent1"/>
              </a:buClr>
              <a:buSzPct val="90000"/>
              <a:buFont typeface="Monotype Sorts" pitchFamily="2" charset="2"/>
              <a:buNone/>
            </a:pPr>
            <a:r>
              <a:rPr lang="zh-CN" altLang="en-US" sz="2800" b="1" dirty="0" smtClean="0">
                <a:solidFill>
                  <a:srgbClr val="000000"/>
                </a:solidFill>
                <a:latin typeface="+mn-lt"/>
                <a:sym typeface="Times New Roman" panose="02020603050405020304" pitchFamily="18" charset="0"/>
              </a:rPr>
              <a:t>只需逐一</a:t>
            </a:r>
            <a:r>
              <a:rPr lang="zh-CN" altLang="en-US" sz="2800" b="1" dirty="0">
                <a:solidFill>
                  <a:srgbClr val="000000"/>
                </a:solidFill>
                <a:latin typeface="+mn-lt"/>
                <a:sym typeface="Times New Roman" panose="02020603050405020304" pitchFamily="18" charset="0"/>
              </a:rPr>
              <a:t>对</a:t>
            </a:r>
            <a:r>
              <a:rPr lang="en-US" altLang="zh-CN" sz="2800" b="1" i="1" dirty="0">
                <a:solidFill>
                  <a:srgbClr val="000000"/>
                </a:solidFill>
                <a:latin typeface="+mn-lt"/>
                <a:sym typeface="Times New Roman" panose="02020603050405020304" pitchFamily="18" charset="0"/>
              </a:rPr>
              <a:t>F</a:t>
            </a:r>
            <a:r>
              <a:rPr lang="zh-CN" altLang="en-US" sz="2800" b="1" dirty="0">
                <a:solidFill>
                  <a:srgbClr val="000000"/>
                </a:solidFill>
                <a:latin typeface="+mn-lt"/>
                <a:sym typeface="Times New Roman" panose="02020603050405020304" pitchFamily="18" charset="0"/>
              </a:rPr>
              <a:t>中的函数依赖</a:t>
            </a:r>
            <a:r>
              <a:rPr lang="en-US" altLang="zh-CN" sz="2800" b="1" i="1" dirty="0">
                <a:solidFill>
                  <a:srgbClr val="000000"/>
                </a:solidFill>
                <a:latin typeface="+mn-lt"/>
                <a:sym typeface="Times New Roman" panose="02020603050405020304" pitchFamily="18" charset="0"/>
              </a:rPr>
              <a:t>X</a:t>
            </a:r>
            <a:r>
              <a:rPr lang="en-US" altLang="zh-CN" sz="2800" b="1" dirty="0">
                <a:solidFill>
                  <a:srgbClr val="000000"/>
                </a:solidFill>
                <a:latin typeface="+mn-lt"/>
                <a:sym typeface="Times New Roman" panose="02020603050405020304" pitchFamily="18" charset="0"/>
              </a:rPr>
              <a:t>→</a:t>
            </a:r>
            <a:r>
              <a:rPr lang="en-US" altLang="zh-CN" sz="2800" b="1" i="1" dirty="0" smtClean="0">
                <a:solidFill>
                  <a:srgbClr val="000000"/>
                </a:solidFill>
                <a:latin typeface="+mn-lt"/>
                <a:sym typeface="Times New Roman" panose="02020603050405020304" pitchFamily="18" charset="0"/>
              </a:rPr>
              <a:t>Y</a:t>
            </a:r>
            <a:r>
              <a:rPr lang="zh-CN" altLang="en-US" sz="2800" b="1" dirty="0" smtClean="0">
                <a:solidFill>
                  <a:srgbClr val="000000"/>
                </a:solidFill>
                <a:latin typeface="+mn-lt"/>
                <a:sym typeface="Times New Roman" panose="02020603050405020304" pitchFamily="18" charset="0"/>
              </a:rPr>
              <a:t>考察</a:t>
            </a:r>
            <a:r>
              <a:rPr lang="zh-CN" altLang="en-US" sz="2800" b="1" i="1" dirty="0" smtClean="0">
                <a:solidFill>
                  <a:srgbClr val="000000"/>
                </a:solidFill>
                <a:latin typeface="+mn-lt"/>
                <a:sym typeface="Times New Roman" panose="02020603050405020304" pitchFamily="18" charset="0"/>
              </a:rPr>
              <a:t> </a:t>
            </a:r>
            <a:r>
              <a:rPr lang="en-US" altLang="zh-CN" sz="2800" b="1" i="1" dirty="0">
                <a:solidFill>
                  <a:srgbClr val="000000"/>
                </a:solidFill>
                <a:latin typeface="+mn-lt"/>
                <a:sym typeface="Times New Roman" panose="02020603050405020304" pitchFamily="18" charset="0"/>
              </a:rPr>
              <a:t>Y</a:t>
            </a:r>
            <a:r>
              <a:rPr lang="en-US" altLang="zh-CN" sz="2800" b="1" dirty="0">
                <a:solidFill>
                  <a:srgbClr val="000000"/>
                </a:solidFill>
                <a:latin typeface="+mn-lt"/>
                <a:sym typeface="Times New Roman" panose="02020603050405020304" pitchFamily="18" charset="0"/>
              </a:rPr>
              <a:t> </a:t>
            </a:r>
            <a:r>
              <a:rPr lang="zh-CN" altLang="en-US" sz="2800" b="1" dirty="0">
                <a:solidFill>
                  <a:srgbClr val="000000"/>
                </a:solidFill>
                <a:latin typeface="+mn-lt"/>
                <a:sym typeface="Times New Roman" panose="02020603050405020304" pitchFamily="18" charset="0"/>
              </a:rPr>
              <a:t>是否属于</a:t>
            </a:r>
            <a:r>
              <a:rPr lang="en-US" altLang="zh-CN" sz="2800" b="1" i="1" dirty="0">
                <a:solidFill>
                  <a:srgbClr val="000000"/>
                </a:solidFill>
                <a:latin typeface="+mn-lt"/>
                <a:sym typeface="Times New Roman" panose="02020603050405020304" pitchFamily="18" charset="0"/>
              </a:rPr>
              <a:t>X</a:t>
            </a:r>
            <a:r>
              <a:rPr lang="en-US" altLang="zh-CN" sz="2800" b="1" baseline="-12000" dirty="0">
                <a:solidFill>
                  <a:srgbClr val="000000"/>
                </a:solidFill>
                <a:latin typeface="+mn-lt"/>
                <a:sym typeface="Times New Roman" panose="02020603050405020304" pitchFamily="18" charset="0"/>
              </a:rPr>
              <a:t>G</a:t>
            </a:r>
            <a:r>
              <a:rPr lang="en-US" altLang="zh-CN" sz="2800" b="1" baseline="-4000" dirty="0">
                <a:solidFill>
                  <a:srgbClr val="000000"/>
                </a:solidFill>
                <a:latin typeface="+mn-lt"/>
                <a:sym typeface="Times New Roman" panose="02020603050405020304" pitchFamily="18" charset="0"/>
              </a:rPr>
              <a:t>+</a:t>
            </a:r>
            <a:r>
              <a:rPr lang="en-US" altLang="zh-CN" sz="2800" b="1" baseline="50000" dirty="0">
                <a:solidFill>
                  <a:srgbClr val="000000"/>
                </a:solidFill>
                <a:latin typeface="+mn-lt"/>
                <a:sym typeface="Times New Roman" panose="02020603050405020304" pitchFamily="18" charset="0"/>
              </a:rPr>
              <a:t>+</a:t>
            </a:r>
            <a:r>
              <a:rPr lang="en-US" altLang="zh-CN" sz="2800" b="1" dirty="0">
                <a:solidFill>
                  <a:srgbClr val="000000"/>
                </a:solidFill>
                <a:latin typeface="+mn-lt"/>
                <a:sym typeface="Times New Roman" panose="02020603050405020304" pitchFamily="18" charset="0"/>
              </a:rPr>
              <a:t> </a:t>
            </a:r>
            <a:endParaRPr lang="en-US" altLang="zh-CN" sz="2800" b="1" dirty="0">
              <a:solidFill>
                <a:srgbClr val="000000"/>
              </a:solidFill>
              <a:latin typeface="+mn-lt"/>
              <a:ea typeface="黑体" panose="02010609060101010101" pitchFamily="49" charset="-122"/>
              <a:sym typeface="Times New Roman" panose="02020603050405020304" pitchFamily="18" charset="0"/>
            </a:endParaRPr>
          </a:p>
        </p:txBody>
      </p:sp>
      <p:sp>
        <p:nvSpPr>
          <p:cNvPr id="111623" name="Rectangle 2"/>
          <p:cNvSpPr>
            <a:spLocks noGrp="1" noChangeArrowheads="1"/>
          </p:cNvSpPr>
          <p:nvPr/>
        </p:nvSpPr>
        <p:spPr bwMode="auto">
          <a:xfrm>
            <a:off x="457200" y="41275"/>
            <a:ext cx="8229600" cy="939800"/>
          </a:xfrm>
          <a:prstGeom prst="rect">
            <a:avLst/>
          </a:prstGeom>
          <a:noFill/>
          <a:ln w="9525">
            <a:noFill/>
            <a:miter lim="800000"/>
          </a:ln>
        </p:spPr>
        <p:txBody>
          <a:bodyPr anchor="ctr"/>
          <a:lstStyle/>
          <a:p>
            <a:pPr algn="ctr"/>
            <a:r>
              <a:rPr lang="zh-CN" altLang="en-US" sz="3600" b="1" dirty="0">
                <a:solidFill>
                  <a:schemeClr val="bg1"/>
                </a:solidFill>
                <a:sym typeface="微软雅黑" panose="020B0503020204020204" pitchFamily="34" charset="-122"/>
              </a:rPr>
              <a:t>数据依赖的公理系统（续）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1621"/>
                                        </p:tgtEl>
                                        <p:attrNameLst>
                                          <p:attrName>style.visibility</p:attrName>
                                        </p:attrNameLst>
                                      </p:cBhvr>
                                      <p:to>
                                        <p:strVal val="visible"/>
                                      </p:to>
                                    </p:set>
                                    <p:animEffect>
                                      <p:cBhvr>
                                        <p:cTn id="7" dur="1000"/>
                                        <p:tgtEl>
                                          <p:spTgt spid="11162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1622"/>
                                        </p:tgtEl>
                                        <p:attrNameLst>
                                          <p:attrName>style.visibility</p:attrName>
                                        </p:attrNameLst>
                                      </p:cBhvr>
                                      <p:to>
                                        <p:strVal val="visible"/>
                                      </p:to>
                                    </p:set>
                                    <p:animEffect>
                                      <p:cBhvr>
                                        <p:cTn id="12" dur="1000"/>
                                        <p:tgtEl>
                                          <p:spTgt spid="111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1" grpId="0" bldLvl="0" animBg="1" autoUpdateAnimBg="0"/>
      <p:bldP spid="111622" grpId="0" bldLvl="0" animBg="1"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1366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13668" name="Rectangle 3"/>
          <p:cNvSpPr>
            <a:spLocks noGrp="1" noChangeArrowheads="1"/>
          </p:cNvSpPr>
          <p:nvPr>
            <p:ph idx="4294967295"/>
          </p:nvPr>
        </p:nvSpPr>
        <p:spPr>
          <a:xfrm>
            <a:off x="457200" y="981075"/>
            <a:ext cx="8229600" cy="4854575"/>
          </a:xfrm>
        </p:spPr>
        <p:txBody>
          <a:bodyPr/>
          <a:lstStyle/>
          <a:p>
            <a:pPr>
              <a:lnSpc>
                <a:spcPct val="120000"/>
              </a:lnSpc>
            </a:pPr>
            <a:r>
              <a:rPr lang="zh-CN" altLang="en-US" dirty="0" smtClean="0">
                <a:sym typeface="Calibri" panose="020F0502020204030204" pitchFamily="34" charset="0"/>
              </a:rPr>
              <a:t>定义</a:t>
            </a:r>
            <a:r>
              <a:rPr lang="en-US" altLang="zh-CN" dirty="0" smtClean="0">
                <a:sym typeface="Calibri" panose="020F0502020204030204" pitchFamily="34" charset="0"/>
              </a:rPr>
              <a:t>6.15  </a:t>
            </a:r>
            <a:r>
              <a:rPr lang="zh-CN" altLang="en-US" dirty="0" smtClean="0">
                <a:sym typeface="Calibri" panose="020F0502020204030204" pitchFamily="34" charset="0"/>
              </a:rPr>
              <a:t>如果函数依赖集</a:t>
            </a:r>
            <a:r>
              <a:rPr lang="en-US" altLang="zh-CN" i="1" dirty="0" smtClean="0">
                <a:sym typeface="Calibri" panose="020F0502020204030204" pitchFamily="34" charset="0"/>
              </a:rPr>
              <a:t>F</a:t>
            </a:r>
            <a:r>
              <a:rPr lang="zh-CN" altLang="en-US" dirty="0" smtClean="0">
                <a:sym typeface="Calibri" panose="020F0502020204030204" pitchFamily="34" charset="0"/>
              </a:rPr>
              <a:t>满足下列条件，则称</a:t>
            </a:r>
            <a:r>
              <a:rPr lang="en-US" altLang="zh-CN" i="1" dirty="0" smtClean="0">
                <a:sym typeface="Calibri" panose="020F0502020204030204" pitchFamily="34" charset="0"/>
              </a:rPr>
              <a:t>F</a:t>
            </a:r>
            <a:r>
              <a:rPr lang="zh-CN" altLang="en-US" dirty="0" smtClean="0">
                <a:sym typeface="Calibri" panose="020F0502020204030204" pitchFamily="34" charset="0"/>
              </a:rPr>
              <a:t>为一个极小函数依赖集，亦称为最小依赖集或最小覆盖。</a:t>
            </a:r>
          </a:p>
          <a:p>
            <a:pPr marL="457200" lvl="1" indent="0">
              <a:lnSpc>
                <a:spcPct val="120000"/>
              </a:lnSpc>
              <a:buFont typeface="Wingdings" panose="05000000000000000000" pitchFamily="2" charset="2"/>
              <a:buNone/>
            </a:pPr>
            <a:r>
              <a:rPr lang="zh-CN" altLang="en-US" dirty="0" smtClean="0">
                <a:sym typeface="Calibri" panose="020F0502020204030204" pitchFamily="34" charset="0"/>
              </a:rPr>
              <a:t>（</a:t>
            </a:r>
            <a:r>
              <a:rPr lang="en-US" altLang="zh-CN" dirty="0" smtClean="0">
                <a:sym typeface="Calibri" panose="020F0502020204030204" pitchFamily="34" charset="0"/>
              </a:rPr>
              <a:t>1</a:t>
            </a:r>
            <a:r>
              <a:rPr lang="zh-CN" altLang="en-US" dirty="0" smtClean="0">
                <a:sym typeface="Calibri" panose="020F0502020204030204" pitchFamily="34" charset="0"/>
              </a:rPr>
              <a:t>）</a:t>
            </a:r>
            <a:r>
              <a:rPr lang="en-US" altLang="zh-CN" i="1" dirty="0" smtClean="0">
                <a:sym typeface="Calibri" panose="020F0502020204030204" pitchFamily="34" charset="0"/>
              </a:rPr>
              <a:t>F</a:t>
            </a:r>
            <a:r>
              <a:rPr lang="zh-CN" altLang="en-US" dirty="0" smtClean="0">
                <a:sym typeface="Calibri" panose="020F0502020204030204" pitchFamily="34" charset="0"/>
              </a:rPr>
              <a:t>中任一函数依赖的右部仅含有一个属性。</a:t>
            </a:r>
          </a:p>
          <a:p>
            <a:pPr marL="457200" lvl="1" indent="0">
              <a:lnSpc>
                <a:spcPct val="120000"/>
              </a:lnSpc>
              <a:buNone/>
            </a:pPr>
            <a:r>
              <a:rPr lang="zh-CN" altLang="en-US" dirty="0" smtClean="0">
                <a:sym typeface="Calibri" panose="020F0502020204030204" pitchFamily="34" charset="0"/>
              </a:rPr>
              <a:t>（</a:t>
            </a:r>
            <a:r>
              <a:rPr lang="en-US" altLang="zh-CN" dirty="0" smtClean="0">
                <a:sym typeface="Calibri" panose="020F0502020204030204" pitchFamily="34" charset="0"/>
              </a:rPr>
              <a:t>2</a:t>
            </a:r>
            <a:r>
              <a:rPr lang="zh-CN" altLang="en-US" dirty="0" smtClean="0">
                <a:sym typeface="Calibri" panose="020F0502020204030204" pitchFamily="34" charset="0"/>
              </a:rPr>
              <a:t>）</a:t>
            </a:r>
            <a:r>
              <a:rPr lang="en-US" altLang="zh-CN" i="1" dirty="0" smtClean="0">
                <a:sym typeface="Calibri" panose="020F0502020204030204" pitchFamily="34" charset="0"/>
              </a:rPr>
              <a:t>F</a:t>
            </a:r>
            <a:r>
              <a:rPr lang="zh-CN" altLang="en-US" dirty="0" smtClean="0">
                <a:sym typeface="Calibri" panose="020F0502020204030204" pitchFamily="34" charset="0"/>
              </a:rPr>
              <a:t>中不存在这样的函数依赖</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zh-CN" altLang="en-US" dirty="0" smtClean="0">
                <a:sym typeface="Calibri" panose="020F0502020204030204" pitchFamily="34" charset="0"/>
              </a:rPr>
              <a:t>，</a:t>
            </a:r>
            <a:r>
              <a:rPr lang="en-US" altLang="zh-CN" i="1" dirty="0" smtClean="0">
                <a:sym typeface="Calibri" panose="020F0502020204030204" pitchFamily="34" charset="0"/>
              </a:rPr>
              <a:t> </a:t>
            </a:r>
            <a:r>
              <a:rPr lang="zh-CN" altLang="en-US" dirty="0" smtClean="0">
                <a:sym typeface="Calibri" panose="020F0502020204030204" pitchFamily="34" charset="0"/>
              </a:rPr>
              <a:t>使得</a:t>
            </a:r>
            <a:r>
              <a:rPr lang="en-US" altLang="zh-CN" i="1" dirty="0" smtClean="0">
                <a:sym typeface="Calibri" panose="020F0502020204030204" pitchFamily="34" charset="0"/>
              </a:rPr>
              <a:t>F</a:t>
            </a:r>
            <a:r>
              <a:rPr lang="zh-CN" altLang="en-US" dirty="0" smtClean="0">
                <a:sym typeface="Calibri" panose="020F0502020204030204" pitchFamily="34" charset="0"/>
              </a:rPr>
              <a:t>与</a:t>
            </a:r>
          </a:p>
          <a:p>
            <a:pPr marL="457200" lvl="1" indent="0">
              <a:lnSpc>
                <a:spcPct val="120000"/>
              </a:lnSpc>
              <a:buFont typeface="Wingdings" panose="05000000000000000000" pitchFamily="2" charset="2"/>
              <a:buNone/>
            </a:pPr>
            <a:r>
              <a:rPr lang="zh-CN" altLang="en-US" dirty="0" smtClean="0">
                <a:sym typeface="Calibri" panose="020F0502020204030204" pitchFamily="34" charset="0"/>
              </a:rPr>
              <a:t>    	</a:t>
            </a:r>
            <a:r>
              <a:rPr lang="en-US" altLang="zh-CN" i="1" dirty="0" smtClean="0">
                <a:sym typeface="Calibri" panose="020F0502020204030204" pitchFamily="34" charset="0"/>
              </a:rPr>
              <a:t>F</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en-US" altLang="zh-CN" dirty="0" smtClean="0">
                <a:sym typeface="Calibri" panose="020F0502020204030204" pitchFamily="34" charset="0"/>
              </a:rPr>
              <a:t>}</a:t>
            </a:r>
            <a:r>
              <a:rPr lang="zh-CN" altLang="en-US" dirty="0" smtClean="0">
                <a:sym typeface="Calibri" panose="020F0502020204030204" pitchFamily="34" charset="0"/>
              </a:rPr>
              <a:t>等价。</a:t>
            </a:r>
          </a:p>
          <a:p>
            <a:pPr marL="457200" lvl="1" indent="0">
              <a:lnSpc>
                <a:spcPct val="120000"/>
              </a:lnSpc>
              <a:buFont typeface="Wingdings" panose="05000000000000000000" pitchFamily="2" charset="2"/>
              <a:buNone/>
            </a:pPr>
            <a:r>
              <a:rPr lang="zh-CN" altLang="en-US" dirty="0" smtClean="0">
                <a:sym typeface="Calibri" panose="020F0502020204030204" pitchFamily="34" charset="0"/>
              </a:rPr>
              <a:t> （</a:t>
            </a:r>
            <a:r>
              <a:rPr lang="en-US" altLang="zh-CN" dirty="0" smtClean="0">
                <a:sym typeface="Calibri" panose="020F0502020204030204" pitchFamily="34" charset="0"/>
              </a:rPr>
              <a:t>3</a:t>
            </a:r>
            <a:r>
              <a:rPr lang="zh-CN" altLang="en-US" dirty="0" smtClean="0">
                <a:sym typeface="Calibri" panose="020F0502020204030204" pitchFamily="34" charset="0"/>
              </a:rPr>
              <a:t>）</a:t>
            </a:r>
            <a:r>
              <a:rPr lang="en-US" altLang="zh-CN" i="1" dirty="0" smtClean="0">
                <a:sym typeface="Calibri" panose="020F0502020204030204" pitchFamily="34" charset="0"/>
              </a:rPr>
              <a:t>F</a:t>
            </a:r>
            <a:r>
              <a:rPr lang="zh-CN" altLang="en-US" dirty="0" smtClean="0">
                <a:sym typeface="Calibri" panose="020F0502020204030204" pitchFamily="34" charset="0"/>
              </a:rPr>
              <a:t>中不存在这样的函数依赖</a:t>
            </a:r>
            <a:r>
              <a:rPr lang="en-US" altLang="zh-CN" i="1" dirty="0" smtClean="0">
                <a:sym typeface="Calibri" panose="020F0502020204030204" pitchFamily="34" charset="0"/>
              </a:rPr>
              <a:t>X</a:t>
            </a:r>
            <a:r>
              <a:rPr lang="en-US" altLang="zh-CN" dirty="0" smtClean="0">
                <a:sym typeface="Calibri" panose="020F0502020204030204" pitchFamily="34" charset="0"/>
              </a:rPr>
              <a:t>→A</a:t>
            </a:r>
            <a:r>
              <a:rPr lang="zh-CN" altLang="en-US" dirty="0" smtClean="0">
                <a:sym typeface="Calibri" panose="020F0502020204030204" pitchFamily="34" charset="0"/>
              </a:rPr>
              <a:t>， </a:t>
            </a:r>
            <a:r>
              <a:rPr lang="en-US" altLang="zh-CN" i="1" dirty="0" smtClean="0">
                <a:sym typeface="Calibri" panose="020F0502020204030204" pitchFamily="34" charset="0"/>
              </a:rPr>
              <a:t>X</a:t>
            </a:r>
            <a:r>
              <a:rPr lang="zh-CN" altLang="en-US" dirty="0" smtClean="0">
                <a:sym typeface="Calibri" panose="020F0502020204030204" pitchFamily="34" charset="0"/>
              </a:rPr>
              <a:t>有真</a:t>
            </a:r>
          </a:p>
          <a:p>
            <a:pPr marL="457200" lvl="1" indent="0">
              <a:lnSpc>
                <a:spcPct val="120000"/>
              </a:lnSpc>
              <a:buFont typeface="Wingdings" panose="05000000000000000000" pitchFamily="2" charset="2"/>
              <a:buNone/>
            </a:pPr>
            <a:r>
              <a:rPr lang="zh-CN" altLang="en-US" dirty="0" smtClean="0">
                <a:sym typeface="Calibri" panose="020F0502020204030204" pitchFamily="34" charset="0"/>
              </a:rPr>
              <a:t>         子集</a:t>
            </a:r>
            <a:r>
              <a:rPr lang="en-US" altLang="zh-CN" i="1" dirty="0" smtClean="0">
                <a:sym typeface="Calibri" panose="020F0502020204030204" pitchFamily="34" charset="0"/>
              </a:rPr>
              <a:t>Z</a:t>
            </a:r>
            <a:r>
              <a:rPr lang="zh-CN" altLang="en-US" dirty="0" smtClean="0">
                <a:sym typeface="Calibri" panose="020F0502020204030204" pitchFamily="34" charset="0"/>
              </a:rPr>
              <a:t>使得</a:t>
            </a:r>
            <a:r>
              <a:rPr lang="en-US" altLang="zh-CN" i="1" dirty="0" smtClean="0">
                <a:sym typeface="Calibri" panose="020F0502020204030204" pitchFamily="34" charset="0"/>
              </a:rPr>
              <a:t>F</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en-US" altLang="zh-CN" dirty="0" smtClean="0">
                <a:sym typeface="Calibri" panose="020F0502020204030204" pitchFamily="34" charset="0"/>
              </a:rPr>
              <a:t>}</a:t>
            </a:r>
            <a:r>
              <a:rPr lang="zh-CN" altLang="en-US" dirty="0" smtClean="0">
                <a:sym typeface="Calibri" panose="020F0502020204030204" pitchFamily="34" charset="0"/>
              </a:rPr>
              <a:t>与</a:t>
            </a:r>
            <a:r>
              <a:rPr lang="en-US" altLang="zh-CN" i="1" dirty="0" smtClean="0">
                <a:sym typeface="Calibri" panose="020F0502020204030204" pitchFamily="34" charset="0"/>
              </a:rPr>
              <a:t>F</a:t>
            </a:r>
            <a:r>
              <a:rPr lang="zh-CN" altLang="en-US" dirty="0" smtClean="0">
                <a:sym typeface="Calibri" panose="020F0502020204030204" pitchFamily="34" charset="0"/>
              </a:rPr>
              <a:t>等价。 </a:t>
            </a:r>
            <a:endParaRPr lang="zh-CN" altLang="en-US" dirty="0" smtClean="0"/>
          </a:p>
        </p:txBody>
      </p:sp>
      <p:sp>
        <p:nvSpPr>
          <p:cNvPr id="113669" name="AutoShape 6"/>
          <p:cNvSpPr>
            <a:spLocks noChangeArrowheads="1"/>
          </p:cNvSpPr>
          <p:nvPr/>
        </p:nvSpPr>
        <p:spPr bwMode="auto">
          <a:xfrm>
            <a:off x="3203575" y="1556792"/>
            <a:ext cx="3168650" cy="1296988"/>
          </a:xfrm>
          <a:prstGeom prst="wedgeRoundRectCallout">
            <a:avLst>
              <a:gd name="adj1" fmla="val -38333"/>
              <a:gd name="adj2" fmla="val 79977"/>
              <a:gd name="adj3" fmla="val 16667"/>
            </a:avLst>
          </a:prstGeom>
          <a:gradFill rotWithShape="1">
            <a:gsLst>
              <a:gs pos="0">
                <a:srgbClr val="A3C2FF"/>
              </a:gs>
              <a:gs pos="34998">
                <a:srgbClr val="BDD5FF"/>
              </a:gs>
              <a:gs pos="100000">
                <a:srgbClr val="E5EEFF"/>
              </a:gs>
            </a:gsLst>
            <a:lin ang="5400000" scaled="1"/>
          </a:gradFill>
          <a:ln w="9525">
            <a:solidFill>
              <a:schemeClr val="accent2"/>
            </a:solidFill>
            <a:miter lim="800000"/>
          </a:ln>
        </p:spPr>
        <p:txBody>
          <a:bodyPr lIns="90000" tIns="442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mn-lt"/>
                <a:sym typeface="Times New Roman" panose="02020603050405020304" pitchFamily="18" charset="0"/>
              </a:rPr>
              <a:t>即</a:t>
            </a:r>
            <a:r>
              <a:rPr lang="en-US" altLang="zh-CN" sz="2400" b="1" i="1" dirty="0">
                <a:solidFill>
                  <a:srgbClr val="000000"/>
                </a:solidFill>
                <a:latin typeface="+mn-lt"/>
                <a:sym typeface="Times New Roman" panose="02020603050405020304" pitchFamily="18" charset="0"/>
              </a:rPr>
              <a:t>F</a:t>
            </a:r>
            <a:r>
              <a:rPr lang="zh-CN" altLang="en-US" sz="2400" b="1" dirty="0">
                <a:solidFill>
                  <a:srgbClr val="000000"/>
                </a:solidFill>
                <a:latin typeface="+mn-lt"/>
                <a:sym typeface="Times New Roman" panose="02020603050405020304" pitchFamily="18" charset="0"/>
              </a:rPr>
              <a:t>中的函数依赖均不能由</a:t>
            </a:r>
            <a:r>
              <a:rPr lang="en-US" altLang="zh-CN" sz="2400" b="1" i="1" dirty="0">
                <a:solidFill>
                  <a:srgbClr val="000000"/>
                </a:solidFill>
                <a:latin typeface="+mn-lt"/>
                <a:sym typeface="Times New Roman" panose="02020603050405020304" pitchFamily="18" charset="0"/>
              </a:rPr>
              <a:t>F</a:t>
            </a:r>
            <a:r>
              <a:rPr lang="zh-CN" altLang="en-US" sz="2400" b="1" dirty="0">
                <a:solidFill>
                  <a:srgbClr val="000000"/>
                </a:solidFill>
                <a:latin typeface="+mn-lt"/>
                <a:sym typeface="Times New Roman" panose="02020603050405020304" pitchFamily="18" charset="0"/>
              </a:rPr>
              <a:t>中其他函数依赖导出</a:t>
            </a:r>
          </a:p>
          <a:p>
            <a:pPr algn="ctr">
              <a:buClr>
                <a:schemeClr val="accent1"/>
              </a:buClr>
              <a:buSzPct val="90000"/>
              <a:buFont typeface="Monotype Sorts" pitchFamily="2" charset="2"/>
              <a:buNone/>
            </a:pPr>
            <a:endParaRPr lang="zh-CN" altLang="en-US" sz="2400" b="1" dirty="0">
              <a:solidFill>
                <a:srgbClr val="000000"/>
              </a:solidFill>
              <a:latin typeface="+mn-lt"/>
              <a:sym typeface="Times New Roman" panose="02020603050405020304" pitchFamily="18" charset="0"/>
            </a:endParaRPr>
          </a:p>
        </p:txBody>
      </p:sp>
      <p:sp>
        <p:nvSpPr>
          <p:cNvPr id="113670" name="AutoShape 7"/>
          <p:cNvSpPr>
            <a:spLocks noChangeArrowheads="1"/>
          </p:cNvSpPr>
          <p:nvPr/>
        </p:nvSpPr>
        <p:spPr bwMode="auto">
          <a:xfrm>
            <a:off x="5580112" y="3140968"/>
            <a:ext cx="3311525" cy="1296988"/>
          </a:xfrm>
          <a:prstGeom prst="wedgeRoundRectCallout">
            <a:avLst>
              <a:gd name="adj1" fmla="val -38833"/>
              <a:gd name="adj2" fmla="val 79977"/>
              <a:gd name="adj3" fmla="val 16667"/>
            </a:avLst>
          </a:prstGeom>
          <a:gradFill rotWithShape="1">
            <a:gsLst>
              <a:gs pos="0">
                <a:srgbClr val="A3C2FF"/>
              </a:gs>
              <a:gs pos="34998">
                <a:srgbClr val="BDD5FF"/>
              </a:gs>
              <a:gs pos="100000">
                <a:srgbClr val="E5EEFF"/>
              </a:gs>
            </a:gsLst>
            <a:lin ang="5400000" scaled="1"/>
          </a:gradFill>
          <a:ln w="9525">
            <a:solidFill>
              <a:schemeClr val="accent2"/>
            </a:solidFill>
            <a:miter lim="800000"/>
          </a:ln>
        </p:spPr>
        <p:txBody>
          <a:bodyPr lIns="90000" tIns="442800" rIns="90000" bIns="46800" anchor="ctr"/>
          <a:lstStyle/>
          <a:p>
            <a:pPr algn="ctr">
              <a:buClr>
                <a:schemeClr val="accent1"/>
              </a:buClr>
              <a:buSzPct val="90000"/>
              <a:buFont typeface="Monotype Sorts" pitchFamily="2" charset="2"/>
              <a:buNone/>
            </a:pPr>
            <a:r>
              <a:rPr lang="en-US" altLang="zh-CN" sz="2400" b="1" i="1" dirty="0">
                <a:solidFill>
                  <a:srgbClr val="000000"/>
                </a:solidFill>
                <a:latin typeface="+mn-lt"/>
                <a:sym typeface="Times New Roman" panose="02020603050405020304" pitchFamily="18" charset="0"/>
              </a:rPr>
              <a:t>F</a:t>
            </a:r>
            <a:r>
              <a:rPr lang="zh-CN" altLang="en-US" sz="2400" b="1" dirty="0">
                <a:solidFill>
                  <a:srgbClr val="000000"/>
                </a:solidFill>
                <a:latin typeface="+mn-lt"/>
                <a:sym typeface="Times New Roman" panose="02020603050405020304" pitchFamily="18" charset="0"/>
              </a:rPr>
              <a:t>中各函数依赖左部均为最小属性</a:t>
            </a:r>
            <a:r>
              <a:rPr lang="zh-CN" altLang="en-US" sz="2400" b="1" dirty="0" smtClean="0">
                <a:solidFill>
                  <a:srgbClr val="000000"/>
                </a:solidFill>
                <a:latin typeface="+mn-lt"/>
                <a:sym typeface="Times New Roman" panose="02020603050405020304" pitchFamily="18" charset="0"/>
              </a:rPr>
              <a:t>集</a:t>
            </a:r>
            <a:r>
              <a:rPr lang="zh-CN" altLang="en-US" sz="2400" b="1" dirty="0">
                <a:solidFill>
                  <a:srgbClr val="000000"/>
                </a:solidFill>
                <a:latin typeface="+mn-lt"/>
                <a:sym typeface="Times New Roman" panose="02020603050405020304" pitchFamily="18" charset="0"/>
              </a:rPr>
              <a:t>（</a:t>
            </a:r>
            <a:r>
              <a:rPr lang="zh-CN" altLang="en-US" sz="2400" b="1" dirty="0" smtClean="0">
                <a:solidFill>
                  <a:srgbClr val="000000"/>
                </a:solidFill>
                <a:latin typeface="+mn-lt"/>
                <a:sym typeface="Times New Roman" panose="02020603050405020304" pitchFamily="18" charset="0"/>
              </a:rPr>
              <a:t>不</a:t>
            </a:r>
            <a:r>
              <a:rPr lang="zh-CN" altLang="en-US" sz="2400" b="1" dirty="0">
                <a:solidFill>
                  <a:srgbClr val="000000"/>
                </a:solidFill>
                <a:latin typeface="+mn-lt"/>
                <a:sym typeface="Times New Roman" panose="02020603050405020304" pitchFamily="18" charset="0"/>
              </a:rPr>
              <a:t>存在冗余</a:t>
            </a:r>
            <a:r>
              <a:rPr lang="zh-CN" altLang="en-US" sz="2400" b="1" dirty="0" smtClean="0">
                <a:solidFill>
                  <a:srgbClr val="000000"/>
                </a:solidFill>
                <a:latin typeface="+mn-lt"/>
                <a:sym typeface="Times New Roman" panose="02020603050405020304" pitchFamily="18" charset="0"/>
              </a:rPr>
              <a:t>属性）</a:t>
            </a:r>
            <a:endParaRPr lang="zh-CN" altLang="en-US" sz="2400" b="1" dirty="0">
              <a:solidFill>
                <a:srgbClr val="000000"/>
              </a:solidFill>
              <a:latin typeface="+mn-lt"/>
              <a:sym typeface="Times New Roman" panose="02020603050405020304" pitchFamily="18" charset="0"/>
            </a:endParaRPr>
          </a:p>
          <a:p>
            <a:pPr algn="ctr">
              <a:buClr>
                <a:schemeClr val="accent1"/>
              </a:buClr>
              <a:buSzPct val="90000"/>
              <a:buFont typeface="Monotype Sorts" pitchFamily="2" charset="2"/>
              <a:buNone/>
            </a:pPr>
            <a:endParaRPr lang="zh-CN" altLang="en-US" sz="2400" b="1" dirty="0">
              <a:solidFill>
                <a:srgbClr val="000000"/>
              </a:solidFill>
              <a:latin typeface="+mn-lt"/>
              <a:sym typeface="Times New Roman" panose="02020603050405020304" pitchFamily="18" charset="0"/>
            </a:endParaRPr>
          </a:p>
        </p:txBody>
      </p:sp>
      <p:sp>
        <p:nvSpPr>
          <p:cNvPr id="113671" name="Rectangle 2"/>
          <p:cNvSpPr>
            <a:spLocks noGrp="1" noChangeArrowheads="1"/>
          </p:cNvSpPr>
          <p:nvPr/>
        </p:nvSpPr>
        <p:spPr bwMode="auto">
          <a:xfrm>
            <a:off x="457200" y="41275"/>
            <a:ext cx="8229600" cy="939800"/>
          </a:xfrm>
          <a:prstGeom prst="rect">
            <a:avLst/>
          </a:prstGeom>
          <a:noFill/>
          <a:ln w="9525">
            <a:noFill/>
            <a:miter lim="800000"/>
          </a:ln>
        </p:spPr>
        <p:txBody>
          <a:bodyPr anchor="ctr"/>
          <a:lstStyle/>
          <a:p>
            <a:pPr algn="ctr"/>
            <a:r>
              <a:rPr lang="zh-CN" altLang="en-US" sz="3600" b="1" dirty="0">
                <a:solidFill>
                  <a:schemeClr val="bg1"/>
                </a:solidFill>
                <a:sym typeface="微软雅黑" panose="020B0503020204020204" pitchFamily="34" charset="-122"/>
              </a:rPr>
              <a:t>数据依赖的公理系统（续）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iterate type="lt">
                                    <p:tmAbs val="0"/>
                                  </p:iterate>
                                  <p:childTnLst>
                                    <p:set>
                                      <p:cBhvr>
                                        <p:cTn id="6" dur="1" fill="hold">
                                          <p:stCondLst>
                                            <p:cond delay="0"/>
                                          </p:stCondLst>
                                        </p:cTn>
                                        <p:tgtEl>
                                          <p:spTgt spid="113669"/>
                                        </p:tgtEl>
                                        <p:attrNameLst>
                                          <p:attrName>style.visibility</p:attrName>
                                        </p:attrNameLst>
                                      </p:cBhvr>
                                      <p:to>
                                        <p:strVal val="visible"/>
                                      </p:to>
                                    </p:set>
                                    <p:animEffect>
                                      <p:cBhvr>
                                        <p:cTn id="7" dur="1000"/>
                                        <p:tgtEl>
                                          <p:spTgt spid="11366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3670"/>
                                        </p:tgtEl>
                                        <p:attrNameLst>
                                          <p:attrName>style.visibility</p:attrName>
                                        </p:attrNameLst>
                                      </p:cBhvr>
                                      <p:to>
                                        <p:strVal val="visible"/>
                                      </p:to>
                                    </p:set>
                                    <p:animEffect>
                                      <p:cBhvr>
                                        <p:cTn id="12" dur="1000"/>
                                        <p:tgtEl>
                                          <p:spTgt spid="113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9" grpId="0" bldLvl="0" animBg="1" autoUpdateAnimBg="0"/>
      <p:bldP spid="113670" grpId="0" bldLvl="0" animBg="1"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1469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14692" name="Rectangle 3"/>
          <p:cNvSpPr>
            <a:spLocks noGrp="1" noChangeArrowheads="1"/>
          </p:cNvSpPr>
          <p:nvPr>
            <p:ph idx="4294967295"/>
          </p:nvPr>
        </p:nvSpPr>
        <p:spPr>
          <a:xfrm>
            <a:off x="285720" y="977900"/>
            <a:ext cx="8609013" cy="5880100"/>
          </a:xfrm>
        </p:spPr>
        <p:txBody>
          <a:bodyPr/>
          <a:lstStyle/>
          <a:p>
            <a:pPr>
              <a:lnSpc>
                <a:spcPct val="110000"/>
              </a:lnSpc>
              <a:spcBef>
                <a:spcPct val="0"/>
              </a:spcBef>
            </a:pPr>
            <a:r>
              <a:rPr lang="en-US" altLang="zh-CN" dirty="0" smtClean="0">
                <a:sym typeface="Calibri" panose="020F0502020204030204" pitchFamily="34" charset="0"/>
              </a:rPr>
              <a:t>[</a:t>
            </a:r>
            <a:r>
              <a:rPr lang="zh-CN" altLang="en-US" dirty="0" smtClean="0">
                <a:sym typeface="Calibri" panose="020F0502020204030204" pitchFamily="34" charset="0"/>
              </a:rPr>
              <a:t>例</a:t>
            </a:r>
            <a:r>
              <a:rPr lang="en-US" altLang="zh-CN" dirty="0" smtClean="0">
                <a:sym typeface="Calibri" panose="020F0502020204030204" pitchFamily="34" charset="0"/>
              </a:rPr>
              <a:t>6.12] </a:t>
            </a:r>
            <a:r>
              <a:rPr lang="zh-CN" altLang="en-US" dirty="0" smtClean="0">
                <a:sym typeface="Calibri" panose="020F0502020204030204" pitchFamily="34" charset="0"/>
              </a:rPr>
              <a:t>考察</a:t>
            </a:r>
            <a:r>
              <a:rPr lang="en-US" altLang="zh-CN" dirty="0" smtClean="0">
                <a:sym typeface="Calibri" panose="020F0502020204030204" pitchFamily="34" charset="0"/>
              </a:rPr>
              <a:t>6.1</a:t>
            </a:r>
            <a:r>
              <a:rPr lang="zh-CN" altLang="en-US" dirty="0" smtClean="0">
                <a:sym typeface="Calibri" panose="020F0502020204030204" pitchFamily="34" charset="0"/>
              </a:rPr>
              <a:t>节中的关系模式</a:t>
            </a:r>
            <a:r>
              <a:rPr lang="en-US" altLang="zh-CN" i="1" dirty="0" smtClean="0">
                <a:sym typeface="Calibri" panose="020F0502020204030204" pitchFamily="34" charset="0"/>
              </a:rPr>
              <a:t>S</a:t>
            </a:r>
            <a:r>
              <a:rPr lang="en-US" altLang="zh-CN" dirty="0" smtClean="0">
                <a:sym typeface="Calibri" panose="020F0502020204030204" pitchFamily="34" charset="0"/>
              </a:rPr>
              <a:t>&lt;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a:t>
            </a:r>
            <a:r>
              <a:rPr lang="zh-CN" altLang="en-US" dirty="0" smtClean="0">
                <a:sym typeface="Calibri" panose="020F0502020204030204" pitchFamily="34" charset="0"/>
              </a:rPr>
              <a:t>，其中：</a:t>
            </a:r>
          </a:p>
          <a:p>
            <a:pPr>
              <a:lnSpc>
                <a:spcPct val="110000"/>
              </a:lnSpc>
              <a:spcBef>
                <a:spcPct val="0"/>
              </a:spcBef>
              <a:buFont typeface="Wingdings" panose="05000000000000000000" pitchFamily="2" charset="2"/>
              <a:buNone/>
            </a:pPr>
            <a:r>
              <a:rPr lang="zh-CN" altLang="en-US" sz="2400" dirty="0" smtClean="0">
                <a:sym typeface="Calibri" panose="020F0502020204030204" pitchFamily="34" charset="0"/>
              </a:rPr>
              <a:t>         </a:t>
            </a:r>
            <a:r>
              <a:rPr lang="en-US" altLang="zh-CN" sz="2400" i="1" dirty="0" smtClean="0">
                <a:sym typeface="Calibri" panose="020F0502020204030204" pitchFamily="34" charset="0"/>
              </a:rPr>
              <a:t>U</a:t>
            </a:r>
            <a:r>
              <a:rPr lang="en-US" altLang="zh-CN" sz="2400" dirty="0" smtClean="0">
                <a:sym typeface="Calibri" panose="020F0502020204030204" pitchFamily="34" charset="0"/>
              </a:rPr>
              <a:t>={S</a:t>
            </a:r>
            <a:r>
              <a:rPr lang="zh-CN" altLang="en-US" sz="2400" dirty="0" smtClean="0">
                <a:sym typeface="Calibri" panose="020F0502020204030204" pitchFamily="34" charset="0"/>
              </a:rPr>
              <a:t>no, </a:t>
            </a:r>
            <a:r>
              <a:rPr lang="en-US" altLang="zh-CN" sz="2400" dirty="0" smtClean="0">
                <a:sym typeface="Calibri" panose="020F0502020204030204" pitchFamily="34" charset="0"/>
              </a:rPr>
              <a:t>S</a:t>
            </a:r>
            <a:r>
              <a:rPr lang="zh-CN" altLang="en-US" sz="2400" dirty="0" smtClean="0">
                <a:sym typeface="Calibri" panose="020F0502020204030204" pitchFamily="34" charset="0"/>
              </a:rPr>
              <a:t>dept, </a:t>
            </a:r>
            <a:r>
              <a:rPr lang="en-US" altLang="zh-CN" sz="2400" dirty="0" smtClean="0">
                <a:sym typeface="Calibri" panose="020F0502020204030204" pitchFamily="34" charset="0"/>
              </a:rPr>
              <a:t>M</a:t>
            </a:r>
            <a:r>
              <a:rPr lang="zh-CN" altLang="en-US" sz="2400" dirty="0" smtClean="0">
                <a:sym typeface="Calibri" panose="020F0502020204030204" pitchFamily="34" charset="0"/>
              </a:rPr>
              <a:t>name, </a:t>
            </a:r>
            <a:r>
              <a:rPr lang="en-US" altLang="zh-CN" sz="2400" dirty="0" smtClean="0">
                <a:sym typeface="Calibri" panose="020F0502020204030204" pitchFamily="34" charset="0"/>
              </a:rPr>
              <a:t>C</a:t>
            </a:r>
            <a:r>
              <a:rPr lang="zh-CN" altLang="en-US" sz="2400" dirty="0" smtClean="0">
                <a:sym typeface="Calibri" panose="020F0502020204030204" pitchFamily="34" charset="0"/>
              </a:rPr>
              <a:t>no, </a:t>
            </a:r>
            <a:r>
              <a:rPr lang="en-US" altLang="zh-CN" sz="2400" dirty="0" smtClean="0">
                <a:sym typeface="Calibri" panose="020F0502020204030204" pitchFamily="34" charset="0"/>
              </a:rPr>
              <a:t>G</a:t>
            </a:r>
            <a:r>
              <a:rPr lang="zh-CN" altLang="en-US" sz="2400" dirty="0" smtClean="0">
                <a:sym typeface="Calibri" panose="020F0502020204030204" pitchFamily="34" charset="0"/>
              </a:rPr>
              <a:t>rade</a:t>
            </a:r>
            <a:r>
              <a:rPr lang="en-US" altLang="zh-CN" sz="2400" dirty="0" smtClean="0">
                <a:sym typeface="Calibri" panose="020F0502020204030204" pitchFamily="34" charset="0"/>
              </a:rPr>
              <a:t>}</a:t>
            </a:r>
            <a:r>
              <a:rPr lang="zh-CN" altLang="en-US" sz="2400" dirty="0" smtClean="0">
                <a:sym typeface="Calibri" panose="020F0502020204030204" pitchFamily="34" charset="0"/>
              </a:rPr>
              <a:t>，</a:t>
            </a:r>
          </a:p>
          <a:p>
            <a:pPr>
              <a:lnSpc>
                <a:spcPct val="110000"/>
              </a:lnSpc>
              <a:spcBef>
                <a:spcPct val="0"/>
              </a:spcBef>
              <a:buFont typeface="Wingdings" panose="05000000000000000000" pitchFamily="2" charset="2"/>
              <a:buNone/>
            </a:pPr>
            <a:r>
              <a:rPr lang="en-US" altLang="zh-CN" sz="2400" dirty="0" smtClean="0">
                <a:sym typeface="Calibri" panose="020F0502020204030204" pitchFamily="34" charset="0"/>
              </a:rPr>
              <a:t>         </a:t>
            </a:r>
            <a:r>
              <a:rPr lang="en-US" altLang="zh-CN" sz="2400" i="1" dirty="0" smtClean="0">
                <a:sym typeface="Calibri" panose="020F0502020204030204" pitchFamily="34" charset="0"/>
              </a:rPr>
              <a:t>F</a:t>
            </a:r>
            <a:r>
              <a:rPr lang="en-US" altLang="zh-CN" sz="2400" dirty="0" smtClean="0">
                <a:sym typeface="Calibri" panose="020F0502020204030204" pitchFamily="34" charset="0"/>
              </a:rPr>
              <a:t>={S</a:t>
            </a:r>
            <a:r>
              <a:rPr lang="zh-CN" altLang="en-US" sz="2400" dirty="0" smtClean="0">
                <a:sym typeface="Calibri" panose="020F0502020204030204" pitchFamily="34" charset="0"/>
              </a:rPr>
              <a:t>no</a:t>
            </a:r>
            <a:r>
              <a:rPr lang="en-US" altLang="zh-CN" sz="2400" dirty="0" smtClean="0">
                <a:sym typeface="Calibri" panose="020F0502020204030204" pitchFamily="34" charset="0"/>
              </a:rPr>
              <a:t>→S</a:t>
            </a:r>
            <a:r>
              <a:rPr lang="zh-CN" altLang="en-US" sz="2400" dirty="0" smtClean="0">
                <a:sym typeface="Calibri" panose="020F0502020204030204" pitchFamily="34" charset="0"/>
              </a:rPr>
              <a:t>dept, </a:t>
            </a:r>
            <a:r>
              <a:rPr lang="en-US" altLang="zh-CN" sz="2400" dirty="0" smtClean="0">
                <a:sym typeface="Calibri" panose="020F0502020204030204" pitchFamily="34" charset="0"/>
              </a:rPr>
              <a:t>S</a:t>
            </a:r>
            <a:r>
              <a:rPr lang="zh-CN" altLang="en-US" sz="2400" dirty="0" smtClean="0">
                <a:sym typeface="Calibri" panose="020F0502020204030204" pitchFamily="34" charset="0"/>
              </a:rPr>
              <a:t>dept</a:t>
            </a:r>
            <a:r>
              <a:rPr lang="en-US" altLang="zh-CN" sz="2400" dirty="0" smtClean="0">
                <a:sym typeface="Calibri" panose="020F0502020204030204" pitchFamily="34" charset="0"/>
              </a:rPr>
              <a:t>→M</a:t>
            </a:r>
            <a:r>
              <a:rPr lang="zh-CN" altLang="en-US" sz="2400" dirty="0" smtClean="0">
                <a:sym typeface="Calibri" panose="020F0502020204030204" pitchFamily="34" charset="0"/>
              </a:rPr>
              <a:t>name, </a:t>
            </a:r>
            <a:r>
              <a:rPr lang="en-US" altLang="zh-CN" sz="2400" dirty="0" smtClean="0">
                <a:sym typeface="Calibri" panose="020F0502020204030204" pitchFamily="34" charset="0"/>
              </a:rPr>
              <a:t>(S</a:t>
            </a:r>
            <a:r>
              <a:rPr lang="zh-CN" altLang="en-US" sz="2400" dirty="0" smtClean="0">
                <a:sym typeface="Calibri" panose="020F0502020204030204" pitchFamily="34" charset="0"/>
              </a:rPr>
              <a:t>no,</a:t>
            </a:r>
            <a:r>
              <a:rPr lang="en-US" altLang="zh-CN" sz="2400" dirty="0" smtClean="0">
                <a:sym typeface="Calibri" panose="020F0502020204030204" pitchFamily="34" charset="0"/>
              </a:rPr>
              <a:t>C</a:t>
            </a:r>
            <a:r>
              <a:rPr lang="zh-CN" altLang="en-US" sz="2400" dirty="0" smtClean="0">
                <a:sym typeface="Calibri" panose="020F0502020204030204" pitchFamily="34" charset="0"/>
              </a:rPr>
              <a:t>no</a:t>
            </a:r>
            <a:r>
              <a:rPr lang="en-US" altLang="zh-CN" sz="2400" dirty="0" smtClean="0">
                <a:sym typeface="Calibri" panose="020F0502020204030204" pitchFamily="34" charset="0"/>
              </a:rPr>
              <a:t>)</a:t>
            </a:r>
            <a:r>
              <a:rPr lang="zh-CN" altLang="en-US" sz="2400" dirty="0" smtClean="0">
                <a:sym typeface="Calibri" panose="020F0502020204030204" pitchFamily="34" charset="0"/>
              </a:rPr>
              <a:t>→</a:t>
            </a:r>
            <a:r>
              <a:rPr lang="en-US" altLang="zh-CN" sz="2400" dirty="0" smtClean="0">
                <a:sym typeface="Calibri" panose="020F0502020204030204" pitchFamily="34" charset="0"/>
              </a:rPr>
              <a:t>Gr</a:t>
            </a:r>
            <a:r>
              <a:rPr lang="zh-CN" altLang="en-US" sz="2400" dirty="0" smtClean="0">
                <a:sym typeface="Calibri" panose="020F0502020204030204" pitchFamily="34" charset="0"/>
              </a:rPr>
              <a:t>ade</a:t>
            </a:r>
            <a:r>
              <a:rPr lang="en-US" altLang="zh-CN" sz="2400" dirty="0" smtClean="0">
                <a:sym typeface="Calibri" panose="020F0502020204030204" pitchFamily="34" charset="0"/>
              </a:rPr>
              <a:t>} </a:t>
            </a:r>
            <a:r>
              <a:rPr lang="zh-CN" altLang="en-US" sz="2400" dirty="0" smtClean="0">
                <a:sym typeface="Calibri" panose="020F0502020204030204" pitchFamily="34" charset="0"/>
              </a:rPr>
              <a:t>         </a:t>
            </a:r>
          </a:p>
          <a:p>
            <a:pPr>
              <a:lnSpc>
                <a:spcPct val="110000"/>
              </a:lnSpc>
              <a:spcBef>
                <a:spcPct val="0"/>
              </a:spcBef>
              <a:buFont typeface="Wingdings" panose="05000000000000000000" pitchFamily="2" charset="2"/>
              <a:buNone/>
            </a:pPr>
            <a:r>
              <a:rPr lang="zh-CN" altLang="en-US" sz="2400" dirty="0" smtClean="0">
                <a:sym typeface="Calibri" panose="020F0502020204030204" pitchFamily="34" charset="0"/>
              </a:rPr>
              <a:t>             </a:t>
            </a:r>
            <a:r>
              <a:rPr lang="en-US" altLang="zh-CN" sz="2400" i="1" dirty="0" smtClean="0">
                <a:sym typeface="Calibri" panose="020F0502020204030204" pitchFamily="34" charset="0"/>
              </a:rPr>
              <a:t>F</a:t>
            </a:r>
            <a:r>
              <a:rPr lang="zh-CN" altLang="en-US" sz="2400" dirty="0" smtClean="0">
                <a:sym typeface="Calibri" panose="020F0502020204030204" pitchFamily="34" charset="0"/>
              </a:rPr>
              <a:t>是最小覆盖</a:t>
            </a:r>
            <a:endParaRPr lang="en-US" dirty="0" smtClean="0">
              <a:sym typeface="Calibri" panose="020F0502020204030204" pitchFamily="34" charset="0"/>
            </a:endParaRPr>
          </a:p>
          <a:p>
            <a:pPr>
              <a:lnSpc>
                <a:spcPct val="110000"/>
              </a:lnSpc>
              <a:spcBef>
                <a:spcPct val="0"/>
              </a:spcBef>
              <a:buNone/>
            </a:pPr>
            <a:r>
              <a:rPr lang="en-US" altLang="zh-CN" sz="2400" dirty="0" smtClean="0">
                <a:sym typeface="Calibri" panose="020F0502020204030204" pitchFamily="34" charset="0"/>
              </a:rPr>
              <a:t>         </a:t>
            </a:r>
            <a:r>
              <a:rPr lang="en-US" altLang="zh-CN" sz="2400" i="1" dirty="0" smtClean="0">
                <a:sym typeface="Calibri" panose="020F0502020204030204" pitchFamily="34" charset="0"/>
              </a:rPr>
              <a:t>F </a:t>
            </a:r>
            <a:r>
              <a:rPr lang="zh-CN" altLang="en-US" sz="2400" dirty="0" smtClean="0">
                <a:sym typeface="Calibri" panose="020F0502020204030204" pitchFamily="34" charset="0"/>
              </a:rPr>
              <a:t>' </a:t>
            </a:r>
            <a:r>
              <a:rPr lang="en-US" altLang="zh-CN" sz="2400" dirty="0" smtClean="0">
                <a:sym typeface="Calibri" panose="020F0502020204030204" pitchFamily="34" charset="0"/>
              </a:rPr>
              <a:t>={S</a:t>
            </a:r>
            <a:r>
              <a:rPr lang="zh-CN" altLang="en-US" sz="2400" dirty="0" smtClean="0">
                <a:sym typeface="Calibri" panose="020F0502020204030204" pitchFamily="34" charset="0"/>
              </a:rPr>
              <a:t>no</a:t>
            </a:r>
            <a:r>
              <a:rPr lang="en-US" altLang="zh-CN" sz="2400" dirty="0" smtClean="0">
                <a:sym typeface="Calibri" panose="020F0502020204030204" pitchFamily="34" charset="0"/>
              </a:rPr>
              <a:t>→S</a:t>
            </a:r>
            <a:r>
              <a:rPr lang="zh-CN" altLang="en-US" sz="2400" dirty="0" smtClean="0">
                <a:sym typeface="Calibri" panose="020F0502020204030204" pitchFamily="34" charset="0"/>
              </a:rPr>
              <a:t>dept, </a:t>
            </a:r>
            <a:r>
              <a:rPr lang="en-US" altLang="zh-CN" sz="2400" dirty="0" smtClean="0">
                <a:sym typeface="Calibri" panose="020F0502020204030204" pitchFamily="34" charset="0"/>
              </a:rPr>
              <a:t>S</a:t>
            </a:r>
            <a:r>
              <a:rPr lang="zh-CN" altLang="en-US" sz="2400" dirty="0" smtClean="0">
                <a:sym typeface="Calibri" panose="020F0502020204030204" pitchFamily="34" charset="0"/>
              </a:rPr>
              <a:t>no</a:t>
            </a:r>
            <a:r>
              <a:rPr lang="en-US" altLang="zh-CN" sz="2400" dirty="0" smtClean="0">
                <a:sym typeface="Calibri" panose="020F0502020204030204" pitchFamily="34" charset="0"/>
              </a:rPr>
              <a:t>→M</a:t>
            </a:r>
            <a:r>
              <a:rPr lang="zh-CN" altLang="en-US" sz="2400" dirty="0" smtClean="0">
                <a:sym typeface="Calibri" panose="020F0502020204030204" pitchFamily="34" charset="0"/>
              </a:rPr>
              <a:t>name, </a:t>
            </a:r>
            <a:r>
              <a:rPr lang="en-US" altLang="zh-CN" sz="2400" dirty="0" smtClean="0">
                <a:sym typeface="Calibri" panose="020F0502020204030204" pitchFamily="34" charset="0"/>
              </a:rPr>
              <a:t>S</a:t>
            </a:r>
            <a:r>
              <a:rPr lang="zh-CN" altLang="en-US" sz="2400" dirty="0" smtClean="0">
                <a:sym typeface="Calibri" panose="020F0502020204030204" pitchFamily="34" charset="0"/>
              </a:rPr>
              <a:t>dept</a:t>
            </a:r>
            <a:r>
              <a:rPr lang="en-US" altLang="zh-CN" sz="2400" dirty="0" smtClean="0">
                <a:sym typeface="Calibri" panose="020F0502020204030204" pitchFamily="34" charset="0"/>
              </a:rPr>
              <a:t>→M</a:t>
            </a:r>
            <a:r>
              <a:rPr lang="zh-CN" altLang="en-US" sz="2400" dirty="0" smtClean="0">
                <a:sym typeface="Calibri" panose="020F0502020204030204" pitchFamily="34" charset="0"/>
              </a:rPr>
              <a:t>name,</a:t>
            </a:r>
            <a:endParaRPr lang="en-US" altLang="zh-CN" sz="2400" dirty="0" smtClean="0">
              <a:sym typeface="Calibri" panose="020F0502020204030204" pitchFamily="34" charset="0"/>
            </a:endParaRPr>
          </a:p>
          <a:p>
            <a:pPr>
              <a:lnSpc>
                <a:spcPct val="110000"/>
              </a:lnSpc>
              <a:spcBef>
                <a:spcPct val="0"/>
              </a:spcBef>
              <a:buFont typeface="Wingdings" panose="05000000000000000000" pitchFamily="2" charset="2"/>
              <a:buNone/>
            </a:pPr>
            <a:r>
              <a:rPr lang="en-US" altLang="zh-CN" sz="2400" dirty="0" smtClean="0">
                <a:sym typeface="Calibri" panose="020F0502020204030204" pitchFamily="34" charset="0"/>
              </a:rPr>
              <a:t>              (S</a:t>
            </a:r>
            <a:r>
              <a:rPr lang="zh-CN" altLang="en-US" sz="2400" dirty="0" smtClean="0">
                <a:sym typeface="Calibri" panose="020F0502020204030204" pitchFamily="34" charset="0"/>
              </a:rPr>
              <a:t>no,</a:t>
            </a:r>
            <a:r>
              <a:rPr lang="en-US" altLang="zh-CN" sz="2400" dirty="0" smtClean="0">
                <a:sym typeface="Calibri" panose="020F0502020204030204" pitchFamily="34" charset="0"/>
              </a:rPr>
              <a:t>C</a:t>
            </a:r>
            <a:r>
              <a:rPr lang="zh-CN" altLang="en-US" sz="2400" dirty="0" smtClean="0">
                <a:sym typeface="Calibri" panose="020F0502020204030204" pitchFamily="34" charset="0"/>
              </a:rPr>
              <a:t>no</a:t>
            </a:r>
            <a:r>
              <a:rPr lang="en-US" altLang="zh-CN" sz="2400" dirty="0" smtClean="0">
                <a:sym typeface="Calibri" panose="020F0502020204030204" pitchFamily="34" charset="0"/>
              </a:rPr>
              <a:t>)→G</a:t>
            </a:r>
            <a:r>
              <a:rPr lang="zh-CN" altLang="en-US" sz="2400" dirty="0" smtClean="0">
                <a:sym typeface="Calibri" panose="020F0502020204030204" pitchFamily="34" charset="0"/>
              </a:rPr>
              <a:t>rade, </a:t>
            </a:r>
            <a:r>
              <a:rPr lang="en-US" altLang="zh-CN" sz="2400" dirty="0" smtClean="0">
                <a:sym typeface="Calibri" panose="020F0502020204030204" pitchFamily="34" charset="0"/>
              </a:rPr>
              <a:t>(</a:t>
            </a:r>
            <a:r>
              <a:rPr lang="en-US" altLang="zh-CN" sz="2400" dirty="0" err="1" smtClean="0">
                <a:sym typeface="Calibri" panose="020F0502020204030204" pitchFamily="34" charset="0"/>
              </a:rPr>
              <a:t>Sn</a:t>
            </a:r>
            <a:r>
              <a:rPr lang="zh-CN" altLang="en-US" sz="2400" dirty="0" smtClean="0">
                <a:sym typeface="Calibri" panose="020F0502020204030204" pitchFamily="34" charset="0"/>
              </a:rPr>
              <a:t>o,</a:t>
            </a:r>
            <a:r>
              <a:rPr lang="en-US" altLang="zh-CN" sz="2400" dirty="0" smtClean="0">
                <a:sym typeface="Calibri" panose="020F0502020204030204" pitchFamily="34" charset="0"/>
              </a:rPr>
              <a:t>S</a:t>
            </a:r>
            <a:r>
              <a:rPr lang="zh-CN" altLang="en-US" sz="2400" dirty="0" smtClean="0">
                <a:sym typeface="Calibri" panose="020F0502020204030204" pitchFamily="34" charset="0"/>
              </a:rPr>
              <a:t>dept</a:t>
            </a:r>
            <a:r>
              <a:rPr lang="en-US" altLang="zh-CN" sz="2400" dirty="0" smtClean="0">
                <a:sym typeface="Calibri" panose="020F0502020204030204" pitchFamily="34" charset="0"/>
              </a:rPr>
              <a:t>)→S</a:t>
            </a:r>
            <a:r>
              <a:rPr lang="zh-CN" altLang="en-US" sz="2400" dirty="0" smtClean="0">
                <a:sym typeface="Calibri" panose="020F0502020204030204" pitchFamily="34" charset="0"/>
              </a:rPr>
              <a:t>dept</a:t>
            </a:r>
            <a:r>
              <a:rPr lang="en-US" altLang="zh-CN" sz="2400" dirty="0" smtClean="0">
                <a:sym typeface="Calibri" panose="020F0502020204030204" pitchFamily="34" charset="0"/>
              </a:rPr>
              <a:t>}</a:t>
            </a:r>
            <a:endParaRPr lang="en-US" altLang="zh-CN" dirty="0" smtClean="0">
              <a:sym typeface="Calibri" panose="020F0502020204030204" pitchFamily="34" charset="0"/>
            </a:endParaRPr>
          </a:p>
          <a:p>
            <a:pPr>
              <a:lnSpc>
                <a:spcPct val="110000"/>
              </a:lnSpc>
              <a:spcBef>
                <a:spcPct val="0"/>
              </a:spcBef>
              <a:buFont typeface="Wingdings" panose="05000000000000000000" pitchFamily="2" charset="2"/>
              <a:buNone/>
            </a:pPr>
            <a:r>
              <a:rPr lang="en-US" altLang="zh-CN" dirty="0" smtClean="0">
                <a:sym typeface="Calibri" panose="020F0502020204030204" pitchFamily="34" charset="0"/>
              </a:rPr>
              <a:t>            </a:t>
            </a:r>
            <a:r>
              <a:rPr lang="en-US" altLang="zh-CN" sz="2400" i="1" dirty="0" smtClean="0">
                <a:sym typeface="Calibri" panose="020F0502020204030204" pitchFamily="34" charset="0"/>
              </a:rPr>
              <a:t>F </a:t>
            </a:r>
            <a:r>
              <a:rPr lang="zh-CN" altLang="en-US" sz="2400" dirty="0" smtClean="0">
                <a:sym typeface="Calibri" panose="020F0502020204030204" pitchFamily="34" charset="0"/>
              </a:rPr>
              <a:t>'不是最小覆盖</a:t>
            </a:r>
          </a:p>
          <a:p>
            <a:pPr lvl="2">
              <a:lnSpc>
                <a:spcPct val="110000"/>
              </a:lnSpc>
              <a:spcBef>
                <a:spcPct val="0"/>
              </a:spcBef>
              <a:buFont typeface="Wingdings" panose="05000000000000000000" pitchFamily="2" charset="2"/>
              <a:buChar char="n"/>
            </a:pPr>
            <a:r>
              <a:rPr lang="zh-CN" altLang="en-US" sz="2400" dirty="0" smtClean="0">
                <a:sym typeface="Calibri" panose="020F0502020204030204" pitchFamily="34" charset="0"/>
              </a:rPr>
              <a:t>因为：</a:t>
            </a:r>
            <a:r>
              <a:rPr lang="en-US" altLang="zh-CN" sz="2400" i="1" dirty="0" smtClean="0">
                <a:sym typeface="Calibri" panose="020F0502020204030204" pitchFamily="34" charset="0"/>
              </a:rPr>
              <a:t>F </a:t>
            </a:r>
            <a:r>
              <a:rPr lang="zh-CN" altLang="en-US" sz="2400" dirty="0" smtClean="0">
                <a:sym typeface="Calibri" panose="020F0502020204030204" pitchFamily="34" charset="0"/>
              </a:rPr>
              <a:t>'</a:t>
            </a:r>
            <a:r>
              <a:rPr lang="en-US" altLang="zh-CN" sz="2400" dirty="0" smtClean="0">
                <a:sym typeface="Calibri" panose="020F0502020204030204" pitchFamily="34" charset="0"/>
              </a:rPr>
              <a:t>- {S</a:t>
            </a:r>
            <a:r>
              <a:rPr lang="zh-CN" altLang="en-US" sz="2400" dirty="0" smtClean="0">
                <a:sym typeface="Calibri" panose="020F0502020204030204" pitchFamily="34" charset="0"/>
              </a:rPr>
              <a:t>no</a:t>
            </a:r>
            <a:r>
              <a:rPr lang="en-US" altLang="zh-CN" sz="2400" dirty="0" smtClean="0">
                <a:sym typeface="Calibri" panose="020F0502020204030204" pitchFamily="34" charset="0"/>
              </a:rPr>
              <a:t>→M</a:t>
            </a:r>
            <a:r>
              <a:rPr lang="zh-CN" altLang="en-US" sz="2400" dirty="0" smtClean="0">
                <a:sym typeface="Calibri" panose="020F0502020204030204" pitchFamily="34" charset="0"/>
              </a:rPr>
              <a:t>name</a:t>
            </a:r>
            <a:r>
              <a:rPr lang="en-US" altLang="zh-CN" sz="2400" dirty="0" smtClean="0">
                <a:sym typeface="Calibri" panose="020F0502020204030204" pitchFamily="34" charset="0"/>
              </a:rPr>
              <a:t>}  </a:t>
            </a:r>
            <a:r>
              <a:rPr lang="zh-CN" altLang="en-US" sz="2400" dirty="0" smtClean="0">
                <a:sym typeface="Calibri" panose="020F0502020204030204" pitchFamily="34" charset="0"/>
              </a:rPr>
              <a:t>与 </a:t>
            </a:r>
            <a:r>
              <a:rPr lang="en-US" altLang="zh-CN" sz="2400" i="1" dirty="0" smtClean="0">
                <a:sym typeface="Calibri" panose="020F0502020204030204" pitchFamily="34" charset="0"/>
              </a:rPr>
              <a:t>F </a:t>
            </a:r>
            <a:r>
              <a:rPr lang="zh-CN" altLang="en-US" sz="2400" dirty="0" smtClean="0">
                <a:sym typeface="Calibri" panose="020F0502020204030204" pitchFamily="34" charset="0"/>
              </a:rPr>
              <a:t>'等价</a:t>
            </a:r>
          </a:p>
          <a:p>
            <a:pPr lvl="2">
              <a:lnSpc>
                <a:spcPct val="110000"/>
              </a:lnSpc>
              <a:spcBef>
                <a:spcPct val="0"/>
              </a:spcBef>
              <a:buFont typeface="Wingdings" panose="05000000000000000000" pitchFamily="2" charset="2"/>
              <a:buChar char="n"/>
            </a:pPr>
            <a:r>
              <a:rPr lang="en-US" altLang="zh-CN" sz="2400" i="1" dirty="0" smtClean="0">
                <a:sym typeface="Calibri" panose="020F0502020204030204" pitchFamily="34" charset="0"/>
              </a:rPr>
              <a:t>F </a:t>
            </a:r>
            <a:r>
              <a:rPr lang="zh-CN" altLang="en-US" sz="2400" dirty="0" smtClean="0">
                <a:sym typeface="Calibri" panose="020F0502020204030204" pitchFamily="34" charset="0"/>
              </a:rPr>
              <a:t>'</a:t>
            </a:r>
            <a:r>
              <a:rPr lang="en-US" altLang="zh-CN" sz="2400" dirty="0" smtClean="0">
                <a:sym typeface="Calibri" panose="020F0502020204030204" pitchFamily="34" charset="0"/>
              </a:rPr>
              <a:t>- {(S</a:t>
            </a:r>
            <a:r>
              <a:rPr lang="zh-CN" altLang="en-US" sz="2400" dirty="0" smtClean="0">
                <a:sym typeface="Calibri" panose="020F0502020204030204" pitchFamily="34" charset="0"/>
              </a:rPr>
              <a:t>no,</a:t>
            </a:r>
            <a:r>
              <a:rPr lang="en-US" altLang="zh-CN" sz="2400" dirty="0" smtClean="0">
                <a:sym typeface="Calibri" panose="020F0502020204030204" pitchFamily="34" charset="0"/>
              </a:rPr>
              <a:t>S</a:t>
            </a:r>
            <a:r>
              <a:rPr lang="zh-CN" altLang="en-US" sz="2400" dirty="0" smtClean="0">
                <a:sym typeface="Calibri" panose="020F0502020204030204" pitchFamily="34" charset="0"/>
              </a:rPr>
              <a:t>dept</a:t>
            </a:r>
            <a:r>
              <a:rPr lang="en-US" altLang="zh-CN" sz="2400" dirty="0" smtClean="0">
                <a:sym typeface="Calibri" panose="020F0502020204030204" pitchFamily="34" charset="0"/>
              </a:rPr>
              <a:t>)→S</a:t>
            </a:r>
            <a:r>
              <a:rPr lang="zh-CN" altLang="en-US" sz="2400" dirty="0" smtClean="0">
                <a:sym typeface="Calibri" panose="020F0502020204030204" pitchFamily="34" charset="0"/>
              </a:rPr>
              <a:t>dept</a:t>
            </a:r>
            <a:r>
              <a:rPr lang="en-US" altLang="zh-CN" sz="2400" dirty="0" smtClean="0">
                <a:sym typeface="Calibri" panose="020F0502020204030204" pitchFamily="34" charset="0"/>
              </a:rPr>
              <a:t>} </a:t>
            </a:r>
            <a:r>
              <a:rPr lang="zh-CN" altLang="en-US" sz="2400" dirty="0" smtClean="0">
                <a:sym typeface="Calibri" panose="020F0502020204030204" pitchFamily="34" charset="0"/>
              </a:rPr>
              <a:t>也与</a:t>
            </a:r>
            <a:r>
              <a:rPr lang="en-US" altLang="zh-CN" sz="2400" i="1" dirty="0" smtClean="0">
                <a:sym typeface="Calibri" panose="020F0502020204030204" pitchFamily="34" charset="0"/>
              </a:rPr>
              <a:t>F </a:t>
            </a:r>
            <a:r>
              <a:rPr lang="zh-CN" altLang="en-US" sz="2400" dirty="0" smtClean="0">
                <a:sym typeface="Calibri" panose="020F0502020204030204" pitchFamily="34" charset="0"/>
              </a:rPr>
              <a:t>'等价</a:t>
            </a:r>
            <a:endParaRPr lang="en-US" sz="2400" dirty="0" smtClean="0">
              <a:sym typeface="Calibri" panose="020F0502020204030204" pitchFamily="34" charset="0"/>
            </a:endParaRPr>
          </a:p>
          <a:p>
            <a:pPr>
              <a:lnSpc>
                <a:spcPct val="150000"/>
              </a:lnSpc>
              <a:spcBef>
                <a:spcPct val="0"/>
              </a:spcBef>
            </a:pPr>
            <a:r>
              <a:rPr lang="zh-CN" altLang="en-US" sz="2400" dirty="0" smtClean="0">
                <a:sym typeface="宋体" panose="02010600030101010101" pitchFamily="2" charset="-122"/>
              </a:rPr>
              <a:t>参见爱课程网数据库系统概论</a:t>
            </a:r>
            <a:r>
              <a:rPr lang="en-US" altLang="zh-CN" sz="2400" dirty="0" smtClean="0">
                <a:sym typeface="Calibri" panose="020F0502020204030204" pitchFamily="34" charset="0"/>
              </a:rPr>
              <a:t>6.2</a:t>
            </a:r>
            <a:r>
              <a:rPr lang="zh-CN" altLang="en-US" sz="2400" dirty="0" smtClean="0">
                <a:sym typeface="Calibri" panose="020F0502020204030204" pitchFamily="34" charset="0"/>
              </a:rPr>
              <a:t>节</a:t>
            </a:r>
            <a:r>
              <a:rPr lang="zh-CN" altLang="en-US" sz="2400" dirty="0" smtClean="0">
                <a:sym typeface="宋体" panose="02010600030101010101" pitchFamily="2" charset="-122"/>
              </a:rPr>
              <a:t>动画</a:t>
            </a:r>
            <a:r>
              <a:rPr lang="en-US" altLang="zh-CN" sz="2400" dirty="0" smtClean="0">
                <a:sym typeface="宋体" panose="02010600030101010101" pitchFamily="2" charset="-122"/>
              </a:rPr>
              <a:t>《</a:t>
            </a:r>
            <a:r>
              <a:rPr lang="zh-CN" altLang="en-US" sz="2400" dirty="0" smtClean="0">
                <a:sym typeface="宋体" panose="02010600030101010101" pitchFamily="2" charset="-122"/>
              </a:rPr>
              <a:t>最小覆盖集难点解析</a:t>
            </a:r>
            <a:r>
              <a:rPr lang="en-US" altLang="zh-CN" sz="2400" dirty="0" smtClean="0">
                <a:sym typeface="宋体" panose="02010600030101010101" pitchFamily="2" charset="-122"/>
              </a:rPr>
              <a:t>》</a:t>
            </a:r>
            <a:endParaRPr lang="zh-CN" altLang="en-US" sz="2400" dirty="0" smtClean="0">
              <a:sym typeface="宋体" panose="02010600030101010101" pitchFamily="2" charset="-122"/>
            </a:endParaRPr>
          </a:p>
          <a:p>
            <a:pPr lvl="1">
              <a:lnSpc>
                <a:spcPct val="110000"/>
              </a:lnSpc>
              <a:spcBef>
                <a:spcPct val="0"/>
              </a:spcBef>
            </a:pPr>
            <a:endParaRPr lang="zh-CN" altLang="en-US" dirty="0" smtClean="0">
              <a:latin typeface="宋体" panose="02010600030101010101" pitchFamily="2" charset="-122"/>
              <a:sym typeface="宋体" panose="02010600030101010101" pitchFamily="2" charset="-122"/>
            </a:endParaRPr>
          </a:p>
          <a:p>
            <a:pPr>
              <a:lnSpc>
                <a:spcPct val="110000"/>
              </a:lnSpc>
              <a:spcBef>
                <a:spcPct val="0"/>
              </a:spcBef>
            </a:pPr>
            <a:endParaRPr lang="zh-CN" altLang="en-US" sz="2400" dirty="0" smtClean="0">
              <a:sym typeface="Calibri" panose="020F0502020204030204" pitchFamily="34" charset="0"/>
            </a:endParaRPr>
          </a:p>
        </p:txBody>
      </p:sp>
      <p:sp>
        <p:nvSpPr>
          <p:cNvPr id="114693" name="Rectangle 2"/>
          <p:cNvSpPr>
            <a:spLocks noGrp="1" noChangeArrowheads="1"/>
          </p:cNvSpPr>
          <p:nvPr/>
        </p:nvSpPr>
        <p:spPr bwMode="auto">
          <a:xfrm>
            <a:off x="457200" y="41275"/>
            <a:ext cx="8229600" cy="939800"/>
          </a:xfrm>
          <a:prstGeom prst="rect">
            <a:avLst/>
          </a:prstGeom>
          <a:noFill/>
          <a:ln w="9525">
            <a:noFill/>
            <a:miter lim="800000"/>
          </a:ln>
        </p:spPr>
        <p:txBody>
          <a:bodyPr anchor="ctr"/>
          <a:lstStyle/>
          <a:p>
            <a:pPr algn="ctr"/>
            <a:r>
              <a:rPr lang="zh-CN" altLang="en-US" sz="3600" b="1" dirty="0">
                <a:solidFill>
                  <a:schemeClr val="bg1"/>
                </a:solidFill>
                <a:sym typeface="微软雅黑" panose="020B0503020204020204" pitchFamily="34" charset="-122"/>
              </a:rPr>
              <a:t>数据依赖的公理系统（续）</a:t>
            </a:r>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1571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15716"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p>
        </p:txBody>
      </p:sp>
      <p:sp>
        <p:nvSpPr>
          <p:cNvPr id="115717" name="Rectangle 3"/>
          <p:cNvSpPr>
            <a:spLocks noGrp="1" noChangeArrowheads="1"/>
          </p:cNvSpPr>
          <p:nvPr>
            <p:ph idx="4294967295"/>
          </p:nvPr>
        </p:nvSpPr>
        <p:spPr>
          <a:xfrm>
            <a:off x="457200" y="909638"/>
            <a:ext cx="8229600" cy="5448300"/>
          </a:xfrm>
        </p:spPr>
        <p:txBody>
          <a:bodyPr/>
          <a:lstStyle/>
          <a:p>
            <a:pPr>
              <a:lnSpc>
                <a:spcPct val="150000"/>
              </a:lnSpc>
            </a:pPr>
            <a:r>
              <a:rPr lang="zh-CN" altLang="en-US" dirty="0" smtClean="0">
                <a:sym typeface="Calibri" panose="020F0502020204030204" pitchFamily="34" charset="0"/>
              </a:rPr>
              <a:t>定理</a:t>
            </a:r>
            <a:r>
              <a:rPr lang="en-US" altLang="zh-CN" dirty="0" smtClean="0">
                <a:sym typeface="Calibri" panose="020F0502020204030204" pitchFamily="34" charset="0"/>
              </a:rPr>
              <a:t>6.3  </a:t>
            </a:r>
            <a:r>
              <a:rPr lang="zh-CN" altLang="en-US" dirty="0" smtClean="0">
                <a:sym typeface="Calibri" panose="020F0502020204030204" pitchFamily="34" charset="0"/>
              </a:rPr>
              <a:t>每一个函数依赖集</a:t>
            </a:r>
            <a:r>
              <a:rPr lang="en-US" altLang="zh-CN" i="1" dirty="0" smtClean="0">
                <a:sym typeface="Calibri" panose="020F0502020204030204" pitchFamily="34" charset="0"/>
              </a:rPr>
              <a:t>F</a:t>
            </a:r>
            <a:r>
              <a:rPr lang="zh-CN" altLang="en-US" dirty="0" smtClean="0">
                <a:sym typeface="Calibri" panose="020F0502020204030204" pitchFamily="34" charset="0"/>
              </a:rPr>
              <a:t>均等价于一个极小函数依赖集</a:t>
            </a:r>
            <a:r>
              <a:rPr lang="en-US" altLang="zh-CN" i="1" dirty="0" err="1" smtClean="0">
                <a:sym typeface="Calibri" panose="020F0502020204030204" pitchFamily="34" charset="0"/>
              </a:rPr>
              <a:t>F</a:t>
            </a:r>
            <a:r>
              <a:rPr lang="en-US" altLang="zh-CN" i="1" baseline="-25000" dirty="0" err="1" smtClean="0">
                <a:sym typeface="Calibri" panose="020F0502020204030204" pitchFamily="34" charset="0"/>
              </a:rPr>
              <a:t>m</a:t>
            </a:r>
            <a:r>
              <a:rPr lang="zh-CN" altLang="en-US" dirty="0" smtClean="0">
                <a:sym typeface="Calibri" panose="020F0502020204030204" pitchFamily="34" charset="0"/>
              </a:rPr>
              <a:t>。此</a:t>
            </a:r>
            <a:r>
              <a:rPr lang="en-US" altLang="zh-CN" i="1" dirty="0" err="1" smtClean="0">
                <a:sym typeface="Calibri" panose="020F0502020204030204" pitchFamily="34" charset="0"/>
              </a:rPr>
              <a:t>F</a:t>
            </a:r>
            <a:r>
              <a:rPr lang="en-US" altLang="zh-CN" i="1" baseline="-25000" dirty="0" err="1" smtClean="0">
                <a:sym typeface="Calibri" panose="020F0502020204030204" pitchFamily="34" charset="0"/>
              </a:rPr>
              <a:t>m</a:t>
            </a:r>
            <a:r>
              <a:rPr lang="zh-CN" altLang="en-US" dirty="0" smtClean="0">
                <a:sym typeface="Calibri" panose="020F0502020204030204" pitchFamily="34" charset="0"/>
              </a:rPr>
              <a:t>称为</a:t>
            </a:r>
            <a:r>
              <a:rPr lang="en-US" altLang="zh-CN" i="1" dirty="0" smtClean="0">
                <a:sym typeface="Calibri" panose="020F0502020204030204" pitchFamily="34" charset="0"/>
              </a:rPr>
              <a:t>F</a:t>
            </a:r>
            <a:r>
              <a:rPr lang="zh-CN" altLang="en-US" dirty="0" smtClean="0">
                <a:sym typeface="Calibri" panose="020F0502020204030204" pitchFamily="34" charset="0"/>
              </a:rPr>
              <a:t>的最小依赖集。</a:t>
            </a:r>
          </a:p>
          <a:p>
            <a:pPr lvl="1">
              <a:lnSpc>
                <a:spcPct val="150000"/>
              </a:lnSpc>
            </a:pPr>
            <a:r>
              <a:rPr lang="zh-CN" altLang="en-US" dirty="0" smtClean="0">
                <a:sym typeface="Calibri" panose="020F0502020204030204" pitchFamily="34" charset="0"/>
              </a:rPr>
              <a:t>证：构造性证明，分三步对</a:t>
            </a:r>
            <a:r>
              <a:rPr lang="en-US" altLang="zh-CN" i="1" dirty="0" smtClean="0">
                <a:sym typeface="Calibri" panose="020F0502020204030204" pitchFamily="34" charset="0"/>
              </a:rPr>
              <a:t>F</a:t>
            </a:r>
            <a:r>
              <a:rPr lang="zh-CN" altLang="en-US" dirty="0" smtClean="0">
                <a:sym typeface="Calibri" panose="020F0502020204030204" pitchFamily="34" charset="0"/>
              </a:rPr>
              <a:t>进行“极小化处理”，找出</a:t>
            </a:r>
            <a:r>
              <a:rPr lang="en-US" altLang="zh-CN" i="1" dirty="0" smtClean="0">
                <a:sym typeface="Calibri" panose="020F0502020204030204" pitchFamily="34" charset="0"/>
              </a:rPr>
              <a:t>F</a:t>
            </a:r>
            <a:r>
              <a:rPr lang="zh-CN" altLang="en-US" dirty="0" smtClean="0">
                <a:sym typeface="Calibri" panose="020F0502020204030204" pitchFamily="34" charset="0"/>
              </a:rPr>
              <a:t>的一个最小依赖集。</a:t>
            </a:r>
          </a:p>
          <a:p>
            <a:pPr lvl="2">
              <a:lnSpc>
                <a:spcPct val="120000"/>
              </a:lnSpc>
              <a:buNone/>
            </a:pPr>
            <a:r>
              <a:rPr lang="zh-CN" altLang="en-US" dirty="0" smtClean="0">
                <a:sym typeface="Calibri" panose="020F0502020204030204" pitchFamily="34" charset="0"/>
              </a:rPr>
              <a:t>（</a:t>
            </a:r>
            <a:r>
              <a:rPr lang="en-US" altLang="zh-CN" dirty="0" smtClean="0">
                <a:sym typeface="Calibri" panose="020F0502020204030204" pitchFamily="34" charset="0"/>
              </a:rPr>
              <a:t>1</a:t>
            </a:r>
            <a:r>
              <a:rPr lang="zh-CN" altLang="en-US" dirty="0" smtClean="0">
                <a:sym typeface="Calibri" panose="020F0502020204030204" pitchFamily="34" charset="0"/>
              </a:rPr>
              <a:t>）逐一检查</a:t>
            </a:r>
            <a:r>
              <a:rPr lang="en-US" altLang="zh-CN" i="1" dirty="0" smtClean="0">
                <a:sym typeface="Calibri" panose="020F0502020204030204" pitchFamily="34" charset="0"/>
              </a:rPr>
              <a:t>F</a:t>
            </a:r>
            <a:r>
              <a:rPr lang="zh-CN" altLang="en-US" dirty="0" smtClean="0">
                <a:sym typeface="Calibri" panose="020F0502020204030204" pitchFamily="34" charset="0"/>
              </a:rPr>
              <a:t>中各函数依赖</a:t>
            </a:r>
            <a:r>
              <a:rPr lang="en-US" altLang="zh-CN" i="1" dirty="0" err="1" smtClean="0">
                <a:sym typeface="Calibri" panose="020F0502020204030204" pitchFamily="34" charset="0"/>
              </a:rPr>
              <a:t>FD</a:t>
            </a:r>
            <a:r>
              <a:rPr lang="en-US" altLang="zh-CN" i="1" baseline="-25000" dirty="0" err="1" smtClean="0">
                <a:sym typeface="Calibri" panose="020F0502020204030204" pitchFamily="34" charset="0"/>
              </a:rPr>
              <a:t>i</a:t>
            </a:r>
            <a:r>
              <a:rPr lang="zh-CN" altLang="en-US"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a:t>
            </a:r>
          </a:p>
          <a:p>
            <a:pPr>
              <a:lnSpc>
                <a:spcPct val="120000"/>
              </a:lnSpc>
              <a:buFont typeface="Wingdings" panose="05000000000000000000" pitchFamily="2" charset="2"/>
              <a:buNone/>
            </a:pPr>
            <a:r>
              <a:rPr lang="zh-CN" altLang="en-US" sz="2200" dirty="0" smtClean="0">
                <a:sym typeface="Calibri" panose="020F0502020204030204" pitchFamily="34" charset="0"/>
              </a:rPr>
              <a:t>   </a:t>
            </a:r>
            <a:r>
              <a:rPr lang="en-US" altLang="zh-CN" sz="2200" dirty="0" smtClean="0">
                <a:sym typeface="Calibri" panose="020F0502020204030204" pitchFamily="34" charset="0"/>
              </a:rPr>
              <a:t>		      </a:t>
            </a:r>
            <a:r>
              <a:rPr lang="zh-CN" altLang="en-US" sz="2200" dirty="0" smtClean="0">
                <a:sym typeface="Calibri" panose="020F0502020204030204" pitchFamily="34" charset="0"/>
              </a:rPr>
              <a:t> 若</a:t>
            </a:r>
            <a:r>
              <a:rPr lang="en-US" altLang="zh-CN" sz="2200" i="1" dirty="0" smtClean="0">
                <a:sym typeface="Calibri" panose="020F0502020204030204" pitchFamily="34" charset="0"/>
              </a:rPr>
              <a:t>Y</a:t>
            </a:r>
            <a:r>
              <a:rPr lang="en-US" altLang="zh-CN" sz="2200" dirty="0" smtClean="0">
                <a:sym typeface="Calibri" panose="020F0502020204030204" pitchFamily="34" charset="0"/>
              </a:rPr>
              <a:t>=</a:t>
            </a:r>
            <a:r>
              <a:rPr lang="en-US" altLang="zh-CN" sz="2200" i="1" dirty="0" smtClean="0">
                <a:sym typeface="Calibri" panose="020F0502020204030204" pitchFamily="34" charset="0"/>
              </a:rPr>
              <a:t>A</a:t>
            </a:r>
            <a:r>
              <a:rPr lang="en-US" altLang="zh-CN" sz="2200" i="1" baseline="-25000" dirty="0" smtClean="0">
                <a:sym typeface="Calibri" panose="020F0502020204030204" pitchFamily="34" charset="0"/>
              </a:rPr>
              <a:t>1</a:t>
            </a:r>
            <a:r>
              <a:rPr lang="en-US" altLang="zh-CN" sz="2200" i="1" dirty="0" smtClean="0">
                <a:sym typeface="Calibri" panose="020F0502020204030204" pitchFamily="34" charset="0"/>
              </a:rPr>
              <a:t>A</a:t>
            </a:r>
            <a:r>
              <a:rPr lang="en-US" altLang="zh-CN" sz="2200" i="1" baseline="-25000" dirty="0" smtClean="0">
                <a:sym typeface="Calibri" panose="020F0502020204030204" pitchFamily="34" charset="0"/>
              </a:rPr>
              <a:t>2</a:t>
            </a:r>
            <a:r>
              <a:rPr lang="en-US" altLang="zh-CN" sz="2200" i="1" dirty="0" smtClean="0">
                <a:sym typeface="Calibri" panose="020F0502020204030204" pitchFamily="34" charset="0"/>
              </a:rPr>
              <a:t> …</a:t>
            </a:r>
            <a:r>
              <a:rPr lang="en-US" altLang="zh-CN" sz="2200" i="1" dirty="0" err="1" smtClean="0">
                <a:sym typeface="Calibri" panose="020F0502020204030204" pitchFamily="34" charset="0"/>
              </a:rPr>
              <a:t>A</a:t>
            </a:r>
            <a:r>
              <a:rPr lang="en-US" altLang="zh-CN" sz="2200" i="1" baseline="-25000" dirty="0" err="1" smtClean="0">
                <a:sym typeface="Calibri" panose="020F0502020204030204" pitchFamily="34" charset="0"/>
              </a:rPr>
              <a:t>k</a:t>
            </a:r>
            <a:r>
              <a:rPr lang="zh-CN" altLang="en-US" sz="2200" dirty="0" smtClean="0">
                <a:sym typeface="Calibri" panose="020F0502020204030204" pitchFamily="34" charset="0"/>
              </a:rPr>
              <a:t>，</a:t>
            </a:r>
            <a:r>
              <a:rPr lang="en-US" altLang="zh-CN" sz="2200" i="1" dirty="0" smtClean="0">
                <a:sym typeface="Calibri" panose="020F0502020204030204" pitchFamily="34" charset="0"/>
              </a:rPr>
              <a:t>k</a:t>
            </a:r>
            <a:r>
              <a:rPr lang="en-US" altLang="zh-CN" sz="2200" dirty="0" smtClean="0">
                <a:sym typeface="Calibri" panose="020F0502020204030204" pitchFamily="34" charset="0"/>
              </a:rPr>
              <a:t>≥2</a:t>
            </a:r>
            <a:r>
              <a:rPr lang="zh-CN" altLang="en-US" sz="2200" dirty="0" smtClean="0">
                <a:sym typeface="Calibri" panose="020F0502020204030204" pitchFamily="34" charset="0"/>
              </a:rPr>
              <a:t>，</a:t>
            </a:r>
          </a:p>
          <a:p>
            <a:pPr>
              <a:lnSpc>
                <a:spcPct val="120000"/>
              </a:lnSpc>
              <a:buFont typeface="Wingdings" panose="05000000000000000000" pitchFamily="2" charset="2"/>
              <a:buNone/>
            </a:pPr>
            <a:r>
              <a:rPr lang="zh-CN" altLang="en-US" sz="2200" dirty="0" smtClean="0">
                <a:sym typeface="Calibri" panose="020F0502020204030204" pitchFamily="34" charset="0"/>
              </a:rPr>
              <a:t>    </a:t>
            </a:r>
            <a:r>
              <a:rPr lang="en-US" altLang="zh-CN" sz="2200" dirty="0" smtClean="0">
                <a:sym typeface="Calibri" panose="020F0502020204030204" pitchFamily="34" charset="0"/>
              </a:rPr>
              <a:t>		       </a:t>
            </a:r>
            <a:r>
              <a:rPr lang="zh-CN" altLang="en-US" sz="2200" dirty="0" smtClean="0">
                <a:sym typeface="Calibri" panose="020F0502020204030204" pitchFamily="34" charset="0"/>
              </a:rPr>
              <a:t>则用</a:t>
            </a:r>
            <a:r>
              <a:rPr lang="en-US" altLang="zh-CN" sz="2200" dirty="0" smtClean="0">
                <a:sym typeface="Calibri" panose="020F0502020204030204" pitchFamily="34" charset="0"/>
              </a:rPr>
              <a:t>{</a:t>
            </a:r>
            <a:r>
              <a:rPr lang="en-US" altLang="zh-CN" sz="2200" i="1" dirty="0" err="1" smtClean="0">
                <a:sym typeface="Calibri" panose="020F0502020204030204" pitchFamily="34" charset="0"/>
              </a:rPr>
              <a:t>X</a:t>
            </a:r>
            <a:r>
              <a:rPr lang="en-US" altLang="zh-CN" sz="2200" dirty="0" err="1" smtClean="0">
                <a:sym typeface="Calibri" panose="020F0502020204030204" pitchFamily="34" charset="0"/>
              </a:rPr>
              <a:t>→</a:t>
            </a:r>
            <a:r>
              <a:rPr lang="en-US" altLang="zh-CN" sz="2200" i="1" dirty="0" err="1" smtClean="0">
                <a:sym typeface="Calibri" panose="020F0502020204030204" pitchFamily="34" charset="0"/>
              </a:rPr>
              <a:t>A</a:t>
            </a:r>
            <a:r>
              <a:rPr lang="en-US" altLang="zh-CN" sz="2200" i="1" baseline="-25000" dirty="0" err="1" smtClean="0">
                <a:sym typeface="Calibri" panose="020F0502020204030204" pitchFamily="34" charset="0"/>
              </a:rPr>
              <a:t>j</a:t>
            </a:r>
            <a:r>
              <a:rPr lang="en-US" altLang="zh-CN" sz="2200" dirty="0" smtClean="0">
                <a:sym typeface="Calibri" panose="020F0502020204030204" pitchFamily="34" charset="0"/>
              </a:rPr>
              <a:t> </a:t>
            </a:r>
            <a:r>
              <a:rPr lang="en-US" altLang="zh-CN" dirty="0" smtClean="0">
                <a:sym typeface="Calibri" panose="020F0502020204030204" pitchFamily="34" charset="0"/>
              </a:rPr>
              <a:t>|</a:t>
            </a:r>
            <a:r>
              <a:rPr lang="en-US" altLang="zh-CN" sz="2200" dirty="0" smtClean="0">
                <a:sym typeface="Calibri" panose="020F0502020204030204" pitchFamily="34" charset="0"/>
              </a:rPr>
              <a:t> </a:t>
            </a:r>
            <a:r>
              <a:rPr lang="en-US" altLang="zh-CN" sz="2200" i="1" dirty="0" smtClean="0">
                <a:sym typeface="Calibri" panose="020F0502020204030204" pitchFamily="34" charset="0"/>
              </a:rPr>
              <a:t>j</a:t>
            </a:r>
            <a:r>
              <a:rPr lang="en-US" altLang="zh-CN" sz="2200" dirty="0" smtClean="0">
                <a:sym typeface="Calibri" panose="020F0502020204030204" pitchFamily="34" charset="0"/>
              </a:rPr>
              <a:t>=1</a:t>
            </a:r>
            <a:r>
              <a:rPr lang="zh-CN" altLang="en-US" sz="2200" dirty="0" smtClean="0">
                <a:sym typeface="Calibri" panose="020F0502020204030204" pitchFamily="34" charset="0"/>
              </a:rPr>
              <a:t>,</a:t>
            </a:r>
            <a:r>
              <a:rPr lang="en-US" altLang="zh-CN" sz="2200" dirty="0" smtClean="0">
                <a:sym typeface="Calibri" panose="020F0502020204030204" pitchFamily="34" charset="0"/>
              </a:rPr>
              <a:t>2</a:t>
            </a:r>
            <a:r>
              <a:rPr lang="zh-CN" altLang="en-US" sz="2200" dirty="0" smtClean="0">
                <a:sym typeface="Calibri" panose="020F0502020204030204" pitchFamily="34" charset="0"/>
              </a:rPr>
              <a:t>,</a:t>
            </a:r>
            <a:r>
              <a:rPr lang="en-US" altLang="zh-CN" sz="2200" dirty="0" smtClean="0">
                <a:sym typeface="Calibri" panose="020F0502020204030204" pitchFamily="34" charset="0"/>
              </a:rPr>
              <a:t>…</a:t>
            </a:r>
            <a:r>
              <a:rPr lang="zh-CN" altLang="en-US" sz="2200" dirty="0" smtClean="0">
                <a:sym typeface="Calibri" panose="020F0502020204030204" pitchFamily="34" charset="0"/>
              </a:rPr>
              <a:t>,</a:t>
            </a:r>
            <a:r>
              <a:rPr lang="en-US" altLang="zh-CN" sz="2200" i="1" dirty="0" smtClean="0">
                <a:sym typeface="Calibri" panose="020F0502020204030204" pitchFamily="34" charset="0"/>
              </a:rPr>
              <a:t>k</a:t>
            </a:r>
            <a:r>
              <a:rPr lang="en-US" altLang="zh-CN" sz="2200" dirty="0" smtClean="0">
                <a:sym typeface="Calibri" panose="020F0502020204030204" pitchFamily="34" charset="0"/>
              </a:rPr>
              <a:t>}</a:t>
            </a:r>
            <a:r>
              <a:rPr lang="zh-CN" altLang="en-US" sz="2200" dirty="0" smtClean="0">
                <a:sym typeface="Calibri" panose="020F0502020204030204" pitchFamily="34" charset="0"/>
              </a:rPr>
              <a:t>来取代</a:t>
            </a:r>
            <a:r>
              <a:rPr lang="en-US" altLang="zh-CN" sz="2200" i="1" dirty="0" smtClean="0">
                <a:sym typeface="Calibri" panose="020F0502020204030204" pitchFamily="34" charset="0"/>
              </a:rPr>
              <a:t>X</a:t>
            </a:r>
            <a:r>
              <a:rPr lang="en-US" altLang="zh-CN" sz="2200" dirty="0" smtClean="0">
                <a:sym typeface="Calibri" panose="020F0502020204030204" pitchFamily="34" charset="0"/>
              </a:rPr>
              <a:t>→</a:t>
            </a:r>
            <a:r>
              <a:rPr lang="en-US" altLang="zh-CN" sz="2200" i="1" dirty="0" smtClean="0">
                <a:sym typeface="Calibri" panose="020F0502020204030204" pitchFamily="34" charset="0"/>
              </a:rPr>
              <a:t>Y</a:t>
            </a:r>
            <a:r>
              <a:rPr lang="zh-CN" altLang="en-US" sz="2200" dirty="0" smtClean="0">
                <a:sym typeface="Calibri" panose="020F0502020204030204" pitchFamily="34" charset="0"/>
              </a:rPr>
              <a:t>。</a:t>
            </a:r>
          </a:p>
          <a:p>
            <a:pPr>
              <a:lnSpc>
                <a:spcPct val="120000"/>
              </a:lnSpc>
              <a:buFont typeface="Wingdings" panose="05000000000000000000" pitchFamily="2" charset="2"/>
              <a:buNone/>
            </a:pPr>
            <a:r>
              <a:rPr lang="zh-CN" altLang="en-US" sz="2200" dirty="0" smtClean="0">
                <a:sym typeface="Calibri" panose="020F0502020204030204" pitchFamily="34" charset="0"/>
              </a:rPr>
              <a:t>    </a:t>
            </a:r>
            <a:r>
              <a:rPr lang="en-US" altLang="zh-CN" sz="2200" dirty="0" smtClean="0">
                <a:sym typeface="Calibri" panose="020F0502020204030204" pitchFamily="34" charset="0"/>
              </a:rPr>
              <a:t>		       </a:t>
            </a:r>
            <a:r>
              <a:rPr lang="zh-CN" altLang="en-US" sz="2200" dirty="0" smtClean="0">
                <a:sym typeface="Calibri" panose="020F0502020204030204" pitchFamily="34" charset="0"/>
              </a:rPr>
              <a:t>引理</a:t>
            </a:r>
            <a:r>
              <a:rPr lang="en-US" altLang="zh-CN" sz="2200" dirty="0" smtClean="0">
                <a:sym typeface="Calibri" panose="020F0502020204030204" pitchFamily="34" charset="0"/>
              </a:rPr>
              <a:t>6.1</a:t>
            </a:r>
            <a:r>
              <a:rPr lang="zh-CN" altLang="en-US" sz="2200" dirty="0" smtClean="0">
                <a:sym typeface="Calibri" panose="020F0502020204030204" pitchFamily="34" charset="0"/>
              </a:rPr>
              <a:t>保证了</a:t>
            </a:r>
            <a:r>
              <a:rPr lang="en-US" altLang="zh-CN" sz="2200" i="1" dirty="0" smtClean="0">
                <a:sym typeface="Calibri" panose="020F0502020204030204" pitchFamily="34" charset="0"/>
              </a:rPr>
              <a:t>F</a:t>
            </a:r>
            <a:r>
              <a:rPr lang="zh-CN" altLang="en-US" sz="2200" dirty="0" smtClean="0">
                <a:sym typeface="Calibri" panose="020F0502020204030204" pitchFamily="34" charset="0"/>
              </a:rPr>
              <a:t>变换前后的等价性。</a:t>
            </a:r>
            <a:endParaRPr lang="zh-CN" altLang="en-US" sz="2200" dirty="0" smtClean="0"/>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1673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16740" name="Rectangle 1026"/>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p>
        </p:txBody>
      </p:sp>
      <p:sp>
        <p:nvSpPr>
          <p:cNvPr id="116741" name="Rectangle 1027"/>
          <p:cNvSpPr>
            <a:spLocks noGrp="1" noChangeArrowheads="1"/>
          </p:cNvSpPr>
          <p:nvPr>
            <p:ph idx="4294967295"/>
          </p:nvPr>
        </p:nvSpPr>
        <p:spPr>
          <a:xfrm>
            <a:off x="323528" y="1196752"/>
            <a:ext cx="8229600" cy="4854575"/>
          </a:xfrm>
        </p:spPr>
        <p:txBody>
          <a:bodyPr/>
          <a:lstStyle/>
          <a:p>
            <a:pPr lvl="2">
              <a:lnSpc>
                <a:spcPct val="150000"/>
              </a:lnSpc>
              <a:buNone/>
            </a:pPr>
            <a:r>
              <a:rPr lang="zh-CN" altLang="en-US" dirty="0" smtClean="0">
                <a:sym typeface="Calibri" panose="020F0502020204030204" pitchFamily="34" charset="0"/>
              </a:rPr>
              <a:t>（</a:t>
            </a:r>
            <a:r>
              <a:rPr lang="en-US" altLang="zh-CN" dirty="0" smtClean="0">
                <a:sym typeface="Calibri" panose="020F0502020204030204" pitchFamily="34" charset="0"/>
              </a:rPr>
              <a:t>2</a:t>
            </a:r>
            <a:r>
              <a:rPr lang="zh-CN" altLang="en-US" dirty="0" smtClean="0">
                <a:sym typeface="Calibri" panose="020F0502020204030204" pitchFamily="34" charset="0"/>
              </a:rPr>
              <a:t>）逐一检查</a:t>
            </a:r>
            <a:r>
              <a:rPr lang="en-US" altLang="zh-CN" i="1" dirty="0" smtClean="0">
                <a:sym typeface="Calibri" panose="020F0502020204030204" pitchFamily="34" charset="0"/>
              </a:rPr>
              <a:t>F</a:t>
            </a:r>
            <a:r>
              <a:rPr lang="zh-CN" altLang="en-US" dirty="0" smtClean="0">
                <a:sym typeface="Calibri" panose="020F0502020204030204" pitchFamily="34" charset="0"/>
              </a:rPr>
              <a:t>中各函数依赖</a:t>
            </a:r>
            <a:r>
              <a:rPr lang="en-US" altLang="zh-CN" i="1" dirty="0" err="1" smtClean="0">
                <a:sym typeface="Calibri" panose="020F0502020204030204" pitchFamily="34" charset="0"/>
              </a:rPr>
              <a:t>FD</a:t>
            </a:r>
            <a:r>
              <a:rPr lang="en-US" altLang="zh-CN" i="1" baseline="-25000" dirty="0" err="1" smtClean="0">
                <a:sym typeface="Calibri" panose="020F0502020204030204" pitchFamily="34" charset="0"/>
              </a:rPr>
              <a:t>i</a:t>
            </a:r>
            <a:r>
              <a:rPr lang="zh-CN" altLang="en-US"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zh-CN" altLang="en-US" dirty="0" smtClean="0">
                <a:sym typeface="Calibri" panose="020F0502020204030204" pitchFamily="34" charset="0"/>
              </a:rPr>
              <a:t>，</a:t>
            </a:r>
          </a:p>
          <a:p>
            <a:pPr marL="0" indent="0">
              <a:lnSpc>
                <a:spcPct val="150000"/>
              </a:lnSpc>
              <a:buNone/>
            </a:pPr>
            <a:r>
              <a:rPr lang="zh-CN" altLang="en-US" sz="2200" dirty="0" smtClean="0">
                <a:sym typeface="Calibri" panose="020F0502020204030204" pitchFamily="34" charset="0"/>
              </a:rPr>
              <a:t>    </a:t>
            </a:r>
            <a:r>
              <a:rPr lang="en-US" altLang="zh-CN" sz="2200" dirty="0" smtClean="0">
                <a:sym typeface="Calibri" panose="020F0502020204030204" pitchFamily="34" charset="0"/>
              </a:rPr>
              <a:t>	        </a:t>
            </a:r>
            <a:r>
              <a:rPr lang="zh-CN" altLang="en-US" sz="2200" dirty="0" smtClean="0">
                <a:sym typeface="Calibri" panose="020F0502020204030204" pitchFamily="34" charset="0"/>
              </a:rPr>
              <a:t>令</a:t>
            </a:r>
            <a:r>
              <a:rPr lang="en-US" altLang="zh-CN" sz="2200" i="1" dirty="0" smtClean="0">
                <a:sym typeface="Calibri" panose="020F0502020204030204" pitchFamily="34" charset="0"/>
              </a:rPr>
              <a:t>G</a:t>
            </a:r>
            <a:r>
              <a:rPr lang="en-US" altLang="zh-CN" sz="2200" dirty="0" smtClean="0">
                <a:sym typeface="Calibri" panose="020F0502020204030204" pitchFamily="34" charset="0"/>
              </a:rPr>
              <a:t>=</a:t>
            </a:r>
            <a:r>
              <a:rPr lang="en-US" altLang="zh-CN" sz="2200" i="1" dirty="0" smtClean="0">
                <a:sym typeface="Calibri" panose="020F0502020204030204" pitchFamily="34" charset="0"/>
              </a:rPr>
              <a:t>F</a:t>
            </a:r>
            <a:r>
              <a:rPr lang="en-US" altLang="zh-CN" sz="2200" dirty="0" smtClean="0">
                <a:sym typeface="Calibri" panose="020F0502020204030204" pitchFamily="34" charset="0"/>
              </a:rPr>
              <a:t>-{</a:t>
            </a:r>
            <a:r>
              <a:rPr lang="en-US" altLang="zh-CN" sz="2200" i="1" dirty="0" smtClean="0">
                <a:sym typeface="Calibri" panose="020F0502020204030204" pitchFamily="34" charset="0"/>
              </a:rPr>
              <a:t>X</a:t>
            </a:r>
            <a:r>
              <a:rPr lang="en-US" altLang="zh-CN" sz="2200" dirty="0" smtClean="0">
                <a:sym typeface="Calibri" panose="020F0502020204030204" pitchFamily="34" charset="0"/>
              </a:rPr>
              <a:t>→</a:t>
            </a:r>
            <a:r>
              <a:rPr lang="en-US" altLang="zh-CN" sz="2200" i="1" dirty="0" smtClean="0">
                <a:sym typeface="Calibri" panose="020F0502020204030204" pitchFamily="34" charset="0"/>
              </a:rPr>
              <a:t>A</a:t>
            </a:r>
            <a:r>
              <a:rPr lang="en-US" altLang="zh-CN" sz="2200" dirty="0" smtClean="0">
                <a:sym typeface="Calibri" panose="020F0502020204030204" pitchFamily="34" charset="0"/>
              </a:rPr>
              <a:t>}</a:t>
            </a:r>
            <a:r>
              <a:rPr lang="zh-CN" altLang="en-US" sz="2200" dirty="0" smtClean="0">
                <a:sym typeface="Calibri" panose="020F0502020204030204" pitchFamily="34" charset="0"/>
              </a:rPr>
              <a:t>，</a:t>
            </a:r>
          </a:p>
          <a:p>
            <a:pPr marL="0" indent="0">
              <a:lnSpc>
                <a:spcPct val="150000"/>
              </a:lnSpc>
              <a:buNone/>
            </a:pPr>
            <a:r>
              <a:rPr lang="zh-CN" altLang="en-US" sz="2200" dirty="0" smtClean="0">
                <a:sym typeface="Calibri" panose="020F0502020204030204" pitchFamily="34" charset="0"/>
              </a:rPr>
              <a:t>   </a:t>
            </a:r>
            <a:r>
              <a:rPr lang="en-US" altLang="zh-CN" sz="2200" dirty="0" smtClean="0">
                <a:sym typeface="Calibri" panose="020F0502020204030204" pitchFamily="34" charset="0"/>
              </a:rPr>
              <a:t>	      </a:t>
            </a:r>
            <a:r>
              <a:rPr lang="zh-CN" altLang="en-US" sz="2200" dirty="0" smtClean="0">
                <a:sym typeface="Calibri" panose="020F0502020204030204" pitchFamily="34" charset="0"/>
              </a:rPr>
              <a:t> 若</a:t>
            </a:r>
            <a:r>
              <a:rPr lang="en-US" altLang="zh-CN" sz="2200" i="1" dirty="0" smtClean="0">
                <a:sym typeface="Calibri" panose="020F0502020204030204" pitchFamily="34" charset="0"/>
              </a:rPr>
              <a:t>A</a:t>
            </a:r>
            <a:r>
              <a:rPr lang="en-US" altLang="zh-CN" sz="2200" dirty="0" smtClean="0">
                <a:sym typeface="Symbol" panose="05050102010706020507" pitchFamily="18" charset="2"/>
              </a:rPr>
              <a:t></a:t>
            </a:r>
            <a:r>
              <a:rPr lang="en-US" altLang="zh-CN" sz="2200" i="1" dirty="0" smtClean="0">
                <a:sym typeface="Calibri" panose="020F0502020204030204" pitchFamily="34" charset="0"/>
              </a:rPr>
              <a:t>X</a:t>
            </a:r>
            <a:r>
              <a:rPr lang="en-US" altLang="zh-CN" sz="2200" i="1" baseline="-25000" dirty="0" smtClean="0">
                <a:sym typeface="Calibri" panose="020F0502020204030204" pitchFamily="34" charset="0"/>
              </a:rPr>
              <a:t>G</a:t>
            </a:r>
            <a:r>
              <a:rPr lang="en-US" altLang="zh-CN" sz="2200" baseline="30000" dirty="0" smtClean="0">
                <a:sym typeface="Calibri" panose="020F0502020204030204" pitchFamily="34" charset="0"/>
              </a:rPr>
              <a:t>+</a:t>
            </a:r>
            <a:r>
              <a:rPr lang="zh-CN" altLang="en-US" sz="2200" dirty="0" smtClean="0">
                <a:sym typeface="Calibri" panose="020F0502020204030204" pitchFamily="34" charset="0"/>
              </a:rPr>
              <a:t>，则从</a:t>
            </a:r>
            <a:r>
              <a:rPr lang="en-US" altLang="zh-CN" sz="2200" i="1" dirty="0" smtClean="0">
                <a:sym typeface="Calibri" panose="020F0502020204030204" pitchFamily="34" charset="0"/>
              </a:rPr>
              <a:t>F</a:t>
            </a:r>
            <a:r>
              <a:rPr lang="zh-CN" altLang="en-US" sz="2200" dirty="0" smtClean="0">
                <a:sym typeface="Calibri" panose="020F0502020204030204" pitchFamily="34" charset="0"/>
              </a:rPr>
              <a:t>中去掉此函数依赖。</a:t>
            </a:r>
          </a:p>
          <a:p>
            <a:pPr marL="0" indent="0">
              <a:lnSpc>
                <a:spcPct val="150000"/>
              </a:lnSpc>
              <a:buNone/>
            </a:pPr>
            <a:r>
              <a:rPr lang="zh-CN" altLang="en-US" sz="2200" dirty="0" smtClean="0">
                <a:sym typeface="Calibri" panose="020F0502020204030204" pitchFamily="34" charset="0"/>
              </a:rPr>
              <a:t>   </a:t>
            </a:r>
            <a:r>
              <a:rPr lang="en-US" altLang="zh-CN" sz="2200" dirty="0" smtClean="0">
                <a:sym typeface="Calibri" panose="020F0502020204030204" pitchFamily="34" charset="0"/>
              </a:rPr>
              <a:t>	   </a:t>
            </a:r>
            <a:r>
              <a:rPr lang="zh-CN" altLang="en-US" sz="2200" dirty="0" smtClean="0">
                <a:sym typeface="Calibri" panose="020F0502020204030204" pitchFamily="34" charset="0"/>
              </a:rPr>
              <a:t>    由于</a:t>
            </a:r>
            <a:r>
              <a:rPr lang="en-US" altLang="zh-CN" sz="2200" i="1" dirty="0" smtClean="0">
                <a:sym typeface="Calibri" panose="020F0502020204030204" pitchFamily="34" charset="0"/>
              </a:rPr>
              <a:t>F</a:t>
            </a:r>
            <a:r>
              <a:rPr lang="zh-CN" altLang="en-US" sz="2200" dirty="0" smtClean="0">
                <a:sym typeface="Calibri" panose="020F0502020204030204" pitchFamily="34" charset="0"/>
              </a:rPr>
              <a:t>与</a:t>
            </a:r>
            <a:r>
              <a:rPr lang="en-US" altLang="zh-CN" sz="2200" i="1" dirty="0" smtClean="0">
                <a:sym typeface="Calibri" panose="020F0502020204030204" pitchFamily="34" charset="0"/>
              </a:rPr>
              <a:t>G</a:t>
            </a:r>
            <a:r>
              <a:rPr lang="en-US" altLang="zh-CN" sz="2200" dirty="0" smtClean="0">
                <a:sym typeface="Calibri" panose="020F0502020204030204" pitchFamily="34" charset="0"/>
              </a:rPr>
              <a:t> </a:t>
            </a:r>
            <a:r>
              <a:rPr lang="zh-CN" altLang="en-US" sz="2200" dirty="0" smtClean="0">
                <a:sym typeface="Calibri" panose="020F0502020204030204" pitchFamily="34" charset="0"/>
              </a:rPr>
              <a:t>等价的充要条件是</a:t>
            </a:r>
            <a:r>
              <a:rPr lang="en-US" altLang="zh-CN" sz="2200" i="1" dirty="0" smtClean="0">
                <a:sym typeface="Calibri" panose="020F0502020204030204" pitchFamily="34" charset="0"/>
              </a:rPr>
              <a:t>A</a:t>
            </a:r>
            <a:r>
              <a:rPr lang="en-US" altLang="zh-CN" sz="2200" dirty="0" smtClean="0">
                <a:sym typeface="Symbol" panose="05050102010706020507" pitchFamily="18" charset="2"/>
              </a:rPr>
              <a:t></a:t>
            </a:r>
            <a:r>
              <a:rPr lang="en-US" altLang="zh-CN" sz="2200" i="1" dirty="0" smtClean="0">
                <a:sym typeface="Calibri" panose="020F0502020204030204" pitchFamily="34" charset="0"/>
              </a:rPr>
              <a:t>X</a:t>
            </a:r>
            <a:r>
              <a:rPr lang="en-US" altLang="zh-CN" sz="2200" i="1" baseline="-25000" dirty="0" smtClean="0">
                <a:sym typeface="Calibri" panose="020F0502020204030204" pitchFamily="34" charset="0"/>
              </a:rPr>
              <a:t>G</a:t>
            </a:r>
            <a:r>
              <a:rPr lang="en-US" altLang="zh-CN" sz="2200" baseline="30000" dirty="0" smtClean="0">
                <a:sym typeface="Calibri" panose="020F0502020204030204" pitchFamily="34" charset="0"/>
              </a:rPr>
              <a:t>+ </a:t>
            </a:r>
          </a:p>
          <a:p>
            <a:pPr marL="0" indent="0">
              <a:lnSpc>
                <a:spcPct val="150000"/>
              </a:lnSpc>
              <a:buNone/>
            </a:pPr>
            <a:r>
              <a:rPr lang="en-US" altLang="zh-CN" sz="2200" dirty="0" smtClean="0">
                <a:sym typeface="Calibri" panose="020F0502020204030204" pitchFamily="34" charset="0"/>
              </a:rPr>
              <a:t>   	       </a:t>
            </a:r>
            <a:r>
              <a:rPr lang="zh-CN" altLang="en-US" sz="2200" dirty="0" smtClean="0">
                <a:sym typeface="Calibri" panose="020F0502020204030204" pitchFamily="34" charset="0"/>
              </a:rPr>
              <a:t>因此</a:t>
            </a:r>
            <a:r>
              <a:rPr lang="en-US" altLang="zh-CN" sz="2200" i="1" dirty="0" smtClean="0">
                <a:sym typeface="Calibri" panose="020F0502020204030204" pitchFamily="34" charset="0"/>
              </a:rPr>
              <a:t>F</a:t>
            </a:r>
            <a:r>
              <a:rPr lang="zh-CN" altLang="en-US" sz="2200" dirty="0" smtClean="0">
                <a:sym typeface="Calibri" panose="020F0502020204030204" pitchFamily="34" charset="0"/>
              </a:rPr>
              <a:t>变换前后是等价的。</a:t>
            </a:r>
            <a:endParaRPr lang="zh-CN" altLang="en-US" dirty="0" smtClean="0"/>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1776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17764"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p>
        </p:txBody>
      </p:sp>
      <p:sp>
        <p:nvSpPr>
          <p:cNvPr id="117765" name="Rectangle 3"/>
          <p:cNvSpPr>
            <a:spLocks noGrp="1" noChangeArrowheads="1"/>
          </p:cNvSpPr>
          <p:nvPr>
            <p:ph idx="4294967295"/>
          </p:nvPr>
        </p:nvSpPr>
        <p:spPr>
          <a:xfrm>
            <a:off x="395536" y="1124744"/>
            <a:ext cx="8229600" cy="4854575"/>
          </a:xfrm>
        </p:spPr>
        <p:txBody>
          <a:bodyPr/>
          <a:lstStyle/>
          <a:p>
            <a:pPr lvl="2">
              <a:lnSpc>
                <a:spcPct val="90000"/>
              </a:lnSpc>
              <a:buNone/>
            </a:pPr>
            <a:r>
              <a:rPr lang="zh-CN" altLang="en-US" dirty="0" smtClean="0">
                <a:sym typeface="Calibri" panose="020F0502020204030204" pitchFamily="34" charset="0"/>
              </a:rPr>
              <a:t>（</a:t>
            </a:r>
            <a:r>
              <a:rPr lang="en-US" altLang="zh-CN" dirty="0" smtClean="0">
                <a:sym typeface="Calibri" panose="020F0502020204030204" pitchFamily="34" charset="0"/>
              </a:rPr>
              <a:t>3</a:t>
            </a:r>
            <a:r>
              <a:rPr lang="zh-CN" altLang="en-US" dirty="0" smtClean="0">
                <a:sym typeface="Calibri" panose="020F0502020204030204" pitchFamily="34" charset="0"/>
              </a:rPr>
              <a:t>）逐一取出</a:t>
            </a:r>
            <a:r>
              <a:rPr lang="en-US" altLang="zh-CN" i="1" dirty="0" smtClean="0">
                <a:sym typeface="Calibri" panose="020F0502020204030204" pitchFamily="34" charset="0"/>
              </a:rPr>
              <a:t>F</a:t>
            </a:r>
            <a:r>
              <a:rPr lang="zh-CN" altLang="en-US" dirty="0" smtClean="0">
                <a:sym typeface="Calibri" panose="020F0502020204030204" pitchFamily="34" charset="0"/>
              </a:rPr>
              <a:t>中各函数依赖</a:t>
            </a:r>
            <a:r>
              <a:rPr lang="en-US" altLang="zh-CN" i="1" dirty="0" err="1" smtClean="0">
                <a:sym typeface="Calibri" panose="020F0502020204030204" pitchFamily="34" charset="0"/>
              </a:rPr>
              <a:t>FD</a:t>
            </a:r>
            <a:r>
              <a:rPr lang="en-US" altLang="zh-CN" i="1" baseline="-25000" dirty="0" err="1" smtClean="0">
                <a:sym typeface="Calibri" panose="020F0502020204030204" pitchFamily="34" charset="0"/>
              </a:rPr>
              <a:t>i</a:t>
            </a:r>
            <a:r>
              <a:rPr lang="zh-CN" altLang="en-US"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zh-CN" altLang="en-US" dirty="0" smtClean="0">
                <a:sym typeface="Calibri" panose="020F0502020204030204" pitchFamily="34" charset="0"/>
              </a:rPr>
              <a:t>，</a:t>
            </a:r>
          </a:p>
          <a:p>
            <a:pPr marL="0" indent="0">
              <a:lnSpc>
                <a:spcPct val="90000"/>
              </a:lnSpc>
              <a:buNone/>
            </a:pPr>
            <a:r>
              <a:rPr lang="zh-CN" altLang="en-US" sz="2200" dirty="0" smtClean="0">
                <a:sym typeface="Calibri" panose="020F0502020204030204" pitchFamily="34" charset="0"/>
              </a:rPr>
              <a:t>    </a:t>
            </a:r>
            <a:r>
              <a:rPr lang="en-US" altLang="zh-CN" sz="2200" dirty="0" smtClean="0">
                <a:sym typeface="Calibri" panose="020F0502020204030204" pitchFamily="34" charset="0"/>
              </a:rPr>
              <a:t>	       </a:t>
            </a:r>
            <a:r>
              <a:rPr lang="zh-CN" altLang="en-US" sz="2200" dirty="0" smtClean="0">
                <a:sym typeface="Calibri" panose="020F0502020204030204" pitchFamily="34" charset="0"/>
              </a:rPr>
              <a:t>设</a:t>
            </a:r>
            <a:r>
              <a:rPr lang="en-US" altLang="zh-CN" sz="2200" i="1" dirty="0" smtClean="0">
                <a:sym typeface="Calibri" panose="020F0502020204030204" pitchFamily="34" charset="0"/>
              </a:rPr>
              <a:t>X</a:t>
            </a:r>
            <a:r>
              <a:rPr lang="en-US" altLang="zh-CN" sz="2200" dirty="0" smtClean="0">
                <a:sym typeface="Calibri" panose="020F0502020204030204" pitchFamily="34" charset="0"/>
              </a:rPr>
              <a:t>=</a:t>
            </a:r>
            <a:r>
              <a:rPr lang="en-US" altLang="zh-CN" sz="2200" i="1" dirty="0" smtClean="0">
                <a:sym typeface="Calibri" panose="020F0502020204030204" pitchFamily="34" charset="0"/>
              </a:rPr>
              <a:t>B</a:t>
            </a:r>
            <a:r>
              <a:rPr lang="en-US" altLang="zh-CN" sz="2200" i="1" baseline="-25000" dirty="0" smtClean="0">
                <a:sym typeface="Calibri" panose="020F0502020204030204" pitchFamily="34" charset="0"/>
              </a:rPr>
              <a:t>1</a:t>
            </a:r>
            <a:r>
              <a:rPr lang="en-US" altLang="zh-CN" sz="2200" i="1" dirty="0" smtClean="0">
                <a:sym typeface="Calibri" panose="020F0502020204030204" pitchFamily="34" charset="0"/>
              </a:rPr>
              <a:t>B</a:t>
            </a:r>
            <a:r>
              <a:rPr lang="en-US" altLang="zh-CN" sz="2200" i="1" baseline="-25000" dirty="0" smtClean="0">
                <a:sym typeface="Calibri" panose="020F0502020204030204" pitchFamily="34" charset="0"/>
              </a:rPr>
              <a:t>2</a:t>
            </a:r>
            <a:r>
              <a:rPr lang="en-US" altLang="zh-CN" sz="2200" i="1" dirty="0" smtClean="0">
                <a:sym typeface="Calibri" panose="020F0502020204030204" pitchFamily="34" charset="0"/>
              </a:rPr>
              <a:t>…</a:t>
            </a:r>
            <a:r>
              <a:rPr lang="en-US" altLang="zh-CN" sz="2200" i="1" dirty="0" err="1" smtClean="0">
                <a:sym typeface="Calibri" panose="020F0502020204030204" pitchFamily="34" charset="0"/>
              </a:rPr>
              <a:t>B</a:t>
            </a:r>
            <a:r>
              <a:rPr lang="en-US" altLang="zh-CN" sz="2200" i="1" baseline="-25000" dirty="0" err="1" smtClean="0">
                <a:sym typeface="Calibri" panose="020F0502020204030204" pitchFamily="34" charset="0"/>
              </a:rPr>
              <a:t>m</a:t>
            </a:r>
            <a:r>
              <a:rPr lang="zh-CN" altLang="en-US" sz="2200" dirty="0" smtClean="0">
                <a:sym typeface="Calibri" panose="020F0502020204030204" pitchFamily="34" charset="0"/>
              </a:rPr>
              <a:t>，</a:t>
            </a:r>
            <a:r>
              <a:rPr lang="en-US" altLang="zh-CN" sz="2200" i="1" dirty="0" smtClean="0">
                <a:sym typeface="Calibri" panose="020F0502020204030204" pitchFamily="34" charset="0"/>
              </a:rPr>
              <a:t>m</a:t>
            </a:r>
            <a:r>
              <a:rPr lang="en-US" altLang="zh-CN" sz="2200" dirty="0" smtClean="0">
                <a:sym typeface="Calibri" panose="020F0502020204030204" pitchFamily="34" charset="0"/>
              </a:rPr>
              <a:t>≥2</a:t>
            </a:r>
            <a:r>
              <a:rPr lang="zh-CN" altLang="en-US" sz="2200" dirty="0" smtClean="0">
                <a:sym typeface="Calibri" panose="020F0502020204030204" pitchFamily="34" charset="0"/>
              </a:rPr>
              <a:t>，</a:t>
            </a:r>
            <a:endParaRPr lang="en-US" altLang="zh-CN" sz="2200" dirty="0" smtClean="0">
              <a:sym typeface="Calibri" panose="020F0502020204030204" pitchFamily="34" charset="0"/>
            </a:endParaRPr>
          </a:p>
          <a:p>
            <a:pPr marL="0" indent="0">
              <a:lnSpc>
                <a:spcPct val="90000"/>
              </a:lnSpc>
              <a:buNone/>
            </a:pPr>
            <a:r>
              <a:rPr lang="en-US" altLang="zh-CN" sz="2200" dirty="0" smtClean="0">
                <a:sym typeface="Calibri" panose="020F0502020204030204" pitchFamily="34" charset="0"/>
              </a:rPr>
              <a:t>                   </a:t>
            </a:r>
            <a:r>
              <a:rPr lang="zh-CN" altLang="en-US" sz="2200" dirty="0" smtClean="0">
                <a:sym typeface="Calibri" panose="020F0502020204030204" pitchFamily="34" charset="0"/>
              </a:rPr>
              <a:t>逐一考查</a:t>
            </a:r>
            <a:r>
              <a:rPr lang="en-US" altLang="zh-CN" sz="2200" i="1" dirty="0" smtClean="0">
                <a:sym typeface="Calibri" panose="020F0502020204030204" pitchFamily="34" charset="0"/>
              </a:rPr>
              <a:t>B</a:t>
            </a:r>
            <a:r>
              <a:rPr lang="en-US" altLang="zh-CN" sz="2200" i="1" baseline="-25000" dirty="0" smtClean="0">
                <a:sym typeface="Calibri" panose="020F0502020204030204" pitchFamily="34" charset="0"/>
              </a:rPr>
              <a:t>i</a:t>
            </a:r>
            <a:r>
              <a:rPr lang="en-US" altLang="zh-CN" sz="2200" i="1" dirty="0" smtClean="0">
                <a:sym typeface="Calibri" panose="020F0502020204030204" pitchFamily="34" charset="0"/>
              </a:rPr>
              <a:t> </a:t>
            </a:r>
            <a:r>
              <a:rPr lang="zh-CN" altLang="en-US" sz="2200" dirty="0" smtClean="0">
                <a:sym typeface="Calibri" panose="020F0502020204030204" pitchFamily="34" charset="0"/>
              </a:rPr>
              <a:t>（</a:t>
            </a:r>
            <a:r>
              <a:rPr lang="en-US" altLang="zh-CN" sz="2200" i="1" dirty="0" smtClean="0">
                <a:sym typeface="Calibri" panose="020F0502020204030204" pitchFamily="34" charset="0"/>
              </a:rPr>
              <a:t>i</a:t>
            </a:r>
            <a:r>
              <a:rPr lang="en-US" altLang="zh-CN" sz="2200" dirty="0" smtClean="0">
                <a:sym typeface="Calibri" panose="020F0502020204030204" pitchFamily="34" charset="0"/>
              </a:rPr>
              <a:t>=1</a:t>
            </a:r>
            <a:r>
              <a:rPr lang="zh-CN" altLang="en-US" sz="2200" dirty="0" smtClean="0">
                <a:sym typeface="Calibri" panose="020F0502020204030204" pitchFamily="34" charset="0"/>
              </a:rPr>
              <a:t>，</a:t>
            </a:r>
            <a:r>
              <a:rPr lang="en-US" altLang="zh-CN" sz="2200" dirty="0" smtClean="0">
                <a:sym typeface="Calibri" panose="020F0502020204030204" pitchFamily="34" charset="0"/>
              </a:rPr>
              <a:t>2</a:t>
            </a:r>
            <a:r>
              <a:rPr lang="zh-CN" altLang="en-US" sz="2200" dirty="0" smtClean="0">
                <a:sym typeface="Calibri" panose="020F0502020204030204" pitchFamily="34" charset="0"/>
              </a:rPr>
              <a:t>，</a:t>
            </a:r>
            <a:r>
              <a:rPr lang="en-US" altLang="zh-CN" sz="2200" dirty="0" smtClean="0">
                <a:sym typeface="Calibri" panose="020F0502020204030204" pitchFamily="34" charset="0"/>
              </a:rPr>
              <a:t>…</a:t>
            </a:r>
            <a:r>
              <a:rPr lang="zh-CN" altLang="en-US" sz="2200" dirty="0" smtClean="0">
                <a:sym typeface="Calibri" panose="020F0502020204030204" pitchFamily="34" charset="0"/>
              </a:rPr>
              <a:t>，</a:t>
            </a:r>
            <a:r>
              <a:rPr lang="en-US" altLang="zh-CN" sz="2200" i="1" dirty="0" smtClean="0">
                <a:sym typeface="Calibri" panose="020F0502020204030204" pitchFamily="34" charset="0"/>
              </a:rPr>
              <a:t>m</a:t>
            </a:r>
            <a:r>
              <a:rPr lang="zh-CN" altLang="en-US" sz="2200" dirty="0" smtClean="0">
                <a:sym typeface="Calibri" panose="020F0502020204030204" pitchFamily="34" charset="0"/>
              </a:rPr>
              <a:t>），</a:t>
            </a:r>
          </a:p>
          <a:p>
            <a:pPr marL="0" indent="0">
              <a:lnSpc>
                <a:spcPct val="90000"/>
              </a:lnSpc>
              <a:buFont typeface="Wingdings" panose="05000000000000000000" pitchFamily="2" charset="2"/>
              <a:buNone/>
            </a:pPr>
            <a:r>
              <a:rPr lang="zh-CN" altLang="en-US" sz="2200" dirty="0" smtClean="0">
                <a:sym typeface="Calibri" panose="020F0502020204030204" pitchFamily="34" charset="0"/>
              </a:rPr>
              <a:t>    </a:t>
            </a:r>
            <a:r>
              <a:rPr lang="en-US" altLang="zh-CN" sz="2200" dirty="0" smtClean="0">
                <a:sym typeface="Calibri" panose="020F0502020204030204" pitchFamily="34" charset="0"/>
              </a:rPr>
              <a:t>	       </a:t>
            </a:r>
            <a:r>
              <a:rPr lang="zh-CN" altLang="en-US" sz="2200" dirty="0" smtClean="0">
                <a:sym typeface="Calibri" panose="020F0502020204030204" pitchFamily="34" charset="0"/>
              </a:rPr>
              <a:t>若</a:t>
            </a:r>
            <a:r>
              <a:rPr lang="en-US" altLang="zh-CN" sz="2200" i="1" dirty="0" smtClean="0">
                <a:sym typeface="Calibri" panose="020F0502020204030204" pitchFamily="34" charset="0"/>
              </a:rPr>
              <a:t>A</a:t>
            </a:r>
            <a:r>
              <a:rPr lang="en-US" altLang="zh-CN" sz="2200" dirty="0" smtClean="0">
                <a:sym typeface="Calibri" panose="020F0502020204030204" pitchFamily="34" charset="0"/>
              </a:rPr>
              <a:t> </a:t>
            </a:r>
            <a:r>
              <a:rPr lang="en-US" altLang="zh-CN" sz="2200" dirty="0" smtClean="0">
                <a:sym typeface="Symbol" panose="05050102010706020507" pitchFamily="18" charset="2"/>
              </a:rPr>
              <a:t></a:t>
            </a:r>
            <a:r>
              <a:rPr lang="zh-CN" altLang="en-US" sz="2200" dirty="0" smtClean="0">
                <a:sym typeface="Calibri" panose="020F0502020204030204" pitchFamily="34" charset="0"/>
              </a:rPr>
              <a:t>(</a:t>
            </a:r>
            <a:r>
              <a:rPr lang="en-US" altLang="zh-CN" sz="2200" dirty="0" smtClean="0">
                <a:sym typeface="Calibri" panose="020F0502020204030204" pitchFamily="34" charset="0"/>
              </a:rPr>
              <a:t>X-B</a:t>
            </a:r>
            <a:r>
              <a:rPr lang="en-US" altLang="zh-CN" sz="2200" i="1" baseline="-25000" dirty="0" smtClean="0">
                <a:sym typeface="Calibri" panose="020F0502020204030204" pitchFamily="34" charset="0"/>
              </a:rPr>
              <a:t>i</a:t>
            </a:r>
            <a:r>
              <a:rPr lang="en-US" altLang="zh-CN" sz="2200" baseline="-25000" dirty="0" smtClean="0">
                <a:sym typeface="Calibri" panose="020F0502020204030204" pitchFamily="34" charset="0"/>
              </a:rPr>
              <a:t> </a:t>
            </a:r>
            <a:r>
              <a:rPr lang="zh-CN" altLang="en-US" sz="2200" dirty="0" smtClean="0">
                <a:sym typeface="Calibri" panose="020F0502020204030204" pitchFamily="34" charset="0"/>
              </a:rPr>
              <a:t>)</a:t>
            </a:r>
            <a:r>
              <a:rPr lang="en-US" altLang="zh-CN" sz="2200" i="1" baseline="-25000" dirty="0" smtClean="0">
                <a:sym typeface="Calibri" panose="020F0502020204030204" pitchFamily="34" charset="0"/>
              </a:rPr>
              <a:t>F</a:t>
            </a:r>
            <a:r>
              <a:rPr lang="en-US" altLang="zh-CN" sz="2200" baseline="30000" dirty="0" smtClean="0">
                <a:sym typeface="Calibri" panose="020F0502020204030204" pitchFamily="34" charset="0"/>
              </a:rPr>
              <a:t>+</a:t>
            </a:r>
            <a:r>
              <a:rPr lang="zh-CN" altLang="en-US" sz="2200" dirty="0" smtClean="0">
                <a:sym typeface="Calibri" panose="020F0502020204030204" pitchFamily="34" charset="0"/>
              </a:rPr>
              <a:t>，则以</a:t>
            </a:r>
            <a:r>
              <a:rPr lang="en-US" altLang="zh-CN" sz="2200" i="1" dirty="0" smtClean="0">
                <a:sym typeface="Calibri" panose="020F0502020204030204" pitchFamily="34" charset="0"/>
              </a:rPr>
              <a:t>X</a:t>
            </a:r>
            <a:r>
              <a:rPr lang="en-US" altLang="zh-CN" sz="2200" dirty="0" smtClean="0">
                <a:sym typeface="Calibri" panose="020F0502020204030204" pitchFamily="34" charset="0"/>
              </a:rPr>
              <a:t>-</a:t>
            </a:r>
            <a:r>
              <a:rPr lang="en-US" altLang="zh-CN" sz="2200" i="1" dirty="0" smtClean="0">
                <a:sym typeface="Calibri" panose="020F0502020204030204" pitchFamily="34" charset="0"/>
              </a:rPr>
              <a:t>B</a:t>
            </a:r>
            <a:r>
              <a:rPr lang="en-US" altLang="zh-CN" sz="2200" i="1" baseline="-25000" dirty="0" smtClean="0">
                <a:sym typeface="Calibri" panose="020F0502020204030204" pitchFamily="34" charset="0"/>
              </a:rPr>
              <a:t>i</a:t>
            </a:r>
            <a:r>
              <a:rPr lang="en-US" altLang="zh-CN" sz="2200" dirty="0" smtClean="0">
                <a:sym typeface="Calibri" panose="020F0502020204030204" pitchFamily="34" charset="0"/>
              </a:rPr>
              <a:t> </a:t>
            </a:r>
            <a:r>
              <a:rPr lang="zh-CN" altLang="en-US" sz="2200" dirty="0" smtClean="0">
                <a:sym typeface="Calibri" panose="020F0502020204030204" pitchFamily="34" charset="0"/>
              </a:rPr>
              <a:t>取代</a:t>
            </a:r>
            <a:r>
              <a:rPr lang="en-US" altLang="zh-CN" sz="2200" i="1" dirty="0" smtClean="0">
                <a:sym typeface="Calibri" panose="020F0502020204030204" pitchFamily="34" charset="0"/>
              </a:rPr>
              <a:t>X</a:t>
            </a:r>
            <a:r>
              <a:rPr lang="zh-CN" altLang="en-US" sz="2200" dirty="0" smtClean="0">
                <a:sym typeface="Calibri" panose="020F0502020204030204" pitchFamily="34" charset="0"/>
              </a:rPr>
              <a:t>。</a:t>
            </a:r>
            <a:endParaRPr lang="en-US" altLang="zh-CN" sz="2200" dirty="0" smtClean="0">
              <a:sym typeface="Calibri" panose="020F0502020204030204" pitchFamily="34" charset="0"/>
            </a:endParaRPr>
          </a:p>
          <a:p>
            <a:pPr marL="0" indent="0">
              <a:lnSpc>
                <a:spcPct val="90000"/>
              </a:lnSpc>
              <a:buFont typeface="Wingdings" panose="05000000000000000000" pitchFamily="2" charset="2"/>
              <a:buNone/>
            </a:pPr>
            <a:endParaRPr lang="zh-CN" altLang="en-US" sz="2200" dirty="0" smtClean="0">
              <a:sym typeface="Calibri" panose="020F0502020204030204" pitchFamily="34" charset="0"/>
            </a:endParaRPr>
          </a:p>
          <a:p>
            <a:pPr marL="0" indent="0">
              <a:lnSpc>
                <a:spcPct val="110000"/>
              </a:lnSpc>
              <a:buFont typeface="Wingdings" panose="05000000000000000000" pitchFamily="2" charset="2"/>
              <a:buNone/>
            </a:pPr>
            <a:r>
              <a:rPr lang="zh-CN" altLang="en-US" sz="2200" dirty="0" smtClean="0">
                <a:sym typeface="Calibri" panose="020F0502020204030204" pitchFamily="34" charset="0"/>
              </a:rPr>
              <a:t>  </a:t>
            </a:r>
            <a:r>
              <a:rPr lang="en-US" altLang="zh-CN" sz="2200" dirty="0" smtClean="0">
                <a:sym typeface="Calibri" panose="020F0502020204030204" pitchFamily="34" charset="0"/>
              </a:rPr>
              <a:t>	</a:t>
            </a:r>
            <a:r>
              <a:rPr lang="zh-CN" altLang="en-US" sz="2200" dirty="0" smtClean="0">
                <a:sym typeface="Calibri" panose="020F0502020204030204" pitchFamily="34" charset="0"/>
              </a:rPr>
              <a:t>由于</a:t>
            </a:r>
            <a:r>
              <a:rPr lang="en-US" altLang="zh-CN" sz="2200" i="1" dirty="0" smtClean="0">
                <a:sym typeface="Calibri" panose="020F0502020204030204" pitchFamily="34" charset="0"/>
              </a:rPr>
              <a:t>F</a:t>
            </a:r>
            <a:r>
              <a:rPr lang="zh-CN" altLang="en-US" sz="2200" dirty="0" smtClean="0">
                <a:sym typeface="Calibri" panose="020F0502020204030204" pitchFamily="34" charset="0"/>
              </a:rPr>
              <a:t>与</a:t>
            </a:r>
            <a:r>
              <a:rPr lang="en-US" altLang="zh-CN" sz="2200" i="1" dirty="0" smtClean="0">
                <a:sym typeface="Calibri" panose="020F0502020204030204" pitchFamily="34" charset="0"/>
              </a:rPr>
              <a:t>F</a:t>
            </a:r>
            <a:r>
              <a:rPr lang="en-US" altLang="zh-CN" sz="2200" dirty="0" smtClean="0">
                <a:sym typeface="Calibri" panose="020F0502020204030204" pitchFamily="34" charset="0"/>
              </a:rPr>
              <a:t>-{</a:t>
            </a:r>
            <a:r>
              <a:rPr lang="en-US" altLang="zh-CN" sz="2200" i="1" dirty="0" smtClean="0">
                <a:sym typeface="Calibri" panose="020F0502020204030204" pitchFamily="34" charset="0"/>
              </a:rPr>
              <a:t>X</a:t>
            </a:r>
            <a:r>
              <a:rPr lang="en-US" altLang="zh-CN" sz="2200" dirty="0" smtClean="0">
                <a:sym typeface="Calibri" panose="020F0502020204030204" pitchFamily="34" charset="0"/>
              </a:rPr>
              <a:t>→</a:t>
            </a:r>
            <a:r>
              <a:rPr lang="en-US" altLang="zh-CN" sz="2200" i="1" dirty="0" smtClean="0">
                <a:sym typeface="Calibri" panose="020F0502020204030204" pitchFamily="34" charset="0"/>
              </a:rPr>
              <a:t>A</a:t>
            </a:r>
            <a:r>
              <a:rPr lang="en-US" altLang="zh-CN" sz="2200" dirty="0" smtClean="0">
                <a:sym typeface="Calibri" panose="020F0502020204030204" pitchFamily="34" charset="0"/>
              </a:rPr>
              <a:t>}∪{</a:t>
            </a:r>
            <a:r>
              <a:rPr lang="en-US" altLang="zh-CN" sz="2200" i="1" dirty="0" smtClean="0">
                <a:sym typeface="Calibri" panose="020F0502020204030204" pitchFamily="34" charset="0"/>
              </a:rPr>
              <a:t>Z</a:t>
            </a:r>
            <a:r>
              <a:rPr lang="en-US" altLang="zh-CN" sz="2200" dirty="0" smtClean="0">
                <a:sym typeface="Calibri" panose="020F0502020204030204" pitchFamily="34" charset="0"/>
              </a:rPr>
              <a:t>→</a:t>
            </a:r>
            <a:r>
              <a:rPr lang="en-US" altLang="zh-CN" sz="2200" i="1" dirty="0" smtClean="0">
                <a:sym typeface="Calibri" panose="020F0502020204030204" pitchFamily="34" charset="0"/>
              </a:rPr>
              <a:t>A</a:t>
            </a:r>
            <a:r>
              <a:rPr lang="en-US" altLang="zh-CN" sz="2200" dirty="0" smtClean="0">
                <a:sym typeface="Calibri" panose="020F0502020204030204" pitchFamily="34" charset="0"/>
              </a:rPr>
              <a:t>}</a:t>
            </a:r>
            <a:r>
              <a:rPr lang="zh-CN" altLang="en-US" sz="2200" dirty="0" smtClean="0">
                <a:sym typeface="Calibri" panose="020F0502020204030204" pitchFamily="34" charset="0"/>
              </a:rPr>
              <a:t>等价的充要条件是</a:t>
            </a:r>
            <a:endParaRPr lang="en-US" altLang="zh-CN" sz="2200" dirty="0" smtClean="0">
              <a:sym typeface="Calibri" panose="020F0502020204030204" pitchFamily="34" charset="0"/>
            </a:endParaRPr>
          </a:p>
          <a:p>
            <a:pPr marL="0" indent="0">
              <a:lnSpc>
                <a:spcPct val="110000"/>
              </a:lnSpc>
              <a:buFont typeface="Wingdings" panose="05000000000000000000" pitchFamily="2" charset="2"/>
              <a:buNone/>
            </a:pPr>
            <a:r>
              <a:rPr lang="en-US" altLang="zh-CN" sz="2200" dirty="0">
                <a:sym typeface="Calibri" panose="020F0502020204030204" pitchFamily="34" charset="0"/>
              </a:rPr>
              <a:t>	</a:t>
            </a:r>
            <a:r>
              <a:rPr lang="en-US" altLang="zh-CN" sz="2200" i="1" dirty="0" smtClean="0">
                <a:sym typeface="Calibri" panose="020F0502020204030204" pitchFamily="34" charset="0"/>
              </a:rPr>
              <a:t>A</a:t>
            </a:r>
            <a:r>
              <a:rPr lang="en-US" altLang="zh-CN" sz="2200" dirty="0" smtClean="0">
                <a:sym typeface="Symbol" panose="05050102010706020507" pitchFamily="18" charset="2"/>
              </a:rPr>
              <a:t></a:t>
            </a:r>
            <a:r>
              <a:rPr lang="en-US" altLang="zh-CN" sz="2200" i="1" dirty="0" smtClean="0">
                <a:sym typeface="Calibri" panose="020F0502020204030204" pitchFamily="34" charset="0"/>
              </a:rPr>
              <a:t>Z</a:t>
            </a:r>
            <a:r>
              <a:rPr lang="en-US" altLang="zh-CN" sz="2200" i="1" baseline="-25000" dirty="0" smtClean="0">
                <a:sym typeface="Calibri" panose="020F0502020204030204" pitchFamily="34" charset="0"/>
              </a:rPr>
              <a:t>F</a:t>
            </a:r>
            <a:r>
              <a:rPr lang="en-US" altLang="zh-CN" sz="2200" baseline="30000" dirty="0" smtClean="0">
                <a:sym typeface="Calibri" panose="020F0502020204030204" pitchFamily="34" charset="0"/>
              </a:rPr>
              <a:t>+</a:t>
            </a:r>
            <a:r>
              <a:rPr lang="en-US" altLang="zh-CN" sz="2200" dirty="0" smtClean="0">
                <a:sym typeface="Calibri" panose="020F0502020204030204" pitchFamily="34" charset="0"/>
              </a:rPr>
              <a:t> </a:t>
            </a:r>
            <a:r>
              <a:rPr lang="zh-CN" altLang="en-US" sz="2200" dirty="0" smtClean="0">
                <a:sym typeface="Calibri" panose="020F0502020204030204" pitchFamily="34" charset="0"/>
              </a:rPr>
              <a:t>，其中</a:t>
            </a:r>
            <a:r>
              <a:rPr lang="en-US" altLang="zh-CN" sz="2200" i="1" dirty="0" smtClean="0">
                <a:sym typeface="Calibri" panose="020F0502020204030204" pitchFamily="34" charset="0"/>
              </a:rPr>
              <a:t>Z</a:t>
            </a:r>
            <a:r>
              <a:rPr lang="en-US" altLang="zh-CN" sz="2200" dirty="0" smtClean="0">
                <a:sym typeface="Calibri" panose="020F0502020204030204" pitchFamily="34" charset="0"/>
              </a:rPr>
              <a:t>=</a:t>
            </a:r>
            <a:r>
              <a:rPr lang="en-US" altLang="zh-CN" sz="2200" i="1" dirty="0" smtClean="0">
                <a:sym typeface="Calibri" panose="020F0502020204030204" pitchFamily="34" charset="0"/>
              </a:rPr>
              <a:t>X</a:t>
            </a:r>
            <a:r>
              <a:rPr lang="en-US" altLang="zh-CN" sz="2200" dirty="0" smtClean="0">
                <a:sym typeface="Calibri" panose="020F0502020204030204" pitchFamily="34" charset="0"/>
              </a:rPr>
              <a:t>-</a:t>
            </a:r>
            <a:r>
              <a:rPr lang="en-US" altLang="zh-CN" sz="2200" i="1" dirty="0" smtClean="0">
                <a:sym typeface="Calibri" panose="020F0502020204030204" pitchFamily="34" charset="0"/>
              </a:rPr>
              <a:t>B</a:t>
            </a:r>
            <a:r>
              <a:rPr lang="en-US" altLang="zh-CN" sz="2200" i="1" baseline="-25000" dirty="0" smtClean="0">
                <a:sym typeface="Calibri" panose="020F0502020204030204" pitchFamily="34" charset="0"/>
              </a:rPr>
              <a:t>i</a:t>
            </a:r>
            <a:r>
              <a:rPr lang="en-US" altLang="zh-CN" sz="2200" i="1" dirty="0" smtClean="0">
                <a:sym typeface="Calibri" panose="020F0502020204030204" pitchFamily="34" charset="0"/>
              </a:rPr>
              <a:t> </a:t>
            </a:r>
            <a:r>
              <a:rPr lang="zh-CN" altLang="en-US" sz="2200" i="1" dirty="0" smtClean="0">
                <a:sym typeface="Calibri" panose="020F0502020204030204" pitchFamily="34" charset="0"/>
              </a:rPr>
              <a:t>，</a:t>
            </a:r>
            <a:r>
              <a:rPr lang="zh-CN" altLang="en-US" sz="2200" dirty="0" smtClean="0">
                <a:sym typeface="Calibri" panose="020F0502020204030204" pitchFamily="34" charset="0"/>
              </a:rPr>
              <a:t>因此</a:t>
            </a:r>
            <a:r>
              <a:rPr lang="en-US" altLang="zh-CN" sz="2200" i="1" dirty="0" smtClean="0">
                <a:sym typeface="Calibri" panose="020F0502020204030204" pitchFamily="34" charset="0"/>
              </a:rPr>
              <a:t>F</a:t>
            </a:r>
            <a:r>
              <a:rPr lang="zh-CN" altLang="en-US" sz="2200" dirty="0" smtClean="0">
                <a:sym typeface="Calibri" panose="020F0502020204030204" pitchFamily="34" charset="0"/>
              </a:rPr>
              <a:t>变换前后是等价的。</a:t>
            </a:r>
            <a:endParaRPr lang="en-US" sz="2200" dirty="0" smtClean="0">
              <a:sym typeface="Calibri" panose="020F0502020204030204" pitchFamily="34" charset="0"/>
            </a:endParaRPr>
          </a:p>
          <a:p>
            <a:pPr marL="0" indent="0">
              <a:lnSpc>
                <a:spcPct val="110000"/>
              </a:lnSpc>
              <a:buFont typeface="Wingdings" panose="05000000000000000000" pitchFamily="2" charset="2"/>
              <a:buNone/>
            </a:pPr>
            <a:r>
              <a:rPr lang="en-US" sz="2200" dirty="0" smtClean="0">
                <a:sym typeface="Calibri" panose="020F0502020204030204" pitchFamily="34" charset="0"/>
              </a:rPr>
              <a:t>	</a:t>
            </a:r>
            <a:r>
              <a:rPr lang="zh-CN" altLang="en-US" sz="2200" dirty="0" smtClean="0">
                <a:sym typeface="Calibri" panose="020F0502020204030204" pitchFamily="34" charset="0"/>
              </a:rPr>
              <a:t>最后剩下的</a:t>
            </a:r>
            <a:r>
              <a:rPr lang="en-US" altLang="zh-CN" sz="2200" i="1" dirty="0" smtClean="0">
                <a:sym typeface="Calibri" panose="020F0502020204030204" pitchFamily="34" charset="0"/>
              </a:rPr>
              <a:t>F</a:t>
            </a:r>
            <a:r>
              <a:rPr lang="zh-CN" altLang="en-US" sz="2200" dirty="0" smtClean="0">
                <a:sym typeface="Calibri" panose="020F0502020204030204" pitchFamily="34" charset="0"/>
              </a:rPr>
              <a:t>就一定是极小依赖集。</a:t>
            </a:r>
          </a:p>
          <a:p>
            <a:pPr marL="0" indent="0">
              <a:lnSpc>
                <a:spcPct val="110000"/>
              </a:lnSpc>
              <a:buFont typeface="Wingdings" panose="05000000000000000000" pitchFamily="2" charset="2"/>
              <a:buNone/>
            </a:pPr>
            <a:r>
              <a:rPr lang="zh-CN" altLang="en-US" sz="2200" dirty="0" smtClean="0">
                <a:sym typeface="Calibri" panose="020F0502020204030204" pitchFamily="34" charset="0"/>
              </a:rPr>
              <a:t>    </a:t>
            </a:r>
            <a:r>
              <a:rPr lang="en-US" altLang="zh-CN" sz="2200" dirty="0" smtClean="0">
                <a:sym typeface="Calibri" panose="020F0502020204030204" pitchFamily="34" charset="0"/>
              </a:rPr>
              <a:t>	</a:t>
            </a:r>
            <a:r>
              <a:rPr lang="zh-CN" altLang="en-US" sz="2200" dirty="0" smtClean="0">
                <a:sym typeface="Calibri" panose="020F0502020204030204" pitchFamily="34" charset="0"/>
              </a:rPr>
              <a:t>因为对</a:t>
            </a:r>
            <a:r>
              <a:rPr lang="en-US" altLang="zh-CN" sz="2200" i="1" dirty="0" smtClean="0">
                <a:sym typeface="Calibri" panose="020F0502020204030204" pitchFamily="34" charset="0"/>
              </a:rPr>
              <a:t>F</a:t>
            </a:r>
            <a:r>
              <a:rPr lang="zh-CN" altLang="en-US" sz="2200" dirty="0" smtClean="0">
                <a:sym typeface="Calibri" panose="020F0502020204030204" pitchFamily="34" charset="0"/>
              </a:rPr>
              <a:t>的</a:t>
            </a:r>
            <a:r>
              <a:rPr lang="zh-CN" altLang="en-US" sz="2200" dirty="0" smtClean="0">
                <a:latin typeface="宋体" panose="02010600030101010101" pitchFamily="2" charset="-122"/>
                <a:sym typeface="Calibri" panose="020F0502020204030204" pitchFamily="34" charset="0"/>
              </a:rPr>
              <a:t>每一次“改造”都</a:t>
            </a:r>
            <a:r>
              <a:rPr lang="zh-CN" altLang="en-US" sz="2200" dirty="0" smtClean="0">
                <a:sym typeface="Calibri" panose="020F0502020204030204" pitchFamily="34" charset="0"/>
              </a:rPr>
              <a:t>保证了改造前后的两个函数 </a:t>
            </a:r>
            <a:endParaRPr lang="en-US" altLang="zh-CN" sz="2200" dirty="0" smtClean="0">
              <a:sym typeface="Calibri" panose="020F0502020204030204" pitchFamily="34" charset="0"/>
            </a:endParaRPr>
          </a:p>
          <a:p>
            <a:pPr marL="0" indent="0">
              <a:lnSpc>
                <a:spcPct val="110000"/>
              </a:lnSpc>
              <a:buFont typeface="Wingdings" panose="05000000000000000000" pitchFamily="2" charset="2"/>
              <a:buNone/>
            </a:pPr>
            <a:r>
              <a:rPr lang="en-US" altLang="zh-CN" sz="2200" dirty="0" smtClean="0">
                <a:sym typeface="Calibri" panose="020F0502020204030204" pitchFamily="34" charset="0"/>
              </a:rPr>
              <a:t>            </a:t>
            </a:r>
            <a:r>
              <a:rPr lang="zh-CN" altLang="en-US" sz="2200" dirty="0" smtClean="0">
                <a:sym typeface="Calibri" panose="020F0502020204030204" pitchFamily="34" charset="0"/>
              </a:rPr>
              <a:t>依赖集等价，因此剩下的</a:t>
            </a:r>
            <a:r>
              <a:rPr lang="en-US" altLang="zh-CN" sz="2200" i="1" dirty="0" smtClean="0">
                <a:sym typeface="Calibri" panose="020F0502020204030204" pitchFamily="34" charset="0"/>
              </a:rPr>
              <a:t>F</a:t>
            </a:r>
            <a:r>
              <a:rPr lang="zh-CN" altLang="en-US" sz="2200" dirty="0" smtClean="0">
                <a:sym typeface="Calibri" panose="020F0502020204030204" pitchFamily="34" charset="0"/>
              </a:rPr>
              <a:t>与原来的</a:t>
            </a:r>
            <a:r>
              <a:rPr lang="en-US" altLang="zh-CN" sz="2200" i="1" dirty="0" smtClean="0">
                <a:sym typeface="Calibri" panose="020F0502020204030204" pitchFamily="34" charset="0"/>
              </a:rPr>
              <a:t>F</a:t>
            </a:r>
            <a:r>
              <a:rPr lang="zh-CN" altLang="en-US" sz="2200" dirty="0" smtClean="0">
                <a:sym typeface="Calibri" panose="020F0502020204030204" pitchFamily="34" charset="0"/>
              </a:rPr>
              <a:t>等价。</a:t>
            </a:r>
          </a:p>
          <a:p>
            <a:pPr marL="0" indent="0">
              <a:lnSpc>
                <a:spcPct val="110000"/>
              </a:lnSpc>
              <a:buFont typeface="Wingdings" panose="05000000000000000000" pitchFamily="2" charset="2"/>
              <a:buNone/>
            </a:pPr>
            <a:r>
              <a:rPr lang="zh-CN" altLang="en-US" sz="2200" dirty="0" smtClean="0">
                <a:sym typeface="Calibri" panose="020F0502020204030204" pitchFamily="34" charset="0"/>
              </a:rPr>
              <a:t>    </a:t>
            </a:r>
            <a:r>
              <a:rPr lang="en-US" altLang="zh-CN" sz="2200" dirty="0" smtClean="0">
                <a:sym typeface="Calibri" panose="020F0502020204030204" pitchFamily="34" charset="0"/>
              </a:rPr>
              <a:t>	</a:t>
            </a:r>
            <a:r>
              <a:rPr lang="zh-CN" altLang="en-US" sz="2200" dirty="0" smtClean="0">
                <a:sym typeface="Calibri" panose="020F0502020204030204" pitchFamily="34" charset="0"/>
              </a:rPr>
              <a:t>证毕</a:t>
            </a:r>
          </a:p>
          <a:p>
            <a:pPr marL="0" indent="0">
              <a:lnSpc>
                <a:spcPct val="90000"/>
              </a:lnSpc>
              <a:buFont typeface="Wingdings" panose="05000000000000000000" pitchFamily="2" charset="2"/>
              <a:buNone/>
            </a:pPr>
            <a:endParaRPr lang="zh-CN" altLang="en-US" sz="2200"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1878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18788"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p>
        </p:txBody>
      </p:sp>
      <p:sp>
        <p:nvSpPr>
          <p:cNvPr id="118789" name="Rectangle 3"/>
          <p:cNvSpPr>
            <a:spLocks noGrp="1" noChangeArrowheads="1"/>
          </p:cNvSpPr>
          <p:nvPr>
            <p:ph idx="4294967295"/>
          </p:nvPr>
        </p:nvSpPr>
        <p:spPr/>
        <p:txBody>
          <a:bodyPr/>
          <a:lstStyle/>
          <a:p>
            <a:pPr>
              <a:lnSpc>
                <a:spcPct val="150000"/>
              </a:lnSpc>
            </a:pPr>
            <a:r>
              <a:rPr lang="zh-CN" altLang="en-US" dirty="0" smtClean="0">
                <a:sym typeface="Calibri" panose="020F0502020204030204" pitchFamily="34" charset="0"/>
              </a:rPr>
              <a:t>定理</a:t>
            </a:r>
            <a:r>
              <a:rPr lang="en-US" altLang="zh-CN" dirty="0" smtClean="0">
                <a:sym typeface="Calibri" panose="020F0502020204030204" pitchFamily="34" charset="0"/>
              </a:rPr>
              <a:t>6.3</a:t>
            </a:r>
            <a:r>
              <a:rPr lang="zh-CN" altLang="en-US" dirty="0" smtClean="0">
                <a:sym typeface="Calibri" panose="020F0502020204030204" pitchFamily="34" charset="0"/>
              </a:rPr>
              <a:t>的证明过程</a:t>
            </a:r>
          </a:p>
          <a:p>
            <a:pPr lvl="1">
              <a:lnSpc>
                <a:spcPct val="150000"/>
              </a:lnSpc>
            </a:pPr>
            <a:r>
              <a:rPr lang="zh-CN" altLang="en-US" dirty="0" smtClean="0">
                <a:sym typeface="Calibri" panose="020F0502020204030204" pitchFamily="34" charset="0"/>
              </a:rPr>
              <a:t>是求</a:t>
            </a:r>
            <a:r>
              <a:rPr lang="en-US" altLang="zh-CN" i="1" dirty="0" smtClean="0">
                <a:sym typeface="Calibri" panose="020F0502020204030204" pitchFamily="34" charset="0"/>
              </a:rPr>
              <a:t>F</a:t>
            </a:r>
            <a:r>
              <a:rPr lang="zh-CN" altLang="en-US" dirty="0" smtClean="0">
                <a:sym typeface="Calibri" panose="020F0502020204030204" pitchFamily="34" charset="0"/>
              </a:rPr>
              <a:t>极小依赖集的过程</a:t>
            </a:r>
          </a:p>
          <a:p>
            <a:pPr lvl="1">
              <a:lnSpc>
                <a:spcPct val="150000"/>
              </a:lnSpc>
            </a:pPr>
            <a:r>
              <a:rPr lang="zh-CN" altLang="en-US" dirty="0" smtClean="0">
                <a:sym typeface="Calibri" panose="020F0502020204030204" pitchFamily="34" charset="0"/>
              </a:rPr>
              <a:t>也是检验</a:t>
            </a:r>
            <a:r>
              <a:rPr lang="en-US" altLang="zh-CN" i="1" dirty="0" smtClean="0">
                <a:sym typeface="Calibri" panose="020F0502020204030204" pitchFamily="34" charset="0"/>
              </a:rPr>
              <a:t>F</a:t>
            </a:r>
            <a:r>
              <a:rPr lang="zh-CN" altLang="en-US" dirty="0" smtClean="0">
                <a:sym typeface="Calibri" panose="020F0502020204030204" pitchFamily="34" charset="0"/>
              </a:rPr>
              <a:t>是否为极小依赖集的一个算法</a:t>
            </a:r>
            <a:endParaRPr lang="en-US" altLang="zh-CN" dirty="0" smtClean="0">
              <a:sym typeface="Calibri" panose="020F0502020204030204" pitchFamily="34" charset="0"/>
            </a:endParaRPr>
          </a:p>
          <a:p>
            <a:pPr lvl="1">
              <a:lnSpc>
                <a:spcPct val="150000"/>
              </a:lnSpc>
              <a:buNone/>
            </a:pPr>
            <a:r>
              <a:rPr lang="zh-CN" altLang="en-US" sz="2000" dirty="0" smtClean="0">
                <a:sym typeface="Calibri" panose="020F0502020204030204" pitchFamily="34" charset="0"/>
              </a:rPr>
              <a:t>    若改造后的</a:t>
            </a:r>
            <a:r>
              <a:rPr lang="en-US" altLang="zh-CN" sz="2000" i="1" dirty="0" smtClean="0">
                <a:sym typeface="Calibri" panose="020F0502020204030204" pitchFamily="34" charset="0"/>
              </a:rPr>
              <a:t>F</a:t>
            </a:r>
            <a:r>
              <a:rPr lang="zh-CN" altLang="en-US" sz="2000" dirty="0" smtClean="0">
                <a:sym typeface="Calibri" panose="020F0502020204030204" pitchFamily="34" charset="0"/>
              </a:rPr>
              <a:t>与原来的</a:t>
            </a:r>
            <a:r>
              <a:rPr lang="en-US" altLang="zh-CN" sz="2000" i="1" dirty="0" smtClean="0">
                <a:sym typeface="Calibri" panose="020F0502020204030204" pitchFamily="34" charset="0"/>
              </a:rPr>
              <a:t>F</a:t>
            </a:r>
            <a:r>
              <a:rPr lang="zh-CN" altLang="en-US" sz="2000" dirty="0" smtClean="0">
                <a:sym typeface="Calibri" panose="020F0502020204030204" pitchFamily="34" charset="0"/>
              </a:rPr>
              <a:t>相同，说明</a:t>
            </a:r>
            <a:r>
              <a:rPr lang="en-US" altLang="zh-CN" sz="2000" i="1" dirty="0" smtClean="0">
                <a:sym typeface="Calibri" panose="020F0502020204030204" pitchFamily="34" charset="0"/>
              </a:rPr>
              <a:t>F</a:t>
            </a:r>
            <a:r>
              <a:rPr lang="zh-CN" altLang="en-US" sz="2000" dirty="0" smtClean="0">
                <a:sym typeface="Calibri" panose="020F0502020204030204" pitchFamily="34" charset="0"/>
              </a:rPr>
              <a:t>就是一个最小依赖集</a:t>
            </a:r>
          </a:p>
          <a:p>
            <a:pPr lvl="1"/>
            <a:endParaRPr lang="zh-CN" altLang="en-US"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1981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19812"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p>
        </p:txBody>
      </p:sp>
      <p:sp>
        <p:nvSpPr>
          <p:cNvPr id="119813" name="Rectangle 3"/>
          <p:cNvSpPr>
            <a:spLocks noGrp="1" noChangeArrowheads="1"/>
          </p:cNvSpPr>
          <p:nvPr>
            <p:ph idx="4294967295"/>
          </p:nvPr>
        </p:nvSpPr>
        <p:spPr/>
        <p:txBody>
          <a:bodyPr/>
          <a:lstStyle/>
          <a:p>
            <a:pPr marL="0" indent="0">
              <a:lnSpc>
                <a:spcPct val="150000"/>
              </a:lnSpc>
            </a:pPr>
            <a:r>
              <a:rPr lang="en-US" altLang="zh-CN" dirty="0" smtClean="0">
                <a:sym typeface="Calibri" panose="020F0502020204030204" pitchFamily="34" charset="0"/>
              </a:rPr>
              <a:t>[</a:t>
            </a:r>
            <a:r>
              <a:rPr lang="zh-CN" altLang="en-US" dirty="0" smtClean="0">
                <a:sym typeface="Calibri" panose="020F0502020204030204" pitchFamily="34" charset="0"/>
              </a:rPr>
              <a:t>例</a:t>
            </a:r>
            <a:r>
              <a:rPr lang="en-US" altLang="zh-CN" dirty="0" smtClean="0">
                <a:sym typeface="Calibri" panose="020F0502020204030204" pitchFamily="34" charset="0"/>
              </a:rPr>
              <a:t>6.13]  </a:t>
            </a:r>
            <a:r>
              <a:rPr lang="en-US" altLang="zh-CN" i="1" dirty="0" smtClean="0">
                <a:sym typeface="Calibri" panose="020F0502020204030204" pitchFamily="34" charset="0"/>
              </a:rPr>
              <a:t>F</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en-US" altLang="zh-CN" dirty="0" smtClean="0">
                <a:sym typeface="Calibri" panose="020F0502020204030204" pitchFamily="34" charset="0"/>
              </a:rPr>
              <a:t>→</a:t>
            </a:r>
            <a:r>
              <a:rPr lang="en-US" altLang="zh-CN" i="1" dirty="0" smtClean="0">
                <a:sym typeface="Calibri" panose="020F0502020204030204" pitchFamily="34" charset="0"/>
              </a:rPr>
              <a:t>B</a:t>
            </a:r>
            <a:r>
              <a:rPr lang="en-US" altLang="zh-CN" dirty="0" smtClean="0">
                <a:sym typeface="Calibri" panose="020F0502020204030204" pitchFamily="34" charset="0"/>
              </a:rPr>
              <a:t>, </a:t>
            </a:r>
            <a:r>
              <a:rPr lang="en-US" altLang="zh-CN" i="1" dirty="0" smtClean="0">
                <a:sym typeface="Calibri" panose="020F0502020204030204" pitchFamily="34" charset="0"/>
              </a:rPr>
              <a:t>B</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en-US" altLang="zh-CN" dirty="0" smtClean="0">
                <a:sym typeface="Calibri" panose="020F0502020204030204" pitchFamily="34" charset="0"/>
              </a:rPr>
              <a:t>, </a:t>
            </a:r>
            <a:r>
              <a:rPr lang="en-US" altLang="zh-CN" i="1" dirty="0" smtClean="0">
                <a:sym typeface="Calibri" panose="020F0502020204030204" pitchFamily="34" charset="0"/>
              </a:rPr>
              <a:t>B</a:t>
            </a:r>
            <a:r>
              <a:rPr lang="en-US" altLang="zh-CN" dirty="0" smtClean="0">
                <a:sym typeface="Calibri" panose="020F0502020204030204" pitchFamily="34" charset="0"/>
              </a:rPr>
              <a:t>→</a:t>
            </a:r>
            <a:r>
              <a:rPr lang="en-US" altLang="zh-CN" i="1" dirty="0" smtClean="0">
                <a:sym typeface="Calibri" panose="020F0502020204030204" pitchFamily="34" charset="0"/>
              </a:rPr>
              <a:t>C</a:t>
            </a:r>
            <a:r>
              <a:rPr lang="zh-CN" altLang="en-US" dirty="0" smtClean="0">
                <a:sym typeface="Calibri" panose="020F0502020204030204" pitchFamily="34" charset="0"/>
              </a:rPr>
              <a:t>, </a:t>
            </a:r>
            <a:r>
              <a:rPr lang="en-US" altLang="zh-CN" i="1" dirty="0" smtClean="0">
                <a:sym typeface="Calibri" panose="020F0502020204030204" pitchFamily="34" charset="0"/>
              </a:rPr>
              <a:t>A</a:t>
            </a:r>
            <a:r>
              <a:rPr lang="en-US" altLang="zh-CN" dirty="0" smtClean="0">
                <a:sym typeface="Calibri" panose="020F0502020204030204" pitchFamily="34" charset="0"/>
              </a:rPr>
              <a:t>→</a:t>
            </a:r>
            <a:r>
              <a:rPr lang="en-US" altLang="zh-CN" i="1" dirty="0" smtClean="0">
                <a:sym typeface="Calibri" panose="020F0502020204030204" pitchFamily="34" charset="0"/>
              </a:rPr>
              <a:t>C</a:t>
            </a:r>
            <a:r>
              <a:rPr lang="en-US" altLang="zh-CN" dirty="0" smtClean="0">
                <a:sym typeface="Calibri" panose="020F0502020204030204" pitchFamily="34" charset="0"/>
              </a:rPr>
              <a:t>, </a:t>
            </a:r>
            <a:r>
              <a:rPr lang="en-US" altLang="zh-CN" i="1" dirty="0" smtClean="0">
                <a:sym typeface="Calibri" panose="020F0502020204030204" pitchFamily="34" charset="0"/>
              </a:rPr>
              <a:t>C</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en-US" altLang="zh-CN" dirty="0" smtClean="0">
                <a:sym typeface="Calibri" panose="020F0502020204030204" pitchFamily="34" charset="0"/>
              </a:rPr>
              <a:t>}</a:t>
            </a:r>
            <a:endParaRPr lang="zh-CN" altLang="en-US" dirty="0" smtClean="0">
              <a:sym typeface="Calibri" panose="020F0502020204030204" pitchFamily="34" charset="0"/>
            </a:endParaRPr>
          </a:p>
          <a:p>
            <a:pPr marL="0" indent="0">
              <a:lnSpc>
                <a:spcPct val="150000"/>
              </a:lnSpc>
              <a:buFont typeface="Wingdings" panose="05000000000000000000" pitchFamily="2" charset="2"/>
              <a:buNone/>
            </a:pPr>
            <a:r>
              <a:rPr lang="en-US" altLang="zh-CN" dirty="0" smtClean="0">
                <a:sym typeface="Calibri" panose="020F0502020204030204" pitchFamily="34" charset="0"/>
              </a:rPr>
              <a:t>       </a:t>
            </a:r>
            <a:r>
              <a:rPr lang="en-US" altLang="zh-CN" i="1" dirty="0" smtClean="0">
                <a:sym typeface="Calibri" panose="020F0502020204030204" pitchFamily="34" charset="0"/>
              </a:rPr>
              <a:t>F</a:t>
            </a:r>
            <a:r>
              <a:rPr lang="zh-CN" altLang="en-US" dirty="0" smtClean="0">
                <a:sym typeface="Calibri" panose="020F0502020204030204" pitchFamily="34" charset="0"/>
              </a:rPr>
              <a:t>的最小依赖集：</a:t>
            </a:r>
          </a:p>
          <a:p>
            <a:pPr marL="0" indent="0">
              <a:lnSpc>
                <a:spcPct val="150000"/>
              </a:lnSpc>
              <a:buFont typeface="Wingdings" panose="05000000000000000000" pitchFamily="2" charset="2"/>
              <a:buNone/>
            </a:pPr>
            <a:r>
              <a:rPr lang="zh-CN" altLang="en-US" dirty="0" smtClean="0">
                <a:sym typeface="Calibri" panose="020F0502020204030204" pitchFamily="34" charset="0"/>
              </a:rPr>
              <a:t>          	</a:t>
            </a:r>
            <a:r>
              <a:rPr lang="en-US" altLang="zh-CN" i="1" dirty="0" smtClean="0">
                <a:sym typeface="Calibri" panose="020F0502020204030204" pitchFamily="34" charset="0"/>
              </a:rPr>
              <a:t>F</a:t>
            </a:r>
            <a:r>
              <a:rPr lang="en-US" altLang="zh-CN" i="1" baseline="-25000" dirty="0" smtClean="0">
                <a:sym typeface="Calibri" panose="020F0502020204030204" pitchFamily="34" charset="0"/>
              </a:rPr>
              <a:t>m1</a:t>
            </a:r>
            <a:r>
              <a:rPr lang="en-US" altLang="zh-CN" dirty="0" smtClean="0">
                <a:sym typeface="Calibri" panose="020F0502020204030204" pitchFamily="34" charset="0"/>
              </a:rPr>
              <a:t>= {</a:t>
            </a:r>
            <a:r>
              <a:rPr lang="en-US" altLang="zh-CN" i="1" dirty="0" smtClean="0">
                <a:sym typeface="Calibri" panose="020F0502020204030204" pitchFamily="34" charset="0"/>
              </a:rPr>
              <a:t>A</a:t>
            </a:r>
            <a:r>
              <a:rPr lang="en-US" altLang="zh-CN" dirty="0" smtClean="0">
                <a:sym typeface="Calibri" panose="020F0502020204030204" pitchFamily="34" charset="0"/>
              </a:rPr>
              <a:t>→</a:t>
            </a:r>
            <a:r>
              <a:rPr lang="en-US" altLang="zh-CN" i="1" dirty="0" smtClean="0">
                <a:sym typeface="Calibri" panose="020F0502020204030204" pitchFamily="34" charset="0"/>
              </a:rPr>
              <a:t>B</a:t>
            </a:r>
            <a:r>
              <a:rPr lang="en-US" altLang="zh-CN" dirty="0" smtClean="0">
                <a:sym typeface="Calibri" panose="020F0502020204030204" pitchFamily="34" charset="0"/>
              </a:rPr>
              <a:t>, </a:t>
            </a:r>
            <a:r>
              <a:rPr lang="en-US" altLang="zh-CN" i="1" dirty="0" smtClean="0">
                <a:sym typeface="Calibri" panose="020F0502020204030204" pitchFamily="34" charset="0"/>
              </a:rPr>
              <a:t>B</a:t>
            </a:r>
            <a:r>
              <a:rPr lang="en-US" altLang="zh-CN" dirty="0" smtClean="0">
                <a:sym typeface="Calibri" panose="020F0502020204030204" pitchFamily="34" charset="0"/>
              </a:rPr>
              <a:t>→</a:t>
            </a:r>
            <a:r>
              <a:rPr lang="en-US" altLang="zh-CN" i="1" dirty="0" smtClean="0">
                <a:sym typeface="Calibri" panose="020F0502020204030204" pitchFamily="34" charset="0"/>
              </a:rPr>
              <a:t>C</a:t>
            </a:r>
            <a:r>
              <a:rPr lang="en-US" altLang="zh-CN" dirty="0" smtClean="0">
                <a:sym typeface="Calibri" panose="020F0502020204030204" pitchFamily="34" charset="0"/>
              </a:rPr>
              <a:t>, </a:t>
            </a:r>
            <a:r>
              <a:rPr lang="en-US" altLang="zh-CN" i="1" dirty="0" smtClean="0">
                <a:sym typeface="Calibri" panose="020F0502020204030204" pitchFamily="34" charset="0"/>
              </a:rPr>
              <a:t>C</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en-US" altLang="zh-CN" dirty="0" smtClean="0">
                <a:sym typeface="Calibri" panose="020F0502020204030204" pitchFamily="34" charset="0"/>
              </a:rPr>
              <a:t>}  </a:t>
            </a:r>
            <a:endParaRPr lang="zh-CN" altLang="en-US"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2083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20836"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p>
        </p:txBody>
      </p:sp>
      <p:sp>
        <p:nvSpPr>
          <p:cNvPr id="120837" name="Rectangle 3"/>
          <p:cNvSpPr>
            <a:spLocks noGrp="1" noChangeArrowheads="1"/>
          </p:cNvSpPr>
          <p:nvPr>
            <p:ph idx="4294967295"/>
          </p:nvPr>
        </p:nvSpPr>
        <p:spPr/>
        <p:txBody>
          <a:bodyPr/>
          <a:lstStyle/>
          <a:p>
            <a:pPr>
              <a:lnSpc>
                <a:spcPct val="150000"/>
              </a:lnSpc>
            </a:pPr>
            <a:r>
              <a:rPr lang="en-US" altLang="zh-CN" i="1" dirty="0" smtClean="0">
                <a:sym typeface="Calibri" panose="020F0502020204030204" pitchFamily="34" charset="0"/>
              </a:rPr>
              <a:t>F</a:t>
            </a:r>
            <a:r>
              <a:rPr lang="zh-CN" altLang="en-US" dirty="0" smtClean="0">
                <a:sym typeface="Calibri" panose="020F0502020204030204" pitchFamily="34" charset="0"/>
              </a:rPr>
              <a:t>的最小依赖集</a:t>
            </a:r>
            <a:r>
              <a:rPr lang="en-US" altLang="zh-CN" i="1" dirty="0" smtClean="0">
                <a:sym typeface="Calibri" panose="020F0502020204030204" pitchFamily="34" charset="0"/>
              </a:rPr>
              <a:t>F</a:t>
            </a:r>
            <a:r>
              <a:rPr lang="en-US" altLang="zh-CN" i="1" baseline="-25000" dirty="0" smtClean="0">
                <a:sym typeface="Calibri" panose="020F0502020204030204" pitchFamily="34" charset="0"/>
              </a:rPr>
              <a:t>m</a:t>
            </a:r>
            <a:r>
              <a:rPr lang="zh-CN" altLang="en-US" dirty="0" smtClean="0">
                <a:sym typeface="Calibri" panose="020F0502020204030204" pitchFamily="34" charset="0"/>
              </a:rPr>
              <a:t>不一定是唯一的，它与对各函数依赖</a:t>
            </a:r>
            <a:r>
              <a:rPr lang="en-US" altLang="zh-CN" i="1" dirty="0" err="1" smtClean="0">
                <a:sym typeface="Calibri" panose="020F0502020204030204" pitchFamily="34" charset="0"/>
              </a:rPr>
              <a:t>FD</a:t>
            </a:r>
            <a:r>
              <a:rPr lang="en-US" altLang="zh-CN" i="1" baseline="-25000" dirty="0" err="1" smtClean="0">
                <a:sym typeface="Calibri" panose="020F0502020204030204" pitchFamily="34" charset="0"/>
              </a:rPr>
              <a:t>i</a:t>
            </a:r>
            <a:r>
              <a:rPr lang="en-US" altLang="zh-CN" dirty="0" smtClean="0">
                <a:sym typeface="Calibri" panose="020F0502020204030204" pitchFamily="34" charset="0"/>
              </a:rPr>
              <a:t> </a:t>
            </a:r>
            <a:r>
              <a:rPr lang="zh-CN" altLang="en-US" dirty="0" smtClean="0">
                <a:sym typeface="Calibri" panose="020F0502020204030204" pitchFamily="34" charset="0"/>
              </a:rPr>
              <a:t>及</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zh-CN" altLang="en-US" dirty="0" smtClean="0">
                <a:sym typeface="Calibri" panose="020F0502020204030204" pitchFamily="34" charset="0"/>
              </a:rPr>
              <a:t>中</a:t>
            </a:r>
            <a:r>
              <a:rPr lang="en-US" altLang="zh-CN" i="1" dirty="0" smtClean="0">
                <a:sym typeface="Calibri" panose="020F0502020204030204" pitchFamily="34" charset="0"/>
              </a:rPr>
              <a:t>X</a:t>
            </a:r>
            <a:r>
              <a:rPr lang="zh-CN" altLang="en-US" dirty="0" smtClean="0">
                <a:sym typeface="Calibri" panose="020F0502020204030204" pitchFamily="34" charset="0"/>
              </a:rPr>
              <a:t>各属性的处置顺序有关。 </a:t>
            </a:r>
            <a:endParaRPr lang="zh-CN" altLang="en-US"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1433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4340"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问题的提出（续）</a:t>
            </a:r>
          </a:p>
        </p:txBody>
      </p:sp>
      <p:sp>
        <p:nvSpPr>
          <p:cNvPr id="14341" name="Rectangle 3"/>
          <p:cNvSpPr>
            <a:spLocks noGrp="1" noChangeArrowheads="1"/>
          </p:cNvSpPr>
          <p:nvPr>
            <p:ph idx="1"/>
          </p:nvPr>
        </p:nvSpPr>
        <p:spPr>
          <a:xfrm>
            <a:off x="252413" y="1069975"/>
            <a:ext cx="8686800" cy="5095875"/>
          </a:xfrm>
        </p:spPr>
        <p:txBody>
          <a:bodyPr/>
          <a:lstStyle/>
          <a:p>
            <a:pPr marL="742950" lvl="1" indent="-285750" algn="l">
              <a:lnSpc>
                <a:spcPct val="150000"/>
              </a:lnSpc>
              <a:buFont typeface="Wingdings" panose="05000000000000000000" pitchFamily="2" charset="2"/>
              <a:buChar char="n"/>
            </a:pPr>
            <a:r>
              <a:rPr lang="zh-CN" altLang="en-US" dirty="0" smtClean="0">
                <a:sym typeface="Calibri" panose="020F0502020204030204" pitchFamily="34" charset="0"/>
              </a:rPr>
              <a:t>由此可得到属性组</a:t>
            </a:r>
            <a:r>
              <a:rPr lang="en-US" altLang="zh-CN" dirty="0" smtClean="0">
                <a:sym typeface="Calibri" panose="020F0502020204030204" pitchFamily="34" charset="0"/>
              </a:rPr>
              <a:t>U</a:t>
            </a:r>
            <a:r>
              <a:rPr lang="zh-CN" altLang="en-US" dirty="0" smtClean="0">
                <a:sym typeface="Calibri" panose="020F0502020204030204" pitchFamily="34" charset="0"/>
              </a:rPr>
              <a:t>上的一组函数依赖</a:t>
            </a:r>
            <a:r>
              <a:rPr lang="en-US" altLang="zh-CN" dirty="0" smtClean="0">
                <a:sym typeface="Calibri" panose="020F0502020204030204" pitchFamily="34" charset="0"/>
              </a:rPr>
              <a:t>F</a:t>
            </a:r>
            <a:r>
              <a:rPr lang="zh-CN" altLang="en-US" dirty="0" smtClean="0">
                <a:sym typeface="Calibri" panose="020F0502020204030204" pitchFamily="34" charset="0"/>
              </a:rPr>
              <a:t>：</a:t>
            </a:r>
          </a:p>
          <a:p>
            <a:pPr marL="342900" indent="-342900" algn="l">
              <a:lnSpc>
                <a:spcPct val="150000"/>
              </a:lnSpc>
            </a:pPr>
            <a:r>
              <a:rPr lang="en-US" altLang="zh-CN" sz="2400" dirty="0" smtClean="0">
                <a:sym typeface="Calibri" panose="020F0502020204030204" pitchFamily="34" charset="0"/>
              </a:rPr>
              <a:t>  </a:t>
            </a:r>
            <a:r>
              <a:rPr lang="zh-CN" altLang="en-US" sz="2400" dirty="0" smtClean="0">
                <a:sym typeface="Calibri" panose="020F0502020204030204" pitchFamily="34" charset="0"/>
              </a:rPr>
              <a:t>     </a:t>
            </a:r>
            <a:r>
              <a:rPr lang="en-US" altLang="zh-CN" sz="2400" dirty="0" smtClean="0">
                <a:sym typeface="Calibri" panose="020F0502020204030204" pitchFamily="34" charset="0"/>
              </a:rPr>
              <a:t>F={</a:t>
            </a:r>
            <a:r>
              <a:rPr lang="en-US" altLang="zh-CN" sz="2400" dirty="0" err="1" smtClean="0">
                <a:sym typeface="Calibri" panose="020F0502020204030204" pitchFamily="34" charset="0"/>
              </a:rPr>
              <a:t>Sno→Sdept</a:t>
            </a:r>
            <a:r>
              <a:rPr lang="en-US" altLang="zh-CN" sz="2400" dirty="0" smtClean="0">
                <a:sym typeface="Calibri" panose="020F0502020204030204" pitchFamily="34" charset="0"/>
              </a:rPr>
              <a:t>, </a:t>
            </a:r>
            <a:r>
              <a:rPr lang="en-US" altLang="zh-CN" sz="2400" dirty="0" err="1" smtClean="0">
                <a:sym typeface="Calibri" panose="020F0502020204030204" pitchFamily="34" charset="0"/>
              </a:rPr>
              <a:t>Sdept</a:t>
            </a:r>
            <a:r>
              <a:rPr lang="en-US" altLang="zh-CN" sz="2400" dirty="0" smtClean="0">
                <a:sym typeface="Calibri" panose="020F0502020204030204" pitchFamily="34" charset="0"/>
              </a:rPr>
              <a:t>→ </a:t>
            </a:r>
            <a:r>
              <a:rPr lang="en-US" altLang="zh-CN" sz="2400" dirty="0" err="1" smtClean="0">
                <a:sym typeface="Calibri" panose="020F0502020204030204" pitchFamily="34" charset="0"/>
              </a:rPr>
              <a:t>Mname</a:t>
            </a:r>
            <a:r>
              <a:rPr lang="en-US" altLang="zh-CN" sz="2400" dirty="0" smtClean="0">
                <a:sym typeface="Calibri" panose="020F0502020204030204" pitchFamily="34" charset="0"/>
              </a:rPr>
              <a:t>, (</a:t>
            </a:r>
            <a:r>
              <a:rPr lang="en-US" altLang="zh-CN" sz="2400" dirty="0" err="1" smtClean="0">
                <a:sym typeface="Calibri" panose="020F0502020204030204" pitchFamily="34" charset="0"/>
              </a:rPr>
              <a:t>Sno</a:t>
            </a:r>
            <a:r>
              <a:rPr lang="en-US" altLang="zh-CN" sz="2400" dirty="0" smtClean="0">
                <a:sym typeface="Calibri" panose="020F0502020204030204" pitchFamily="34" charset="0"/>
              </a:rPr>
              <a:t>, </a:t>
            </a:r>
            <a:r>
              <a:rPr lang="en-US" altLang="zh-CN" sz="2400" dirty="0" err="1" smtClean="0">
                <a:sym typeface="Calibri" panose="020F0502020204030204" pitchFamily="34" charset="0"/>
              </a:rPr>
              <a:t>Cno</a:t>
            </a:r>
            <a:r>
              <a:rPr lang="en-US" altLang="zh-CN" sz="2400" dirty="0" smtClean="0">
                <a:sym typeface="Calibri" panose="020F0502020204030204" pitchFamily="34" charset="0"/>
              </a:rPr>
              <a:t>)→ Grade}</a:t>
            </a:r>
          </a:p>
        </p:txBody>
      </p:sp>
      <p:grpSp>
        <p:nvGrpSpPr>
          <p:cNvPr id="14342" name="Group 6"/>
          <p:cNvGrpSpPr/>
          <p:nvPr/>
        </p:nvGrpSpPr>
        <p:grpSpPr bwMode="auto">
          <a:xfrm>
            <a:off x="1763713" y="3014663"/>
            <a:ext cx="5715000" cy="2667000"/>
            <a:chOff x="0" y="0"/>
            <a:chExt cx="5580" cy="2028"/>
          </a:xfrm>
        </p:grpSpPr>
        <p:sp>
          <p:nvSpPr>
            <p:cNvPr id="14343" name="Rectangle 5"/>
            <p:cNvSpPr>
              <a:spLocks noChangeArrowheads="1"/>
            </p:cNvSpPr>
            <p:nvPr/>
          </p:nvSpPr>
          <p:spPr bwMode="auto">
            <a:xfrm>
              <a:off x="0" y="0"/>
              <a:ext cx="3600" cy="1092"/>
            </a:xfrm>
            <a:prstGeom prst="rect">
              <a:avLst/>
            </a:prstGeom>
            <a:noFill/>
            <a:ln w="28575">
              <a:solidFill>
                <a:srgbClr val="000000"/>
              </a:solidFill>
              <a:miter lim="800000"/>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sp>
          <p:nvSpPr>
            <p:cNvPr id="14344" name="Text Box 6"/>
            <p:cNvSpPr>
              <a:spLocks noChangeArrowheads="1"/>
            </p:cNvSpPr>
            <p:nvPr/>
          </p:nvSpPr>
          <p:spPr bwMode="auto">
            <a:xfrm>
              <a:off x="360" y="312"/>
              <a:ext cx="1080" cy="468"/>
            </a:xfrm>
            <a:prstGeom prst="rect">
              <a:avLst/>
            </a:prstGeom>
            <a:noFill/>
            <a:ln w="28575">
              <a:solidFill>
                <a:srgbClr val="000000"/>
              </a:solidFill>
              <a:miter lim="800000"/>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anose="02020603050405020304" pitchFamily="18" charset="0"/>
                  <a:sym typeface="Times New Roman" panose="02020603050405020304" pitchFamily="18" charset="0"/>
                </a:rPr>
                <a:t> Sno</a:t>
              </a:r>
              <a:endParaRPr lang="zh-CN" altLang="en-US"/>
            </a:p>
          </p:txBody>
        </p:sp>
        <p:sp>
          <p:nvSpPr>
            <p:cNvPr id="14345" name="Text Box 7"/>
            <p:cNvSpPr>
              <a:spLocks noChangeArrowheads="1"/>
            </p:cNvSpPr>
            <p:nvPr/>
          </p:nvSpPr>
          <p:spPr bwMode="auto">
            <a:xfrm>
              <a:off x="1980" y="312"/>
              <a:ext cx="1260" cy="468"/>
            </a:xfrm>
            <a:prstGeom prst="rect">
              <a:avLst/>
            </a:prstGeom>
            <a:noFill/>
            <a:ln w="28575">
              <a:solidFill>
                <a:srgbClr val="000000"/>
              </a:solidFill>
              <a:miter lim="800000"/>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anose="02020603050405020304" pitchFamily="18" charset="0"/>
                  <a:sym typeface="Times New Roman" panose="02020603050405020304" pitchFamily="18" charset="0"/>
                </a:rPr>
                <a:t>Cno</a:t>
              </a:r>
              <a:endParaRPr lang="en-US" altLang="zh-CN" sz="2000" b="1">
                <a:solidFill>
                  <a:srgbClr val="000000"/>
                </a:solidFill>
                <a:latin typeface="Times New Roman" panose="02020603050405020304" pitchFamily="18" charset="0"/>
                <a:sym typeface="Times New Roman" panose="02020603050405020304" pitchFamily="18" charset="0"/>
              </a:endParaRPr>
            </a:p>
          </p:txBody>
        </p:sp>
        <p:sp>
          <p:nvSpPr>
            <p:cNvPr id="14346" name="Text Box 8"/>
            <p:cNvSpPr>
              <a:spLocks noChangeArrowheads="1"/>
            </p:cNvSpPr>
            <p:nvPr/>
          </p:nvSpPr>
          <p:spPr bwMode="auto">
            <a:xfrm>
              <a:off x="360" y="1560"/>
              <a:ext cx="1080" cy="468"/>
            </a:xfrm>
            <a:prstGeom prst="rect">
              <a:avLst/>
            </a:prstGeom>
            <a:noFill/>
            <a:ln w="28575">
              <a:solidFill>
                <a:srgbClr val="000000"/>
              </a:solidFill>
              <a:miter lim="800000"/>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anose="02020603050405020304" pitchFamily="18" charset="0"/>
                  <a:sym typeface="Times New Roman" panose="02020603050405020304" pitchFamily="18" charset="0"/>
                </a:rPr>
                <a:t>Sdept</a:t>
              </a:r>
              <a:endParaRPr lang="en-US" altLang="zh-CN" sz="2000" b="1">
                <a:solidFill>
                  <a:srgbClr val="000000"/>
                </a:solidFill>
                <a:latin typeface="Times New Roman" panose="02020603050405020304" pitchFamily="18" charset="0"/>
                <a:sym typeface="Times New Roman" panose="02020603050405020304" pitchFamily="18" charset="0"/>
              </a:endParaRPr>
            </a:p>
          </p:txBody>
        </p:sp>
        <p:sp>
          <p:nvSpPr>
            <p:cNvPr id="14347" name="Text Box 9"/>
            <p:cNvSpPr>
              <a:spLocks noChangeArrowheads="1"/>
            </p:cNvSpPr>
            <p:nvPr/>
          </p:nvSpPr>
          <p:spPr bwMode="auto">
            <a:xfrm>
              <a:off x="1980" y="1560"/>
              <a:ext cx="1260" cy="468"/>
            </a:xfrm>
            <a:prstGeom prst="rect">
              <a:avLst/>
            </a:prstGeom>
            <a:noFill/>
            <a:ln w="28575">
              <a:solidFill>
                <a:srgbClr val="000000"/>
              </a:solidFill>
              <a:miter lim="800000"/>
            </a:ln>
          </p:spPr>
          <p:txBody>
            <a:bodyPr/>
            <a:lstStyle/>
            <a:p>
              <a:pPr algn="just">
                <a:buClr>
                  <a:schemeClr val="accent1"/>
                </a:buClr>
                <a:buSzPct val="90000"/>
                <a:buFont typeface="Monotype Sorts" pitchFamily="2" charset="2"/>
                <a:buNone/>
              </a:pPr>
              <a:r>
                <a:rPr lang="en-US" altLang="zh-CN" sz="2000" b="1">
                  <a:solidFill>
                    <a:srgbClr val="000000"/>
                  </a:solidFill>
                  <a:latin typeface="Times New Roman" panose="02020603050405020304" pitchFamily="18" charset="0"/>
                  <a:sym typeface="Times New Roman" panose="02020603050405020304" pitchFamily="18" charset="0"/>
                </a:rPr>
                <a:t>M</a:t>
              </a:r>
              <a:r>
                <a:rPr lang="en-US" altLang="zh-CN" sz="2400" b="1">
                  <a:solidFill>
                    <a:srgbClr val="000000"/>
                  </a:solidFill>
                  <a:latin typeface="Times New Roman" panose="02020603050405020304" pitchFamily="18" charset="0"/>
                  <a:sym typeface="Times New Roman" panose="02020603050405020304" pitchFamily="18" charset="0"/>
                </a:rPr>
                <a:t>nam</a:t>
              </a:r>
              <a:r>
                <a:rPr lang="en-US" altLang="zh-CN" sz="2000" b="1">
                  <a:solidFill>
                    <a:srgbClr val="000000"/>
                  </a:solidFill>
                  <a:latin typeface="Times New Roman" panose="02020603050405020304" pitchFamily="18" charset="0"/>
                  <a:sym typeface="Times New Roman" panose="02020603050405020304" pitchFamily="18" charset="0"/>
                </a:rPr>
                <a:t>e</a:t>
              </a:r>
              <a:endParaRPr lang="zh-CN" altLang="en-US"/>
            </a:p>
          </p:txBody>
        </p:sp>
        <p:sp>
          <p:nvSpPr>
            <p:cNvPr id="14348" name="Line 10"/>
            <p:cNvSpPr>
              <a:spLocks noChangeShapeType="1"/>
            </p:cNvSpPr>
            <p:nvPr/>
          </p:nvSpPr>
          <p:spPr bwMode="auto">
            <a:xfrm>
              <a:off x="900" y="780"/>
              <a:ext cx="1" cy="780"/>
            </a:xfrm>
            <a:prstGeom prst="line">
              <a:avLst/>
            </a:prstGeom>
            <a:noFill/>
            <a:ln w="28575">
              <a:solidFill>
                <a:srgbClr val="000000"/>
              </a:solidFill>
              <a:round/>
              <a:tailEnd type="stealth" w="med" len="med"/>
            </a:ln>
          </p:spPr>
          <p:txBody>
            <a:bodyPr/>
            <a:lstStyle/>
            <a:p>
              <a:endParaRPr lang="zh-CN" altLang="en-US"/>
            </a:p>
          </p:txBody>
        </p:sp>
        <p:sp>
          <p:nvSpPr>
            <p:cNvPr id="14349" name="Line 11"/>
            <p:cNvSpPr>
              <a:spLocks noChangeShapeType="1"/>
            </p:cNvSpPr>
            <p:nvPr/>
          </p:nvSpPr>
          <p:spPr bwMode="auto">
            <a:xfrm>
              <a:off x="1437" y="1716"/>
              <a:ext cx="540" cy="1"/>
            </a:xfrm>
            <a:prstGeom prst="line">
              <a:avLst/>
            </a:prstGeom>
            <a:noFill/>
            <a:ln w="28575">
              <a:solidFill>
                <a:srgbClr val="000000"/>
              </a:solidFill>
              <a:round/>
              <a:tailEnd type="stealth" w="med" len="med"/>
            </a:ln>
          </p:spPr>
          <p:txBody>
            <a:bodyPr/>
            <a:lstStyle/>
            <a:p>
              <a:endParaRPr lang="zh-CN" altLang="en-US"/>
            </a:p>
          </p:txBody>
        </p:sp>
        <p:sp>
          <p:nvSpPr>
            <p:cNvPr id="14350" name="Text Box 12"/>
            <p:cNvSpPr>
              <a:spLocks noChangeArrowheads="1"/>
            </p:cNvSpPr>
            <p:nvPr/>
          </p:nvSpPr>
          <p:spPr bwMode="auto">
            <a:xfrm>
              <a:off x="4320" y="312"/>
              <a:ext cx="1260" cy="468"/>
            </a:xfrm>
            <a:prstGeom prst="rect">
              <a:avLst/>
            </a:prstGeom>
            <a:noFill/>
            <a:ln w="28575">
              <a:solidFill>
                <a:srgbClr val="000000"/>
              </a:solidFill>
              <a:miter lim="800000"/>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anose="02020603050405020304" pitchFamily="18" charset="0"/>
                  <a:sym typeface="Times New Roman" panose="02020603050405020304" pitchFamily="18" charset="0"/>
                </a:rPr>
                <a:t>Grade</a:t>
              </a:r>
              <a:endParaRPr lang="en-US" altLang="zh-CN" sz="2800" b="1">
                <a:solidFill>
                  <a:srgbClr val="000000"/>
                </a:solidFill>
                <a:latin typeface="Times New Roman" panose="02020603050405020304" pitchFamily="18" charset="0"/>
                <a:sym typeface="Times New Roman" panose="02020603050405020304" pitchFamily="18" charset="0"/>
              </a:endParaRPr>
            </a:p>
          </p:txBody>
        </p:sp>
        <p:sp>
          <p:nvSpPr>
            <p:cNvPr id="14351" name="Line 13"/>
            <p:cNvSpPr>
              <a:spLocks noChangeShapeType="1"/>
            </p:cNvSpPr>
            <p:nvPr/>
          </p:nvSpPr>
          <p:spPr bwMode="auto">
            <a:xfrm>
              <a:off x="3600" y="468"/>
              <a:ext cx="720" cy="1"/>
            </a:xfrm>
            <a:prstGeom prst="line">
              <a:avLst/>
            </a:prstGeom>
            <a:noFill/>
            <a:ln w="28575">
              <a:solidFill>
                <a:srgbClr val="000000"/>
              </a:solidFill>
              <a:round/>
              <a:tailEnd type="stealth" w="med" len="med"/>
            </a:ln>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2185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21860" name="Rectangle 1026"/>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p>
        </p:txBody>
      </p:sp>
      <p:sp>
        <p:nvSpPr>
          <p:cNvPr id="121861" name="Rectangle 1027"/>
          <p:cNvSpPr>
            <a:spLocks noGrp="1" noChangeArrowheads="1"/>
          </p:cNvSpPr>
          <p:nvPr>
            <p:ph idx="4294967295"/>
          </p:nvPr>
        </p:nvSpPr>
        <p:spPr/>
        <p:txBody>
          <a:bodyPr/>
          <a:lstStyle/>
          <a:p>
            <a:pPr marL="0" indent="0">
              <a:buFont typeface="Wingdings" panose="05000000000000000000" pitchFamily="2" charset="2"/>
              <a:buNone/>
            </a:pPr>
            <a:r>
              <a:rPr lang="en-US" altLang="zh-CN" dirty="0" smtClean="0">
                <a:sym typeface="Calibri" panose="020F0502020204030204" pitchFamily="34" charset="0"/>
              </a:rPr>
              <a:t>[</a:t>
            </a:r>
            <a:r>
              <a:rPr lang="zh-CN" altLang="en-US" dirty="0" smtClean="0">
                <a:sym typeface="Calibri" panose="020F0502020204030204" pitchFamily="34" charset="0"/>
              </a:rPr>
              <a:t>例</a:t>
            </a:r>
            <a:r>
              <a:rPr lang="en-US" altLang="zh-CN" dirty="0" smtClean="0">
                <a:sym typeface="Calibri" panose="020F0502020204030204" pitchFamily="34" charset="0"/>
              </a:rPr>
              <a:t>6.13] </a:t>
            </a:r>
            <a:r>
              <a:rPr lang="zh-CN" altLang="en-US" dirty="0" smtClean="0">
                <a:sym typeface="Calibri" panose="020F0502020204030204" pitchFamily="34" charset="0"/>
              </a:rPr>
              <a:t>（续）</a:t>
            </a:r>
          </a:p>
          <a:p>
            <a:pPr marL="0" indent="0">
              <a:buFont typeface="Wingdings" panose="05000000000000000000" pitchFamily="2" charset="2"/>
              <a:buNone/>
            </a:pPr>
            <a:r>
              <a:rPr lang="zh-CN" altLang="en-US" dirty="0" smtClean="0">
                <a:sym typeface="Calibri" panose="020F0502020204030204" pitchFamily="34" charset="0"/>
              </a:rPr>
              <a:t>           </a:t>
            </a:r>
            <a:r>
              <a:rPr lang="en-US" altLang="zh-CN" i="1" dirty="0" smtClean="0">
                <a:sym typeface="Calibri" panose="020F0502020204030204" pitchFamily="34" charset="0"/>
              </a:rPr>
              <a:t>F</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en-US" altLang="zh-CN" dirty="0" smtClean="0">
                <a:sym typeface="Calibri" panose="020F0502020204030204" pitchFamily="34" charset="0"/>
              </a:rPr>
              <a:t>→</a:t>
            </a:r>
            <a:r>
              <a:rPr lang="en-US" altLang="zh-CN" i="1" dirty="0" smtClean="0">
                <a:sym typeface="Calibri" panose="020F0502020204030204" pitchFamily="34" charset="0"/>
              </a:rPr>
              <a:t>B</a:t>
            </a:r>
            <a:r>
              <a:rPr lang="en-US" altLang="zh-CN" dirty="0" smtClean="0">
                <a:sym typeface="Calibri" panose="020F0502020204030204" pitchFamily="34" charset="0"/>
              </a:rPr>
              <a:t>, </a:t>
            </a:r>
            <a:r>
              <a:rPr lang="en-US" altLang="zh-CN" i="1" dirty="0" smtClean="0">
                <a:sym typeface="Calibri" panose="020F0502020204030204" pitchFamily="34" charset="0"/>
              </a:rPr>
              <a:t>B</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en-US" altLang="zh-CN" dirty="0" smtClean="0">
                <a:sym typeface="Calibri" panose="020F0502020204030204" pitchFamily="34" charset="0"/>
              </a:rPr>
              <a:t>, </a:t>
            </a:r>
            <a:r>
              <a:rPr lang="en-US" altLang="zh-CN" i="1" dirty="0" smtClean="0">
                <a:sym typeface="Calibri" panose="020F0502020204030204" pitchFamily="34" charset="0"/>
              </a:rPr>
              <a:t>B</a:t>
            </a:r>
            <a:r>
              <a:rPr lang="en-US" altLang="zh-CN" dirty="0" smtClean="0">
                <a:sym typeface="Calibri" panose="020F0502020204030204" pitchFamily="34" charset="0"/>
              </a:rPr>
              <a:t>→</a:t>
            </a:r>
            <a:r>
              <a:rPr lang="en-US" altLang="zh-CN" i="1" dirty="0" smtClean="0">
                <a:sym typeface="Calibri" panose="020F0502020204030204" pitchFamily="34" charset="0"/>
              </a:rPr>
              <a:t>C</a:t>
            </a:r>
            <a:r>
              <a:rPr lang="zh-CN" altLang="en-US" dirty="0" smtClean="0">
                <a:sym typeface="Calibri" panose="020F0502020204030204" pitchFamily="34" charset="0"/>
              </a:rPr>
              <a:t>, </a:t>
            </a:r>
            <a:r>
              <a:rPr lang="en-US" altLang="zh-CN" i="1" dirty="0" smtClean="0">
                <a:sym typeface="Calibri" panose="020F0502020204030204" pitchFamily="34" charset="0"/>
              </a:rPr>
              <a:t>A</a:t>
            </a:r>
            <a:r>
              <a:rPr lang="en-US" altLang="zh-CN" dirty="0" smtClean="0">
                <a:sym typeface="Calibri" panose="020F0502020204030204" pitchFamily="34" charset="0"/>
              </a:rPr>
              <a:t>→</a:t>
            </a:r>
            <a:r>
              <a:rPr lang="en-US" altLang="zh-CN" i="1" dirty="0" smtClean="0">
                <a:sym typeface="Calibri" panose="020F0502020204030204" pitchFamily="34" charset="0"/>
              </a:rPr>
              <a:t>C</a:t>
            </a:r>
            <a:r>
              <a:rPr lang="en-US" altLang="zh-CN" dirty="0" smtClean="0">
                <a:sym typeface="Calibri" panose="020F0502020204030204" pitchFamily="34" charset="0"/>
              </a:rPr>
              <a:t>, </a:t>
            </a:r>
            <a:r>
              <a:rPr lang="en-US" altLang="zh-CN" i="1" dirty="0" smtClean="0">
                <a:sym typeface="Calibri" panose="020F0502020204030204" pitchFamily="34" charset="0"/>
              </a:rPr>
              <a:t>C</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en-US" altLang="zh-CN" dirty="0" smtClean="0">
                <a:sym typeface="Calibri" panose="020F0502020204030204" pitchFamily="34" charset="0"/>
              </a:rPr>
              <a:t>}</a:t>
            </a:r>
            <a:endParaRPr lang="zh-CN" altLang="en-US" dirty="0" smtClean="0">
              <a:sym typeface="Calibri" panose="020F0502020204030204" pitchFamily="34" charset="0"/>
            </a:endParaRPr>
          </a:p>
          <a:p>
            <a:pPr marL="0" indent="0">
              <a:buFont typeface="Wingdings" panose="05000000000000000000" pitchFamily="2" charset="2"/>
              <a:buNone/>
            </a:pPr>
            <a:r>
              <a:rPr lang="en-US" altLang="zh-CN" dirty="0" smtClean="0">
                <a:sym typeface="Calibri" panose="020F0502020204030204" pitchFamily="34" charset="0"/>
              </a:rPr>
              <a:t>    </a:t>
            </a:r>
            <a:endParaRPr lang="zh-CN" altLang="en-US" dirty="0" smtClean="0">
              <a:sym typeface="Calibri" panose="020F0502020204030204" pitchFamily="34" charset="0"/>
            </a:endParaRPr>
          </a:p>
          <a:p>
            <a:pPr marL="0" indent="0">
              <a:buFont typeface="Wingdings" panose="05000000000000000000" pitchFamily="2" charset="2"/>
              <a:buNone/>
            </a:pPr>
            <a:r>
              <a:rPr lang="en-US" altLang="zh-CN" dirty="0" smtClean="0">
                <a:sym typeface="Calibri" panose="020F0502020204030204" pitchFamily="34" charset="0"/>
              </a:rPr>
              <a:t>   </a:t>
            </a:r>
            <a:r>
              <a:rPr lang="zh-CN" altLang="en-US" dirty="0" smtClean="0">
                <a:sym typeface="Calibri" panose="020F0502020204030204" pitchFamily="34" charset="0"/>
              </a:rPr>
              <a:t>	 </a:t>
            </a:r>
            <a:r>
              <a:rPr lang="en-US" altLang="zh-CN" i="1" dirty="0" smtClean="0">
                <a:sym typeface="Calibri" panose="020F0502020204030204" pitchFamily="34" charset="0"/>
              </a:rPr>
              <a:t>F</a:t>
            </a:r>
            <a:r>
              <a:rPr lang="en-US" altLang="zh-CN" i="1" baseline="-25000" dirty="0" smtClean="0">
                <a:sym typeface="Calibri" panose="020F0502020204030204" pitchFamily="34" charset="0"/>
              </a:rPr>
              <a:t>m1</a:t>
            </a:r>
            <a:r>
              <a:rPr lang="zh-CN" altLang="en-US" dirty="0" smtClean="0">
                <a:sym typeface="Calibri" panose="020F0502020204030204" pitchFamily="34" charset="0"/>
              </a:rPr>
              <a:t>、</a:t>
            </a:r>
            <a:r>
              <a:rPr lang="en-US" altLang="zh-CN" i="1" dirty="0" smtClean="0">
                <a:sym typeface="Calibri" panose="020F0502020204030204" pitchFamily="34" charset="0"/>
              </a:rPr>
              <a:t>F</a:t>
            </a:r>
            <a:r>
              <a:rPr lang="en-US" altLang="zh-CN" i="1" baseline="-25000" dirty="0" smtClean="0">
                <a:sym typeface="Calibri" panose="020F0502020204030204" pitchFamily="34" charset="0"/>
              </a:rPr>
              <a:t>m2</a:t>
            </a:r>
            <a:r>
              <a:rPr lang="zh-CN" altLang="en-US" dirty="0" smtClean="0">
                <a:sym typeface="Calibri" panose="020F0502020204030204" pitchFamily="34" charset="0"/>
              </a:rPr>
              <a:t>都是</a:t>
            </a:r>
            <a:r>
              <a:rPr lang="en-US" altLang="zh-CN" i="1" dirty="0" smtClean="0">
                <a:sym typeface="Calibri" panose="020F0502020204030204" pitchFamily="34" charset="0"/>
              </a:rPr>
              <a:t>F</a:t>
            </a:r>
            <a:r>
              <a:rPr lang="zh-CN" altLang="en-US" dirty="0" smtClean="0">
                <a:sym typeface="Calibri" panose="020F0502020204030204" pitchFamily="34" charset="0"/>
              </a:rPr>
              <a:t>的最小依赖集：</a:t>
            </a:r>
          </a:p>
          <a:p>
            <a:pPr marL="0" indent="0">
              <a:buFont typeface="Wingdings" panose="05000000000000000000" pitchFamily="2" charset="2"/>
              <a:buNone/>
            </a:pPr>
            <a:r>
              <a:rPr lang="zh-CN" altLang="en-US" dirty="0" smtClean="0">
                <a:sym typeface="Calibri" panose="020F0502020204030204" pitchFamily="34" charset="0"/>
              </a:rPr>
              <a:t>          	</a:t>
            </a:r>
            <a:r>
              <a:rPr lang="en-US" altLang="zh-CN" i="1" dirty="0" smtClean="0">
                <a:sym typeface="Calibri" panose="020F0502020204030204" pitchFamily="34" charset="0"/>
              </a:rPr>
              <a:t>F</a:t>
            </a:r>
            <a:r>
              <a:rPr lang="en-US" altLang="zh-CN" i="1" baseline="-25000" dirty="0" smtClean="0">
                <a:sym typeface="Calibri" panose="020F0502020204030204" pitchFamily="34" charset="0"/>
              </a:rPr>
              <a:t>m1</a:t>
            </a:r>
            <a:r>
              <a:rPr lang="en-US" altLang="zh-CN" dirty="0" smtClean="0">
                <a:sym typeface="Calibri" panose="020F0502020204030204" pitchFamily="34" charset="0"/>
              </a:rPr>
              <a:t>= {</a:t>
            </a:r>
            <a:r>
              <a:rPr lang="en-US" altLang="zh-CN" i="1" dirty="0" smtClean="0">
                <a:sym typeface="Calibri" panose="020F0502020204030204" pitchFamily="34" charset="0"/>
              </a:rPr>
              <a:t>A</a:t>
            </a:r>
            <a:r>
              <a:rPr lang="en-US" altLang="zh-CN" dirty="0" smtClean="0">
                <a:sym typeface="Calibri" panose="020F0502020204030204" pitchFamily="34" charset="0"/>
              </a:rPr>
              <a:t>→</a:t>
            </a:r>
            <a:r>
              <a:rPr lang="en-US" altLang="zh-CN" i="1" dirty="0" smtClean="0">
                <a:sym typeface="Calibri" panose="020F0502020204030204" pitchFamily="34" charset="0"/>
              </a:rPr>
              <a:t>B</a:t>
            </a:r>
            <a:r>
              <a:rPr lang="en-US" altLang="zh-CN" dirty="0" smtClean="0">
                <a:sym typeface="Calibri" panose="020F0502020204030204" pitchFamily="34" charset="0"/>
              </a:rPr>
              <a:t>, </a:t>
            </a:r>
            <a:r>
              <a:rPr lang="en-US" altLang="zh-CN" i="1" dirty="0" smtClean="0">
                <a:sym typeface="Calibri" panose="020F0502020204030204" pitchFamily="34" charset="0"/>
              </a:rPr>
              <a:t>B</a:t>
            </a:r>
            <a:r>
              <a:rPr lang="en-US" altLang="zh-CN" dirty="0" smtClean="0">
                <a:sym typeface="Calibri" panose="020F0502020204030204" pitchFamily="34" charset="0"/>
              </a:rPr>
              <a:t>→</a:t>
            </a:r>
            <a:r>
              <a:rPr lang="en-US" altLang="zh-CN" i="1" dirty="0" smtClean="0">
                <a:sym typeface="Calibri" panose="020F0502020204030204" pitchFamily="34" charset="0"/>
              </a:rPr>
              <a:t>C</a:t>
            </a:r>
            <a:r>
              <a:rPr lang="en-US" altLang="zh-CN" dirty="0" smtClean="0">
                <a:sym typeface="Calibri" panose="020F0502020204030204" pitchFamily="34" charset="0"/>
              </a:rPr>
              <a:t>, </a:t>
            </a:r>
            <a:r>
              <a:rPr lang="en-US" altLang="zh-CN" i="1" dirty="0" smtClean="0">
                <a:sym typeface="Calibri" panose="020F0502020204030204" pitchFamily="34" charset="0"/>
              </a:rPr>
              <a:t>C</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en-US" altLang="zh-CN" dirty="0" smtClean="0">
                <a:sym typeface="Calibri" panose="020F0502020204030204" pitchFamily="34" charset="0"/>
              </a:rPr>
              <a:t>}  </a:t>
            </a:r>
            <a:endParaRPr lang="zh-CN" altLang="en-US" dirty="0" smtClean="0">
              <a:sym typeface="Calibri" panose="020F0502020204030204" pitchFamily="34" charset="0"/>
            </a:endParaRPr>
          </a:p>
          <a:p>
            <a:pPr marL="0" indent="0">
              <a:buFont typeface="Wingdings" panose="05000000000000000000" pitchFamily="2" charset="2"/>
              <a:buNone/>
            </a:pPr>
            <a:r>
              <a:rPr lang="en-US" altLang="zh-CN" dirty="0" smtClean="0">
                <a:sym typeface="Calibri" panose="020F0502020204030204" pitchFamily="34" charset="0"/>
              </a:rPr>
              <a:t>          </a:t>
            </a:r>
            <a:r>
              <a:rPr lang="zh-CN" altLang="en-US" dirty="0" smtClean="0">
                <a:sym typeface="Calibri" panose="020F0502020204030204" pitchFamily="34" charset="0"/>
              </a:rPr>
              <a:t>	</a:t>
            </a:r>
            <a:r>
              <a:rPr lang="en-US" altLang="zh-CN" i="1" dirty="0" smtClean="0">
                <a:sym typeface="Calibri" panose="020F0502020204030204" pitchFamily="34" charset="0"/>
              </a:rPr>
              <a:t>F</a:t>
            </a:r>
            <a:r>
              <a:rPr lang="en-US" altLang="zh-CN" i="1" baseline="-25000" dirty="0" smtClean="0">
                <a:sym typeface="Calibri" panose="020F0502020204030204" pitchFamily="34" charset="0"/>
              </a:rPr>
              <a:t>m2</a:t>
            </a:r>
            <a:r>
              <a:rPr lang="en-US" altLang="zh-CN" dirty="0" smtClean="0">
                <a:sym typeface="Calibri" panose="020F0502020204030204" pitchFamily="34" charset="0"/>
              </a:rPr>
              <a:t>= {</a:t>
            </a:r>
            <a:r>
              <a:rPr lang="en-US" altLang="zh-CN" i="1" dirty="0" smtClean="0">
                <a:sym typeface="Calibri" panose="020F0502020204030204" pitchFamily="34" charset="0"/>
              </a:rPr>
              <a:t>A</a:t>
            </a:r>
            <a:r>
              <a:rPr lang="en-US" altLang="zh-CN" dirty="0" smtClean="0">
                <a:sym typeface="Calibri" panose="020F0502020204030204" pitchFamily="34" charset="0"/>
              </a:rPr>
              <a:t>→</a:t>
            </a:r>
            <a:r>
              <a:rPr lang="en-US" altLang="zh-CN" i="1" dirty="0" smtClean="0">
                <a:sym typeface="Calibri" panose="020F0502020204030204" pitchFamily="34" charset="0"/>
              </a:rPr>
              <a:t>B</a:t>
            </a:r>
            <a:r>
              <a:rPr lang="en-US" altLang="zh-CN" dirty="0" smtClean="0">
                <a:sym typeface="Calibri" panose="020F0502020204030204" pitchFamily="34" charset="0"/>
              </a:rPr>
              <a:t>, </a:t>
            </a:r>
            <a:r>
              <a:rPr lang="en-US" altLang="zh-CN" i="1" dirty="0" smtClean="0">
                <a:sym typeface="Calibri" panose="020F0502020204030204" pitchFamily="34" charset="0"/>
              </a:rPr>
              <a:t>B</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en-US" altLang="zh-CN" dirty="0" smtClean="0">
                <a:sym typeface="Calibri" panose="020F0502020204030204" pitchFamily="34" charset="0"/>
              </a:rPr>
              <a:t>, </a:t>
            </a:r>
            <a:r>
              <a:rPr lang="en-US" altLang="zh-CN" i="1" dirty="0" smtClean="0">
                <a:sym typeface="Calibri" panose="020F0502020204030204" pitchFamily="34" charset="0"/>
              </a:rPr>
              <a:t>A</a:t>
            </a:r>
            <a:r>
              <a:rPr lang="en-US" altLang="zh-CN" dirty="0" smtClean="0">
                <a:sym typeface="Calibri" panose="020F0502020204030204" pitchFamily="34" charset="0"/>
              </a:rPr>
              <a:t>→</a:t>
            </a:r>
            <a:r>
              <a:rPr lang="en-US" altLang="zh-CN" i="1" dirty="0" smtClean="0">
                <a:sym typeface="Calibri" panose="020F0502020204030204" pitchFamily="34" charset="0"/>
              </a:rPr>
              <a:t>C</a:t>
            </a:r>
            <a:r>
              <a:rPr lang="en-US" altLang="zh-CN" dirty="0" smtClean="0">
                <a:sym typeface="Calibri" panose="020F0502020204030204" pitchFamily="34" charset="0"/>
              </a:rPr>
              <a:t>, </a:t>
            </a:r>
            <a:r>
              <a:rPr lang="en-US" altLang="zh-CN" i="1" dirty="0" smtClean="0">
                <a:sym typeface="Calibri" panose="020F0502020204030204" pitchFamily="34" charset="0"/>
              </a:rPr>
              <a:t>C</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en-US" altLang="zh-CN" dirty="0" smtClean="0">
                <a:sym typeface="Calibri" panose="020F0502020204030204" pitchFamily="34" charset="0"/>
              </a:rPr>
              <a:t>} </a:t>
            </a:r>
            <a:endParaRPr lang="zh-CN" altLang="en-US"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1264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12644" name="Rectangle 3"/>
          <p:cNvSpPr>
            <a:spLocks noGrp="1" noChangeArrowheads="1"/>
          </p:cNvSpPr>
          <p:nvPr>
            <p:ph idx="4294967295"/>
          </p:nvPr>
        </p:nvSpPr>
        <p:spPr/>
        <p:txBody>
          <a:bodyPr/>
          <a:lstStyle/>
          <a:p>
            <a:pPr>
              <a:lnSpc>
                <a:spcPct val="150000"/>
              </a:lnSpc>
            </a:pPr>
            <a:r>
              <a:rPr lang="zh-CN" altLang="en-US" dirty="0" smtClean="0">
                <a:sym typeface="Calibri" panose="020F0502020204030204" pitchFamily="34" charset="0"/>
              </a:rPr>
              <a:t>在</a:t>
            </a:r>
            <a:r>
              <a:rPr lang="en-US" altLang="zh-CN" i="1" dirty="0" smtClean="0">
                <a:sym typeface="Calibri" panose="020F0502020204030204" pitchFamily="34" charset="0"/>
              </a:rPr>
              <a:t>R</a:t>
            </a:r>
            <a:r>
              <a:rPr lang="en-US" altLang="zh-CN" dirty="0" smtClean="0">
                <a:sym typeface="Calibri" panose="020F0502020204030204" pitchFamily="34" charset="0"/>
              </a:rPr>
              <a:t>&lt;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a:t>
            </a:r>
            <a:r>
              <a:rPr lang="zh-CN" altLang="en-US" dirty="0" smtClean="0">
                <a:sym typeface="Calibri" panose="020F0502020204030204" pitchFamily="34" charset="0"/>
              </a:rPr>
              <a:t>中可以用与</a:t>
            </a:r>
            <a:r>
              <a:rPr lang="en-US" altLang="zh-CN" i="1" dirty="0" smtClean="0">
                <a:sym typeface="Calibri" panose="020F0502020204030204" pitchFamily="34" charset="0"/>
              </a:rPr>
              <a:t>F</a:t>
            </a:r>
            <a:r>
              <a:rPr lang="zh-CN" altLang="en-US" dirty="0" smtClean="0">
                <a:sym typeface="Calibri" panose="020F0502020204030204" pitchFamily="34" charset="0"/>
              </a:rPr>
              <a:t>等价的依赖集</a:t>
            </a:r>
            <a:r>
              <a:rPr lang="en-US" altLang="zh-CN" i="1" dirty="0" smtClean="0">
                <a:sym typeface="Calibri" panose="020F0502020204030204" pitchFamily="34" charset="0"/>
              </a:rPr>
              <a:t>G</a:t>
            </a:r>
            <a:r>
              <a:rPr lang="zh-CN" altLang="en-US" dirty="0" smtClean="0">
                <a:sym typeface="Calibri" panose="020F0502020204030204" pitchFamily="34" charset="0"/>
              </a:rPr>
              <a:t>来取代</a:t>
            </a:r>
            <a:r>
              <a:rPr lang="en-US" altLang="zh-CN" i="1" dirty="0" smtClean="0">
                <a:sym typeface="Calibri" panose="020F0502020204030204" pitchFamily="34" charset="0"/>
              </a:rPr>
              <a:t>F</a:t>
            </a:r>
            <a:endParaRPr lang="zh-CN" altLang="en-US" i="1" dirty="0" smtClean="0">
              <a:sym typeface="Calibri" panose="020F0502020204030204" pitchFamily="34" charset="0"/>
            </a:endParaRPr>
          </a:p>
          <a:p>
            <a:pPr lvl="1">
              <a:lnSpc>
                <a:spcPct val="150000"/>
              </a:lnSpc>
            </a:pPr>
            <a:r>
              <a:rPr lang="zh-CN" altLang="en-US" dirty="0" smtClean="0">
                <a:sym typeface="Calibri" panose="020F0502020204030204" pitchFamily="34" charset="0"/>
              </a:rPr>
              <a:t>原因：两个关系模式</a:t>
            </a:r>
            <a:r>
              <a:rPr lang="en-US" altLang="zh-CN" i="1" dirty="0" smtClean="0">
                <a:sym typeface="Calibri" panose="020F0502020204030204" pitchFamily="34" charset="0"/>
              </a:rPr>
              <a:t>R</a:t>
            </a:r>
            <a:r>
              <a:rPr lang="en-US" altLang="zh-CN" baseline="-25000" dirty="0" smtClean="0">
                <a:sym typeface="Calibri" panose="020F0502020204030204" pitchFamily="34" charset="0"/>
              </a:rPr>
              <a:t>1</a:t>
            </a:r>
            <a:r>
              <a:rPr lang="en-US" altLang="zh-CN" dirty="0" smtClean="0">
                <a:sym typeface="Calibri" panose="020F0502020204030204" pitchFamily="34" charset="0"/>
              </a:rPr>
              <a:t> &lt;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a:t>
            </a:r>
            <a:r>
              <a:rPr lang="zh-CN" altLang="en-US" dirty="0" smtClean="0">
                <a:sym typeface="Calibri" panose="020F0502020204030204" pitchFamily="34" charset="0"/>
              </a:rPr>
              <a:t>，</a:t>
            </a:r>
            <a:r>
              <a:rPr lang="en-US" altLang="zh-CN" i="1" dirty="0" smtClean="0">
                <a:sym typeface="Calibri" panose="020F0502020204030204" pitchFamily="34" charset="0"/>
              </a:rPr>
              <a:t>R</a:t>
            </a:r>
            <a:r>
              <a:rPr lang="en-US" altLang="zh-CN" baseline="-25000" dirty="0" smtClean="0">
                <a:sym typeface="Calibri" panose="020F0502020204030204" pitchFamily="34" charset="0"/>
              </a:rPr>
              <a:t>2</a:t>
            </a:r>
            <a:r>
              <a:rPr lang="en-US" altLang="zh-CN" dirty="0" smtClean="0">
                <a:sym typeface="Calibri" panose="020F0502020204030204" pitchFamily="34" charset="0"/>
              </a:rPr>
              <a:t>&lt;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G</a:t>
            </a:r>
            <a:r>
              <a:rPr lang="en-US" altLang="zh-CN" dirty="0" smtClean="0">
                <a:sym typeface="Calibri" panose="020F0502020204030204" pitchFamily="34" charset="0"/>
              </a:rPr>
              <a:t>&gt;</a:t>
            </a:r>
            <a:r>
              <a:rPr lang="zh-CN" altLang="en-US" dirty="0" smtClean="0">
                <a:sym typeface="Calibri" panose="020F0502020204030204" pitchFamily="34" charset="0"/>
              </a:rPr>
              <a:t>，如果</a:t>
            </a:r>
            <a:r>
              <a:rPr lang="en-US" altLang="zh-CN" i="1" dirty="0" smtClean="0">
                <a:sym typeface="Calibri" panose="020F0502020204030204" pitchFamily="34" charset="0"/>
              </a:rPr>
              <a:t>F</a:t>
            </a:r>
            <a:r>
              <a:rPr lang="zh-CN" altLang="en-US" dirty="0" smtClean="0">
                <a:sym typeface="Calibri" panose="020F0502020204030204" pitchFamily="34" charset="0"/>
              </a:rPr>
              <a:t>与</a:t>
            </a:r>
            <a:r>
              <a:rPr lang="en-US" altLang="zh-CN" i="1" dirty="0" smtClean="0">
                <a:sym typeface="Calibri" panose="020F0502020204030204" pitchFamily="34" charset="0"/>
              </a:rPr>
              <a:t>G</a:t>
            </a:r>
            <a:r>
              <a:rPr lang="zh-CN" altLang="en-US" dirty="0" smtClean="0">
                <a:sym typeface="Calibri" panose="020F0502020204030204" pitchFamily="34" charset="0"/>
              </a:rPr>
              <a:t>等价，那么</a:t>
            </a:r>
            <a:r>
              <a:rPr lang="en-US" altLang="zh-CN" i="1" dirty="0" smtClean="0">
                <a:sym typeface="Calibri" panose="020F0502020204030204" pitchFamily="34" charset="0"/>
              </a:rPr>
              <a:t>R</a:t>
            </a:r>
            <a:r>
              <a:rPr lang="en-US" altLang="zh-CN" baseline="-25000" dirty="0" smtClean="0">
                <a:sym typeface="Calibri" panose="020F0502020204030204" pitchFamily="34" charset="0"/>
              </a:rPr>
              <a:t>1</a:t>
            </a:r>
            <a:r>
              <a:rPr lang="zh-CN" altLang="en-US" dirty="0" smtClean="0">
                <a:sym typeface="Calibri" panose="020F0502020204030204" pitchFamily="34" charset="0"/>
              </a:rPr>
              <a:t>的关系一定是</a:t>
            </a:r>
            <a:r>
              <a:rPr lang="en-US" altLang="zh-CN" i="1" dirty="0" smtClean="0">
                <a:sym typeface="Calibri" panose="020F0502020204030204" pitchFamily="34" charset="0"/>
              </a:rPr>
              <a:t>R</a:t>
            </a:r>
            <a:r>
              <a:rPr lang="en-US" altLang="zh-CN" baseline="-25000" dirty="0" smtClean="0">
                <a:sym typeface="Calibri" panose="020F0502020204030204" pitchFamily="34" charset="0"/>
              </a:rPr>
              <a:t>2</a:t>
            </a:r>
            <a:r>
              <a:rPr lang="zh-CN" altLang="en-US" dirty="0" smtClean="0">
                <a:sym typeface="Calibri" panose="020F0502020204030204" pitchFamily="34" charset="0"/>
              </a:rPr>
              <a:t>的关系。反过来，</a:t>
            </a:r>
            <a:r>
              <a:rPr lang="en-US" altLang="zh-CN" i="1" dirty="0" smtClean="0">
                <a:sym typeface="Calibri" panose="020F0502020204030204" pitchFamily="34" charset="0"/>
              </a:rPr>
              <a:t>R</a:t>
            </a:r>
            <a:r>
              <a:rPr lang="en-US" altLang="zh-CN" baseline="-25000" dirty="0" smtClean="0">
                <a:sym typeface="Calibri" panose="020F0502020204030204" pitchFamily="34" charset="0"/>
              </a:rPr>
              <a:t>2</a:t>
            </a:r>
            <a:r>
              <a:rPr lang="zh-CN" altLang="en-US" dirty="0" smtClean="0">
                <a:sym typeface="Calibri" panose="020F0502020204030204" pitchFamily="34" charset="0"/>
              </a:rPr>
              <a:t>的关系也一定是</a:t>
            </a:r>
            <a:r>
              <a:rPr lang="en-US" altLang="zh-CN" i="1" dirty="0" smtClean="0">
                <a:sym typeface="Calibri" panose="020F0502020204030204" pitchFamily="34" charset="0"/>
              </a:rPr>
              <a:t>R</a:t>
            </a:r>
            <a:r>
              <a:rPr lang="en-US" altLang="zh-CN" baseline="-25000" dirty="0" smtClean="0">
                <a:sym typeface="Calibri" panose="020F0502020204030204" pitchFamily="34" charset="0"/>
              </a:rPr>
              <a:t>1</a:t>
            </a:r>
            <a:r>
              <a:rPr lang="zh-CN" altLang="en-US" dirty="0" smtClean="0">
                <a:sym typeface="Calibri" panose="020F0502020204030204" pitchFamily="34" charset="0"/>
              </a:rPr>
              <a:t>的关系。  </a:t>
            </a:r>
            <a:endParaRPr lang="zh-CN" altLang="en-US" dirty="0" smtClean="0"/>
          </a:p>
        </p:txBody>
      </p:sp>
      <p:sp>
        <p:nvSpPr>
          <p:cNvPr id="112645" name="Rectangle 2"/>
          <p:cNvSpPr>
            <a:spLocks noGrp="1" noChangeArrowheads="1"/>
          </p:cNvSpPr>
          <p:nvPr/>
        </p:nvSpPr>
        <p:spPr bwMode="auto">
          <a:xfrm>
            <a:off x="457200" y="41275"/>
            <a:ext cx="8229600" cy="939800"/>
          </a:xfrm>
          <a:prstGeom prst="rect">
            <a:avLst/>
          </a:prstGeom>
          <a:noFill/>
          <a:ln w="9525">
            <a:noFill/>
            <a:miter lim="800000"/>
          </a:ln>
        </p:spPr>
        <p:txBody>
          <a:bodyPr anchor="ctr"/>
          <a:lstStyle/>
          <a:p>
            <a:pPr algn="ctr"/>
            <a:r>
              <a:rPr lang="zh-CN" altLang="en-US" sz="3600" b="1" dirty="0">
                <a:solidFill>
                  <a:schemeClr val="bg1"/>
                </a:solidFill>
                <a:sym typeface="微软雅黑" panose="020B0503020204020204" pitchFamily="34" charset="-122"/>
              </a:rPr>
              <a:t>数据依赖的公理系统（续） </a:t>
            </a:r>
          </a:p>
        </p:txBody>
      </p:sp>
    </p:spTree>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idx="4294967295"/>
          </p:nvPr>
        </p:nvSpPr>
        <p:spPr/>
        <p:txBody>
          <a:bodyPr/>
          <a:lstStyle/>
          <a:p>
            <a:r>
              <a:rPr lang="zh-CN" smtClean="0">
                <a:sym typeface="微软雅黑" panose="020B0503020204020204" pitchFamily="34" charset="-122"/>
              </a:rPr>
              <a:t>第六章 关系数据理论</a:t>
            </a:r>
            <a:endParaRPr lang="zh-CN" smtClean="0"/>
          </a:p>
        </p:txBody>
      </p:sp>
      <p:sp>
        <p:nvSpPr>
          <p:cNvPr id="152579" name="Rectangle 3"/>
          <p:cNvSpPr>
            <a:spLocks noGrp="1" noChangeArrowheads="1"/>
          </p:cNvSpPr>
          <p:nvPr>
            <p:ph idx="1"/>
          </p:nvPr>
        </p:nvSpPr>
        <p:spPr>
          <a:xfrm>
            <a:off x="827088" y="1339850"/>
            <a:ext cx="7705725" cy="4537075"/>
          </a:xfrm>
        </p:spPr>
        <p:txBody>
          <a:bodyPr/>
          <a:lstStyle/>
          <a:p>
            <a:pPr marL="742950" lvl="1" indent="-285750" algn="l" defTabSz="-635" eaLnBrk="1" hangingPunct="1">
              <a:lnSpc>
                <a:spcPct val="150000"/>
              </a:lnSpc>
              <a:tabLst>
                <a:tab pos="1431925" algn="l"/>
              </a:tabLst>
            </a:pPr>
            <a:r>
              <a:rPr lang="en-US" altLang="zh-CN" sz="2800" dirty="0" smtClean="0">
                <a:sym typeface="Calibri" panose="020F0502020204030204" pitchFamily="34" charset="0"/>
              </a:rPr>
              <a:t>6.1 </a:t>
            </a:r>
            <a:r>
              <a:rPr lang="zh-CN" altLang="en-US" sz="2800" dirty="0" smtClean="0">
                <a:sym typeface="Calibri" panose="020F0502020204030204" pitchFamily="34" charset="0"/>
              </a:rPr>
              <a:t>问题的提出</a:t>
            </a:r>
          </a:p>
          <a:p>
            <a:pPr marL="742950" lvl="1" indent="-285750" algn="l" defTabSz="-635" eaLnBrk="1" hangingPunct="1">
              <a:lnSpc>
                <a:spcPct val="150000"/>
              </a:lnSpc>
              <a:tabLst>
                <a:tab pos="1431925" algn="l"/>
              </a:tabLst>
            </a:pPr>
            <a:r>
              <a:rPr lang="en-US" altLang="zh-CN" sz="2800" dirty="0" smtClean="0">
                <a:sym typeface="Calibri" panose="020F0502020204030204" pitchFamily="34" charset="0"/>
              </a:rPr>
              <a:t>6.2 </a:t>
            </a:r>
            <a:r>
              <a:rPr lang="zh-CN" altLang="en-US" sz="2800" dirty="0" smtClean="0">
                <a:sym typeface="Calibri" panose="020F0502020204030204" pitchFamily="34" charset="0"/>
              </a:rPr>
              <a:t>规范化</a:t>
            </a:r>
          </a:p>
          <a:p>
            <a:pPr marL="741680" indent="-284480" algn="l" defTabSz="-635" eaLnBrk="1" hangingPunct="1">
              <a:lnSpc>
                <a:spcPct val="150000"/>
              </a:lnSpc>
              <a:tabLst>
                <a:tab pos="1431925" algn="l"/>
              </a:tabLst>
            </a:pPr>
            <a:r>
              <a:rPr lang="en-US" altLang="zh-CN" dirty="0" smtClean="0">
                <a:sym typeface="Calibri" panose="020F0502020204030204" pitchFamily="34" charset="0"/>
              </a:rPr>
              <a:t>6.3 </a:t>
            </a:r>
            <a:r>
              <a:rPr lang="zh-CN" altLang="en-US" dirty="0" smtClean="0">
                <a:sym typeface="Calibri" panose="020F0502020204030204" pitchFamily="34" charset="0"/>
              </a:rPr>
              <a:t>数据依赖的公理系统</a:t>
            </a:r>
          </a:p>
          <a:p>
            <a:pPr marL="742950" lvl="1" indent="-285750" algn="l" defTabSz="-635" eaLnBrk="1" hangingPunct="1">
              <a:lnSpc>
                <a:spcPct val="150000"/>
              </a:lnSpc>
              <a:tabLst>
                <a:tab pos="1431925" algn="l"/>
              </a:tabLst>
            </a:pPr>
            <a:r>
              <a:rPr lang="en-US" altLang="zh-CN" sz="2800" dirty="0" smtClean="0">
                <a:sym typeface="Calibri" panose="020F0502020204030204" pitchFamily="34" charset="0"/>
              </a:rPr>
              <a:t>*6.4 </a:t>
            </a:r>
            <a:r>
              <a:rPr lang="zh-CN" altLang="en-US" sz="2800" dirty="0" smtClean="0">
                <a:sym typeface="Calibri" panose="020F0502020204030204" pitchFamily="34" charset="0"/>
              </a:rPr>
              <a:t>模式的分解</a:t>
            </a:r>
          </a:p>
          <a:p>
            <a:pPr marL="742950" lvl="1" indent="-285750" algn="l" defTabSz="-635" eaLnBrk="1" hangingPunct="1">
              <a:lnSpc>
                <a:spcPct val="150000"/>
              </a:lnSpc>
              <a:tabLst>
                <a:tab pos="1431925" algn="l"/>
              </a:tabLst>
            </a:pPr>
            <a:r>
              <a:rPr lang="zh-CN" altLang="en-US" sz="2800" dirty="0" smtClean="0">
                <a:solidFill>
                  <a:srgbClr val="0066FF"/>
                </a:solidFill>
                <a:sym typeface="Calibri" panose="020F0502020204030204" pitchFamily="34" charset="0"/>
              </a:rPr>
              <a:t>6.5 小结</a:t>
            </a:r>
            <a:endParaRPr lang="zh-CN" altLang="en-US" dirty="0" smtClean="0"/>
          </a:p>
        </p:txBody>
      </p:sp>
    </p:spTree>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idx="4294967295"/>
          </p:nvPr>
        </p:nvSpPr>
        <p:spPr>
          <a:xfrm>
            <a:off x="457200" y="-30163"/>
            <a:ext cx="8229600" cy="1128713"/>
          </a:xfrm>
        </p:spPr>
        <p:txBody>
          <a:bodyPr/>
          <a:lstStyle/>
          <a:p>
            <a:r>
              <a:rPr lang="en-US" altLang="zh-CN" sz="3600" dirty="0" smtClean="0">
                <a:latin typeface="+mn-lt"/>
              </a:rPr>
              <a:t>6.5</a:t>
            </a:r>
            <a:r>
              <a:rPr lang="zh-CN" altLang="en-US" sz="3600" dirty="0" smtClean="0">
                <a:latin typeface="+mn-lt"/>
              </a:rPr>
              <a:t>  小结</a:t>
            </a:r>
          </a:p>
        </p:txBody>
      </p:sp>
      <p:sp>
        <p:nvSpPr>
          <p:cNvPr id="153604" name="Rectangle 5"/>
          <p:cNvSpPr>
            <a:spLocks noChangeArrowheads="1"/>
          </p:cNvSpPr>
          <p:nvPr/>
        </p:nvSpPr>
        <p:spPr bwMode="auto">
          <a:xfrm>
            <a:off x="539750" y="1239838"/>
            <a:ext cx="5710238" cy="517525"/>
          </a:xfrm>
          <a:prstGeom prst="rect">
            <a:avLst/>
          </a:prstGeom>
          <a:noFill/>
          <a:ln w="9525">
            <a:noFill/>
            <a:miter lim="800000"/>
          </a:ln>
        </p:spPr>
        <p:txBody>
          <a:bodyPr wrap="none" anchor="ctr">
            <a:spAutoFit/>
          </a:bodyPr>
          <a:lstStyle/>
          <a:p>
            <a:pPr>
              <a:buSzPct val="100000"/>
              <a:buFont typeface="Wingdings" panose="05000000000000000000" pitchFamily="2" charset="2"/>
              <a:buChar char="v"/>
            </a:pPr>
            <a:r>
              <a:rPr lang="zh-CN" altLang="en-US" sz="2800" b="1">
                <a:solidFill>
                  <a:srgbClr val="000000"/>
                </a:solidFill>
                <a:sym typeface="Arial" panose="020B0604020202020204" pitchFamily="34" charset="0"/>
              </a:rPr>
              <a:t>关系模式的规范化，其基本思想：</a:t>
            </a:r>
            <a:r>
              <a:rPr lang="zh-CN" altLang="en-US" sz="2000" b="1">
                <a:solidFill>
                  <a:srgbClr val="000000"/>
                </a:solidFill>
                <a:sym typeface="Arial" panose="020B0604020202020204" pitchFamily="34" charset="0"/>
              </a:rPr>
              <a:t> </a:t>
            </a:r>
          </a:p>
        </p:txBody>
      </p:sp>
      <p:pic>
        <p:nvPicPr>
          <p:cNvPr id="158722" name="Picture 2"/>
          <p:cNvPicPr>
            <a:picLocks noChangeAspect="1" noChangeArrowheads="1"/>
          </p:cNvPicPr>
          <p:nvPr/>
        </p:nvPicPr>
        <p:blipFill>
          <a:blip r:embed="rId2" cstate="print"/>
          <a:srcRect/>
          <a:stretch>
            <a:fillRect/>
          </a:stretch>
        </p:blipFill>
        <p:spPr bwMode="auto">
          <a:xfrm>
            <a:off x="971600" y="1757364"/>
            <a:ext cx="7632848" cy="44228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idx="4294967295"/>
          </p:nvPr>
        </p:nvSpPr>
        <p:spPr>
          <a:xfrm>
            <a:off x="457200" y="-30163"/>
            <a:ext cx="8229600" cy="1128713"/>
          </a:xfrm>
        </p:spPr>
        <p:txBody>
          <a:bodyPr/>
          <a:lstStyle/>
          <a:p>
            <a:r>
              <a:rPr lang="zh-CN" altLang="en-US" sz="3600" dirty="0" smtClean="0"/>
              <a:t>小结（续）</a:t>
            </a:r>
            <a:endParaRPr lang="en-US" sz="3600" dirty="0" smtClean="0"/>
          </a:p>
        </p:txBody>
      </p:sp>
      <p:sp>
        <p:nvSpPr>
          <p:cNvPr id="154627" name="内容占位符 4"/>
          <p:cNvSpPr>
            <a:spLocks noGrp="1" noChangeArrowheads="1"/>
          </p:cNvSpPr>
          <p:nvPr>
            <p:ph idx="4294967295"/>
          </p:nvPr>
        </p:nvSpPr>
        <p:spPr>
          <a:xfrm>
            <a:off x="457200" y="1098550"/>
            <a:ext cx="8229600" cy="5095875"/>
          </a:xfrm>
        </p:spPr>
        <p:txBody>
          <a:bodyPr/>
          <a:lstStyle/>
          <a:p>
            <a:pPr>
              <a:lnSpc>
                <a:spcPct val="120000"/>
              </a:lnSpc>
            </a:pPr>
            <a:r>
              <a:rPr lang="zh-CN" altLang="en-US" dirty="0" smtClean="0"/>
              <a:t>若要求分解具有无损连接性，那么模式分解一定能够达到</a:t>
            </a:r>
            <a:r>
              <a:rPr lang="en-US" altLang="zh-CN" dirty="0" smtClean="0"/>
              <a:t>4NF</a:t>
            </a:r>
            <a:r>
              <a:rPr lang="zh-CN" altLang="en-US" dirty="0" smtClean="0"/>
              <a:t>。</a:t>
            </a:r>
          </a:p>
          <a:p>
            <a:pPr>
              <a:lnSpc>
                <a:spcPct val="120000"/>
              </a:lnSpc>
            </a:pPr>
            <a:r>
              <a:rPr lang="zh-CN" altLang="en-US" dirty="0" smtClean="0"/>
              <a:t>若要求分解保持函数依赖，那么模式分解一定能够达到</a:t>
            </a:r>
            <a:r>
              <a:rPr lang="en-US" altLang="zh-CN" dirty="0" smtClean="0"/>
              <a:t>3NF</a:t>
            </a:r>
            <a:r>
              <a:rPr lang="zh-CN" altLang="en-US" dirty="0" smtClean="0"/>
              <a:t>，但不一定能够达到</a:t>
            </a:r>
            <a:r>
              <a:rPr lang="en-US" altLang="zh-CN" dirty="0" smtClean="0"/>
              <a:t>BCNF</a:t>
            </a:r>
            <a:r>
              <a:rPr lang="zh-CN" altLang="en-US" dirty="0" smtClean="0"/>
              <a:t>。</a:t>
            </a:r>
          </a:p>
          <a:p>
            <a:pPr>
              <a:lnSpc>
                <a:spcPct val="120000"/>
              </a:lnSpc>
            </a:pPr>
            <a:r>
              <a:rPr lang="zh-CN" altLang="en-US" dirty="0" smtClean="0"/>
              <a:t>若分解既具有无损连接性，又保持函数依赖，则模式分解一定能够达到</a:t>
            </a:r>
            <a:r>
              <a:rPr lang="en-US" altLang="zh-CN" dirty="0" smtClean="0"/>
              <a:t>3NF</a:t>
            </a:r>
            <a:r>
              <a:rPr lang="zh-CN" altLang="en-US" dirty="0" smtClean="0"/>
              <a:t>，但不一定能够达到</a:t>
            </a:r>
            <a:r>
              <a:rPr lang="en-US" altLang="zh-CN" dirty="0" smtClean="0"/>
              <a:t>BCNF</a:t>
            </a:r>
            <a:r>
              <a:rPr lang="zh-CN" altLang="en-US" dirty="0" smtClean="0"/>
              <a:t>。</a:t>
            </a:r>
          </a:p>
          <a:p>
            <a:pPr>
              <a:lnSpc>
                <a:spcPct val="120000"/>
              </a:lnSpc>
              <a:buFont typeface="Wingdings" panose="05000000000000000000" pitchFamily="2" charset="2"/>
              <a:buNone/>
            </a:pPr>
            <a:endParaRPr lang="zh-CN" altLang="en-US" dirty="0" smtClean="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idx="4294967295"/>
          </p:nvPr>
        </p:nvSpPr>
        <p:spPr>
          <a:xfrm>
            <a:off x="457200" y="-30163"/>
            <a:ext cx="8229600" cy="1128713"/>
          </a:xfrm>
        </p:spPr>
        <p:txBody>
          <a:bodyPr/>
          <a:lstStyle/>
          <a:p>
            <a:r>
              <a:rPr lang="zh-CN" altLang="en-US" sz="3600" dirty="0" smtClean="0"/>
              <a:t>小结（续）</a:t>
            </a:r>
            <a:endParaRPr lang="en-US" sz="3600" dirty="0" smtClean="0"/>
          </a:p>
        </p:txBody>
      </p:sp>
      <p:sp>
        <p:nvSpPr>
          <p:cNvPr id="155651" name="内容占位符 3"/>
          <p:cNvSpPr>
            <a:spLocks noGrp="1" noChangeArrowheads="1"/>
          </p:cNvSpPr>
          <p:nvPr>
            <p:ph idx="4294967295"/>
          </p:nvPr>
        </p:nvSpPr>
        <p:spPr>
          <a:xfrm>
            <a:off x="457200" y="1098550"/>
            <a:ext cx="8229600" cy="5095875"/>
          </a:xfrm>
        </p:spPr>
        <p:txBody>
          <a:bodyPr/>
          <a:lstStyle/>
          <a:p>
            <a:pPr algn="just">
              <a:lnSpc>
                <a:spcPct val="150000"/>
              </a:lnSpc>
            </a:pPr>
            <a:r>
              <a:rPr lang="zh-CN" dirty="0" smtClean="0"/>
              <a:t>规范化理论为数据库设计提供理论的指南和工具</a:t>
            </a:r>
          </a:p>
          <a:p>
            <a:pPr lvl="1" algn="just">
              <a:lnSpc>
                <a:spcPct val="150000"/>
              </a:lnSpc>
            </a:pPr>
            <a:r>
              <a:rPr lang="zh-CN" dirty="0" smtClean="0"/>
              <a:t>仅仅是指南和工具</a:t>
            </a:r>
          </a:p>
          <a:p>
            <a:pPr algn="just">
              <a:lnSpc>
                <a:spcPct val="150000"/>
              </a:lnSpc>
            </a:pPr>
            <a:r>
              <a:rPr lang="zh-CN" dirty="0" smtClean="0"/>
              <a:t>并不是规范化程度越高，模式就越好</a:t>
            </a:r>
          </a:p>
          <a:p>
            <a:pPr lvl="1" algn="just">
              <a:lnSpc>
                <a:spcPct val="150000"/>
              </a:lnSpc>
            </a:pPr>
            <a:r>
              <a:rPr lang="zh-CN" dirty="0" smtClean="0"/>
              <a:t>必须结合应用环境和现实世界的具体情况合理地选择数据库模式</a:t>
            </a:r>
          </a:p>
          <a:p>
            <a:pPr>
              <a:lnSpc>
                <a:spcPct val="150000"/>
              </a:lnSpc>
            </a:pPr>
            <a:endParaRPr lang="zh-CN" altLang="zh-CN" dirty="0" smtClean="0"/>
          </a:p>
          <a:p>
            <a:pPr>
              <a:lnSpc>
                <a:spcPct val="150000"/>
              </a:lnSpc>
              <a:buFont typeface="Wingdings" panose="05000000000000000000" pitchFamily="2" charset="2"/>
              <a:buNone/>
            </a:pPr>
            <a:endParaRPr lang="zh-CN" altLang="zh-CN" dirty="0" smtClean="0"/>
          </a:p>
          <a:p>
            <a:pPr>
              <a:lnSpc>
                <a:spcPct val="150000"/>
              </a:lnSpc>
              <a:buFont typeface="Wingdings" panose="05000000000000000000" pitchFamily="2" charset="2"/>
              <a:buNone/>
            </a:pPr>
            <a:endParaRPr lang="zh-CN" altLang="zh-CN"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1536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5364" name="Rectangle 1026"/>
          <p:cNvSpPr>
            <a:spLocks noGrp="1" noChangeArrowheads="1"/>
          </p:cNvSpPr>
          <p:nvPr>
            <p:ph type="title" idx="4294967295"/>
          </p:nvPr>
        </p:nvSpPr>
        <p:spPr/>
        <p:txBody>
          <a:bodyPr/>
          <a:lstStyle/>
          <a:p>
            <a:r>
              <a:rPr lang="zh-CN" sz="3600" dirty="0" smtClean="0">
                <a:sym typeface="微软雅黑" panose="020B0503020204020204" pitchFamily="34" charset="-122"/>
              </a:rPr>
              <a:t>问题的提出（续）</a:t>
            </a:r>
          </a:p>
        </p:txBody>
      </p:sp>
      <p:sp>
        <p:nvSpPr>
          <p:cNvPr id="15365" name="Rectangle 1027"/>
          <p:cNvSpPr>
            <a:spLocks noGrp="1" noChangeArrowheads="1"/>
          </p:cNvSpPr>
          <p:nvPr>
            <p:ph idx="1"/>
          </p:nvPr>
        </p:nvSpPr>
        <p:spPr>
          <a:xfrm>
            <a:off x="457200" y="1098550"/>
            <a:ext cx="8229600" cy="5095875"/>
          </a:xfrm>
        </p:spPr>
        <p:txBody>
          <a:bodyPr/>
          <a:lstStyle/>
          <a:p>
            <a:pPr marL="342900" indent="-342900" algn="l">
              <a:lnSpc>
                <a:spcPct val="150000"/>
              </a:lnSpc>
            </a:pPr>
            <a:r>
              <a:rPr lang="zh-CN" altLang="en-US" dirty="0" smtClean="0">
                <a:sym typeface="Calibri" panose="020F0502020204030204" pitchFamily="34" charset="0"/>
              </a:rPr>
              <a:t>关系模式</a:t>
            </a:r>
            <a:r>
              <a:rPr lang="en-US" altLang="zh-CN" dirty="0" smtClean="0">
                <a:sym typeface="Calibri" panose="020F0502020204030204" pitchFamily="34" charset="0"/>
              </a:rPr>
              <a:t>Student&lt;U, F&gt;</a:t>
            </a:r>
            <a:r>
              <a:rPr lang="zh-CN" altLang="en-US" dirty="0" smtClean="0">
                <a:sym typeface="Calibri" panose="020F0502020204030204" pitchFamily="34" charset="0"/>
              </a:rPr>
              <a:t>中存在的问题：</a:t>
            </a:r>
            <a:endParaRPr lang="en-US" altLang="zh-CN" dirty="0" smtClean="0">
              <a:sym typeface="Calibri" panose="020F0502020204030204" pitchFamily="34" charset="0"/>
            </a:endParaRPr>
          </a:p>
          <a:p>
            <a:pPr marL="342900" indent="-342900" algn="l">
              <a:lnSpc>
                <a:spcPct val="150000"/>
              </a:lnSpc>
            </a:pPr>
            <a:r>
              <a:rPr lang="zh-CN" altLang="en-US" dirty="0" smtClean="0">
                <a:sym typeface="Calibri" panose="020F0502020204030204" pitchFamily="34" charset="0"/>
              </a:rPr>
              <a:t>（</a:t>
            </a:r>
            <a:r>
              <a:rPr lang="en-US" altLang="zh-CN" dirty="0" smtClean="0">
                <a:sym typeface="Calibri" panose="020F0502020204030204" pitchFamily="34" charset="0"/>
              </a:rPr>
              <a:t>1</a:t>
            </a:r>
            <a:r>
              <a:rPr lang="zh-CN" altLang="en-US" dirty="0" smtClean="0">
                <a:sym typeface="Calibri" panose="020F0502020204030204" pitchFamily="34" charset="0"/>
              </a:rPr>
              <a:t>）数据冗余</a:t>
            </a:r>
          </a:p>
          <a:p>
            <a:pPr marL="742950" lvl="1" indent="-285750" algn="l">
              <a:lnSpc>
                <a:spcPct val="150000"/>
              </a:lnSpc>
              <a:buFont typeface="Wingdings" panose="05000000000000000000" pitchFamily="2" charset="2"/>
              <a:buChar char="n"/>
            </a:pPr>
            <a:r>
              <a:rPr lang="zh-CN" altLang="en-US" dirty="0" smtClean="0">
                <a:sym typeface="Calibri" panose="020F0502020204030204" pitchFamily="34" charset="0"/>
              </a:rPr>
              <a:t>浪费大量的存储空间</a:t>
            </a:r>
            <a:endParaRPr lang="en-US" dirty="0" smtClean="0">
              <a:sym typeface="Calibri" panose="020F0502020204030204" pitchFamily="34" charset="0"/>
            </a:endParaRPr>
          </a:p>
          <a:p>
            <a:pPr marL="1200150" lvl="2" indent="-285750" algn="l">
              <a:lnSpc>
                <a:spcPct val="150000"/>
              </a:lnSpc>
              <a:buSzPct val="87000"/>
              <a:buFont typeface="Wingdings" panose="05000000000000000000" pitchFamily="2" charset="2"/>
              <a:buChar char="l"/>
            </a:pPr>
            <a:r>
              <a:rPr lang="zh-CN" altLang="en-US" dirty="0" smtClean="0">
                <a:sym typeface="Calibri" panose="020F0502020204030204" pitchFamily="34" charset="0"/>
              </a:rPr>
              <a:t>每一个系主任的姓名重复出现，重复次数与该系所有学生的所有课程成绩出现次数相同。</a:t>
            </a:r>
          </a:p>
          <a:p>
            <a:pPr marL="342900" indent="-342900" algn="l">
              <a:buFont typeface="Wingdings" panose="05000000000000000000" pitchFamily="2" charset="2"/>
              <a:buChar char="v"/>
            </a:pPr>
            <a:endParaRPr lang="zh-CN" altLang="en-US"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1638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6388" name="Rectangle 2"/>
          <p:cNvSpPr>
            <a:spLocks noGrp="1" noChangeArrowheads="1"/>
          </p:cNvSpPr>
          <p:nvPr>
            <p:ph type="title"/>
          </p:nvPr>
        </p:nvSpPr>
        <p:spPr/>
        <p:txBody>
          <a:bodyPr/>
          <a:lstStyle/>
          <a:p>
            <a:r>
              <a:rPr lang="zh-CN" sz="3600" dirty="0" smtClean="0">
                <a:sym typeface="微软雅黑" panose="020B0503020204020204" pitchFamily="34" charset="-122"/>
              </a:rPr>
              <a:t>问题的提出（续）</a:t>
            </a:r>
          </a:p>
        </p:txBody>
      </p:sp>
      <p:sp>
        <p:nvSpPr>
          <p:cNvPr id="7" name="内容占位符 6"/>
          <p:cNvSpPr>
            <a:spLocks noGrp="1"/>
          </p:cNvSpPr>
          <p:nvPr>
            <p:ph idx="1"/>
          </p:nvPr>
        </p:nvSpPr>
        <p:spPr/>
        <p:txBody>
          <a:bodyPr/>
          <a:lstStyle/>
          <a:p>
            <a:pPr>
              <a:lnSpc>
                <a:spcPct val="150000"/>
              </a:lnSpc>
              <a:buNone/>
            </a:pPr>
            <a:r>
              <a:rPr lang="zh-CN" altLang="en-US" dirty="0" smtClean="0">
                <a:sym typeface="Calibri" panose="020F0502020204030204" pitchFamily="34" charset="0"/>
              </a:rPr>
              <a:t>（</a:t>
            </a:r>
            <a:r>
              <a:rPr lang="en-US" altLang="zh-CN" dirty="0" smtClean="0">
                <a:sym typeface="Calibri" panose="020F0502020204030204" pitchFamily="34" charset="0"/>
              </a:rPr>
              <a:t>2</a:t>
            </a:r>
            <a:r>
              <a:rPr lang="zh-CN" altLang="en-US" dirty="0" smtClean="0">
                <a:sym typeface="Calibri" panose="020F0502020204030204" pitchFamily="34" charset="0"/>
              </a:rPr>
              <a:t>）更新异常（</a:t>
            </a:r>
            <a:r>
              <a:rPr lang="en-US" altLang="zh-CN" dirty="0" smtClean="0">
                <a:sym typeface="Calibri" panose="020F0502020204030204" pitchFamily="34" charset="0"/>
              </a:rPr>
              <a:t>Update Anomalies</a:t>
            </a:r>
            <a:r>
              <a:rPr lang="zh-CN" altLang="en-US" dirty="0" smtClean="0">
                <a:sym typeface="Calibri" panose="020F0502020204030204" pitchFamily="34" charset="0"/>
              </a:rPr>
              <a:t>）</a:t>
            </a:r>
          </a:p>
          <a:p>
            <a:pPr lvl="1">
              <a:lnSpc>
                <a:spcPct val="150000"/>
              </a:lnSpc>
            </a:pPr>
            <a:r>
              <a:rPr lang="zh-CN" altLang="en-US" dirty="0" smtClean="0">
                <a:sym typeface="Calibri" panose="020F0502020204030204" pitchFamily="34" charset="0"/>
              </a:rPr>
              <a:t>数据冗余 </a:t>
            </a:r>
            <a:r>
              <a:rPr lang="zh-CN" altLang="en-US" dirty="0" smtClean="0">
                <a:sym typeface="Monotype Sorts" pitchFamily="2" charset="2"/>
              </a:rPr>
              <a:t>，</a:t>
            </a:r>
            <a:r>
              <a:rPr lang="zh-CN" altLang="en-US" dirty="0" smtClean="0">
                <a:sym typeface="Calibri" panose="020F0502020204030204" pitchFamily="34" charset="0"/>
              </a:rPr>
              <a:t>更新数据时，维护数据完整性代价大。</a:t>
            </a:r>
            <a:endParaRPr lang="en-US" dirty="0" smtClean="0">
              <a:sym typeface="Calibri" panose="020F0502020204030204" pitchFamily="34" charset="0"/>
            </a:endParaRPr>
          </a:p>
          <a:p>
            <a:pPr marL="1200150" lvl="2" indent="-285750">
              <a:lnSpc>
                <a:spcPct val="150000"/>
              </a:lnSpc>
              <a:buSzPct val="87000"/>
              <a:buFont typeface="Wingdings" panose="05000000000000000000" pitchFamily="2" charset="2"/>
              <a:buChar char="l"/>
            </a:pPr>
            <a:r>
              <a:rPr lang="zh-CN" altLang="en-US" dirty="0" smtClean="0">
                <a:sym typeface="Calibri" panose="020F0502020204030204" pitchFamily="34" charset="0"/>
              </a:rPr>
              <a:t>某系更换系主任后，必须修改与该系学生有关的每一个元组。</a:t>
            </a:r>
          </a:p>
          <a:p>
            <a:pPr>
              <a:buNone/>
            </a:pPr>
            <a:endParaRPr lang="zh-CN" alt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1741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7412" name="Rectangle 1026"/>
          <p:cNvSpPr>
            <a:spLocks noGrp="1" noChangeArrowheads="1"/>
          </p:cNvSpPr>
          <p:nvPr>
            <p:ph type="title" idx="4294967295"/>
          </p:nvPr>
        </p:nvSpPr>
        <p:spPr/>
        <p:txBody>
          <a:bodyPr/>
          <a:lstStyle/>
          <a:p>
            <a:r>
              <a:rPr lang="zh-CN" sz="3600" dirty="0" smtClean="0">
                <a:sym typeface="微软雅黑" panose="020B0503020204020204" pitchFamily="34" charset="-122"/>
              </a:rPr>
              <a:t>问题的提出（续）</a:t>
            </a:r>
          </a:p>
        </p:txBody>
      </p:sp>
      <p:sp>
        <p:nvSpPr>
          <p:cNvPr id="17413" name="Rectangle 1027"/>
          <p:cNvSpPr>
            <a:spLocks noGrp="1" noChangeArrowheads="1"/>
          </p:cNvSpPr>
          <p:nvPr>
            <p:ph idx="1"/>
          </p:nvPr>
        </p:nvSpPr>
        <p:spPr>
          <a:xfrm>
            <a:off x="457200" y="1098550"/>
            <a:ext cx="8229600" cy="5095875"/>
          </a:xfrm>
        </p:spPr>
        <p:txBody>
          <a:bodyPr/>
          <a:lstStyle/>
          <a:p>
            <a:pPr marL="342900" indent="-342900" algn="l"/>
            <a:r>
              <a:rPr lang="zh-CN" altLang="en-US" dirty="0" smtClean="0">
                <a:sym typeface="Calibri" panose="020F0502020204030204" pitchFamily="34" charset="0"/>
              </a:rPr>
              <a:t>（</a:t>
            </a:r>
            <a:r>
              <a:rPr lang="en-US" altLang="zh-CN" dirty="0" smtClean="0">
                <a:sym typeface="Calibri" panose="020F0502020204030204" pitchFamily="34" charset="0"/>
              </a:rPr>
              <a:t>3</a:t>
            </a:r>
            <a:r>
              <a:rPr lang="zh-CN" altLang="en-US" dirty="0" smtClean="0">
                <a:sym typeface="Calibri" panose="020F0502020204030204" pitchFamily="34" charset="0"/>
              </a:rPr>
              <a:t>）插入异常（</a:t>
            </a:r>
            <a:r>
              <a:rPr lang="en-US" altLang="zh-CN" dirty="0" smtClean="0">
                <a:sym typeface="Calibri" panose="020F0502020204030204" pitchFamily="34" charset="0"/>
              </a:rPr>
              <a:t>Insertion Anomalies</a:t>
            </a:r>
            <a:r>
              <a:rPr lang="zh-CN" altLang="en-US" dirty="0" smtClean="0">
                <a:sym typeface="Calibri" panose="020F0502020204030204" pitchFamily="34" charset="0"/>
              </a:rPr>
              <a:t>）</a:t>
            </a:r>
          </a:p>
          <a:p>
            <a:pPr marL="742950" lvl="1" indent="-285750" algn="l">
              <a:lnSpc>
                <a:spcPct val="150000"/>
              </a:lnSpc>
              <a:buFont typeface="Wingdings" panose="05000000000000000000" pitchFamily="2" charset="2"/>
              <a:buChar char="n"/>
            </a:pPr>
            <a:r>
              <a:rPr lang="zh-CN" altLang="en-US" dirty="0" smtClean="0">
                <a:sym typeface="Calibri" panose="020F0502020204030204" pitchFamily="34" charset="0"/>
              </a:rPr>
              <a:t>如果一个系刚成立，尚无学生，则无法把这个系及其系主任的信息存入数据库。</a:t>
            </a:r>
          </a:p>
          <a:p>
            <a:pPr marL="342900" indent="-342900" algn="l"/>
            <a:endParaRPr lang="zh-CN" altLang="en-US"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1843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8436" name="Rectangle 2"/>
          <p:cNvSpPr>
            <a:spLocks noGrp="1" noChangeArrowheads="1"/>
          </p:cNvSpPr>
          <p:nvPr>
            <p:ph type="title"/>
          </p:nvPr>
        </p:nvSpPr>
        <p:spPr/>
        <p:txBody>
          <a:bodyPr/>
          <a:lstStyle/>
          <a:p>
            <a:r>
              <a:rPr lang="zh-CN" sz="3600" smtClean="0">
                <a:sym typeface="微软雅黑" panose="020B0503020204020204" pitchFamily="34" charset="-122"/>
              </a:rPr>
              <a:t>问题的提出（续）</a:t>
            </a:r>
          </a:p>
        </p:txBody>
      </p:sp>
      <p:sp>
        <p:nvSpPr>
          <p:cNvPr id="6" name="内容占位符 5"/>
          <p:cNvSpPr>
            <a:spLocks noGrp="1"/>
          </p:cNvSpPr>
          <p:nvPr>
            <p:ph idx="1"/>
          </p:nvPr>
        </p:nvSpPr>
        <p:spPr/>
        <p:txBody>
          <a:bodyPr/>
          <a:lstStyle/>
          <a:p>
            <a:pPr>
              <a:lnSpc>
                <a:spcPct val="150000"/>
              </a:lnSpc>
              <a:buNone/>
            </a:pPr>
            <a:r>
              <a:rPr lang="zh-CN" altLang="en-US" dirty="0" smtClean="0">
                <a:sym typeface="Calibri" panose="020F0502020204030204" pitchFamily="34" charset="0"/>
              </a:rPr>
              <a:t>（</a:t>
            </a:r>
            <a:r>
              <a:rPr lang="en-US" altLang="zh-CN" dirty="0" smtClean="0">
                <a:sym typeface="Calibri" panose="020F0502020204030204" pitchFamily="34" charset="0"/>
              </a:rPr>
              <a:t>4</a:t>
            </a:r>
            <a:r>
              <a:rPr lang="zh-CN" altLang="en-US" dirty="0" smtClean="0">
                <a:sym typeface="Calibri" panose="020F0502020204030204" pitchFamily="34" charset="0"/>
              </a:rPr>
              <a:t>）删除异常（</a:t>
            </a:r>
            <a:r>
              <a:rPr lang="en-US" altLang="zh-CN" dirty="0" smtClean="0">
                <a:sym typeface="Calibri" panose="020F0502020204030204" pitchFamily="34" charset="0"/>
              </a:rPr>
              <a:t>Deletion Anomalies</a:t>
            </a:r>
            <a:r>
              <a:rPr lang="zh-CN" altLang="en-US" dirty="0" smtClean="0">
                <a:sym typeface="Calibri" panose="020F0502020204030204" pitchFamily="34" charset="0"/>
              </a:rPr>
              <a:t>）</a:t>
            </a:r>
          </a:p>
          <a:p>
            <a:pPr lvl="1">
              <a:lnSpc>
                <a:spcPct val="150000"/>
              </a:lnSpc>
            </a:pPr>
            <a:r>
              <a:rPr lang="zh-CN" altLang="en-US" dirty="0" smtClean="0">
                <a:sym typeface="Calibri" panose="020F0502020204030204" pitchFamily="34" charset="0"/>
              </a:rPr>
              <a:t>如果某个系的学生全部毕业了， 则在删除该系学生信息的同时，把这个系及其系主任的信息也丢掉了。</a:t>
            </a:r>
            <a:endParaRPr lang="zh-CN" altLang="en-US" dirty="0" smtClean="0"/>
          </a:p>
          <a:p>
            <a:endParaRPr lang="zh-CN" alt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1945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9460" name="Rectangle 1026"/>
          <p:cNvSpPr>
            <a:spLocks noGrp="1" noChangeArrowheads="1"/>
          </p:cNvSpPr>
          <p:nvPr>
            <p:ph type="title" idx="4294967295"/>
          </p:nvPr>
        </p:nvSpPr>
        <p:spPr/>
        <p:txBody>
          <a:bodyPr/>
          <a:lstStyle/>
          <a:p>
            <a:r>
              <a:rPr lang="zh-CN" sz="3600" dirty="0" smtClean="0">
                <a:sym typeface="微软雅黑" panose="020B0503020204020204" pitchFamily="34" charset="-122"/>
              </a:rPr>
              <a:t>问题的提出（续）</a:t>
            </a:r>
          </a:p>
        </p:txBody>
      </p:sp>
      <p:sp>
        <p:nvSpPr>
          <p:cNvPr id="19461" name="Rectangle 1027"/>
          <p:cNvSpPr>
            <a:spLocks noGrp="1" noChangeArrowheads="1"/>
          </p:cNvSpPr>
          <p:nvPr>
            <p:ph idx="1"/>
          </p:nvPr>
        </p:nvSpPr>
        <p:spPr>
          <a:xfrm>
            <a:off x="314325" y="1076325"/>
            <a:ext cx="8723313" cy="5448300"/>
          </a:xfrm>
        </p:spPr>
        <p:txBody>
          <a:bodyPr/>
          <a:lstStyle/>
          <a:p>
            <a:pPr marL="342900" indent="-342900" algn="l">
              <a:lnSpc>
                <a:spcPct val="150000"/>
              </a:lnSpc>
              <a:spcBef>
                <a:spcPts val="0"/>
              </a:spcBef>
              <a:buFont typeface="Wingdings" panose="05000000000000000000" pitchFamily="2" charset="2"/>
              <a:buChar char="v"/>
            </a:pPr>
            <a:r>
              <a:rPr lang="zh-CN" altLang="en-US" dirty="0" smtClean="0">
                <a:sym typeface="Calibri" panose="020F0502020204030204" pitchFamily="34" charset="0"/>
              </a:rPr>
              <a:t>结论</a:t>
            </a:r>
            <a:endParaRPr lang="en-US" sz="3200" dirty="0" smtClean="0">
              <a:sym typeface="Calibri" panose="020F0502020204030204" pitchFamily="34" charset="0"/>
            </a:endParaRPr>
          </a:p>
          <a:p>
            <a:pPr marL="742950" lvl="1" indent="-285750" algn="l">
              <a:lnSpc>
                <a:spcPct val="150000"/>
              </a:lnSpc>
              <a:spcBef>
                <a:spcPts val="0"/>
              </a:spcBef>
              <a:buFont typeface="Wingdings" panose="05000000000000000000" pitchFamily="2" charset="2"/>
              <a:buChar char="n"/>
            </a:pPr>
            <a:r>
              <a:rPr lang="en-US" altLang="zh-CN" dirty="0" smtClean="0">
                <a:sym typeface="Calibri" panose="020F0502020204030204" pitchFamily="34" charset="0"/>
              </a:rPr>
              <a:t>Student</a:t>
            </a:r>
            <a:r>
              <a:rPr lang="zh-CN" altLang="en-US" dirty="0" smtClean="0">
                <a:sym typeface="Calibri" panose="020F0502020204030204" pitchFamily="34" charset="0"/>
              </a:rPr>
              <a:t>关系模式不是一个好的模式。</a:t>
            </a:r>
            <a:endParaRPr lang="zh-CN" altLang="en-US" sz="2800" dirty="0" smtClean="0">
              <a:sym typeface="Calibri" panose="020F0502020204030204" pitchFamily="34" charset="0"/>
            </a:endParaRPr>
          </a:p>
          <a:p>
            <a:pPr marL="742950" lvl="1" indent="-285750" algn="l">
              <a:lnSpc>
                <a:spcPct val="150000"/>
              </a:lnSpc>
              <a:spcBef>
                <a:spcPts val="0"/>
              </a:spcBef>
              <a:buFont typeface="Wingdings" panose="05000000000000000000" pitchFamily="2" charset="2"/>
              <a:buChar char="n"/>
            </a:pPr>
            <a:r>
              <a:rPr lang="zh-CN" altLang="en-US" dirty="0" smtClean="0">
                <a:sym typeface="Calibri" panose="020F0502020204030204" pitchFamily="34" charset="0"/>
              </a:rPr>
              <a:t>一个</a:t>
            </a:r>
            <a:r>
              <a:rPr lang="zh-CN" altLang="en-US" dirty="0" smtClean="0">
                <a:sym typeface="宋体" panose="02010600030101010101" pitchFamily="2" charset="-122"/>
              </a:rPr>
              <a:t>“</a:t>
            </a:r>
            <a:r>
              <a:rPr lang="zh-CN" altLang="en-US" dirty="0" smtClean="0">
                <a:sym typeface="Calibri" panose="020F0502020204030204" pitchFamily="34" charset="0"/>
              </a:rPr>
              <a:t>好</a:t>
            </a:r>
            <a:r>
              <a:rPr lang="zh-CN" altLang="en-US" dirty="0" smtClean="0">
                <a:sym typeface="宋体" panose="02010600030101010101" pitchFamily="2" charset="-122"/>
              </a:rPr>
              <a:t>”</a:t>
            </a:r>
            <a:r>
              <a:rPr lang="zh-CN" altLang="en-US" dirty="0" smtClean="0">
                <a:sym typeface="Calibri" panose="020F0502020204030204" pitchFamily="34" charset="0"/>
              </a:rPr>
              <a:t>的模式应当不会发生插入异常、删除异常和更新异常，数据冗余应尽可能少。</a:t>
            </a:r>
            <a:endParaRPr lang="en-US" sz="2800" dirty="0" smtClean="0">
              <a:sym typeface="Calibri" panose="020F0502020204030204" pitchFamily="34" charset="0"/>
            </a:endParaRPr>
          </a:p>
          <a:p>
            <a:pPr marL="342900" indent="-342900" algn="l">
              <a:lnSpc>
                <a:spcPct val="150000"/>
              </a:lnSpc>
              <a:spcBef>
                <a:spcPts val="0"/>
              </a:spcBef>
              <a:buFont typeface="Wingdings" panose="05000000000000000000" pitchFamily="2" charset="2"/>
              <a:buChar char="v"/>
            </a:pPr>
            <a:r>
              <a:rPr lang="zh-CN" altLang="en-US" dirty="0" smtClean="0">
                <a:sym typeface="Calibri" panose="020F0502020204030204" pitchFamily="34" charset="0"/>
              </a:rPr>
              <a:t>原因</a:t>
            </a:r>
            <a:endParaRPr lang="en-US" sz="3200" dirty="0" smtClean="0">
              <a:sym typeface="Calibri" panose="020F0502020204030204" pitchFamily="34" charset="0"/>
            </a:endParaRPr>
          </a:p>
          <a:p>
            <a:pPr marL="742950" lvl="1" indent="-285750" algn="l">
              <a:lnSpc>
                <a:spcPct val="150000"/>
              </a:lnSpc>
              <a:spcBef>
                <a:spcPts val="0"/>
              </a:spcBef>
              <a:buFont typeface="Wingdings" panose="05000000000000000000" pitchFamily="2" charset="2"/>
              <a:buChar char="n"/>
            </a:pPr>
            <a:r>
              <a:rPr lang="zh-CN" altLang="en-US" dirty="0" smtClean="0">
                <a:sym typeface="Calibri" panose="020F0502020204030204" pitchFamily="34" charset="0"/>
              </a:rPr>
              <a:t>由存在于模式中的某些数据依赖引起的。</a:t>
            </a:r>
            <a:endParaRPr lang="zh-CN" altLang="en-US" sz="2800" dirty="0" smtClean="0">
              <a:sym typeface="Calibri" panose="020F0502020204030204" pitchFamily="34" charset="0"/>
            </a:endParaRPr>
          </a:p>
          <a:p>
            <a:pPr marL="342900" indent="-342900" algn="l">
              <a:lnSpc>
                <a:spcPct val="150000"/>
              </a:lnSpc>
              <a:spcBef>
                <a:spcPts val="0"/>
              </a:spcBef>
              <a:buFont typeface="Wingdings" panose="05000000000000000000" pitchFamily="2" charset="2"/>
              <a:buChar char="v"/>
            </a:pPr>
            <a:r>
              <a:rPr lang="zh-CN" altLang="en-US" dirty="0" smtClean="0">
                <a:sym typeface="Calibri" panose="020F0502020204030204" pitchFamily="34" charset="0"/>
              </a:rPr>
              <a:t>解决方法</a:t>
            </a:r>
            <a:endParaRPr lang="en-US" sz="3200" dirty="0" smtClean="0">
              <a:sym typeface="Calibri" panose="020F0502020204030204" pitchFamily="34" charset="0"/>
            </a:endParaRPr>
          </a:p>
          <a:p>
            <a:pPr marL="742950" lvl="1" indent="-285750" algn="l">
              <a:lnSpc>
                <a:spcPct val="150000"/>
              </a:lnSpc>
              <a:spcBef>
                <a:spcPts val="0"/>
              </a:spcBef>
              <a:buFont typeface="Wingdings" panose="05000000000000000000" pitchFamily="2" charset="2"/>
              <a:buChar char="n"/>
            </a:pPr>
            <a:r>
              <a:rPr lang="zh-CN" altLang="en-US" dirty="0" smtClean="0">
                <a:sym typeface="Calibri" panose="020F0502020204030204" pitchFamily="34" charset="0"/>
              </a:rPr>
              <a:t>用规范化理论改造关系模式来消除其中不合适的数据依赖</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2048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20484" name="Rectangle 1026"/>
          <p:cNvSpPr>
            <a:spLocks noGrp="1" noChangeArrowheads="1"/>
          </p:cNvSpPr>
          <p:nvPr>
            <p:ph type="title" idx="4294967295"/>
          </p:nvPr>
        </p:nvSpPr>
        <p:spPr/>
        <p:txBody>
          <a:bodyPr/>
          <a:lstStyle/>
          <a:p>
            <a:r>
              <a:rPr lang="zh-CN" sz="3600" dirty="0" smtClean="0">
                <a:sym typeface="微软雅黑" panose="020B0503020204020204" pitchFamily="34" charset="-122"/>
              </a:rPr>
              <a:t>问题的提出（续）</a:t>
            </a:r>
          </a:p>
        </p:txBody>
      </p:sp>
      <p:sp>
        <p:nvSpPr>
          <p:cNvPr id="20485" name="Rectangle 1027"/>
          <p:cNvSpPr>
            <a:spLocks noGrp="1" noChangeArrowheads="1"/>
          </p:cNvSpPr>
          <p:nvPr>
            <p:ph idx="1"/>
          </p:nvPr>
        </p:nvSpPr>
        <p:spPr>
          <a:xfrm>
            <a:off x="457200" y="1098550"/>
            <a:ext cx="8229600" cy="5095875"/>
          </a:xfrm>
        </p:spPr>
        <p:txBody>
          <a:bodyPr/>
          <a:lstStyle/>
          <a:p>
            <a:pPr marL="342900" indent="-342900" algn="l">
              <a:lnSpc>
                <a:spcPct val="150000"/>
              </a:lnSpc>
              <a:buFont typeface="Wingdings" panose="05000000000000000000" pitchFamily="2" charset="2"/>
              <a:buChar char="v"/>
            </a:pPr>
            <a:r>
              <a:rPr lang="zh-CN" altLang="en-US" smtClean="0">
                <a:sym typeface="Calibri" panose="020F0502020204030204" pitchFamily="34" charset="0"/>
              </a:rPr>
              <a:t>把这个单一的模式分成三个关系模式：</a:t>
            </a:r>
            <a:endParaRPr lang="en-US" smtClean="0">
              <a:sym typeface="Calibri" panose="020F0502020204030204" pitchFamily="34" charset="0"/>
            </a:endParaRPr>
          </a:p>
          <a:p>
            <a:pPr marL="742950" lvl="1" indent="-285750" algn="l">
              <a:lnSpc>
                <a:spcPct val="150000"/>
              </a:lnSpc>
              <a:buFont typeface="Wingdings" panose="05000000000000000000" pitchFamily="2" charset="2"/>
              <a:buChar char="n"/>
            </a:pPr>
            <a:r>
              <a:rPr lang="en-US" altLang="zh-CN" smtClean="0">
                <a:sym typeface="Calibri" panose="020F0502020204030204" pitchFamily="34" charset="0"/>
              </a:rPr>
              <a:t>S(Sno,Sdept,Sno → Sdept);</a:t>
            </a:r>
            <a:endParaRPr lang="zh-CN" altLang="en-US" smtClean="0">
              <a:sym typeface="Calibri" panose="020F0502020204030204" pitchFamily="34" charset="0"/>
            </a:endParaRPr>
          </a:p>
          <a:p>
            <a:pPr marL="742950" lvl="1" indent="-285750" algn="l">
              <a:lnSpc>
                <a:spcPct val="150000"/>
              </a:lnSpc>
              <a:buFont typeface="Wingdings" panose="05000000000000000000" pitchFamily="2" charset="2"/>
              <a:buChar char="n"/>
            </a:pPr>
            <a:r>
              <a:rPr lang="en-US" altLang="zh-CN" smtClean="0">
                <a:sym typeface="Calibri" panose="020F0502020204030204" pitchFamily="34" charset="0"/>
              </a:rPr>
              <a:t>SC(Sno,Cno,Grade,(Sno,Cno) → Grade);</a:t>
            </a:r>
            <a:endParaRPr lang="zh-CN" altLang="en-US" smtClean="0">
              <a:sym typeface="Calibri" panose="020F0502020204030204" pitchFamily="34" charset="0"/>
            </a:endParaRPr>
          </a:p>
          <a:p>
            <a:pPr marL="742950" lvl="1" indent="-285750" algn="l">
              <a:lnSpc>
                <a:spcPct val="150000"/>
              </a:lnSpc>
              <a:buFont typeface="Wingdings" panose="05000000000000000000" pitchFamily="2" charset="2"/>
              <a:buChar char="n"/>
            </a:pPr>
            <a:r>
              <a:rPr lang="en-US" altLang="zh-CN" smtClean="0">
                <a:sym typeface="Calibri" panose="020F0502020204030204" pitchFamily="34" charset="0"/>
              </a:rPr>
              <a:t>DEPT(Sdept,Mname,Sdept → Mname);</a:t>
            </a:r>
            <a:endParaRPr lang="zh-CN" altLang="en-US" smtClean="0">
              <a:sym typeface="Calibri" panose="020F0502020204030204" pitchFamily="34" charset="0"/>
            </a:endParaRPr>
          </a:p>
          <a:p>
            <a:pPr marL="342900" indent="-342900" algn="l">
              <a:lnSpc>
                <a:spcPct val="150000"/>
              </a:lnSpc>
              <a:buFont typeface="Wingdings" panose="05000000000000000000" pitchFamily="2" charset="2"/>
              <a:buChar char="v"/>
            </a:pPr>
            <a:r>
              <a:rPr lang="zh-CN" altLang="en-US" smtClean="0">
                <a:sym typeface="Calibri" panose="020F0502020204030204" pitchFamily="34" charset="0"/>
              </a:rPr>
              <a:t>这三个模式都不会发生插入异常、删除异常的问题，数据的冗余也得到了控制。</a:t>
            </a:r>
            <a:endParaRPr lang="zh-CN" altLang="en-US"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r>
              <a:rPr lang="zh-CN" smtClean="0">
                <a:sym typeface="微软雅黑" panose="020B0503020204020204" pitchFamily="34" charset="-122"/>
              </a:rPr>
              <a:t>第六章 关系数据理论</a:t>
            </a:r>
            <a:endParaRPr lang="zh-CN" smtClean="0"/>
          </a:p>
        </p:txBody>
      </p:sp>
      <p:sp>
        <p:nvSpPr>
          <p:cNvPr id="21507" name="Rectangle 3"/>
          <p:cNvSpPr>
            <a:spLocks noGrp="1" noChangeArrowheads="1"/>
          </p:cNvSpPr>
          <p:nvPr>
            <p:ph idx="1"/>
          </p:nvPr>
        </p:nvSpPr>
        <p:spPr>
          <a:xfrm>
            <a:off x="827088" y="1339850"/>
            <a:ext cx="7705725" cy="4537075"/>
          </a:xfrm>
        </p:spPr>
        <p:txBody>
          <a:bodyPr/>
          <a:lstStyle/>
          <a:p>
            <a:pPr marL="742950" lvl="1" indent="-285750" algn="l" defTabSz="-635" eaLnBrk="1" hangingPunct="1">
              <a:lnSpc>
                <a:spcPct val="150000"/>
              </a:lnSpc>
              <a:tabLst>
                <a:tab pos="1431925" algn="l"/>
              </a:tabLst>
            </a:pPr>
            <a:r>
              <a:rPr lang="en-US" altLang="zh-CN" sz="2800" dirty="0" smtClean="0">
                <a:sym typeface="Calibri" panose="020F0502020204030204" pitchFamily="34" charset="0"/>
              </a:rPr>
              <a:t>6.1 </a:t>
            </a:r>
            <a:r>
              <a:rPr lang="zh-CN" altLang="en-US" sz="2800" dirty="0" smtClean="0">
                <a:sym typeface="Calibri" panose="020F0502020204030204" pitchFamily="34" charset="0"/>
              </a:rPr>
              <a:t>问题的提出</a:t>
            </a:r>
          </a:p>
          <a:p>
            <a:pPr marL="742950" lvl="1" indent="-285750" algn="l" defTabSz="-635" eaLnBrk="1" hangingPunct="1">
              <a:lnSpc>
                <a:spcPct val="150000"/>
              </a:lnSpc>
              <a:tabLst>
                <a:tab pos="1431925" algn="l"/>
              </a:tabLst>
            </a:pPr>
            <a:r>
              <a:rPr lang="en-US" altLang="zh-CN" sz="2800" dirty="0" smtClean="0">
                <a:solidFill>
                  <a:srgbClr val="0066FF"/>
                </a:solidFill>
                <a:sym typeface="Calibri" panose="020F0502020204030204" pitchFamily="34" charset="0"/>
              </a:rPr>
              <a:t>6.2 </a:t>
            </a:r>
            <a:r>
              <a:rPr lang="zh-CN" altLang="en-US" sz="2800" dirty="0" smtClean="0">
                <a:solidFill>
                  <a:srgbClr val="0066FF"/>
                </a:solidFill>
                <a:sym typeface="Calibri" panose="020F0502020204030204" pitchFamily="34" charset="0"/>
              </a:rPr>
              <a:t>规范化</a:t>
            </a:r>
          </a:p>
          <a:p>
            <a:pPr marL="741680" indent="-284480" algn="l" defTabSz="-635">
              <a:lnSpc>
                <a:spcPct val="150000"/>
              </a:lnSpc>
              <a:tabLst>
                <a:tab pos="1431925" algn="l"/>
              </a:tabLst>
            </a:pPr>
            <a:r>
              <a:rPr lang="en-US" altLang="zh-CN" dirty="0" smtClean="0">
                <a:sym typeface="Calibri" panose="020F0502020204030204" pitchFamily="34" charset="0"/>
              </a:rPr>
              <a:t>6.3 </a:t>
            </a:r>
            <a:r>
              <a:rPr lang="zh-CN" altLang="en-US" dirty="0" smtClean="0">
                <a:sym typeface="Calibri" panose="020F0502020204030204" pitchFamily="34" charset="0"/>
              </a:rPr>
              <a:t>数据依赖的公理系统</a:t>
            </a:r>
          </a:p>
          <a:p>
            <a:pPr marL="741680" indent="-284480" algn="l" defTabSz="-635">
              <a:lnSpc>
                <a:spcPct val="150000"/>
              </a:lnSpc>
              <a:tabLst>
                <a:tab pos="1431925" algn="l"/>
              </a:tabLst>
            </a:pPr>
            <a:r>
              <a:rPr lang="en-US" altLang="zh-CN" dirty="0" smtClean="0">
                <a:sym typeface="Calibri" panose="020F0502020204030204" pitchFamily="34" charset="0"/>
              </a:rPr>
              <a:t>*6.4 </a:t>
            </a:r>
            <a:r>
              <a:rPr lang="zh-CN" altLang="en-US" dirty="0" smtClean="0">
                <a:sym typeface="Calibri" panose="020F0502020204030204" pitchFamily="34" charset="0"/>
              </a:rPr>
              <a:t>模式的分解</a:t>
            </a:r>
          </a:p>
          <a:p>
            <a:pPr marL="741680" indent="-284480" algn="l" defTabSz="-635">
              <a:lnSpc>
                <a:spcPct val="150000"/>
              </a:lnSpc>
              <a:tabLst>
                <a:tab pos="1431925" algn="l"/>
              </a:tabLst>
            </a:pPr>
            <a:r>
              <a:rPr lang="zh-CN" altLang="en-US" dirty="0" smtClean="0">
                <a:sym typeface="Calibri" panose="020F0502020204030204" pitchFamily="34" charset="0"/>
              </a:rPr>
              <a:t>6.5 小结</a:t>
            </a:r>
            <a:endParaRPr lang="zh-CN" altLang="en-US"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内容占位符 2"/>
          <p:cNvSpPr>
            <a:spLocks noGrp="1" noChangeArrowheads="1"/>
          </p:cNvSpPr>
          <p:nvPr>
            <p:ph idx="1"/>
          </p:nvPr>
        </p:nvSpPr>
        <p:spPr>
          <a:xfrm>
            <a:off x="457200" y="1196752"/>
            <a:ext cx="8229600" cy="4997673"/>
          </a:xfrm>
        </p:spPr>
        <p:txBody>
          <a:bodyPr/>
          <a:lstStyle/>
          <a:p>
            <a:pPr marL="342900" indent="-342900" algn="l" eaLnBrk="1" hangingPunct="1">
              <a:lnSpc>
                <a:spcPct val="150000"/>
              </a:lnSpc>
              <a:spcBef>
                <a:spcPts val="0"/>
              </a:spcBef>
              <a:buFont typeface="Wingdings" panose="05000000000000000000" pitchFamily="2" charset="2"/>
              <a:buChar char="v"/>
            </a:pPr>
            <a:r>
              <a:rPr lang="zh-CN" altLang="en-US" dirty="0" smtClean="0"/>
              <a:t>基于某个数据库管理系统设计数据库，如何基于数据库系统编程</a:t>
            </a:r>
          </a:p>
          <a:p>
            <a:pPr marL="742950" lvl="1" indent="-285750" algn="l" eaLnBrk="1" hangingPunct="1">
              <a:lnSpc>
                <a:spcPct val="150000"/>
              </a:lnSpc>
              <a:spcBef>
                <a:spcPts val="0"/>
              </a:spcBef>
              <a:buFont typeface="Wingdings" panose="05000000000000000000" pitchFamily="2" charset="2"/>
              <a:buChar char="n"/>
            </a:pPr>
            <a:r>
              <a:rPr lang="zh-CN" altLang="en-US" sz="2800" dirty="0" smtClean="0">
                <a:sym typeface="宋体" panose="02010600030101010101" pitchFamily="2" charset="-122"/>
              </a:rPr>
              <a:t>第</a:t>
            </a:r>
            <a:r>
              <a:rPr lang="en-US" altLang="zh-CN" sz="2800" dirty="0" smtClean="0">
                <a:sym typeface="宋体" panose="02010600030101010101" pitchFamily="2" charset="-122"/>
              </a:rPr>
              <a:t>6</a:t>
            </a:r>
            <a:r>
              <a:rPr lang="zh-CN" altLang="en-US" sz="2800" dirty="0" smtClean="0">
                <a:sym typeface="宋体" panose="02010600030101010101" pitchFamily="2" charset="-122"/>
              </a:rPr>
              <a:t>章 关系数据理论</a:t>
            </a:r>
          </a:p>
          <a:p>
            <a:pPr marL="742950" lvl="1" indent="-285750" algn="l" eaLnBrk="1" hangingPunct="1">
              <a:lnSpc>
                <a:spcPct val="150000"/>
              </a:lnSpc>
              <a:spcBef>
                <a:spcPts val="0"/>
              </a:spcBef>
              <a:buFont typeface="Wingdings" panose="05000000000000000000" pitchFamily="2" charset="2"/>
              <a:buChar char="n"/>
            </a:pPr>
            <a:r>
              <a:rPr lang="zh-CN" altLang="en-US" sz="2800" dirty="0" smtClean="0">
                <a:sym typeface="宋体" panose="02010600030101010101" pitchFamily="2" charset="-122"/>
              </a:rPr>
              <a:t>第</a:t>
            </a:r>
            <a:r>
              <a:rPr lang="en-US" altLang="zh-CN" sz="2800" dirty="0" smtClean="0">
                <a:sym typeface="宋体" panose="02010600030101010101" pitchFamily="2" charset="-122"/>
              </a:rPr>
              <a:t>7</a:t>
            </a:r>
            <a:r>
              <a:rPr lang="zh-CN" altLang="en-US" sz="2800" dirty="0" smtClean="0">
                <a:sym typeface="宋体" panose="02010600030101010101" pitchFamily="2" charset="-122"/>
              </a:rPr>
              <a:t>章 数据库设计</a:t>
            </a:r>
            <a:endParaRPr lang="en-US" sz="2800" dirty="0" smtClean="0">
              <a:sym typeface="宋体" panose="02010600030101010101" pitchFamily="2" charset="-122"/>
            </a:endParaRPr>
          </a:p>
          <a:p>
            <a:pPr marL="742950" lvl="1" indent="-285750" algn="l" eaLnBrk="1" hangingPunct="1">
              <a:lnSpc>
                <a:spcPct val="150000"/>
              </a:lnSpc>
              <a:spcBef>
                <a:spcPts val="0"/>
              </a:spcBef>
              <a:buFont typeface="Wingdings" panose="05000000000000000000" pitchFamily="2" charset="2"/>
              <a:buChar char="n"/>
            </a:pPr>
            <a:r>
              <a:rPr lang="zh-CN" altLang="en-US" sz="2800" dirty="0" smtClean="0">
                <a:sym typeface="宋体" panose="02010600030101010101" pitchFamily="2" charset="-122"/>
              </a:rPr>
              <a:t>第</a:t>
            </a:r>
            <a:r>
              <a:rPr lang="en-US" altLang="zh-CN" sz="2800" dirty="0" smtClean="0">
                <a:sym typeface="宋体" panose="02010600030101010101" pitchFamily="2" charset="-122"/>
              </a:rPr>
              <a:t>8</a:t>
            </a:r>
            <a:r>
              <a:rPr lang="zh-CN" altLang="en-US" sz="2800" dirty="0" smtClean="0">
                <a:sym typeface="宋体" panose="02010600030101010101" pitchFamily="2" charset="-122"/>
              </a:rPr>
              <a:t>章 数据库编程</a:t>
            </a:r>
            <a:r>
              <a:rPr lang="zh-CN" altLang="en-US" dirty="0" smtClean="0">
                <a:latin typeface="宋体" panose="02010600030101010101" pitchFamily="2" charset="-122"/>
                <a:sym typeface="宋体" panose="02010600030101010101" pitchFamily="2" charset="-122"/>
              </a:rPr>
              <a:t/>
            </a:r>
            <a:br>
              <a:rPr lang="zh-CN" altLang="en-US" dirty="0" smtClean="0">
                <a:latin typeface="宋体" panose="02010600030101010101" pitchFamily="2" charset="-122"/>
                <a:sym typeface="宋体" panose="02010600030101010101" pitchFamily="2" charset="-122"/>
              </a:rPr>
            </a:br>
            <a:r>
              <a:rPr lang="zh-CN" altLang="en-US" dirty="0" smtClean="0"/>
              <a:t/>
            </a:r>
            <a:br>
              <a:rPr lang="zh-CN" altLang="en-US" dirty="0" smtClean="0"/>
            </a:br>
            <a:endParaRPr lang="zh-CN" altLang="en-US" dirty="0" smtClean="0">
              <a:latin typeface="宋体" panose="02010600030101010101" pitchFamily="2" charset="-122"/>
              <a:sym typeface="宋体" panose="02010600030101010101" pitchFamily="2" charset="-122"/>
            </a:endParaRPr>
          </a:p>
        </p:txBody>
      </p:sp>
      <p:sp>
        <p:nvSpPr>
          <p:cNvPr id="4099" name="Rectangle 3"/>
          <p:cNvSpPr>
            <a:spLocks noChangeArrowheads="1"/>
          </p:cNvSpPr>
          <p:nvPr/>
        </p:nvSpPr>
        <p:spPr bwMode="auto">
          <a:xfrm>
            <a:off x="971550" y="188913"/>
            <a:ext cx="7377113" cy="646112"/>
          </a:xfrm>
          <a:prstGeom prst="rect">
            <a:avLst/>
          </a:prstGeom>
          <a:noFill/>
          <a:ln w="9525">
            <a:noFill/>
            <a:miter lim="800000"/>
          </a:ln>
        </p:spPr>
        <p:txBody>
          <a:bodyPr>
            <a:spAutoFit/>
          </a:bodyPr>
          <a:lstStyle/>
          <a:p>
            <a:pPr algn="ctr">
              <a:lnSpc>
                <a:spcPct val="90000"/>
              </a:lnSpc>
              <a:buClr>
                <a:schemeClr val="hlink"/>
              </a:buClr>
              <a:buSzPct val="90000"/>
              <a:buFont typeface="Wingdings" panose="05000000000000000000" pitchFamily="2" charset="2"/>
              <a:buNone/>
            </a:pPr>
            <a:r>
              <a:rPr lang="zh-CN" altLang="en-US" sz="4000" b="1" dirty="0">
                <a:solidFill>
                  <a:schemeClr val="bg1"/>
                </a:solidFill>
                <a:latin typeface="宋体" panose="02010600030101010101" pitchFamily="2" charset="-122"/>
                <a:sym typeface="Arial" panose="020B0604020202020204" pitchFamily="34" charset="0"/>
              </a:rPr>
              <a:t>第二篇  设计与应用开发篇</a:t>
            </a:r>
            <a:endParaRPr lang="zh-CN" altLang="en-US" dirty="0"/>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3"/>
          <p:cNvSpPr>
            <a:spLocks noGrp="1" noChangeArrowheads="1"/>
          </p:cNvSpPr>
          <p:nvPr>
            <p:ph type="title" idx="4294967295"/>
          </p:nvPr>
        </p:nvSpPr>
        <p:spPr/>
        <p:txBody>
          <a:bodyPr/>
          <a:lstStyle/>
          <a:p>
            <a:r>
              <a:rPr lang="en-US" altLang="zh-CN" dirty="0" smtClean="0">
                <a:sym typeface="微软雅黑" panose="020B0503020204020204" pitchFamily="34" charset="-122"/>
              </a:rPr>
              <a:t>6.2 </a:t>
            </a:r>
            <a:r>
              <a:rPr lang="zh-CN" altLang="en-US" dirty="0" smtClean="0">
                <a:sym typeface="微软雅黑" panose="020B0503020204020204" pitchFamily="34" charset="-122"/>
              </a:rPr>
              <a:t>规范化</a:t>
            </a:r>
            <a:endParaRPr lang="zh-CN" altLang="en-US" dirty="0" smtClean="0"/>
          </a:p>
        </p:txBody>
      </p:sp>
      <p:sp>
        <p:nvSpPr>
          <p:cNvPr id="22531" name="文本占位符 4"/>
          <p:cNvSpPr>
            <a:spLocks noGrp="1" noChangeArrowheads="1"/>
          </p:cNvSpPr>
          <p:nvPr>
            <p:ph idx="1"/>
          </p:nvPr>
        </p:nvSpPr>
        <p:spPr>
          <a:xfrm>
            <a:off x="828675" y="908050"/>
            <a:ext cx="7858125" cy="5429250"/>
          </a:xfrm>
        </p:spPr>
        <p:txBody>
          <a:bodyPr/>
          <a:lstStyle/>
          <a:p>
            <a:pPr marL="342900" indent="-342900" algn="l">
              <a:lnSpc>
                <a:spcPct val="120000"/>
              </a:lnSpc>
            </a:pPr>
            <a:r>
              <a:rPr lang="en-US" altLang="zh-CN" dirty="0" smtClean="0">
                <a:solidFill>
                  <a:srgbClr val="00B050"/>
                </a:solidFill>
                <a:sym typeface="Calibri" panose="020F0502020204030204" pitchFamily="34" charset="0"/>
              </a:rPr>
              <a:t>6.2.1 </a:t>
            </a:r>
            <a:r>
              <a:rPr lang="zh-CN" altLang="en-US" dirty="0" smtClean="0">
                <a:solidFill>
                  <a:srgbClr val="00B050"/>
                </a:solidFill>
                <a:sym typeface="Calibri" panose="020F0502020204030204" pitchFamily="34" charset="0"/>
              </a:rPr>
              <a:t> 函数依赖</a:t>
            </a:r>
          </a:p>
          <a:p>
            <a:pPr marL="342900" indent="-342900" algn="l">
              <a:lnSpc>
                <a:spcPct val="120000"/>
              </a:lnSpc>
            </a:pPr>
            <a:r>
              <a:rPr lang="en-US" altLang="zh-CN" dirty="0" smtClean="0">
                <a:sym typeface="Calibri" panose="020F0502020204030204" pitchFamily="34" charset="0"/>
              </a:rPr>
              <a:t>6.2.2  </a:t>
            </a:r>
            <a:r>
              <a:rPr lang="zh-CN" altLang="en-US" dirty="0" smtClean="0">
                <a:sym typeface="Calibri" panose="020F0502020204030204" pitchFamily="34" charset="0"/>
              </a:rPr>
              <a:t>码</a:t>
            </a:r>
          </a:p>
          <a:p>
            <a:pPr marL="342900" indent="-342900" algn="l">
              <a:lnSpc>
                <a:spcPct val="120000"/>
              </a:lnSpc>
            </a:pPr>
            <a:r>
              <a:rPr lang="en-US" altLang="zh-CN" dirty="0" smtClean="0">
                <a:sym typeface="Calibri" panose="020F0502020204030204" pitchFamily="34" charset="0"/>
              </a:rPr>
              <a:t>6.2.3  </a:t>
            </a:r>
            <a:r>
              <a:rPr lang="zh-CN" altLang="en-US" dirty="0" smtClean="0">
                <a:sym typeface="Calibri" panose="020F0502020204030204" pitchFamily="34" charset="0"/>
              </a:rPr>
              <a:t>范式</a:t>
            </a:r>
          </a:p>
          <a:p>
            <a:pPr marL="342900" indent="-342900" algn="l">
              <a:lnSpc>
                <a:spcPct val="120000"/>
              </a:lnSpc>
            </a:pPr>
            <a:r>
              <a:rPr lang="en-US" altLang="zh-CN" dirty="0" smtClean="0">
                <a:sym typeface="Calibri" panose="020F0502020204030204" pitchFamily="34" charset="0"/>
              </a:rPr>
              <a:t>6.2.4  2NF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6.2.5  3NF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6.2.6  BCNF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6.2.7  </a:t>
            </a:r>
            <a:r>
              <a:rPr lang="zh-CN" altLang="en-US" dirty="0" smtClean="0">
                <a:sym typeface="Calibri" panose="020F0502020204030204" pitchFamily="34" charset="0"/>
              </a:rPr>
              <a:t>多值依赖</a:t>
            </a:r>
          </a:p>
          <a:p>
            <a:pPr marL="342900" indent="-342900" algn="l">
              <a:lnSpc>
                <a:spcPct val="120000"/>
              </a:lnSpc>
            </a:pPr>
            <a:r>
              <a:rPr lang="en-US" altLang="zh-CN" dirty="0" smtClean="0">
                <a:sym typeface="Calibri" panose="020F0502020204030204" pitchFamily="34" charset="0"/>
              </a:rPr>
              <a:t>6.2.8  4NF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6.2.9  </a:t>
            </a:r>
            <a:r>
              <a:rPr lang="zh-CN" altLang="en-US" dirty="0" smtClean="0">
                <a:sym typeface="Calibri" panose="020F0502020204030204"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3"/>
          <p:cNvSpPr>
            <a:spLocks noGrp="1" noChangeArrowheads="1"/>
          </p:cNvSpPr>
          <p:nvPr>
            <p:ph type="title" idx="4294967295"/>
          </p:nvPr>
        </p:nvSpPr>
        <p:spPr/>
        <p:txBody>
          <a:bodyPr/>
          <a:lstStyle/>
          <a:p>
            <a:pPr>
              <a:lnSpc>
                <a:spcPct val="120000"/>
              </a:lnSpc>
            </a:pPr>
            <a:r>
              <a:rPr lang="en-US" altLang="zh-CN" sz="3600" dirty="0" smtClean="0">
                <a:sym typeface="Calibri" panose="020F0502020204030204" pitchFamily="34" charset="0"/>
              </a:rPr>
              <a:t>6.2.1 </a:t>
            </a:r>
            <a:r>
              <a:rPr lang="zh-CN" altLang="en-US" sz="3600" dirty="0" smtClean="0">
                <a:sym typeface="Calibri" panose="020F0502020204030204" pitchFamily="34" charset="0"/>
              </a:rPr>
              <a:t>函数依赖</a:t>
            </a:r>
          </a:p>
        </p:txBody>
      </p:sp>
      <p:sp>
        <p:nvSpPr>
          <p:cNvPr id="23555" name="文本占位符 4"/>
          <p:cNvSpPr>
            <a:spLocks noGrp="1" noChangeArrowheads="1"/>
          </p:cNvSpPr>
          <p:nvPr>
            <p:ph idx="1"/>
          </p:nvPr>
        </p:nvSpPr>
        <p:spPr>
          <a:xfrm>
            <a:off x="755650" y="1095375"/>
            <a:ext cx="7859713" cy="5213350"/>
          </a:xfrm>
        </p:spPr>
        <p:txBody>
          <a:bodyPr/>
          <a:lstStyle/>
          <a:p>
            <a:pPr marL="342900" indent="-342900" algn="l">
              <a:lnSpc>
                <a:spcPct val="150000"/>
              </a:lnSpc>
            </a:pPr>
            <a:r>
              <a:rPr lang="en-US" altLang="zh-CN" dirty="0" smtClean="0">
                <a:sym typeface="Calibri" panose="020F0502020204030204" pitchFamily="34" charset="0"/>
              </a:rPr>
              <a:t>1.</a:t>
            </a:r>
            <a:r>
              <a:rPr lang="zh-CN" altLang="en-US" dirty="0" smtClean="0">
                <a:sym typeface="Calibri" panose="020F0502020204030204" pitchFamily="34" charset="0"/>
              </a:rPr>
              <a:t>函数依赖</a:t>
            </a:r>
            <a:endParaRPr lang="en-US" dirty="0" smtClean="0">
              <a:sym typeface="Calibri" panose="020F0502020204030204" pitchFamily="34" charset="0"/>
            </a:endParaRPr>
          </a:p>
          <a:p>
            <a:pPr marL="342900" indent="-342900" algn="l">
              <a:lnSpc>
                <a:spcPct val="150000"/>
              </a:lnSpc>
            </a:pPr>
            <a:r>
              <a:rPr lang="en-US" altLang="zh-CN" dirty="0" smtClean="0">
                <a:sym typeface="微软雅黑" panose="020B0503020204020204" pitchFamily="34" charset="-122"/>
              </a:rPr>
              <a:t>2.</a:t>
            </a:r>
            <a:r>
              <a:rPr lang="zh-CN" altLang="en-US" dirty="0" smtClean="0">
                <a:sym typeface="微软雅黑" panose="020B0503020204020204" pitchFamily="34" charset="-122"/>
              </a:rPr>
              <a:t>平凡函数依赖与非平凡函数依赖</a:t>
            </a:r>
            <a:endParaRPr lang="en-US" dirty="0" smtClean="0">
              <a:sym typeface="微软雅黑" panose="020B0503020204020204" pitchFamily="34" charset="-122"/>
            </a:endParaRPr>
          </a:p>
          <a:p>
            <a:pPr marL="342900" indent="-342900" algn="l">
              <a:lnSpc>
                <a:spcPct val="150000"/>
              </a:lnSpc>
            </a:pPr>
            <a:r>
              <a:rPr lang="en-US" altLang="zh-CN" dirty="0" smtClean="0">
                <a:sym typeface="微软雅黑" panose="020B0503020204020204" pitchFamily="34" charset="-122"/>
              </a:rPr>
              <a:t>3.</a:t>
            </a:r>
            <a:r>
              <a:rPr lang="zh-CN" altLang="en-US" dirty="0" smtClean="0">
                <a:sym typeface="微软雅黑" panose="020B0503020204020204" pitchFamily="34" charset="-122"/>
              </a:rPr>
              <a:t>完全函数依赖与部分函数依赖</a:t>
            </a:r>
            <a:endParaRPr lang="en-US" dirty="0" smtClean="0">
              <a:sym typeface="微软雅黑" panose="020B0503020204020204" pitchFamily="34" charset="-122"/>
            </a:endParaRPr>
          </a:p>
          <a:p>
            <a:pPr marL="342900" indent="-342900" algn="l">
              <a:lnSpc>
                <a:spcPct val="150000"/>
              </a:lnSpc>
            </a:pPr>
            <a:r>
              <a:rPr lang="en-US" altLang="zh-CN" dirty="0" smtClean="0">
                <a:sym typeface="微软雅黑" panose="020B0503020204020204" pitchFamily="34" charset="-122"/>
              </a:rPr>
              <a:t>4.</a:t>
            </a:r>
            <a:r>
              <a:rPr lang="zh-CN" altLang="en-US" dirty="0" smtClean="0">
                <a:sym typeface="微软雅黑" panose="020B0503020204020204" pitchFamily="34" charset="-122"/>
              </a:rPr>
              <a:t>传递函数依赖</a:t>
            </a:r>
            <a:endParaRPr lang="en-US" dirty="0" smtClean="0">
              <a:sym typeface="Calibri" panose="020F0502020204030204" pitchFamily="34" charset="0"/>
            </a:endParaRPr>
          </a:p>
          <a:p>
            <a:pPr marL="342900" indent="-342900" algn="l">
              <a:lnSpc>
                <a:spcPct val="120000"/>
              </a:lnSpc>
              <a:buFont typeface="Wingdings" panose="05000000000000000000" pitchFamily="2" charset="2"/>
              <a:buChar char="v"/>
            </a:pPr>
            <a:endParaRPr lang="zh-CN" altLang="en-US" dirty="0" smtClean="0">
              <a:solidFill>
                <a:srgbClr val="00B050"/>
              </a:solidFill>
              <a:sym typeface="Calibri" panose="020F0502020204030204" pitchFamily="34" charset="0"/>
            </a:endParaRPr>
          </a:p>
          <a:p>
            <a:pPr marL="342900" indent="-342900" algn="l">
              <a:lnSpc>
                <a:spcPct val="120000"/>
              </a:lnSpc>
              <a:buFont typeface="Wingdings" panose="05000000000000000000" pitchFamily="2" charset="2"/>
              <a:buChar char="v"/>
            </a:pPr>
            <a:endParaRPr lang="zh-CN" altLang="en-US" dirty="0"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2457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24580" name="Rectangle 2"/>
          <p:cNvSpPr>
            <a:spLocks noGrp="1" noChangeArrowheads="1"/>
          </p:cNvSpPr>
          <p:nvPr>
            <p:ph type="title" idx="4294967295"/>
          </p:nvPr>
        </p:nvSpPr>
        <p:spPr/>
        <p:txBody>
          <a:bodyPr/>
          <a:lstStyle/>
          <a:p>
            <a:r>
              <a:rPr lang="en-US" altLang="zh-CN" sz="3600" smtClean="0">
                <a:sym typeface="微软雅黑" panose="020B0503020204020204" pitchFamily="34" charset="-122"/>
              </a:rPr>
              <a:t>1.</a:t>
            </a:r>
            <a:r>
              <a:rPr lang="zh-CN" altLang="en-US" sz="3600" smtClean="0">
                <a:sym typeface="微软雅黑" panose="020B0503020204020204" pitchFamily="34" charset="-122"/>
              </a:rPr>
              <a:t>  函数依赖</a:t>
            </a:r>
          </a:p>
        </p:txBody>
      </p:sp>
      <p:sp>
        <p:nvSpPr>
          <p:cNvPr id="24581" name="Rectangle 3"/>
          <p:cNvSpPr>
            <a:spLocks noGrp="1" noChangeArrowheads="1"/>
          </p:cNvSpPr>
          <p:nvPr>
            <p:ph idx="1"/>
          </p:nvPr>
        </p:nvSpPr>
        <p:spPr>
          <a:xfrm>
            <a:off x="457200" y="1098550"/>
            <a:ext cx="8229600" cy="5095875"/>
          </a:xfrm>
        </p:spPr>
        <p:txBody>
          <a:bodyPr/>
          <a:lstStyle/>
          <a:p>
            <a:pPr marL="342900" indent="-342900" algn="l">
              <a:lnSpc>
                <a:spcPct val="120000"/>
              </a:lnSpc>
              <a:buFont typeface="Wingdings" panose="05000000000000000000" pitchFamily="2" charset="2"/>
              <a:buChar char="v"/>
            </a:pPr>
            <a:r>
              <a:rPr lang="zh-CN" altLang="en-US" dirty="0" smtClean="0">
                <a:sym typeface="Calibri" panose="020F0502020204030204" pitchFamily="34" charset="0"/>
              </a:rPr>
              <a:t>定义</a:t>
            </a:r>
            <a:r>
              <a:rPr lang="en-US" altLang="zh-CN" dirty="0" smtClean="0">
                <a:sym typeface="Calibri" panose="020F0502020204030204" pitchFamily="34" charset="0"/>
              </a:rPr>
              <a:t>6.1  </a:t>
            </a:r>
            <a:r>
              <a:rPr lang="zh-CN" altLang="en-US" dirty="0" smtClean="0">
                <a:sym typeface="Calibri" panose="020F0502020204030204" pitchFamily="34" charset="0"/>
              </a:rPr>
              <a:t>设</a:t>
            </a:r>
            <a:r>
              <a:rPr lang="en-US" altLang="zh-CN" i="1" dirty="0" smtClean="0">
                <a:sym typeface="Calibri" panose="020F0502020204030204" pitchFamily="34" charset="0"/>
              </a:rPr>
              <a:t>R(U)</a:t>
            </a:r>
            <a:r>
              <a:rPr lang="zh-CN" altLang="en-US" dirty="0" smtClean="0">
                <a:sym typeface="Calibri" panose="020F0502020204030204" pitchFamily="34" charset="0"/>
              </a:rPr>
              <a:t>是一个属性集</a:t>
            </a:r>
            <a:r>
              <a:rPr lang="en-US" altLang="zh-CN" i="1" dirty="0" smtClean="0">
                <a:sym typeface="Calibri" panose="020F0502020204030204" pitchFamily="34" charset="0"/>
              </a:rPr>
              <a:t>U</a:t>
            </a:r>
            <a:r>
              <a:rPr lang="zh-CN" altLang="en-US" dirty="0" smtClean="0">
                <a:sym typeface="Calibri" panose="020F0502020204030204" pitchFamily="34" charset="0"/>
              </a:rPr>
              <a:t>上的关系模式，</a:t>
            </a:r>
            <a:r>
              <a:rPr lang="en-US" altLang="zh-CN" i="1" dirty="0" smtClean="0">
                <a:sym typeface="Calibri" panose="020F0502020204030204" pitchFamily="34" charset="0"/>
              </a:rPr>
              <a:t>X</a:t>
            </a:r>
            <a:r>
              <a:rPr lang="zh-CN" altLang="en-US" dirty="0" smtClean="0">
                <a:sym typeface="Calibri" panose="020F0502020204030204" pitchFamily="34" charset="0"/>
              </a:rPr>
              <a:t>和</a:t>
            </a:r>
            <a:r>
              <a:rPr lang="en-US" altLang="zh-CN" i="1" dirty="0" smtClean="0">
                <a:sym typeface="Calibri" panose="020F0502020204030204" pitchFamily="34" charset="0"/>
              </a:rPr>
              <a:t>Y</a:t>
            </a:r>
            <a:r>
              <a:rPr lang="zh-CN" altLang="en-US" dirty="0" smtClean="0">
                <a:sym typeface="Calibri" panose="020F0502020204030204" pitchFamily="34" charset="0"/>
              </a:rPr>
              <a:t>是</a:t>
            </a:r>
            <a:r>
              <a:rPr lang="en-US" altLang="zh-CN" i="1" dirty="0" smtClean="0">
                <a:sym typeface="Calibri" panose="020F0502020204030204" pitchFamily="34" charset="0"/>
              </a:rPr>
              <a:t>U</a:t>
            </a:r>
            <a:r>
              <a:rPr lang="zh-CN" altLang="en-US" dirty="0" smtClean="0">
                <a:sym typeface="Calibri" panose="020F0502020204030204" pitchFamily="34" charset="0"/>
              </a:rPr>
              <a:t>的子集。若对于</a:t>
            </a:r>
            <a:r>
              <a:rPr lang="en-US" altLang="zh-CN" i="1" dirty="0" smtClean="0">
                <a:sym typeface="Calibri" panose="020F0502020204030204" pitchFamily="34" charset="0"/>
              </a:rPr>
              <a:t>R(U)</a:t>
            </a:r>
            <a:r>
              <a:rPr lang="zh-CN" altLang="en-US" dirty="0" smtClean="0">
                <a:sym typeface="Calibri" panose="020F0502020204030204" pitchFamily="34" charset="0"/>
              </a:rPr>
              <a:t>的任意一个可能的关系</a:t>
            </a:r>
            <a:r>
              <a:rPr lang="en-US" altLang="zh-CN" i="1" dirty="0" smtClean="0">
                <a:sym typeface="Calibri" panose="020F0502020204030204" pitchFamily="34" charset="0"/>
              </a:rPr>
              <a:t>r</a:t>
            </a:r>
            <a:r>
              <a:rPr lang="zh-CN" altLang="en-US" dirty="0" smtClean="0">
                <a:sym typeface="Calibri" panose="020F0502020204030204" pitchFamily="34" charset="0"/>
              </a:rPr>
              <a:t>，</a:t>
            </a:r>
            <a:r>
              <a:rPr lang="en-US" altLang="zh-CN" i="1" dirty="0" smtClean="0">
                <a:sym typeface="Calibri" panose="020F0502020204030204" pitchFamily="34" charset="0"/>
              </a:rPr>
              <a:t>r</a:t>
            </a:r>
            <a:r>
              <a:rPr lang="zh-CN" altLang="en-US" dirty="0" smtClean="0">
                <a:sym typeface="Calibri" panose="020F0502020204030204" pitchFamily="34" charset="0"/>
              </a:rPr>
              <a:t> 中不可能存在两个元组在</a:t>
            </a:r>
            <a:r>
              <a:rPr lang="en-US" altLang="zh-CN" i="1" dirty="0" smtClean="0">
                <a:sym typeface="Calibri" panose="020F0502020204030204" pitchFamily="34" charset="0"/>
              </a:rPr>
              <a:t>X</a:t>
            </a:r>
            <a:r>
              <a:rPr lang="zh-CN" altLang="en-US" dirty="0" smtClean="0">
                <a:sym typeface="Calibri" panose="020F0502020204030204" pitchFamily="34" charset="0"/>
              </a:rPr>
              <a:t>上的属性值相等， 而在</a:t>
            </a:r>
            <a:r>
              <a:rPr lang="en-US" altLang="zh-CN" i="1" dirty="0" smtClean="0">
                <a:sym typeface="Calibri" panose="020F0502020204030204" pitchFamily="34" charset="0"/>
              </a:rPr>
              <a:t>Y</a:t>
            </a:r>
            <a:r>
              <a:rPr lang="zh-CN" altLang="en-US" dirty="0" smtClean="0">
                <a:sym typeface="Calibri" panose="020F0502020204030204" pitchFamily="34" charset="0"/>
              </a:rPr>
              <a:t>上的属性值不等， 则称“</a:t>
            </a:r>
            <a:r>
              <a:rPr lang="en-US" altLang="zh-CN" i="1" dirty="0" smtClean="0">
                <a:solidFill>
                  <a:srgbClr val="FF00FF"/>
                </a:solidFill>
                <a:sym typeface="Calibri" panose="020F0502020204030204" pitchFamily="34" charset="0"/>
              </a:rPr>
              <a:t>X</a:t>
            </a:r>
            <a:r>
              <a:rPr lang="zh-CN" altLang="en-US" dirty="0" smtClean="0">
                <a:solidFill>
                  <a:srgbClr val="FF00FF"/>
                </a:solidFill>
                <a:sym typeface="Calibri" panose="020F0502020204030204" pitchFamily="34" charset="0"/>
              </a:rPr>
              <a:t>函数确定</a:t>
            </a:r>
            <a:r>
              <a:rPr lang="en-US" altLang="zh-CN" i="1" dirty="0" smtClean="0">
                <a:solidFill>
                  <a:srgbClr val="FF00FF"/>
                </a:solidFill>
                <a:sym typeface="Calibri" panose="020F0502020204030204" pitchFamily="34" charset="0"/>
              </a:rPr>
              <a:t>Y</a:t>
            </a:r>
            <a:r>
              <a:rPr lang="en-US" altLang="zh-CN" dirty="0" smtClean="0">
                <a:sym typeface="Calibri" panose="020F0502020204030204" pitchFamily="34" charset="0"/>
              </a:rPr>
              <a:t>”</a:t>
            </a:r>
            <a:r>
              <a:rPr lang="zh-CN" altLang="en-US" dirty="0" smtClean="0">
                <a:sym typeface="Calibri" panose="020F0502020204030204" pitchFamily="34" charset="0"/>
              </a:rPr>
              <a:t>或“</a:t>
            </a:r>
            <a:r>
              <a:rPr lang="en-US" altLang="zh-CN" i="1" dirty="0" smtClean="0">
                <a:solidFill>
                  <a:srgbClr val="FF00FF"/>
                </a:solidFill>
                <a:sym typeface="Calibri" panose="020F0502020204030204" pitchFamily="34" charset="0"/>
              </a:rPr>
              <a:t>Y</a:t>
            </a:r>
            <a:r>
              <a:rPr lang="zh-CN" altLang="en-US" dirty="0" smtClean="0">
                <a:solidFill>
                  <a:srgbClr val="FF00FF"/>
                </a:solidFill>
                <a:sym typeface="Calibri" panose="020F0502020204030204" pitchFamily="34" charset="0"/>
              </a:rPr>
              <a:t>函数依赖于</a:t>
            </a:r>
            <a:r>
              <a:rPr lang="en-US" altLang="zh-CN" i="1" dirty="0" smtClean="0">
                <a:solidFill>
                  <a:srgbClr val="FF00FF"/>
                </a:solidFill>
                <a:sym typeface="Calibri" panose="020F0502020204030204" pitchFamily="34" charset="0"/>
              </a:rPr>
              <a:t>X</a:t>
            </a:r>
            <a:r>
              <a:rPr lang="en-US" altLang="zh-CN" dirty="0" smtClean="0">
                <a:sym typeface="Calibri" panose="020F0502020204030204" pitchFamily="34" charset="0"/>
              </a:rPr>
              <a:t>”</a:t>
            </a:r>
            <a:r>
              <a:rPr lang="zh-CN" altLang="en-US" dirty="0" smtClean="0">
                <a:sym typeface="Calibri" panose="020F0502020204030204" pitchFamily="34" charset="0"/>
              </a:rPr>
              <a:t>，记作</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a:t>
            </a:r>
            <a:endParaRPr lang="en-US" dirty="0" smtClean="0">
              <a:sym typeface="Calibri" panose="020F0502020204030204" pitchFamily="34" charset="0"/>
            </a:endParaRPr>
          </a:p>
          <a:p>
            <a:pPr marL="342900" indent="-342900" algn="l">
              <a:lnSpc>
                <a:spcPct val="150000"/>
              </a:lnSpc>
              <a:buFont typeface="Wingdings" panose="05000000000000000000" pitchFamily="2" charset="2"/>
              <a:buChar char="v"/>
            </a:pPr>
            <a:endParaRPr lang="zh-CN" altLang="en-US"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Grp="1" noChangeArrowheads="1"/>
          </p:cNvSpPr>
          <p:nvPr>
            <p:ph type="title" idx="4294967295"/>
          </p:nvPr>
        </p:nvSpPr>
        <p:spPr/>
        <p:txBody>
          <a:bodyPr/>
          <a:lstStyle/>
          <a:p>
            <a:r>
              <a:rPr lang="zh-CN" sz="3600" dirty="0" smtClean="0"/>
              <a:t>函数依赖（续）</a:t>
            </a:r>
          </a:p>
        </p:txBody>
      </p:sp>
      <p:sp>
        <p:nvSpPr>
          <p:cNvPr id="25603" name="Rectangle 1027"/>
          <p:cNvSpPr>
            <a:spLocks noGrp="1" noChangeArrowheads="1"/>
          </p:cNvSpPr>
          <p:nvPr>
            <p:ph idx="1"/>
          </p:nvPr>
        </p:nvSpPr>
        <p:spPr>
          <a:xfrm>
            <a:off x="457200" y="955675"/>
            <a:ext cx="8686800" cy="5095875"/>
          </a:xfrm>
        </p:spPr>
        <p:txBody>
          <a:bodyPr/>
          <a:lstStyle/>
          <a:p>
            <a:pPr marL="57150" algn="l">
              <a:lnSpc>
                <a:spcPct val="120000"/>
              </a:lnSpc>
              <a:buFont typeface="Wingdings" panose="05000000000000000000" pitchFamily="2" charset="2"/>
              <a:buChar char="v"/>
            </a:pPr>
            <a:r>
              <a:rPr lang="zh-CN" altLang="en-US" dirty="0" smtClean="0"/>
              <a:t>[例]</a:t>
            </a:r>
            <a:r>
              <a:rPr lang="en-US" altLang="zh-CN" dirty="0" smtClean="0"/>
              <a:t> Student(</a:t>
            </a:r>
            <a:r>
              <a:rPr lang="en-US" altLang="zh-CN" dirty="0" err="1" smtClean="0"/>
              <a:t>Sno</a:t>
            </a:r>
            <a:r>
              <a:rPr lang="en-US" altLang="zh-CN" dirty="0" smtClean="0"/>
              <a:t>, </a:t>
            </a:r>
            <a:r>
              <a:rPr lang="en-US" altLang="zh-CN" dirty="0" err="1" smtClean="0"/>
              <a:t>Sname</a:t>
            </a:r>
            <a:r>
              <a:rPr lang="en-US" altLang="zh-CN" dirty="0" smtClean="0"/>
              <a:t>, </a:t>
            </a:r>
            <a:r>
              <a:rPr lang="en-US" altLang="zh-CN" dirty="0" err="1" smtClean="0"/>
              <a:t>Ssex</a:t>
            </a:r>
            <a:r>
              <a:rPr lang="en-US" altLang="zh-CN" dirty="0" smtClean="0"/>
              <a:t>, Sage, </a:t>
            </a:r>
            <a:r>
              <a:rPr lang="en-US" altLang="zh-CN" dirty="0" err="1" smtClean="0"/>
              <a:t>Sdept</a:t>
            </a:r>
            <a:r>
              <a:rPr lang="en-US" altLang="zh-CN" dirty="0" smtClean="0"/>
              <a:t>),         </a:t>
            </a:r>
          </a:p>
          <a:p>
            <a:pPr marL="57150" algn="l">
              <a:lnSpc>
                <a:spcPct val="120000"/>
              </a:lnSpc>
            </a:pPr>
            <a:r>
              <a:rPr lang="en-US" altLang="zh-CN" dirty="0" smtClean="0"/>
              <a:t>    </a:t>
            </a:r>
            <a:r>
              <a:rPr lang="zh-CN" altLang="en-US" dirty="0" smtClean="0"/>
              <a:t>假设不允许重名，则有</a:t>
            </a:r>
            <a:r>
              <a:rPr lang="en-US" altLang="zh-CN" dirty="0" smtClean="0"/>
              <a:t>:</a:t>
            </a:r>
          </a:p>
          <a:p>
            <a:pPr marL="57150" algn="l">
              <a:lnSpc>
                <a:spcPct val="110000"/>
              </a:lnSpc>
            </a:pPr>
            <a:r>
              <a:rPr lang="en-US" sz="2400" dirty="0" smtClean="0"/>
              <a:t>	</a:t>
            </a:r>
            <a:r>
              <a:rPr lang="en-US" altLang="zh-CN" sz="2400" dirty="0" err="1" smtClean="0"/>
              <a:t>Sno</a:t>
            </a:r>
            <a:r>
              <a:rPr lang="en-US" altLang="zh-CN" sz="2400" dirty="0" smtClean="0"/>
              <a:t> → </a:t>
            </a:r>
            <a:r>
              <a:rPr lang="en-US" altLang="zh-CN" sz="2400" dirty="0" err="1" smtClean="0"/>
              <a:t>Ssex</a:t>
            </a:r>
            <a:r>
              <a:rPr lang="zh-CN" altLang="en-US" sz="2400" dirty="0" smtClean="0"/>
              <a:t>，      </a:t>
            </a:r>
            <a:r>
              <a:rPr lang="en-US" altLang="zh-CN" sz="2400" dirty="0" err="1" smtClean="0"/>
              <a:t>Sno</a:t>
            </a:r>
            <a:r>
              <a:rPr lang="en-US" altLang="zh-CN" sz="2400" dirty="0" smtClean="0"/>
              <a:t> → Sage</a:t>
            </a:r>
            <a:endParaRPr lang="zh-CN" altLang="en-US" sz="2400" dirty="0" smtClean="0"/>
          </a:p>
          <a:p>
            <a:pPr marL="57150" algn="l">
              <a:lnSpc>
                <a:spcPct val="110000"/>
              </a:lnSpc>
            </a:pPr>
            <a:r>
              <a:rPr lang="en-US" altLang="zh-CN" sz="2400" dirty="0" smtClean="0"/>
              <a:t>	</a:t>
            </a:r>
            <a:r>
              <a:rPr lang="en-US" altLang="zh-CN" sz="2400" dirty="0" err="1" smtClean="0"/>
              <a:t>Sno</a:t>
            </a:r>
            <a:r>
              <a:rPr lang="en-US" altLang="zh-CN" sz="2400" dirty="0" smtClean="0"/>
              <a:t> → </a:t>
            </a:r>
            <a:r>
              <a:rPr lang="en-US" altLang="zh-CN" sz="2400" dirty="0" err="1" smtClean="0"/>
              <a:t>Sdept</a:t>
            </a:r>
            <a:r>
              <a:rPr lang="zh-CN" altLang="en-US" sz="2400" dirty="0" smtClean="0"/>
              <a:t>，    </a:t>
            </a:r>
            <a:r>
              <a:rPr lang="en-US" altLang="zh-CN" sz="2400" dirty="0" err="1" smtClean="0"/>
              <a:t>Sno</a:t>
            </a:r>
            <a:r>
              <a:rPr lang="en-US" altLang="zh-CN" sz="2400" dirty="0" smtClean="0"/>
              <a:t> ←→ </a:t>
            </a:r>
            <a:r>
              <a:rPr lang="en-US" altLang="zh-CN" sz="2400" dirty="0" err="1" smtClean="0"/>
              <a:t>Sname</a:t>
            </a:r>
            <a:endParaRPr lang="en-US" altLang="zh-CN" sz="2400" dirty="0" smtClean="0"/>
          </a:p>
          <a:p>
            <a:pPr marL="57150" algn="l">
              <a:lnSpc>
                <a:spcPct val="110000"/>
              </a:lnSpc>
            </a:pPr>
            <a:r>
              <a:rPr lang="en-US" sz="2400" dirty="0" smtClean="0"/>
              <a:t>	</a:t>
            </a:r>
            <a:r>
              <a:rPr lang="en-US" altLang="zh-CN" sz="2400" dirty="0" err="1" smtClean="0"/>
              <a:t>Sname</a:t>
            </a:r>
            <a:r>
              <a:rPr lang="en-US" altLang="zh-CN" sz="2400" dirty="0" smtClean="0"/>
              <a:t> → </a:t>
            </a:r>
            <a:r>
              <a:rPr lang="en-US" altLang="zh-CN" sz="2400" dirty="0" err="1" smtClean="0"/>
              <a:t>Ssex</a:t>
            </a:r>
            <a:r>
              <a:rPr lang="zh-CN" altLang="en-US" sz="2400" dirty="0" smtClean="0"/>
              <a:t>， </a:t>
            </a:r>
            <a:r>
              <a:rPr lang="en-US" altLang="zh-CN" sz="2400" dirty="0" err="1" smtClean="0"/>
              <a:t>Sname</a:t>
            </a:r>
            <a:r>
              <a:rPr lang="en-US" altLang="zh-CN" sz="2400" dirty="0" smtClean="0"/>
              <a:t> → Sage</a:t>
            </a:r>
            <a:endParaRPr lang="zh-CN" altLang="en-US" sz="2400" dirty="0" smtClean="0"/>
          </a:p>
          <a:p>
            <a:pPr marL="57150" algn="l">
              <a:lnSpc>
                <a:spcPct val="110000"/>
              </a:lnSpc>
            </a:pPr>
            <a:r>
              <a:rPr lang="en-US" altLang="zh-CN" sz="2400" dirty="0" smtClean="0"/>
              <a:t>	</a:t>
            </a:r>
            <a:r>
              <a:rPr lang="en-US" altLang="zh-CN" sz="2400" dirty="0" err="1" smtClean="0"/>
              <a:t>Sname</a:t>
            </a:r>
            <a:r>
              <a:rPr lang="en-US" altLang="zh-CN" sz="2400" dirty="0" smtClean="0"/>
              <a:t> → </a:t>
            </a:r>
            <a:r>
              <a:rPr lang="en-US" altLang="zh-CN" sz="2400" dirty="0" err="1" smtClean="0"/>
              <a:t>Sdept</a:t>
            </a:r>
            <a:endParaRPr lang="en-US" altLang="zh-CN" sz="2400" dirty="0" smtClean="0"/>
          </a:p>
          <a:p>
            <a:pPr lvl="1" algn="l">
              <a:lnSpc>
                <a:spcPct val="110000"/>
              </a:lnSpc>
            </a:pPr>
            <a:r>
              <a:rPr lang="zh-CN" altLang="en-US" dirty="0" smtClean="0"/>
              <a:t>但</a:t>
            </a:r>
            <a:r>
              <a:rPr lang="en-US" altLang="zh-CN" dirty="0" err="1" smtClean="0"/>
              <a:t>Ssex</a:t>
            </a:r>
            <a:r>
              <a:rPr lang="en-US" altLang="zh-CN" dirty="0" smtClean="0"/>
              <a:t> </a:t>
            </a:r>
            <a:r>
              <a:rPr lang="en-US" altLang="zh-CN" dirty="0" smtClean="0">
                <a:latin typeface="宋体" panose="02010600030101010101" pitchFamily="2" charset="-122"/>
                <a:sym typeface="宋体" panose="02010600030101010101" pitchFamily="2" charset="-122"/>
              </a:rPr>
              <a:t>→</a:t>
            </a:r>
            <a:r>
              <a:rPr lang="en-US" altLang="zh-CN" dirty="0" smtClean="0"/>
              <a:t>Sage, </a:t>
            </a:r>
            <a:r>
              <a:rPr lang="en-US" altLang="zh-CN" dirty="0" err="1" smtClean="0"/>
              <a:t>Ssex</a:t>
            </a:r>
            <a:r>
              <a:rPr lang="en-US" altLang="zh-CN" dirty="0" smtClean="0">
                <a:latin typeface="宋体" panose="02010600030101010101" pitchFamily="2" charset="-122"/>
                <a:sym typeface="宋体" panose="02010600030101010101" pitchFamily="2" charset="-122"/>
              </a:rPr>
              <a:t>→</a:t>
            </a:r>
            <a:r>
              <a:rPr lang="en-US" altLang="zh-CN" dirty="0" smtClean="0"/>
              <a:t> </a:t>
            </a:r>
            <a:r>
              <a:rPr lang="en-US" altLang="zh-CN" dirty="0" err="1" smtClean="0"/>
              <a:t>Sdept</a:t>
            </a:r>
            <a:endParaRPr lang="en-US" altLang="zh-CN" dirty="0" smtClean="0"/>
          </a:p>
        </p:txBody>
      </p:sp>
      <p:grpSp>
        <p:nvGrpSpPr>
          <p:cNvPr id="25604" name="Group 4"/>
          <p:cNvGrpSpPr/>
          <p:nvPr/>
        </p:nvGrpSpPr>
        <p:grpSpPr bwMode="auto">
          <a:xfrm>
            <a:off x="1044575" y="5013176"/>
            <a:ext cx="7127875" cy="979488"/>
            <a:chOff x="0" y="0"/>
            <a:chExt cx="11224" cy="1542"/>
          </a:xfrm>
        </p:grpSpPr>
        <p:sp>
          <p:nvSpPr>
            <p:cNvPr id="25607" name="Text Box 1030"/>
            <p:cNvSpPr>
              <a:spLocks noChangeArrowheads="1"/>
            </p:cNvSpPr>
            <p:nvPr/>
          </p:nvSpPr>
          <p:spPr bwMode="auto">
            <a:xfrm>
              <a:off x="0" y="0"/>
              <a:ext cx="11225" cy="1543"/>
            </a:xfrm>
            <a:prstGeom prst="rect">
              <a:avLst/>
            </a:prstGeom>
            <a:solidFill>
              <a:srgbClr val="F2EB92"/>
            </a:solidFill>
            <a:ln w="28575">
              <a:solidFill>
                <a:schemeClr val="tx1"/>
              </a:solidFill>
              <a:miter lim="800000"/>
            </a:ln>
          </p:spPr>
          <p:txBody>
            <a:bodyPr lIns="90000" tIns="190800" rIns="90000" bIns="46800">
              <a:spAutoFit/>
            </a:bodyPr>
            <a:lstStyle/>
            <a:p>
              <a:pPr>
                <a:buClr>
                  <a:schemeClr val="accent1"/>
                </a:buClr>
                <a:buSzPct val="90000"/>
                <a:buFont typeface="Monotype Sorts" pitchFamily="2" charset="2"/>
                <a:buNone/>
              </a:pPr>
              <a:r>
                <a:rPr lang="zh-CN" altLang="en-US" sz="2400" b="1">
                  <a:latin typeface="Times New Roman" panose="02020603050405020304" pitchFamily="18" charset="0"/>
                </a:rPr>
                <a:t>若</a:t>
              </a:r>
              <a:r>
                <a:rPr lang="en-US" altLang="zh-CN" sz="2400" b="1">
                  <a:latin typeface="Times New Roman" panose="02020603050405020304" pitchFamily="18" charset="0"/>
                </a:rPr>
                <a:t>X→Y</a:t>
              </a:r>
              <a:r>
                <a:rPr lang="zh-CN" altLang="en-US" sz="2400" b="1">
                  <a:latin typeface="Times New Roman" panose="02020603050405020304" pitchFamily="18" charset="0"/>
                </a:rPr>
                <a:t>，并且</a:t>
              </a:r>
              <a:r>
                <a:rPr lang="en-US" altLang="zh-CN" sz="2400" b="1">
                  <a:latin typeface="Times New Roman" panose="02020603050405020304" pitchFamily="18" charset="0"/>
                </a:rPr>
                <a:t>Y→X, </a:t>
              </a:r>
              <a:r>
                <a:rPr lang="zh-CN" altLang="en-US" sz="2400" b="1">
                  <a:latin typeface="Times New Roman" panose="02020603050405020304" pitchFamily="18" charset="0"/>
                </a:rPr>
                <a:t>则记为</a:t>
              </a:r>
              <a:r>
                <a:rPr lang="en-US" altLang="zh-CN" sz="2400" b="1">
                  <a:latin typeface="Times New Roman" panose="02020603050405020304" pitchFamily="18" charset="0"/>
                </a:rPr>
                <a:t>X←→Y</a:t>
              </a:r>
              <a:r>
                <a:rPr lang="zh-CN" altLang="en-US" sz="2400" b="1">
                  <a:latin typeface="Times New Roman" panose="02020603050405020304" pitchFamily="18" charset="0"/>
                </a:rPr>
                <a:t>。</a:t>
              </a:r>
            </a:p>
            <a:p>
              <a:pPr>
                <a:buClr>
                  <a:schemeClr val="accent1"/>
                </a:buClr>
                <a:buSzPct val="90000"/>
                <a:buFont typeface="Monotype Sorts" pitchFamily="2" charset="2"/>
                <a:buNone/>
              </a:pPr>
              <a:r>
                <a:rPr lang="zh-CN" altLang="en-US" sz="2400" b="1">
                  <a:latin typeface="Times New Roman" panose="02020603050405020304" pitchFamily="18" charset="0"/>
                </a:rPr>
                <a:t>若</a:t>
              </a:r>
              <a:r>
                <a:rPr lang="en-US" altLang="zh-CN" sz="2400" b="1">
                  <a:latin typeface="Times New Roman" panose="02020603050405020304" pitchFamily="18" charset="0"/>
                </a:rPr>
                <a:t>Y</a:t>
              </a:r>
              <a:r>
                <a:rPr lang="zh-CN" altLang="en-US" sz="2400" b="1">
                  <a:latin typeface="Times New Roman" panose="02020603050405020304" pitchFamily="18" charset="0"/>
                </a:rPr>
                <a:t>不函数依赖于</a:t>
              </a:r>
              <a:r>
                <a:rPr lang="en-US" altLang="zh-CN" sz="2400" b="1">
                  <a:latin typeface="Times New Roman" panose="02020603050405020304" pitchFamily="18" charset="0"/>
                </a:rPr>
                <a:t>X, </a:t>
              </a:r>
              <a:r>
                <a:rPr lang="zh-CN" altLang="en-US" sz="2400" b="1">
                  <a:latin typeface="Times New Roman" panose="02020603050405020304" pitchFamily="18" charset="0"/>
                </a:rPr>
                <a:t>则记为</a:t>
              </a:r>
              <a:r>
                <a:rPr lang="en-US" altLang="zh-CN" sz="2400" b="1">
                  <a:latin typeface="Times New Roman" panose="02020603050405020304" pitchFamily="18" charset="0"/>
                </a:rPr>
                <a:t>X</a:t>
              </a:r>
              <a:r>
                <a:rPr lang="en-US" altLang="zh-CN" sz="2400" b="1">
                  <a:latin typeface="宋体" panose="02010600030101010101" pitchFamily="2" charset="-122"/>
                  <a:sym typeface="宋体" panose="02010600030101010101" pitchFamily="2" charset="-122"/>
                </a:rPr>
                <a:t>→</a:t>
              </a:r>
              <a:r>
                <a:rPr lang="en-US" altLang="zh-CN" sz="2400" b="1">
                  <a:latin typeface="Times New Roman" panose="02020603050405020304" pitchFamily="18" charset="0"/>
                </a:rPr>
                <a:t>Y</a:t>
              </a:r>
              <a:r>
                <a:rPr lang="zh-CN" altLang="en-US" sz="2400" b="1">
                  <a:latin typeface="Times New Roman" panose="02020603050405020304" pitchFamily="18" charset="0"/>
                </a:rPr>
                <a:t>。</a:t>
              </a:r>
              <a:endParaRPr lang="zh-CN" altLang="en-US"/>
            </a:p>
          </p:txBody>
        </p:sp>
        <p:sp>
          <p:nvSpPr>
            <p:cNvPr id="25608" name="Line 1029"/>
            <p:cNvSpPr>
              <a:spLocks noChangeShapeType="1"/>
            </p:cNvSpPr>
            <p:nvPr/>
          </p:nvSpPr>
          <p:spPr bwMode="auto">
            <a:xfrm>
              <a:off x="6367" y="904"/>
              <a:ext cx="240" cy="480"/>
            </a:xfrm>
            <a:prstGeom prst="line">
              <a:avLst/>
            </a:prstGeom>
            <a:noFill/>
            <a:ln w="28575">
              <a:solidFill>
                <a:schemeClr val="tx1"/>
              </a:solidFill>
              <a:round/>
            </a:ln>
          </p:spPr>
          <p:txBody>
            <a:bodyPr wrap="none" lIns="90000" tIns="46800" rIns="90000" bIns="46800" anchor="ctr"/>
            <a:lstStyle/>
            <a:p>
              <a:endParaRPr lang="zh-CN" altLang="en-US"/>
            </a:p>
          </p:txBody>
        </p:sp>
      </p:grpSp>
      <p:sp>
        <p:nvSpPr>
          <p:cNvPr id="25605" name="Line 1029"/>
          <p:cNvSpPr>
            <a:spLocks noChangeShapeType="1"/>
          </p:cNvSpPr>
          <p:nvPr/>
        </p:nvSpPr>
        <p:spPr bwMode="auto">
          <a:xfrm>
            <a:off x="2187575" y="4149080"/>
            <a:ext cx="127000" cy="231775"/>
          </a:xfrm>
          <a:prstGeom prst="line">
            <a:avLst/>
          </a:prstGeom>
          <a:noFill/>
          <a:ln w="28575">
            <a:solidFill>
              <a:schemeClr val="tx1"/>
            </a:solidFill>
            <a:round/>
          </a:ln>
        </p:spPr>
        <p:txBody>
          <a:bodyPr wrap="none" lIns="90000" tIns="46800" rIns="90000" bIns="46800" anchor="ctr"/>
          <a:lstStyle/>
          <a:p>
            <a:endParaRPr lang="zh-CN" altLang="en-US"/>
          </a:p>
        </p:txBody>
      </p:sp>
      <p:sp>
        <p:nvSpPr>
          <p:cNvPr id="25606" name="Line 1029"/>
          <p:cNvSpPr>
            <a:spLocks noChangeShapeType="1"/>
          </p:cNvSpPr>
          <p:nvPr/>
        </p:nvSpPr>
        <p:spPr bwMode="auto">
          <a:xfrm>
            <a:off x="4086225" y="4149080"/>
            <a:ext cx="127000" cy="231775"/>
          </a:xfrm>
          <a:prstGeom prst="line">
            <a:avLst/>
          </a:prstGeom>
          <a:noFill/>
          <a:ln w="28575">
            <a:solidFill>
              <a:schemeClr val="tx1"/>
            </a:solidFill>
            <a:round/>
          </a:ln>
        </p:spPr>
        <p:txBody>
          <a:bodyPr wrap="none" lIns="90000" tIns="46800" rIns="90000" bIns="46800" anchor="ctr"/>
          <a:lstStyle/>
          <a:p>
            <a:endParaRPr lang="zh-CN" alt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r>
              <a:rPr lang="zh-CN" sz="3600" dirty="0" smtClean="0"/>
              <a:t>函数依赖（续）</a:t>
            </a:r>
          </a:p>
        </p:txBody>
      </p:sp>
      <p:sp>
        <p:nvSpPr>
          <p:cNvPr id="26627" name="Rectangle 10"/>
          <p:cNvSpPr>
            <a:spLocks noChangeArrowheads="1"/>
          </p:cNvSpPr>
          <p:nvPr/>
        </p:nvSpPr>
        <p:spPr bwMode="auto">
          <a:xfrm>
            <a:off x="1839913" y="1009650"/>
            <a:ext cx="1092200" cy="0"/>
          </a:xfrm>
          <a:prstGeom prst="rect">
            <a:avLst/>
          </a:prstGeom>
          <a:noFill/>
          <a:ln w="9525">
            <a:noFill/>
            <a:miter lim="800000"/>
          </a:ln>
        </p:spPr>
        <p:txBody>
          <a:bodyPr wrap="none">
            <a:spAutoFit/>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26628" name="Rectangle 11"/>
          <p:cNvSpPr>
            <a:spLocks noChangeArrowheads="1"/>
          </p:cNvSpPr>
          <p:nvPr/>
        </p:nvSpPr>
        <p:spPr bwMode="auto">
          <a:xfrm>
            <a:off x="1839913" y="1009650"/>
            <a:ext cx="1092200" cy="0"/>
          </a:xfrm>
          <a:prstGeom prst="rect">
            <a:avLst/>
          </a:prstGeom>
          <a:noFill/>
          <a:ln w="9525">
            <a:noFill/>
            <a:miter lim="800000"/>
          </a:ln>
        </p:spPr>
        <p:txBody>
          <a:bodyPr wrap="none">
            <a:spAutoFit/>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26629" name="Rectangle 12"/>
          <p:cNvSpPr>
            <a:spLocks noChangeArrowheads="1"/>
          </p:cNvSpPr>
          <p:nvPr/>
        </p:nvSpPr>
        <p:spPr bwMode="auto">
          <a:xfrm>
            <a:off x="1839913" y="1009650"/>
            <a:ext cx="1093787" cy="0"/>
          </a:xfrm>
          <a:prstGeom prst="rect">
            <a:avLst/>
          </a:prstGeom>
          <a:noFill/>
          <a:ln w="9525">
            <a:noFill/>
            <a:miter lim="800000"/>
          </a:ln>
        </p:spPr>
        <p:txBody>
          <a:bodyPr wrap="none">
            <a:spAutoFit/>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26630" name="Rectangle 13"/>
          <p:cNvSpPr>
            <a:spLocks noChangeArrowheads="1"/>
          </p:cNvSpPr>
          <p:nvPr/>
        </p:nvSpPr>
        <p:spPr bwMode="auto">
          <a:xfrm>
            <a:off x="1839913" y="1009650"/>
            <a:ext cx="1093787" cy="0"/>
          </a:xfrm>
          <a:prstGeom prst="rect">
            <a:avLst/>
          </a:prstGeom>
          <a:noFill/>
          <a:ln w="9525">
            <a:noFill/>
            <a:miter lim="800000"/>
          </a:ln>
        </p:spPr>
        <p:txBody>
          <a:bodyPr wrap="none">
            <a:spAutoFit/>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26631" name="Rectangle 14"/>
          <p:cNvSpPr>
            <a:spLocks noChangeArrowheads="1"/>
          </p:cNvSpPr>
          <p:nvPr/>
        </p:nvSpPr>
        <p:spPr bwMode="auto">
          <a:xfrm>
            <a:off x="1839913" y="1009650"/>
            <a:ext cx="1093787" cy="0"/>
          </a:xfrm>
          <a:prstGeom prst="rect">
            <a:avLst/>
          </a:prstGeom>
          <a:noFill/>
          <a:ln w="9525">
            <a:noFill/>
            <a:miter lim="800000"/>
          </a:ln>
        </p:spPr>
        <p:txBody>
          <a:bodyPr wrap="none">
            <a:spAutoFit/>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graphicFrame>
        <p:nvGraphicFramePr>
          <p:cNvPr id="26632" name="Group 8"/>
          <p:cNvGraphicFramePr>
            <a:graphicFrameLocks noGrp="1"/>
          </p:cNvGraphicFramePr>
          <p:nvPr/>
        </p:nvGraphicFramePr>
        <p:xfrm>
          <a:off x="827584" y="1628775"/>
          <a:ext cx="7632700" cy="3341868"/>
        </p:xfrm>
        <a:graphic>
          <a:graphicData uri="http://schemas.openxmlformats.org/drawingml/2006/table">
            <a:tbl>
              <a:tblPr/>
              <a:tblGrid>
                <a:gridCol w="1584325"/>
                <a:gridCol w="1466850"/>
                <a:gridCol w="1527175"/>
                <a:gridCol w="1527175"/>
                <a:gridCol w="1527175"/>
              </a:tblGrid>
              <a:tr h="48895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Sno</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Sname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Ssex</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Sage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Sdept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tabLst>
                          <a:tab pos="269875" algn="l"/>
                          <a:tab pos="457200" algn="l"/>
                          <a:tab pos="571500" algn="l"/>
                        </a:tabLst>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S1</a:t>
                      </a:r>
                      <a:r>
                        <a:rPr kumimoji="0"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张三</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李四</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女</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自动化系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王五</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赵六</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田七</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tabLst>
                          <a:tab pos="269875" algn="r"/>
                          <a:tab pos="2636520" algn="ctr"/>
                          <a:tab pos="5273675" algn="r"/>
                        </a:tabLst>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82" name="Rectangle 77"/>
          <p:cNvSpPr>
            <a:spLocks noChangeArrowheads="1"/>
          </p:cNvSpPr>
          <p:nvPr/>
        </p:nvSpPr>
        <p:spPr bwMode="auto">
          <a:xfrm>
            <a:off x="1354316" y="2173605"/>
            <a:ext cx="360363" cy="330200"/>
          </a:xfrm>
          <a:prstGeom prst="rect">
            <a:avLst/>
          </a:prstGeom>
          <a:noFill/>
          <a:ln w="25400">
            <a:solidFill>
              <a:srgbClr val="0066FF"/>
            </a:solidFill>
            <a:miter lim="800000"/>
          </a:ln>
        </p:spPr>
        <p:txBody>
          <a:bodyPr wrap="none" anchor="ct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26683" name="Rectangle 78"/>
          <p:cNvSpPr>
            <a:spLocks noChangeArrowheads="1"/>
          </p:cNvSpPr>
          <p:nvPr/>
        </p:nvSpPr>
        <p:spPr bwMode="auto">
          <a:xfrm>
            <a:off x="1354316" y="2665730"/>
            <a:ext cx="360363" cy="287338"/>
          </a:xfrm>
          <a:prstGeom prst="rect">
            <a:avLst/>
          </a:prstGeom>
          <a:noFill/>
          <a:ln w="25400">
            <a:solidFill>
              <a:srgbClr val="0066FF"/>
            </a:solidFill>
            <a:miter lim="800000"/>
          </a:ln>
        </p:spPr>
        <p:txBody>
          <a:bodyPr wrap="none" anchor="ct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26684" name="Rectangle 79"/>
          <p:cNvSpPr>
            <a:spLocks noChangeArrowheads="1"/>
          </p:cNvSpPr>
          <p:nvPr/>
        </p:nvSpPr>
        <p:spPr bwMode="auto">
          <a:xfrm>
            <a:off x="2506841" y="2173605"/>
            <a:ext cx="1223963" cy="368300"/>
          </a:xfrm>
          <a:prstGeom prst="rect">
            <a:avLst/>
          </a:prstGeom>
          <a:noFill/>
          <a:ln w="25400">
            <a:solidFill>
              <a:srgbClr val="0066FF"/>
            </a:solidFill>
            <a:miter lim="800000"/>
          </a:ln>
        </p:spPr>
        <p:txBody>
          <a:bodyPr wrap="none" anchor="ct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26685" name="Rectangle 80"/>
          <p:cNvSpPr>
            <a:spLocks noChangeArrowheads="1"/>
          </p:cNvSpPr>
          <p:nvPr/>
        </p:nvSpPr>
        <p:spPr bwMode="auto">
          <a:xfrm>
            <a:off x="2506841" y="2665730"/>
            <a:ext cx="1223963" cy="290513"/>
          </a:xfrm>
          <a:prstGeom prst="rect">
            <a:avLst/>
          </a:prstGeom>
          <a:noFill/>
          <a:ln w="25400">
            <a:solidFill>
              <a:srgbClr val="0066FF"/>
            </a:solidFill>
            <a:miter lim="800000"/>
          </a:ln>
        </p:spPr>
        <p:txBody>
          <a:bodyPr wrap="none" anchor="ct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26686" name="AutoShape 85"/>
          <p:cNvSpPr>
            <a:spLocks noChangeArrowheads="1"/>
          </p:cNvSpPr>
          <p:nvPr/>
        </p:nvSpPr>
        <p:spPr bwMode="auto">
          <a:xfrm>
            <a:off x="4100691" y="1009650"/>
            <a:ext cx="3598863" cy="641350"/>
          </a:xfrm>
          <a:prstGeom prst="wedgeRoundRectCallout">
            <a:avLst>
              <a:gd name="adj1" fmla="val -58963"/>
              <a:gd name="adj2" fmla="val 234972"/>
              <a:gd name="adj3" fmla="val 16667"/>
            </a:avLst>
          </a:prstGeom>
          <a:solidFill>
            <a:srgbClr val="FFFFCC"/>
          </a:solidFill>
          <a:ln w="9525">
            <a:solidFill>
              <a:srgbClr val="FFFFFF"/>
            </a:solidFill>
            <a:miter lim="800000"/>
          </a:ln>
        </p:spPr>
        <p:txBody>
          <a:bodyPr lIns="90000" tIns="46800" rIns="90000" bIns="46800" anchor="ctr"/>
          <a:lstStyle/>
          <a:p>
            <a:pPr algn="ctr">
              <a:buClr>
                <a:schemeClr val="accent1"/>
              </a:buClr>
              <a:buSzPct val="90000"/>
              <a:buFont typeface="Monotype Sorts" pitchFamily="2" charset="2"/>
              <a:buNone/>
            </a:pPr>
            <a:r>
              <a:rPr lang="zh-CN" altLang="en-US" sz="2400" b="1">
                <a:latin typeface="Times New Roman" panose="02020603050405020304" pitchFamily="18" charset="0"/>
              </a:rPr>
              <a:t>违背了</a:t>
            </a:r>
            <a:r>
              <a:rPr lang="en-US" altLang="zh-CN" sz="2400" b="1">
                <a:latin typeface="Times New Roman" panose="02020603050405020304" pitchFamily="18" charset="0"/>
              </a:rPr>
              <a:t>Sno → Sname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686"/>
                                        </p:tgtEl>
                                        <p:attrNameLst>
                                          <p:attrName>style.visibility</p:attrName>
                                        </p:attrNameLst>
                                      </p:cBhvr>
                                      <p:to>
                                        <p:strVal val="visible"/>
                                      </p:to>
                                    </p:set>
                                    <p:anim calcmode="lin" valueType="num">
                                      <p:cBhvr>
                                        <p:cTn id="7" dur="500" fill="hold"/>
                                        <p:tgtEl>
                                          <p:spTgt spid="26686"/>
                                        </p:tgtEl>
                                        <p:attrNameLst>
                                          <p:attrName>ppt_x</p:attrName>
                                        </p:attrNameLst>
                                      </p:cBhvr>
                                      <p:tavLst>
                                        <p:tav tm="0">
                                          <p:val>
                                            <p:strVal val="1+#ppt_w/2"/>
                                          </p:val>
                                        </p:tav>
                                        <p:tav tm="100000">
                                          <p:val>
                                            <p:strVal val="#ppt_x"/>
                                          </p:val>
                                        </p:tav>
                                      </p:tavLst>
                                    </p:anim>
                                    <p:anim calcmode="lin" valueType="num">
                                      <p:cBhvr>
                                        <p:cTn id="8" dur="500" fill="hold"/>
                                        <p:tgtEl>
                                          <p:spTgt spid="266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86" grpId="0" bldLvl="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457200" y="69850"/>
            <a:ext cx="8229600" cy="939800"/>
          </a:xfrm>
        </p:spPr>
        <p:txBody>
          <a:bodyPr/>
          <a:lstStyle/>
          <a:p>
            <a:r>
              <a:rPr lang="zh-CN" sz="3600" dirty="0" smtClean="0"/>
              <a:t>函数依赖（续）</a:t>
            </a:r>
          </a:p>
        </p:txBody>
      </p:sp>
      <p:sp>
        <p:nvSpPr>
          <p:cNvPr id="27651" name="内容占位符 3"/>
          <p:cNvSpPr>
            <a:spLocks noGrp="1" noChangeArrowheads="1"/>
          </p:cNvSpPr>
          <p:nvPr>
            <p:ph idx="1"/>
          </p:nvPr>
        </p:nvSpPr>
        <p:spPr>
          <a:xfrm>
            <a:off x="457200" y="1009650"/>
            <a:ext cx="8229600" cy="4854575"/>
          </a:xfrm>
        </p:spPr>
        <p:txBody>
          <a:bodyPr/>
          <a:lstStyle/>
          <a:p>
            <a:pPr marL="342900" indent="-342900" algn="l">
              <a:buFont typeface="Wingdings" panose="05000000000000000000" pitchFamily="2" charset="2"/>
              <a:buChar char="v"/>
            </a:pPr>
            <a:r>
              <a:rPr lang="zh-CN" altLang="en-US" dirty="0" smtClean="0"/>
              <a:t>由下面的关系表</a:t>
            </a:r>
            <a:r>
              <a:rPr lang="en-US" altLang="zh-CN" dirty="0" smtClean="0"/>
              <a:t>, </a:t>
            </a:r>
            <a:r>
              <a:rPr lang="zh-CN" altLang="en-US" dirty="0" smtClean="0"/>
              <a:t>能否得出</a:t>
            </a:r>
            <a:r>
              <a:rPr lang="en-US" altLang="zh-CN" dirty="0" err="1" smtClean="0">
                <a:solidFill>
                  <a:srgbClr val="C00000"/>
                </a:solidFill>
              </a:rPr>
              <a:t>Sno</a:t>
            </a:r>
            <a:r>
              <a:rPr lang="en-US" altLang="zh-CN" dirty="0" smtClean="0">
                <a:solidFill>
                  <a:srgbClr val="C00000"/>
                </a:solidFill>
              </a:rPr>
              <a:t> → </a:t>
            </a:r>
            <a:r>
              <a:rPr lang="en-US" altLang="zh-CN" dirty="0" err="1" smtClean="0">
                <a:solidFill>
                  <a:srgbClr val="C00000"/>
                </a:solidFill>
              </a:rPr>
              <a:t>Sname</a:t>
            </a:r>
            <a:endParaRPr lang="zh-CN" altLang="en-US" dirty="0" smtClean="0">
              <a:solidFill>
                <a:srgbClr val="C00000"/>
              </a:solidFill>
            </a:endParaRPr>
          </a:p>
        </p:txBody>
      </p:sp>
      <p:sp>
        <p:nvSpPr>
          <p:cNvPr id="27652" name="Rectangle 8"/>
          <p:cNvSpPr>
            <a:spLocks noChangeArrowheads="1"/>
          </p:cNvSpPr>
          <p:nvPr/>
        </p:nvSpPr>
        <p:spPr bwMode="auto">
          <a:xfrm>
            <a:off x="1839913" y="1009650"/>
            <a:ext cx="1092200" cy="0"/>
          </a:xfrm>
          <a:prstGeom prst="rect">
            <a:avLst/>
          </a:prstGeom>
          <a:noFill/>
          <a:ln w="9525">
            <a:noFill/>
            <a:miter lim="800000"/>
          </a:ln>
        </p:spPr>
        <p:txBody>
          <a:bodyPr wrap="none">
            <a:spAutoFit/>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27653" name="Rectangle 9"/>
          <p:cNvSpPr>
            <a:spLocks noChangeArrowheads="1"/>
          </p:cNvSpPr>
          <p:nvPr/>
        </p:nvSpPr>
        <p:spPr bwMode="auto">
          <a:xfrm>
            <a:off x="1839913" y="1009650"/>
            <a:ext cx="1092200" cy="0"/>
          </a:xfrm>
          <a:prstGeom prst="rect">
            <a:avLst/>
          </a:prstGeom>
          <a:noFill/>
          <a:ln w="9525">
            <a:noFill/>
            <a:miter lim="800000"/>
          </a:ln>
        </p:spPr>
        <p:txBody>
          <a:bodyPr wrap="none">
            <a:spAutoFit/>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27654" name="Rectangle 10"/>
          <p:cNvSpPr>
            <a:spLocks noChangeArrowheads="1"/>
          </p:cNvSpPr>
          <p:nvPr/>
        </p:nvSpPr>
        <p:spPr bwMode="auto">
          <a:xfrm>
            <a:off x="1839913" y="1009650"/>
            <a:ext cx="1093787" cy="0"/>
          </a:xfrm>
          <a:prstGeom prst="rect">
            <a:avLst/>
          </a:prstGeom>
          <a:noFill/>
          <a:ln w="9525">
            <a:noFill/>
            <a:miter lim="800000"/>
          </a:ln>
        </p:spPr>
        <p:txBody>
          <a:bodyPr wrap="none">
            <a:spAutoFit/>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27655" name="Rectangle 11"/>
          <p:cNvSpPr>
            <a:spLocks noChangeArrowheads="1"/>
          </p:cNvSpPr>
          <p:nvPr/>
        </p:nvSpPr>
        <p:spPr bwMode="auto">
          <a:xfrm>
            <a:off x="1839913" y="1009650"/>
            <a:ext cx="1093787" cy="0"/>
          </a:xfrm>
          <a:prstGeom prst="rect">
            <a:avLst/>
          </a:prstGeom>
          <a:noFill/>
          <a:ln w="9525">
            <a:noFill/>
            <a:miter lim="800000"/>
          </a:ln>
        </p:spPr>
        <p:txBody>
          <a:bodyPr wrap="none">
            <a:spAutoFit/>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graphicFrame>
        <p:nvGraphicFramePr>
          <p:cNvPr id="27656" name="Group 8"/>
          <p:cNvGraphicFramePr>
            <a:graphicFrameLocks noGrp="1"/>
          </p:cNvGraphicFramePr>
          <p:nvPr/>
        </p:nvGraphicFramePr>
        <p:xfrm>
          <a:off x="900113" y="1700213"/>
          <a:ext cx="7632700" cy="3341868"/>
        </p:xfrm>
        <a:graphic>
          <a:graphicData uri="http://schemas.openxmlformats.org/drawingml/2006/table">
            <a:tbl>
              <a:tblPr/>
              <a:tblGrid>
                <a:gridCol w="1584325"/>
                <a:gridCol w="1466850"/>
                <a:gridCol w="1527175"/>
                <a:gridCol w="1527175"/>
                <a:gridCol w="1527175"/>
              </a:tblGrid>
              <a:tr h="48895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dirty="0" err="1" smtClean="0">
                          <a:ln>
                            <a:noFill/>
                          </a:ln>
                          <a:solidFill>
                            <a:schemeClr val="tx1"/>
                          </a:solidFill>
                          <a:effectLst/>
                          <a:latin typeface="+mn-lt"/>
                          <a:ea typeface="宋体" panose="02010600030101010101" pitchFamily="2" charset="-122"/>
                          <a:sym typeface="Times New Roman" panose="02020603050405020304" pitchFamily="18" charset="0"/>
                        </a:rPr>
                        <a:t>Sno</a:t>
                      </a:r>
                      <a:endParaRPr kumimoji="0" lang="en-US" sz="2400" b="1" i="0" u="none" strike="noStrike" cap="none" normalizeH="0" baseline="0" dirty="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Sname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Ssex</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Sage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Sdept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tabLst>
                          <a:tab pos="269875" algn="l"/>
                          <a:tab pos="457200" algn="l"/>
                          <a:tab pos="571500" algn="l"/>
                        </a:tabLst>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S1</a:t>
                      </a:r>
                      <a:r>
                        <a:rPr kumimoji="0" lang="en-US" sz="2400" b="0"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张三</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S2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李四</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女</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自动化系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S3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王五</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S4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赵六</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S5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田七</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tabLst>
                          <a:tab pos="269875" algn="r"/>
                          <a:tab pos="2636520" algn="ctr"/>
                          <a:tab pos="5273675" algn="r"/>
                        </a:tabLst>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sym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sym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sym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sym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dirty="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dirty="0" smtClean="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dirty="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dirty="0" smtClean="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dirty="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dirty="0" smtClean="0">
                        <a:ln>
                          <a:noFill/>
                        </a:ln>
                        <a:solidFill>
                          <a:schemeClr val="tx1"/>
                        </a:solidFill>
                        <a:effectLst/>
                        <a:latin typeface="+mn-lt"/>
                        <a:ea typeface="宋体" panose="02010600030101010101" pitchFamily="2" charset="-122"/>
                        <a:sym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706" name="AutoShape 81"/>
          <p:cNvSpPr/>
          <p:nvPr/>
        </p:nvSpPr>
        <p:spPr bwMode="auto">
          <a:xfrm>
            <a:off x="900113" y="5229225"/>
            <a:ext cx="7920037" cy="936625"/>
          </a:xfrm>
          <a:prstGeom prst="borderCallout1">
            <a:avLst>
              <a:gd name="adj1" fmla="val 87500"/>
              <a:gd name="adj2" fmla="val -991"/>
              <a:gd name="adj3" fmla="val -345657"/>
              <a:gd name="adj4" fmla="val -991"/>
            </a:avLst>
          </a:prstGeom>
          <a:gradFill rotWithShape="1">
            <a:gsLst>
              <a:gs pos="0">
                <a:srgbClr val="A8A8E2"/>
              </a:gs>
              <a:gs pos="34999">
                <a:srgbClr val="C3C3EA"/>
              </a:gs>
              <a:gs pos="100000">
                <a:srgbClr val="E6E6F8"/>
              </a:gs>
            </a:gsLst>
            <a:lin ang="5400000" scaled="1"/>
          </a:gradFill>
          <a:ln w="9525">
            <a:solidFill>
              <a:srgbClr val="2D2D8A"/>
            </a:solidFill>
            <a:miter lim="800000"/>
          </a:ln>
        </p:spPr>
        <p:txBody>
          <a:bodyPr lIns="90000" tIns="46800" rIns="90000" bIns="46800" anchor="ctr"/>
          <a:lstStyle/>
          <a:p>
            <a:pPr>
              <a:buClr>
                <a:schemeClr val="accent1"/>
              </a:buClr>
              <a:buSzPct val="90000"/>
              <a:buFont typeface="Monotype Sorts" pitchFamily="2" charset="2"/>
              <a:buNone/>
            </a:pPr>
            <a:r>
              <a:rPr lang="zh-CN" altLang="en-US" sz="2400" b="1">
                <a:latin typeface="Times New Roman" panose="02020603050405020304" pitchFamily="18" charset="0"/>
              </a:rPr>
              <a:t>函数依赖不是指关系模式</a:t>
            </a:r>
            <a:r>
              <a:rPr lang="en-US" altLang="zh-CN" sz="2400" b="1">
                <a:latin typeface="Times New Roman" panose="02020603050405020304" pitchFamily="18" charset="0"/>
              </a:rPr>
              <a:t>R</a:t>
            </a:r>
            <a:r>
              <a:rPr lang="zh-CN" altLang="en-US" sz="2400" b="1">
                <a:latin typeface="Times New Roman" panose="02020603050405020304" pitchFamily="18" charset="0"/>
              </a:rPr>
              <a:t>的某个或某些关系实例满足的约束条件，而是指</a:t>
            </a:r>
            <a:r>
              <a:rPr lang="en-US" altLang="zh-CN" sz="2400" b="1">
                <a:latin typeface="Times New Roman" panose="02020603050405020304" pitchFamily="18" charset="0"/>
              </a:rPr>
              <a:t>R</a:t>
            </a:r>
            <a:r>
              <a:rPr lang="zh-CN" altLang="en-US" sz="2400" b="1">
                <a:latin typeface="Times New Roman" panose="02020603050405020304" pitchFamily="18" charset="0"/>
              </a:rPr>
              <a:t>的所有关系实例均要满足的约束条件。</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706"/>
                                        </p:tgtEl>
                                        <p:attrNameLst>
                                          <p:attrName>style.visibility</p:attrName>
                                        </p:attrNameLst>
                                      </p:cBhvr>
                                      <p:to>
                                        <p:strVal val="visible"/>
                                      </p:to>
                                    </p:set>
                                    <p:anim calcmode="lin" valueType="num">
                                      <p:cBhvr>
                                        <p:cTn id="7" dur="500" fill="hold"/>
                                        <p:tgtEl>
                                          <p:spTgt spid="27706"/>
                                        </p:tgtEl>
                                        <p:attrNameLst>
                                          <p:attrName>ppt_x</p:attrName>
                                        </p:attrNameLst>
                                      </p:cBhvr>
                                      <p:tavLst>
                                        <p:tav tm="0">
                                          <p:val>
                                            <p:strVal val="#ppt_x"/>
                                          </p:val>
                                        </p:tav>
                                        <p:tav tm="100000">
                                          <p:val>
                                            <p:strVal val="#ppt_x"/>
                                          </p:val>
                                        </p:tav>
                                      </p:tavLst>
                                    </p:anim>
                                    <p:anim calcmode="lin" valueType="num">
                                      <p:cBhvr>
                                        <p:cTn id="8" dur="500" fill="hold"/>
                                        <p:tgtEl>
                                          <p:spTgt spid="277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06" grpId="0" bldLvl="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2867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28676" name="Rectangle 2"/>
          <p:cNvSpPr>
            <a:spLocks noGrp="1" noChangeArrowheads="1"/>
          </p:cNvSpPr>
          <p:nvPr>
            <p:ph type="title"/>
          </p:nvPr>
        </p:nvSpPr>
        <p:spPr/>
        <p:txBody>
          <a:bodyPr/>
          <a:lstStyle/>
          <a:p>
            <a:r>
              <a:rPr lang="zh-CN" sz="3600" dirty="0" smtClean="0"/>
              <a:t>函数依赖（续）</a:t>
            </a:r>
          </a:p>
        </p:txBody>
      </p:sp>
      <p:sp>
        <p:nvSpPr>
          <p:cNvPr id="6" name="内容占位符 5"/>
          <p:cNvSpPr>
            <a:spLocks noGrp="1"/>
          </p:cNvSpPr>
          <p:nvPr>
            <p:ph idx="1"/>
          </p:nvPr>
        </p:nvSpPr>
        <p:spPr>
          <a:xfrm>
            <a:off x="457200" y="1196752"/>
            <a:ext cx="8229600" cy="4854575"/>
          </a:xfrm>
        </p:spPr>
        <p:txBody>
          <a:bodyPr/>
          <a:lstStyle/>
          <a:p>
            <a:pPr>
              <a:lnSpc>
                <a:spcPct val="120000"/>
              </a:lnSpc>
            </a:pPr>
            <a:r>
              <a:rPr lang="zh-CN" altLang="en-US" dirty="0" smtClean="0">
                <a:sym typeface="Calibri" panose="020F0502020204030204" pitchFamily="34" charset="0"/>
              </a:rPr>
              <a:t>函数依赖是语义范畴的概念，只能根据数据的语义来确定一个函数依赖。</a:t>
            </a:r>
          </a:p>
          <a:p>
            <a:pPr lvl="1">
              <a:lnSpc>
                <a:spcPct val="120000"/>
              </a:lnSpc>
            </a:pPr>
            <a:r>
              <a:rPr lang="zh-CN" altLang="en-US" dirty="0" smtClean="0">
                <a:sym typeface="Calibri" panose="020F0502020204030204" pitchFamily="34" charset="0"/>
              </a:rPr>
              <a:t>例如“姓名→年龄”这个函数依赖只有在不允许有同名人的条件下成立</a:t>
            </a:r>
            <a:endParaRPr lang="en-US" dirty="0" smtClean="0">
              <a:sym typeface="Calibri" panose="020F0502020204030204" pitchFamily="34" charset="0"/>
            </a:endParaRPr>
          </a:p>
          <a:p>
            <a:pPr>
              <a:lnSpc>
                <a:spcPct val="120000"/>
              </a:lnSpc>
            </a:pPr>
            <a:endParaRPr lang="zh-CN" alt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2969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29700" name="Rectangle 2"/>
          <p:cNvSpPr>
            <a:spLocks noGrp="1" noChangeArrowheads="1"/>
          </p:cNvSpPr>
          <p:nvPr>
            <p:ph type="title" idx="4294967295"/>
          </p:nvPr>
        </p:nvSpPr>
        <p:spPr>
          <a:xfrm>
            <a:off x="38100" y="-28575"/>
            <a:ext cx="9107488" cy="1127125"/>
          </a:xfrm>
        </p:spPr>
        <p:txBody>
          <a:bodyPr/>
          <a:lstStyle/>
          <a:p>
            <a:r>
              <a:rPr lang="en-US" altLang="zh-CN" sz="3600" dirty="0" smtClean="0">
                <a:sym typeface="微软雅黑" panose="020B0503020204020204" pitchFamily="34" charset="-122"/>
              </a:rPr>
              <a:t>2.</a:t>
            </a:r>
            <a:r>
              <a:rPr lang="zh-CN" altLang="en-US" sz="3600" dirty="0" smtClean="0">
                <a:sym typeface="微软雅黑" panose="020B0503020204020204" pitchFamily="34" charset="-122"/>
              </a:rPr>
              <a:t> 平凡函数依赖与非平凡函数依赖</a:t>
            </a:r>
          </a:p>
        </p:txBody>
      </p:sp>
      <p:sp>
        <p:nvSpPr>
          <p:cNvPr id="29701" name="Rectangle 3"/>
          <p:cNvSpPr>
            <a:spLocks noGrp="1" noChangeArrowheads="1"/>
          </p:cNvSpPr>
          <p:nvPr>
            <p:ph idx="1"/>
          </p:nvPr>
        </p:nvSpPr>
        <p:spPr>
          <a:xfrm>
            <a:off x="457200" y="1339850"/>
            <a:ext cx="8229600" cy="4854575"/>
          </a:xfrm>
        </p:spPr>
        <p:txBody>
          <a:bodyPr/>
          <a:lstStyle/>
          <a:p>
            <a:pPr marL="342900" indent="-342900" algn="l">
              <a:lnSpc>
                <a:spcPct val="150000"/>
              </a:lnSpc>
              <a:buFont typeface="Wingdings" panose="05000000000000000000" pitchFamily="2" charset="2"/>
              <a:buChar char="v"/>
            </a:pP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，但</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zh-CN" altLang="en-US" dirty="0" smtClean="0">
                <a:sym typeface="Calibri" panose="020F0502020204030204" pitchFamily="34" charset="0"/>
              </a:rPr>
              <a:t>则称</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是</a:t>
            </a:r>
            <a:r>
              <a:rPr lang="zh-CN" altLang="en-US" dirty="0" smtClean="0">
                <a:solidFill>
                  <a:srgbClr val="FF00FF"/>
                </a:solidFill>
                <a:sym typeface="Calibri" panose="020F0502020204030204" pitchFamily="34" charset="0"/>
              </a:rPr>
              <a:t>非平凡的函数依赖</a:t>
            </a:r>
            <a:r>
              <a:rPr lang="zh-CN" altLang="en-US" dirty="0" smtClean="0">
                <a:sym typeface="Calibri" panose="020F0502020204030204" pitchFamily="34" charset="0"/>
              </a:rPr>
              <a:t>。</a:t>
            </a:r>
          </a:p>
          <a:p>
            <a:pPr marL="342900" indent="-342900" algn="l">
              <a:lnSpc>
                <a:spcPct val="150000"/>
              </a:lnSpc>
              <a:buFont typeface="Wingdings" panose="05000000000000000000" pitchFamily="2" charset="2"/>
              <a:buChar char="v"/>
            </a:pP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，但</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 </a:t>
            </a:r>
            <a:r>
              <a:rPr lang="zh-CN" altLang="en-US" dirty="0" smtClean="0">
                <a:sym typeface="Calibri" panose="020F0502020204030204" pitchFamily="34" charset="0"/>
              </a:rPr>
              <a:t>则称</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是</a:t>
            </a:r>
            <a:r>
              <a:rPr lang="zh-CN" altLang="en-US" dirty="0" smtClean="0">
                <a:solidFill>
                  <a:srgbClr val="FF00FF"/>
                </a:solidFill>
                <a:sym typeface="Calibri" panose="020F0502020204030204" pitchFamily="34" charset="0"/>
              </a:rPr>
              <a:t>平凡的函数依赖</a:t>
            </a:r>
            <a:r>
              <a:rPr lang="zh-CN" altLang="en-US" dirty="0" smtClean="0">
                <a:sym typeface="Calibri" panose="020F0502020204030204" pitchFamily="34" charset="0"/>
              </a:rPr>
              <a:t>。</a:t>
            </a:r>
          </a:p>
          <a:p>
            <a:pPr marL="742950" lvl="1" indent="-285750" algn="l">
              <a:buFont typeface="Wingdings" panose="05000000000000000000" pitchFamily="2" charset="2"/>
              <a:buChar char="n"/>
            </a:pPr>
            <a:endParaRPr lang="zh-CN" altLang="en-US" dirty="0" smtClean="0">
              <a:sym typeface="Calibri" panose="020F0502020204030204" pitchFamily="34" charset="0"/>
            </a:endParaRPr>
          </a:p>
        </p:txBody>
      </p:sp>
      <p:sp>
        <p:nvSpPr>
          <p:cNvPr id="29702" name="文本框 3"/>
          <p:cNvSpPr>
            <a:spLocks noChangeArrowheads="1"/>
          </p:cNvSpPr>
          <p:nvPr/>
        </p:nvSpPr>
        <p:spPr bwMode="auto">
          <a:xfrm>
            <a:off x="539750" y="3282950"/>
            <a:ext cx="7777163" cy="1200150"/>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5400000" scaled="1"/>
            <a:tileRect/>
          </a:gradFill>
          <a:ln w="19050">
            <a:solidFill>
              <a:srgbClr val="00B050"/>
            </a:solidFill>
            <a:miter lim="800000"/>
          </a:ln>
        </p:spPr>
        <p:txBody>
          <a:bodyPr>
            <a:spAutoFit/>
          </a:bodyPr>
          <a:lstStyle/>
          <a:p>
            <a:pPr>
              <a:buSzPct val="100000"/>
            </a:pPr>
            <a:r>
              <a:rPr lang="zh-CN" altLang="en-US" sz="2400" b="1" dirty="0">
                <a:solidFill>
                  <a:srgbClr val="000000"/>
                </a:solidFill>
                <a:latin typeface="宋体" panose="02010600030101010101" pitchFamily="2" charset="-122"/>
                <a:sym typeface="宋体" panose="02010600030101010101" pitchFamily="2" charset="-122"/>
              </a:rPr>
              <a:t>对于任一关系模式，平凡函数依赖都是必然成立的，它不反映新的语义。</a:t>
            </a:r>
            <a:endParaRPr lang="en-US" sz="2400" b="1" dirty="0">
              <a:solidFill>
                <a:srgbClr val="000000"/>
              </a:solidFill>
              <a:latin typeface="宋体" panose="02010600030101010101" pitchFamily="2" charset="-122"/>
              <a:sym typeface="宋体" panose="02010600030101010101" pitchFamily="2" charset="-122"/>
            </a:endParaRPr>
          </a:p>
          <a:p>
            <a:pPr>
              <a:buSzPct val="100000"/>
            </a:pPr>
            <a:r>
              <a:rPr lang="zh-CN" altLang="en-US" sz="2400" b="1" dirty="0">
                <a:solidFill>
                  <a:srgbClr val="000000"/>
                </a:solidFill>
                <a:latin typeface="宋体" panose="02010600030101010101" pitchFamily="2" charset="-122"/>
                <a:sym typeface="宋体" panose="02010600030101010101" pitchFamily="2" charset="-122"/>
              </a:rPr>
              <a:t>若不特别声明， 我们总是讨论非平凡函数依赖。</a:t>
            </a:r>
            <a:endParaRPr lang="zh-CN" altLang="en-US" dirty="0">
              <a:solidFill>
                <a:srgbClr val="000000"/>
              </a:solidFill>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02"/>
                                        </p:tgtEl>
                                        <p:attrNameLst>
                                          <p:attrName>style.visibility</p:attrName>
                                        </p:attrNameLst>
                                      </p:cBhvr>
                                      <p:to>
                                        <p:strVal val="visible"/>
                                      </p:to>
                                    </p:set>
                                    <p:anim calcmode="lin" valueType="num">
                                      <p:cBhvr>
                                        <p:cTn id="7" dur="500" fill="hold"/>
                                        <p:tgtEl>
                                          <p:spTgt spid="29702"/>
                                        </p:tgtEl>
                                        <p:attrNameLst>
                                          <p:attrName>ppt_x</p:attrName>
                                        </p:attrNameLst>
                                      </p:cBhvr>
                                      <p:tavLst>
                                        <p:tav tm="0">
                                          <p:val>
                                            <p:strVal val="#ppt_x"/>
                                          </p:val>
                                        </p:tav>
                                        <p:tav tm="100000">
                                          <p:val>
                                            <p:strVal val="#ppt_x"/>
                                          </p:val>
                                        </p:tav>
                                      </p:tavLst>
                                    </p:anim>
                                    <p:anim calcmode="lin" valueType="num">
                                      <p:cBhvr>
                                        <p:cTn id="8" dur="500" fill="hold"/>
                                        <p:tgtEl>
                                          <p:spTgt spid="297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bldLvl="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3072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30724" name="Rectangle 1026"/>
          <p:cNvSpPr>
            <a:spLocks noGrp="1" noChangeArrowheads="1"/>
          </p:cNvSpPr>
          <p:nvPr>
            <p:ph type="title" idx="4294967295"/>
          </p:nvPr>
        </p:nvSpPr>
        <p:spPr>
          <a:xfrm>
            <a:off x="250825" y="38100"/>
            <a:ext cx="8964613" cy="942975"/>
          </a:xfrm>
        </p:spPr>
        <p:txBody>
          <a:bodyPr/>
          <a:lstStyle/>
          <a:p>
            <a:r>
              <a:rPr lang="zh-CN" sz="3600" smtClean="0">
                <a:sym typeface="微软雅黑" panose="020B0503020204020204" pitchFamily="34" charset="-122"/>
              </a:rPr>
              <a:t>平凡函数依赖与非平凡函数依赖（续）</a:t>
            </a:r>
          </a:p>
        </p:txBody>
      </p:sp>
      <p:sp>
        <p:nvSpPr>
          <p:cNvPr id="30725" name="Rectangle 1027"/>
          <p:cNvSpPr>
            <a:spLocks noGrp="1" noChangeArrowheads="1"/>
          </p:cNvSpPr>
          <p:nvPr>
            <p:ph idx="1"/>
          </p:nvPr>
        </p:nvSpPr>
        <p:spPr>
          <a:xfrm>
            <a:off x="457200" y="1339850"/>
            <a:ext cx="8229600" cy="4854575"/>
          </a:xfrm>
        </p:spPr>
        <p:txBody>
          <a:bodyPr/>
          <a:lstStyle/>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，则</a:t>
            </a:r>
            <a:r>
              <a:rPr lang="en-US" altLang="zh-CN" i="1" dirty="0" smtClean="0">
                <a:sym typeface="Calibri" panose="020F0502020204030204" pitchFamily="34" charset="0"/>
              </a:rPr>
              <a:t>X</a:t>
            </a:r>
            <a:r>
              <a:rPr lang="zh-CN" altLang="en-US" dirty="0" smtClean="0">
                <a:sym typeface="Calibri" panose="020F0502020204030204" pitchFamily="34" charset="0"/>
              </a:rPr>
              <a:t>称为这个函数依赖的</a:t>
            </a:r>
            <a:r>
              <a:rPr lang="zh-CN" altLang="en-US" dirty="0" smtClean="0">
                <a:solidFill>
                  <a:srgbClr val="FF00FF"/>
                </a:solidFill>
                <a:sym typeface="Calibri" panose="020F0502020204030204" pitchFamily="34" charset="0"/>
              </a:rPr>
              <a:t>决定因素</a:t>
            </a:r>
            <a:r>
              <a:rPr lang="zh-CN" altLang="en-US" dirty="0" smtClean="0">
                <a:sym typeface="Calibri" panose="020F0502020204030204" pitchFamily="34" charset="0"/>
              </a:rPr>
              <a:t>（</a:t>
            </a:r>
            <a:r>
              <a:rPr lang="en-US" altLang="zh-CN" dirty="0" smtClean="0">
                <a:sym typeface="Calibri" panose="020F0502020204030204" pitchFamily="34" charset="0"/>
              </a:rPr>
              <a:t>Determinant</a:t>
            </a:r>
            <a:r>
              <a:rPr lang="zh-CN" altLang="en-US" dirty="0" smtClean="0">
                <a:sym typeface="Calibri" panose="020F0502020204030204" pitchFamily="34" charset="0"/>
              </a:rPr>
              <a:t>）。</a:t>
            </a:r>
          </a:p>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zh-CN" altLang="en-US" dirty="0" smtClean="0">
                <a:sym typeface="Calibri" panose="020F0502020204030204" pitchFamily="34" charset="0"/>
              </a:rPr>
              <a:t>，则记作</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a:t>
            </a:r>
          </a:p>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若</a:t>
            </a:r>
            <a:r>
              <a:rPr lang="en-US" altLang="zh-CN" i="1" dirty="0" smtClean="0">
                <a:sym typeface="Calibri" panose="020F0502020204030204" pitchFamily="34" charset="0"/>
              </a:rPr>
              <a:t>Y</a:t>
            </a:r>
            <a:r>
              <a:rPr lang="zh-CN" altLang="en-US" dirty="0" smtClean="0">
                <a:sym typeface="Calibri" panose="020F0502020204030204" pitchFamily="34" charset="0"/>
              </a:rPr>
              <a:t>不函数依赖于</a:t>
            </a:r>
            <a:r>
              <a:rPr lang="en-US" altLang="zh-CN" i="1" dirty="0" smtClean="0">
                <a:sym typeface="Calibri" panose="020F0502020204030204" pitchFamily="34" charset="0"/>
              </a:rPr>
              <a:t>X</a:t>
            </a:r>
            <a:r>
              <a:rPr lang="zh-CN" altLang="en-US" dirty="0" smtClean="0">
                <a:sym typeface="Calibri" panose="020F0502020204030204" pitchFamily="34" charset="0"/>
              </a:rPr>
              <a:t>，则记作</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3174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31748" name="Rectangle 2"/>
          <p:cNvSpPr>
            <a:spLocks noGrp="1" noChangeArrowheads="1"/>
          </p:cNvSpPr>
          <p:nvPr>
            <p:ph type="title" idx="4294967295"/>
          </p:nvPr>
        </p:nvSpPr>
        <p:spPr/>
        <p:txBody>
          <a:bodyPr/>
          <a:lstStyle/>
          <a:p>
            <a:r>
              <a:rPr lang="en-US" altLang="zh-CN" sz="3600" dirty="0" smtClean="0">
                <a:sym typeface="微软雅黑" panose="020B0503020204020204" pitchFamily="34" charset="-122"/>
              </a:rPr>
              <a:t>3.</a:t>
            </a:r>
            <a:r>
              <a:rPr lang="zh-CN" altLang="en-US" sz="3600" dirty="0" smtClean="0">
                <a:sym typeface="微软雅黑" panose="020B0503020204020204" pitchFamily="34" charset="-122"/>
              </a:rPr>
              <a:t> 完全函数依赖与部分函数依赖</a:t>
            </a:r>
          </a:p>
        </p:txBody>
      </p:sp>
      <p:sp>
        <p:nvSpPr>
          <p:cNvPr id="31749" name="Rectangle 3"/>
          <p:cNvSpPr>
            <a:spLocks noGrp="1" noChangeArrowheads="1"/>
          </p:cNvSpPr>
          <p:nvPr>
            <p:ph idx="1"/>
          </p:nvPr>
        </p:nvSpPr>
        <p:spPr>
          <a:xfrm>
            <a:off x="457200" y="1339850"/>
            <a:ext cx="8229600" cy="4854575"/>
          </a:xfrm>
        </p:spPr>
        <p:txBody>
          <a:bodyPr/>
          <a:lstStyle/>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定义</a:t>
            </a:r>
            <a:r>
              <a:rPr lang="en-US" altLang="zh-CN" dirty="0" smtClean="0">
                <a:sym typeface="Calibri" panose="020F0502020204030204" pitchFamily="34" charset="0"/>
              </a:rPr>
              <a:t>6.2  </a:t>
            </a:r>
            <a:r>
              <a:rPr lang="zh-CN" altLang="en-US" dirty="0" smtClean="0">
                <a:sym typeface="Calibri" panose="020F0502020204030204" pitchFamily="34" charset="0"/>
              </a:rPr>
              <a:t>在</a:t>
            </a:r>
            <a:r>
              <a:rPr lang="en-US" altLang="zh-CN" i="1" dirty="0" smtClean="0">
                <a:sym typeface="Calibri" panose="020F0502020204030204" pitchFamily="34" charset="0"/>
              </a:rPr>
              <a:t>R(U)</a:t>
            </a:r>
            <a:r>
              <a:rPr lang="zh-CN" altLang="en-US" dirty="0" smtClean="0">
                <a:sym typeface="Calibri" panose="020F0502020204030204" pitchFamily="34" charset="0"/>
              </a:rPr>
              <a:t>中，如果</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，并且对于</a:t>
            </a:r>
            <a:r>
              <a:rPr lang="en-US" altLang="zh-CN" i="1" dirty="0" smtClean="0">
                <a:sym typeface="Calibri" panose="020F0502020204030204" pitchFamily="34" charset="0"/>
              </a:rPr>
              <a:t>X</a:t>
            </a:r>
            <a:r>
              <a:rPr lang="zh-CN" altLang="en-US" dirty="0" smtClean="0">
                <a:sym typeface="Calibri" panose="020F0502020204030204" pitchFamily="34" charset="0"/>
              </a:rPr>
              <a:t>的任何一个真子集</a:t>
            </a:r>
            <a:r>
              <a:rPr lang="en-US" altLang="zh-CN" i="1" dirty="0" smtClean="0">
                <a:sym typeface="Calibri" panose="020F0502020204030204" pitchFamily="34" charset="0"/>
              </a:rPr>
              <a:t>X’</a:t>
            </a:r>
            <a:r>
              <a:rPr lang="zh-CN" altLang="en-US" dirty="0" smtClean="0">
                <a:sym typeface="Calibri" panose="020F0502020204030204" pitchFamily="34" charset="0"/>
              </a:rPr>
              <a:t>, 都有 </a:t>
            </a:r>
            <a:r>
              <a:rPr lang="en-US" altLang="zh-CN" i="1" dirty="0" smtClean="0">
                <a:sym typeface="Calibri" panose="020F0502020204030204" pitchFamily="34" charset="0"/>
              </a:rPr>
              <a:t>X’ </a:t>
            </a:r>
            <a:r>
              <a:rPr lang="en-US" altLang="zh-CN" dirty="0" smtClean="0">
                <a:sym typeface="Calibri" panose="020F0502020204030204" pitchFamily="34" charset="0"/>
              </a:rPr>
              <a:t>↛</a:t>
            </a:r>
            <a:r>
              <a:rPr lang="en-US" altLang="zh-CN" i="1" dirty="0" smtClean="0">
                <a:sym typeface="Calibri" panose="020F0502020204030204" pitchFamily="34" charset="0"/>
              </a:rPr>
              <a:t> Y</a:t>
            </a:r>
            <a:r>
              <a:rPr lang="en-US" altLang="zh-CN" dirty="0" smtClean="0">
                <a:sym typeface="Calibri" panose="020F0502020204030204" pitchFamily="34" charset="0"/>
              </a:rPr>
              <a:t>, </a:t>
            </a:r>
            <a:r>
              <a:rPr lang="zh-CN" altLang="en-US" dirty="0" smtClean="0">
                <a:sym typeface="Calibri" panose="020F0502020204030204" pitchFamily="34" charset="0"/>
              </a:rPr>
              <a:t>则称</a:t>
            </a:r>
            <a:r>
              <a:rPr lang="en-US" altLang="zh-CN" i="1" dirty="0" smtClean="0">
                <a:sym typeface="Calibri" panose="020F0502020204030204" pitchFamily="34" charset="0"/>
              </a:rPr>
              <a:t>Y</a:t>
            </a:r>
            <a:r>
              <a:rPr lang="zh-CN" altLang="en-US" dirty="0" smtClean="0">
                <a:sym typeface="Calibri" panose="020F0502020204030204" pitchFamily="34" charset="0"/>
              </a:rPr>
              <a:t>对</a:t>
            </a:r>
            <a:r>
              <a:rPr lang="en-US" altLang="zh-CN" i="1" dirty="0" smtClean="0">
                <a:sym typeface="Calibri" panose="020F0502020204030204" pitchFamily="34" charset="0"/>
              </a:rPr>
              <a:t>X</a:t>
            </a:r>
            <a:r>
              <a:rPr lang="zh-CN" altLang="en-US" dirty="0" smtClean="0">
                <a:solidFill>
                  <a:srgbClr val="FF00FF"/>
                </a:solidFill>
                <a:sym typeface="Calibri" panose="020F0502020204030204" pitchFamily="34" charset="0"/>
              </a:rPr>
              <a:t>完全函数依赖</a:t>
            </a:r>
            <a:r>
              <a:rPr lang="zh-CN" altLang="en-US" dirty="0" smtClean="0">
                <a:sym typeface="Calibri" panose="020F0502020204030204" pitchFamily="34" charset="0"/>
              </a:rPr>
              <a:t>，记作</a:t>
            </a:r>
            <a:r>
              <a:rPr lang="en-US" altLang="zh-CN" i="1" dirty="0" smtClean="0">
                <a:sym typeface="Calibri" panose="020F0502020204030204" pitchFamily="34" charset="0"/>
              </a:rPr>
              <a:t>X</a:t>
            </a:r>
            <a:r>
              <a:rPr lang="en-US" altLang="zh-CN" dirty="0" smtClean="0">
                <a:sym typeface="Calibri" panose="020F0502020204030204" pitchFamily="34" charset="0"/>
              </a:rPr>
              <a:t> →</a:t>
            </a:r>
            <a:r>
              <a:rPr lang="zh-CN" altLang="en-US" dirty="0" smtClean="0">
                <a:sym typeface="Calibri" panose="020F0502020204030204" pitchFamily="34" charset="0"/>
              </a:rPr>
              <a:t> </a:t>
            </a:r>
            <a:r>
              <a:rPr lang="en-US" altLang="zh-CN" i="1" dirty="0" smtClean="0">
                <a:sym typeface="Calibri" panose="020F0502020204030204" pitchFamily="34" charset="0"/>
              </a:rPr>
              <a:t>Y</a:t>
            </a:r>
            <a:r>
              <a:rPr lang="zh-CN" altLang="en-US" dirty="0" smtClean="0">
                <a:sym typeface="Calibri" panose="020F0502020204030204" pitchFamily="34" charset="0"/>
              </a:rPr>
              <a:t>。</a:t>
            </a:r>
            <a:endParaRPr lang="en-US" dirty="0" smtClean="0">
              <a:sym typeface="Calibri" panose="020F0502020204030204" pitchFamily="34" charset="0"/>
            </a:endParaRPr>
          </a:p>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，但</a:t>
            </a:r>
            <a:r>
              <a:rPr lang="en-US" altLang="zh-CN" i="1" dirty="0" smtClean="0">
                <a:sym typeface="Calibri" panose="020F0502020204030204" pitchFamily="34" charset="0"/>
              </a:rPr>
              <a:t>Y</a:t>
            </a:r>
            <a:r>
              <a:rPr lang="zh-CN" altLang="en-US" dirty="0" smtClean="0">
                <a:sym typeface="Calibri" panose="020F0502020204030204" pitchFamily="34" charset="0"/>
              </a:rPr>
              <a:t>不完全函数依赖于</a:t>
            </a:r>
            <a:r>
              <a:rPr lang="en-US" altLang="zh-CN" i="1" dirty="0" smtClean="0">
                <a:sym typeface="Calibri" panose="020F0502020204030204" pitchFamily="34" charset="0"/>
              </a:rPr>
              <a:t>X</a:t>
            </a:r>
            <a:r>
              <a:rPr lang="zh-CN" altLang="en-US" dirty="0" smtClean="0">
                <a:sym typeface="Calibri" panose="020F0502020204030204" pitchFamily="34" charset="0"/>
              </a:rPr>
              <a:t>，则称</a:t>
            </a:r>
            <a:r>
              <a:rPr lang="en-US" altLang="zh-CN" i="1" dirty="0" smtClean="0">
                <a:sym typeface="Calibri" panose="020F0502020204030204" pitchFamily="34" charset="0"/>
              </a:rPr>
              <a:t>Y</a:t>
            </a:r>
            <a:r>
              <a:rPr lang="zh-CN" altLang="en-US" dirty="0" smtClean="0">
                <a:sym typeface="Calibri" panose="020F0502020204030204" pitchFamily="34" charset="0"/>
              </a:rPr>
              <a:t>对</a:t>
            </a:r>
            <a:r>
              <a:rPr lang="en-US" altLang="zh-CN" i="1" dirty="0" smtClean="0">
                <a:sym typeface="Calibri" panose="020F0502020204030204" pitchFamily="34" charset="0"/>
              </a:rPr>
              <a:t>X</a:t>
            </a:r>
            <a:r>
              <a:rPr lang="zh-CN" altLang="en-US" dirty="0" smtClean="0">
                <a:solidFill>
                  <a:srgbClr val="FF00FF"/>
                </a:solidFill>
                <a:sym typeface="Calibri" panose="020F0502020204030204" pitchFamily="34" charset="0"/>
              </a:rPr>
              <a:t>部分函数依赖</a:t>
            </a:r>
            <a:r>
              <a:rPr lang="zh-CN" altLang="en-US" dirty="0" smtClean="0">
                <a:sym typeface="Calibri" panose="020F0502020204030204" pitchFamily="34" charset="0"/>
              </a:rPr>
              <a:t>，记作</a:t>
            </a:r>
            <a:r>
              <a:rPr lang="en-US" altLang="zh-CN" i="1" dirty="0" smtClean="0">
                <a:sym typeface="Calibri" panose="020F0502020204030204" pitchFamily="34" charset="0"/>
              </a:rPr>
              <a:t>X</a:t>
            </a:r>
            <a:r>
              <a:rPr lang="en-US" altLang="zh-CN" dirty="0" smtClean="0">
                <a:sym typeface="Calibri" panose="020F0502020204030204" pitchFamily="34" charset="0"/>
              </a:rPr>
              <a:t> → </a:t>
            </a:r>
            <a:r>
              <a:rPr lang="en-US" altLang="zh-CN" i="1" dirty="0" smtClean="0">
                <a:sym typeface="Calibri" panose="020F0502020204030204" pitchFamily="34" charset="0"/>
              </a:rPr>
              <a:t>Y</a:t>
            </a:r>
          </a:p>
        </p:txBody>
      </p:sp>
      <p:sp>
        <p:nvSpPr>
          <p:cNvPr id="31750" name="文本框 4"/>
          <p:cNvSpPr>
            <a:spLocks noChangeArrowheads="1"/>
          </p:cNvSpPr>
          <p:nvPr/>
        </p:nvSpPr>
        <p:spPr bwMode="auto">
          <a:xfrm>
            <a:off x="3311525" y="2678113"/>
            <a:ext cx="338554" cy="369332"/>
          </a:xfrm>
          <a:prstGeom prst="rect">
            <a:avLst/>
          </a:prstGeom>
          <a:noFill/>
          <a:ln w="9525">
            <a:noFill/>
            <a:miter lim="800000"/>
          </a:ln>
        </p:spPr>
        <p:txBody>
          <a:bodyPr wrap="none">
            <a:spAutoFit/>
          </a:bodyPr>
          <a:lstStyle/>
          <a:p>
            <a:pPr>
              <a:buSzPct val="100000"/>
            </a:pPr>
            <a:r>
              <a:rPr lang="en-US" altLang="zh-CN" b="1" i="1" dirty="0">
                <a:solidFill>
                  <a:srgbClr val="000000"/>
                </a:solidFill>
                <a:latin typeface="Times New Roman" panose="02020603050405020304" pitchFamily="18" charset="0"/>
                <a:ea typeface="黑体" panose="02010609060101010101" pitchFamily="49" charset="-122"/>
                <a:sym typeface="Times New Roman" panose="02020603050405020304" pitchFamily="18" charset="0"/>
              </a:rPr>
              <a:t>F</a:t>
            </a:r>
          </a:p>
        </p:txBody>
      </p:sp>
      <p:sp>
        <p:nvSpPr>
          <p:cNvPr id="31751" name="文本框 10"/>
          <p:cNvSpPr>
            <a:spLocks noChangeArrowheads="1"/>
          </p:cNvSpPr>
          <p:nvPr/>
        </p:nvSpPr>
        <p:spPr bwMode="auto">
          <a:xfrm>
            <a:off x="3995738" y="4037013"/>
            <a:ext cx="323850" cy="400050"/>
          </a:xfrm>
          <a:prstGeom prst="rect">
            <a:avLst/>
          </a:prstGeom>
          <a:noFill/>
          <a:ln w="9525">
            <a:noFill/>
            <a:miter lim="800000"/>
          </a:ln>
        </p:spPr>
        <p:txBody>
          <a:bodyPr>
            <a:spAutoFit/>
          </a:bodyPr>
          <a:lstStyle/>
          <a:p>
            <a:pPr>
              <a:buSzPct val="100000"/>
            </a:pPr>
            <a:r>
              <a:rPr lang="en-US" altLang="zh-CN" sz="2000" b="1" i="1" dirty="0">
                <a:solidFill>
                  <a:srgbClr val="000000"/>
                </a:solidFill>
                <a:latin typeface="Times New Roman" panose="02020603050405020304" pitchFamily="18" charset="0"/>
                <a:ea typeface="黑体" panose="02010609060101010101" pitchFamily="49" charset="-122"/>
                <a:sym typeface="Times New Roman" panose="02020603050405020304" pitchFamily="18" charset="0"/>
              </a:rPr>
              <a:t>P</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r>
              <a:rPr lang="zh-CN" dirty="0" smtClean="0">
                <a:sym typeface="微软雅黑" panose="020B0503020204020204" pitchFamily="34" charset="-122"/>
              </a:rPr>
              <a:t>第六章 关系数据理论</a:t>
            </a:r>
            <a:endParaRPr lang="zh-CN" dirty="0" smtClean="0"/>
          </a:p>
        </p:txBody>
      </p:sp>
      <p:sp>
        <p:nvSpPr>
          <p:cNvPr id="5123" name="Rectangle 3"/>
          <p:cNvSpPr>
            <a:spLocks noGrp="1" noChangeArrowheads="1"/>
          </p:cNvSpPr>
          <p:nvPr>
            <p:ph idx="1"/>
          </p:nvPr>
        </p:nvSpPr>
        <p:spPr>
          <a:xfrm>
            <a:off x="827088" y="1339850"/>
            <a:ext cx="7705725" cy="4537075"/>
          </a:xfrm>
        </p:spPr>
        <p:txBody>
          <a:bodyPr/>
          <a:lstStyle/>
          <a:p>
            <a:pPr marL="742950" lvl="1" indent="-285750" algn="l" defTabSz="-635" eaLnBrk="1" hangingPunct="1">
              <a:lnSpc>
                <a:spcPct val="150000"/>
              </a:lnSpc>
              <a:tabLst>
                <a:tab pos="1431925" algn="l"/>
              </a:tabLst>
            </a:pPr>
            <a:r>
              <a:rPr lang="en-US" altLang="zh-CN" sz="2800" dirty="0" smtClean="0">
                <a:solidFill>
                  <a:srgbClr val="0066FF"/>
                </a:solidFill>
                <a:sym typeface="Calibri" panose="020F0502020204030204" pitchFamily="34" charset="0"/>
              </a:rPr>
              <a:t>6.1 </a:t>
            </a:r>
            <a:r>
              <a:rPr lang="zh-CN" altLang="en-US" sz="2800" dirty="0" smtClean="0">
                <a:solidFill>
                  <a:srgbClr val="0066FF"/>
                </a:solidFill>
                <a:sym typeface="Calibri" panose="020F0502020204030204" pitchFamily="34" charset="0"/>
              </a:rPr>
              <a:t>问题的提出</a:t>
            </a:r>
          </a:p>
          <a:p>
            <a:pPr marL="741680" indent="-284480" algn="l" defTabSz="-635">
              <a:lnSpc>
                <a:spcPct val="150000"/>
              </a:lnSpc>
              <a:tabLst>
                <a:tab pos="1431925" algn="l"/>
              </a:tabLst>
            </a:pPr>
            <a:r>
              <a:rPr lang="en-US" altLang="zh-CN" dirty="0" smtClean="0">
                <a:sym typeface="Calibri" panose="020F0502020204030204" pitchFamily="34" charset="0"/>
              </a:rPr>
              <a:t>6.2 </a:t>
            </a:r>
            <a:r>
              <a:rPr lang="zh-CN" altLang="en-US" dirty="0" smtClean="0">
                <a:sym typeface="Calibri" panose="020F0502020204030204" pitchFamily="34" charset="0"/>
              </a:rPr>
              <a:t>规范化</a:t>
            </a:r>
          </a:p>
          <a:p>
            <a:pPr marL="741680" indent="-284480" algn="l" defTabSz="-635">
              <a:lnSpc>
                <a:spcPct val="150000"/>
              </a:lnSpc>
              <a:tabLst>
                <a:tab pos="1431925" algn="l"/>
              </a:tabLst>
            </a:pPr>
            <a:r>
              <a:rPr lang="en-US" altLang="zh-CN" dirty="0" smtClean="0">
                <a:sym typeface="Calibri" panose="020F0502020204030204" pitchFamily="34" charset="0"/>
              </a:rPr>
              <a:t>6.3 </a:t>
            </a:r>
            <a:r>
              <a:rPr lang="zh-CN" altLang="en-US" dirty="0" smtClean="0">
                <a:sym typeface="Calibri" panose="020F0502020204030204" pitchFamily="34" charset="0"/>
              </a:rPr>
              <a:t>数据依赖的公理系统</a:t>
            </a:r>
          </a:p>
          <a:p>
            <a:pPr marL="741680" indent="-284480" algn="l" defTabSz="-635">
              <a:lnSpc>
                <a:spcPct val="150000"/>
              </a:lnSpc>
              <a:tabLst>
                <a:tab pos="1431925" algn="l"/>
              </a:tabLst>
            </a:pPr>
            <a:r>
              <a:rPr lang="en-US" altLang="zh-CN" dirty="0" smtClean="0">
                <a:sym typeface="Calibri" panose="020F0502020204030204" pitchFamily="34" charset="0"/>
              </a:rPr>
              <a:t>*6.4 </a:t>
            </a:r>
            <a:r>
              <a:rPr lang="zh-CN" altLang="en-US" dirty="0" smtClean="0">
                <a:sym typeface="Calibri" panose="020F0502020204030204" pitchFamily="34" charset="0"/>
              </a:rPr>
              <a:t>模式的分解</a:t>
            </a:r>
          </a:p>
          <a:p>
            <a:pPr marL="741680" indent="-284480" algn="l" defTabSz="-635">
              <a:lnSpc>
                <a:spcPct val="150000"/>
              </a:lnSpc>
              <a:tabLst>
                <a:tab pos="1431925" algn="l"/>
              </a:tabLst>
            </a:pPr>
            <a:r>
              <a:rPr lang="zh-CN" altLang="en-US" dirty="0" smtClean="0">
                <a:sym typeface="Calibri" panose="020F0502020204030204" pitchFamily="34" charset="0"/>
              </a:rPr>
              <a:t>6.5 小结</a:t>
            </a:r>
            <a:endParaRPr lang="zh-CN" altLang="en-US"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3277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32772" name="Rectangle 1026"/>
          <p:cNvSpPr>
            <a:spLocks noGrp="1" noChangeArrowheads="1"/>
          </p:cNvSpPr>
          <p:nvPr>
            <p:ph type="title" idx="4294967295"/>
          </p:nvPr>
        </p:nvSpPr>
        <p:spPr>
          <a:xfrm>
            <a:off x="215900" y="-31750"/>
            <a:ext cx="8964613" cy="1130300"/>
          </a:xfrm>
        </p:spPr>
        <p:txBody>
          <a:bodyPr/>
          <a:lstStyle/>
          <a:p>
            <a:r>
              <a:rPr lang="zh-CN" sz="3600" dirty="0" smtClean="0">
                <a:sym typeface="微软雅黑" panose="020B0503020204020204" pitchFamily="34" charset="-122"/>
              </a:rPr>
              <a:t>完全函数依赖与部分函数依赖（续）</a:t>
            </a:r>
          </a:p>
        </p:txBody>
      </p:sp>
      <p:sp>
        <p:nvSpPr>
          <p:cNvPr id="32773" name="Rectangle 1027"/>
          <p:cNvSpPr>
            <a:spLocks noGrp="1" noChangeArrowheads="1"/>
          </p:cNvSpPr>
          <p:nvPr>
            <p:ph idx="1"/>
          </p:nvPr>
        </p:nvSpPr>
        <p:spPr>
          <a:xfrm>
            <a:off x="457200" y="1339850"/>
            <a:ext cx="8229600" cy="4854575"/>
          </a:xfrm>
        </p:spPr>
        <p:txBody>
          <a:bodyPr/>
          <a:lstStyle/>
          <a:p>
            <a:pPr marL="342900" indent="-342900" algn="l">
              <a:lnSpc>
                <a:spcPct val="150000"/>
              </a:lnSpc>
              <a:buFont typeface="Wingdings" panose="05000000000000000000" pitchFamily="2" charset="2"/>
              <a:buChar char="v"/>
            </a:pPr>
            <a:r>
              <a:rPr lang="en-US" altLang="zh-CN" dirty="0" smtClean="0">
                <a:sym typeface="Calibri" panose="020F0502020204030204" pitchFamily="34" charset="0"/>
              </a:rPr>
              <a:t>[</a:t>
            </a:r>
            <a:r>
              <a:rPr lang="zh-CN" altLang="en-US" dirty="0" smtClean="0">
                <a:sym typeface="Calibri" panose="020F0502020204030204" pitchFamily="34" charset="0"/>
              </a:rPr>
              <a:t>例</a:t>
            </a:r>
            <a:r>
              <a:rPr lang="en-US" altLang="zh-CN" dirty="0" smtClean="0">
                <a:sym typeface="Calibri" panose="020F0502020204030204" pitchFamily="34" charset="0"/>
              </a:rPr>
              <a:t>] </a:t>
            </a:r>
            <a:r>
              <a:rPr lang="zh-CN" altLang="en-US" dirty="0" smtClean="0">
                <a:sym typeface="Calibri" panose="020F0502020204030204" pitchFamily="34" charset="0"/>
              </a:rPr>
              <a:t>在关系</a:t>
            </a:r>
            <a:r>
              <a:rPr lang="en-US" altLang="zh-CN" dirty="0" smtClean="0">
                <a:sym typeface="Calibri" panose="020F0502020204030204" pitchFamily="34" charset="0"/>
              </a:rPr>
              <a:t>SC(</a:t>
            </a:r>
            <a:r>
              <a:rPr lang="en-US" altLang="zh-CN" dirty="0" err="1" smtClean="0">
                <a:sym typeface="Calibri" panose="020F0502020204030204" pitchFamily="34" charset="0"/>
              </a:rPr>
              <a:t>Sno</a:t>
            </a:r>
            <a:r>
              <a:rPr lang="en-US" altLang="zh-CN" dirty="0" smtClean="0">
                <a:sym typeface="Calibri" panose="020F0502020204030204" pitchFamily="34" charset="0"/>
              </a:rPr>
              <a:t>, </a:t>
            </a:r>
            <a:r>
              <a:rPr lang="en-US" altLang="zh-CN" dirty="0" err="1" smtClean="0">
                <a:sym typeface="Calibri" panose="020F0502020204030204" pitchFamily="34" charset="0"/>
              </a:rPr>
              <a:t>Cno</a:t>
            </a:r>
            <a:r>
              <a:rPr lang="en-US" altLang="zh-CN" dirty="0" smtClean="0">
                <a:sym typeface="Calibri" panose="020F0502020204030204" pitchFamily="34" charset="0"/>
              </a:rPr>
              <a:t>, Grade)</a:t>
            </a:r>
            <a:r>
              <a:rPr lang="zh-CN" altLang="en-US" dirty="0" smtClean="0">
                <a:sym typeface="Calibri" panose="020F0502020204030204" pitchFamily="34" charset="0"/>
              </a:rPr>
              <a:t>中，有：</a:t>
            </a:r>
          </a:p>
          <a:p>
            <a:pPr marL="742950" lvl="1" indent="-285750" algn="l">
              <a:lnSpc>
                <a:spcPct val="150000"/>
              </a:lnSpc>
              <a:buFont typeface="Wingdings" panose="05000000000000000000" pitchFamily="2" charset="2"/>
              <a:buChar char="n"/>
            </a:pPr>
            <a:r>
              <a:rPr lang="zh-CN" altLang="en-US" dirty="0" smtClean="0">
                <a:sym typeface="Calibri" panose="020F0502020204030204" pitchFamily="34" charset="0"/>
              </a:rPr>
              <a:t> 由于：</a:t>
            </a:r>
            <a:r>
              <a:rPr lang="en-US" altLang="zh-CN" dirty="0" err="1" smtClean="0">
                <a:sym typeface="Calibri" panose="020F0502020204030204" pitchFamily="34" charset="0"/>
              </a:rPr>
              <a:t>Sno</a:t>
            </a:r>
            <a:r>
              <a:rPr lang="en-US" altLang="zh-CN" dirty="0" smtClean="0">
                <a:sym typeface="Calibri" panose="020F0502020204030204" pitchFamily="34" charset="0"/>
              </a:rPr>
              <a:t> ↛Grade</a:t>
            </a:r>
            <a:r>
              <a:rPr lang="zh-CN" altLang="en-US" dirty="0" smtClean="0">
                <a:sym typeface="Calibri" panose="020F0502020204030204" pitchFamily="34" charset="0"/>
              </a:rPr>
              <a:t>，</a:t>
            </a:r>
            <a:r>
              <a:rPr lang="en-US" altLang="zh-CN" dirty="0" err="1" smtClean="0">
                <a:sym typeface="Calibri" panose="020F0502020204030204" pitchFamily="34" charset="0"/>
              </a:rPr>
              <a:t>Cno</a:t>
            </a:r>
            <a:r>
              <a:rPr lang="en-US" altLang="zh-CN" dirty="0" smtClean="0">
                <a:sym typeface="Calibri" panose="020F0502020204030204" pitchFamily="34" charset="0"/>
              </a:rPr>
              <a:t> ↛ Grade</a:t>
            </a:r>
            <a:r>
              <a:rPr lang="zh-CN" altLang="en-US" dirty="0" smtClean="0">
                <a:sym typeface="Calibri" panose="020F0502020204030204" pitchFamily="34" charset="0"/>
              </a:rPr>
              <a:t>， </a:t>
            </a:r>
          </a:p>
          <a:p>
            <a:pPr marL="342900" indent="-342900" algn="l">
              <a:lnSpc>
                <a:spcPct val="150000"/>
              </a:lnSpc>
            </a:pPr>
            <a:r>
              <a:rPr lang="zh-CN" altLang="en-US" sz="2400" dirty="0" smtClean="0">
                <a:sym typeface="Calibri" panose="020F0502020204030204" pitchFamily="34" charset="0"/>
              </a:rPr>
              <a:t>	 </a:t>
            </a:r>
            <a:r>
              <a:rPr lang="en-US" altLang="zh-CN" sz="2400" dirty="0" smtClean="0">
                <a:sym typeface="Calibri" panose="020F0502020204030204" pitchFamily="34" charset="0"/>
              </a:rPr>
              <a:t>	</a:t>
            </a:r>
            <a:r>
              <a:rPr lang="zh-CN" altLang="en-US" sz="2400" dirty="0" smtClean="0">
                <a:sym typeface="Calibri" panose="020F0502020204030204" pitchFamily="34" charset="0"/>
              </a:rPr>
              <a:t>因此：</a:t>
            </a:r>
            <a:r>
              <a:rPr lang="en-US" altLang="zh-CN" sz="2400" dirty="0" smtClean="0">
                <a:sym typeface="Calibri" panose="020F0502020204030204" pitchFamily="34" charset="0"/>
              </a:rPr>
              <a:t>(</a:t>
            </a:r>
            <a:r>
              <a:rPr lang="en-US" altLang="zh-CN" sz="2400" dirty="0" err="1" smtClean="0">
                <a:sym typeface="Calibri" panose="020F0502020204030204" pitchFamily="34" charset="0"/>
              </a:rPr>
              <a:t>Sno</a:t>
            </a:r>
            <a:r>
              <a:rPr lang="en-US" altLang="zh-CN" sz="2400" dirty="0" smtClean="0">
                <a:sym typeface="Calibri" panose="020F0502020204030204" pitchFamily="34" charset="0"/>
              </a:rPr>
              <a:t>, </a:t>
            </a:r>
            <a:r>
              <a:rPr lang="en-US" altLang="zh-CN" sz="2400" dirty="0" err="1" smtClean="0">
                <a:sym typeface="Calibri" panose="020F0502020204030204" pitchFamily="34" charset="0"/>
              </a:rPr>
              <a:t>Cno</a:t>
            </a:r>
            <a:r>
              <a:rPr lang="en-US" altLang="zh-CN" sz="2400" dirty="0" smtClean="0">
                <a:sym typeface="Calibri" panose="020F0502020204030204" pitchFamily="34" charset="0"/>
              </a:rPr>
              <a:t>)  →</a:t>
            </a:r>
            <a:r>
              <a:rPr lang="zh-CN" altLang="en-US" sz="2400" dirty="0" smtClean="0">
                <a:sym typeface="Calibri" panose="020F0502020204030204" pitchFamily="34" charset="0"/>
              </a:rPr>
              <a:t>   </a:t>
            </a:r>
            <a:r>
              <a:rPr lang="en-US" altLang="zh-CN" sz="2400" dirty="0" smtClean="0">
                <a:sym typeface="Calibri" panose="020F0502020204030204" pitchFamily="34" charset="0"/>
              </a:rPr>
              <a:t>Grade</a:t>
            </a:r>
            <a:endParaRPr lang="zh-CN" altLang="en-US" sz="2400" dirty="0" smtClean="0">
              <a:sym typeface="Calibri" panose="020F0502020204030204" pitchFamily="34" charset="0"/>
            </a:endParaRPr>
          </a:p>
          <a:p>
            <a:pPr marL="742950" lvl="1" indent="-285750" algn="l">
              <a:lnSpc>
                <a:spcPct val="150000"/>
              </a:lnSpc>
            </a:pPr>
            <a:r>
              <a:rPr lang="en-US" dirty="0" smtClean="0">
                <a:sym typeface="Calibri" panose="020F0502020204030204" pitchFamily="34" charset="0"/>
              </a:rPr>
              <a:t>                 </a:t>
            </a:r>
            <a:r>
              <a:rPr lang="en-US" altLang="zh-CN" dirty="0" smtClean="0">
                <a:sym typeface="Calibri" panose="020F0502020204030204" pitchFamily="34" charset="0"/>
              </a:rPr>
              <a:t>(</a:t>
            </a:r>
            <a:r>
              <a:rPr lang="en-US" altLang="zh-CN" dirty="0" err="1" smtClean="0">
                <a:sym typeface="Calibri" panose="020F0502020204030204" pitchFamily="34" charset="0"/>
              </a:rPr>
              <a:t>Sno</a:t>
            </a:r>
            <a:r>
              <a:rPr lang="en-US" altLang="zh-CN" dirty="0" smtClean="0">
                <a:sym typeface="Calibri" panose="020F0502020204030204" pitchFamily="34" charset="0"/>
              </a:rPr>
              <a:t>, </a:t>
            </a:r>
            <a:r>
              <a:rPr lang="en-US" altLang="zh-CN" dirty="0" err="1" smtClean="0">
                <a:sym typeface="Calibri" panose="020F0502020204030204" pitchFamily="34" charset="0"/>
              </a:rPr>
              <a:t>Cno</a:t>
            </a:r>
            <a:r>
              <a:rPr lang="en-US" altLang="zh-CN" dirty="0" smtClean="0">
                <a:sym typeface="Calibri" panose="020F0502020204030204" pitchFamily="34" charset="0"/>
              </a:rPr>
              <a:t>)→</a:t>
            </a:r>
            <a:r>
              <a:rPr lang="en-US" altLang="zh-CN" dirty="0" err="1" smtClean="0">
                <a:sym typeface="Calibri" panose="020F0502020204030204" pitchFamily="34" charset="0"/>
              </a:rPr>
              <a:t>Sno</a:t>
            </a:r>
            <a:endParaRPr lang="en-US" altLang="zh-CN" dirty="0" smtClean="0">
              <a:sym typeface="Calibri" panose="020F0502020204030204" pitchFamily="34" charset="0"/>
            </a:endParaRPr>
          </a:p>
          <a:p>
            <a:pPr marL="742950" lvl="1" indent="-285750" algn="l">
              <a:lnSpc>
                <a:spcPct val="150000"/>
              </a:lnSpc>
            </a:pPr>
            <a:r>
              <a:rPr lang="en-US" altLang="zh-CN" dirty="0" smtClean="0">
                <a:sym typeface="Calibri" panose="020F0502020204030204" pitchFamily="34" charset="0"/>
              </a:rPr>
              <a:t>                 (</a:t>
            </a:r>
            <a:r>
              <a:rPr lang="en-US" altLang="zh-CN" dirty="0" err="1" smtClean="0">
                <a:sym typeface="Calibri" panose="020F0502020204030204" pitchFamily="34" charset="0"/>
              </a:rPr>
              <a:t>Sno</a:t>
            </a:r>
            <a:r>
              <a:rPr lang="en-US" altLang="zh-CN" dirty="0" smtClean="0">
                <a:sym typeface="Calibri" panose="020F0502020204030204" pitchFamily="34" charset="0"/>
              </a:rPr>
              <a:t>, </a:t>
            </a:r>
            <a:r>
              <a:rPr lang="en-US" altLang="zh-CN" dirty="0" err="1" smtClean="0">
                <a:sym typeface="Calibri" panose="020F0502020204030204" pitchFamily="34" charset="0"/>
              </a:rPr>
              <a:t>Cno</a:t>
            </a:r>
            <a:r>
              <a:rPr lang="en-US" altLang="zh-CN" dirty="0" smtClean="0">
                <a:sym typeface="Calibri" panose="020F0502020204030204" pitchFamily="34" charset="0"/>
              </a:rPr>
              <a:t>) →</a:t>
            </a:r>
            <a:r>
              <a:rPr lang="en-US" altLang="zh-CN" dirty="0" err="1" smtClean="0">
                <a:sym typeface="Calibri" panose="020F0502020204030204" pitchFamily="34" charset="0"/>
              </a:rPr>
              <a:t>Cno</a:t>
            </a:r>
            <a:endParaRPr lang="en-US" altLang="zh-CN" dirty="0" smtClean="0">
              <a:sym typeface="Calibri" panose="020F0502020204030204" pitchFamily="34" charset="0"/>
            </a:endParaRPr>
          </a:p>
        </p:txBody>
      </p:sp>
      <p:sp>
        <p:nvSpPr>
          <p:cNvPr id="32774" name="文本框 10"/>
          <p:cNvSpPr>
            <a:spLocks noChangeArrowheads="1"/>
          </p:cNvSpPr>
          <p:nvPr/>
        </p:nvSpPr>
        <p:spPr bwMode="auto">
          <a:xfrm>
            <a:off x="3992563" y="2708275"/>
            <a:ext cx="323850" cy="365125"/>
          </a:xfrm>
          <a:prstGeom prst="rect">
            <a:avLst/>
          </a:prstGeom>
          <a:noFill/>
          <a:ln w="9525">
            <a:noFill/>
            <a:miter lim="800000"/>
          </a:ln>
        </p:spPr>
        <p:txBody>
          <a:bodyPr>
            <a:spAutoFit/>
          </a:bodyPr>
          <a:lstStyle/>
          <a:p>
            <a:pPr>
              <a:buSzPct val="100000"/>
            </a:pPr>
            <a:r>
              <a:rPr lang="en-US" altLang="zh-CN" b="1">
                <a:solidFill>
                  <a:srgbClr val="000000"/>
                </a:solidFill>
                <a:latin typeface="Times New Roman" panose="02020603050405020304" pitchFamily="18" charset="0"/>
                <a:ea typeface="黑体" panose="02010609060101010101" pitchFamily="49" charset="-122"/>
                <a:sym typeface="Times New Roman" panose="02020603050405020304" pitchFamily="18" charset="0"/>
              </a:rPr>
              <a:t>F</a:t>
            </a:r>
          </a:p>
        </p:txBody>
      </p:sp>
      <p:sp>
        <p:nvSpPr>
          <p:cNvPr id="32775" name="文本框 11"/>
          <p:cNvSpPr>
            <a:spLocks noChangeArrowheads="1"/>
          </p:cNvSpPr>
          <p:nvPr/>
        </p:nvSpPr>
        <p:spPr bwMode="auto">
          <a:xfrm>
            <a:off x="3992563" y="3929066"/>
            <a:ext cx="323850" cy="365125"/>
          </a:xfrm>
          <a:prstGeom prst="rect">
            <a:avLst/>
          </a:prstGeom>
          <a:noFill/>
          <a:ln w="9525">
            <a:noFill/>
            <a:miter lim="800000"/>
          </a:ln>
        </p:spPr>
        <p:txBody>
          <a:bodyPr>
            <a:spAutoFit/>
          </a:bodyPr>
          <a:lstStyle/>
          <a:p>
            <a:pPr>
              <a:buSzPct val="100000"/>
            </a:pPr>
            <a:r>
              <a:rPr lang="en-US" altLang="zh-CN" b="1" dirty="0">
                <a:solidFill>
                  <a:srgbClr val="000000"/>
                </a:solidFill>
                <a:latin typeface="Times New Roman" panose="02020603050405020304" pitchFamily="18" charset="0"/>
                <a:ea typeface="黑体" panose="02010609060101010101" pitchFamily="49" charset="-122"/>
                <a:sym typeface="Times New Roman" panose="02020603050405020304" pitchFamily="18" charset="0"/>
              </a:rPr>
              <a:t>P</a:t>
            </a:r>
          </a:p>
        </p:txBody>
      </p:sp>
      <p:sp>
        <p:nvSpPr>
          <p:cNvPr id="32776" name="文本框 12"/>
          <p:cNvSpPr>
            <a:spLocks noChangeArrowheads="1"/>
          </p:cNvSpPr>
          <p:nvPr/>
        </p:nvSpPr>
        <p:spPr bwMode="auto">
          <a:xfrm>
            <a:off x="3943350" y="3348038"/>
            <a:ext cx="323850" cy="365125"/>
          </a:xfrm>
          <a:prstGeom prst="rect">
            <a:avLst/>
          </a:prstGeom>
          <a:noFill/>
          <a:ln w="9525">
            <a:noFill/>
            <a:miter lim="800000"/>
          </a:ln>
        </p:spPr>
        <p:txBody>
          <a:bodyPr>
            <a:spAutoFit/>
          </a:bodyPr>
          <a:lstStyle/>
          <a:p>
            <a:pPr>
              <a:buSzPct val="100000"/>
            </a:pPr>
            <a:r>
              <a:rPr lang="en-US" altLang="zh-CN" b="1">
                <a:solidFill>
                  <a:srgbClr val="000000"/>
                </a:solidFill>
                <a:latin typeface="Times New Roman" panose="02020603050405020304" pitchFamily="18" charset="0"/>
                <a:ea typeface="黑体" panose="02010609060101010101" pitchFamily="49" charset="-122"/>
                <a:sym typeface="Times New Roman" panose="02020603050405020304" pitchFamily="18" charset="0"/>
              </a:rPr>
              <a:t>P</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3379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33796" name="Rectangle 2"/>
          <p:cNvSpPr>
            <a:spLocks noGrp="1" noChangeArrowheads="1"/>
          </p:cNvSpPr>
          <p:nvPr>
            <p:ph type="title" idx="4294967295"/>
          </p:nvPr>
        </p:nvSpPr>
        <p:spPr/>
        <p:txBody>
          <a:bodyPr/>
          <a:lstStyle/>
          <a:p>
            <a:r>
              <a:rPr lang="en-US" altLang="zh-CN" sz="3600" dirty="0" smtClean="0">
                <a:sym typeface="微软雅黑" panose="020B0503020204020204" pitchFamily="34" charset="-122"/>
              </a:rPr>
              <a:t>4.</a:t>
            </a:r>
            <a:r>
              <a:rPr lang="zh-CN" altLang="en-US" sz="3600" dirty="0" smtClean="0">
                <a:sym typeface="微软雅黑" panose="020B0503020204020204" pitchFamily="34" charset="-122"/>
              </a:rPr>
              <a:t> 传递函数依赖</a:t>
            </a:r>
            <a:endParaRPr lang="zh-CN" altLang="en-US" sz="3600" dirty="0" smtClean="0"/>
          </a:p>
        </p:txBody>
      </p:sp>
      <p:sp>
        <p:nvSpPr>
          <p:cNvPr id="33797" name="Rectangle 3"/>
          <p:cNvSpPr>
            <a:spLocks noGrp="1" noChangeArrowheads="1"/>
          </p:cNvSpPr>
          <p:nvPr>
            <p:ph idx="1"/>
          </p:nvPr>
        </p:nvSpPr>
        <p:spPr>
          <a:xfrm>
            <a:off x="457200" y="981075"/>
            <a:ext cx="8229600" cy="5616575"/>
          </a:xfrm>
        </p:spPr>
        <p:txBody>
          <a:bodyPr/>
          <a:lstStyle/>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定义</a:t>
            </a:r>
            <a:r>
              <a:rPr lang="en-US" altLang="zh-CN" dirty="0" smtClean="0">
                <a:sym typeface="Calibri" panose="020F0502020204030204" pitchFamily="34" charset="0"/>
              </a:rPr>
              <a:t>6.3  </a:t>
            </a:r>
            <a:r>
              <a:rPr lang="zh-CN" altLang="en-US" dirty="0" smtClean="0">
                <a:sym typeface="Calibri" panose="020F0502020204030204" pitchFamily="34" charset="0"/>
              </a:rPr>
              <a:t>在</a:t>
            </a:r>
            <a:r>
              <a:rPr lang="en-US" altLang="zh-CN" i="1" dirty="0" smtClean="0">
                <a:sym typeface="Calibri" panose="020F0502020204030204" pitchFamily="34" charset="0"/>
              </a:rPr>
              <a:t>R(U)</a:t>
            </a:r>
            <a:r>
              <a:rPr lang="zh-CN" altLang="en-US" dirty="0" smtClean="0">
                <a:sym typeface="Calibri" panose="020F0502020204030204" pitchFamily="34" charset="0"/>
              </a:rPr>
              <a:t>中，如果</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zh-CN" altLang="en-US"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zh-CN" altLang="en-US"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zh-CN" altLang="en-US" dirty="0" smtClean="0">
                <a:sym typeface="Calibri" panose="020F0502020204030204" pitchFamily="34" charset="0"/>
              </a:rPr>
              <a:t>，</a:t>
            </a:r>
            <a:r>
              <a:rPr lang="en-US" altLang="zh-CN" i="1" dirty="0" smtClean="0">
                <a:sym typeface="Calibri" panose="020F0502020204030204" pitchFamily="34" charset="0"/>
              </a:rPr>
              <a:t>Z</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 </a:t>
            </a:r>
            <a:r>
              <a:rPr lang="zh-CN" altLang="en-US" dirty="0" smtClean="0">
                <a:sym typeface="Calibri" panose="020F0502020204030204" pitchFamily="34" charset="0"/>
              </a:rPr>
              <a:t>则称</a:t>
            </a:r>
            <a:r>
              <a:rPr lang="en-US" altLang="zh-CN" i="1" dirty="0" smtClean="0">
                <a:sym typeface="Calibri" panose="020F0502020204030204" pitchFamily="34" charset="0"/>
              </a:rPr>
              <a:t>Z</a:t>
            </a:r>
            <a:r>
              <a:rPr lang="zh-CN" altLang="en-US" dirty="0" smtClean="0">
                <a:sym typeface="Calibri" panose="020F0502020204030204" pitchFamily="34" charset="0"/>
              </a:rPr>
              <a:t>对</a:t>
            </a:r>
            <a:r>
              <a:rPr lang="en-US" altLang="zh-CN" i="1" dirty="0" smtClean="0">
                <a:sym typeface="Calibri" panose="020F0502020204030204" pitchFamily="34" charset="0"/>
              </a:rPr>
              <a:t>X</a:t>
            </a:r>
            <a:r>
              <a:rPr lang="zh-CN" altLang="en-US" dirty="0" smtClean="0">
                <a:solidFill>
                  <a:srgbClr val="FF00FF"/>
                </a:solidFill>
                <a:sym typeface="Calibri" panose="020F0502020204030204" pitchFamily="34" charset="0"/>
              </a:rPr>
              <a:t>传递函数依赖</a:t>
            </a:r>
            <a:r>
              <a:rPr lang="en-US" altLang="zh-CN" dirty="0" smtClean="0">
                <a:sym typeface="Calibri" panose="020F0502020204030204" pitchFamily="34" charset="0"/>
              </a:rPr>
              <a:t>(transitive functional dependency)</a:t>
            </a:r>
            <a:r>
              <a:rPr lang="zh-CN" altLang="en-US" dirty="0" smtClean="0">
                <a:sym typeface="Calibri" panose="020F0502020204030204" pitchFamily="34" charset="0"/>
              </a:rPr>
              <a:t>。记为：</a:t>
            </a:r>
            <a:r>
              <a:rPr lang="en-US" altLang="zh-CN" i="1" dirty="0" smtClean="0">
                <a:sym typeface="Calibri" panose="020F0502020204030204" pitchFamily="34" charset="0"/>
              </a:rPr>
              <a:t>X</a:t>
            </a:r>
            <a:r>
              <a:rPr lang="en-US" altLang="zh-CN" dirty="0" smtClean="0">
                <a:sym typeface="Calibri" panose="020F0502020204030204" pitchFamily="34" charset="0"/>
              </a:rPr>
              <a:t> → </a:t>
            </a:r>
            <a:r>
              <a:rPr lang="en-US" altLang="zh-CN" i="1" dirty="0" smtClean="0">
                <a:sym typeface="Calibri" panose="020F0502020204030204" pitchFamily="34" charset="0"/>
              </a:rPr>
              <a:t>Z</a:t>
            </a:r>
            <a:r>
              <a:rPr lang="zh-CN" altLang="en-US" dirty="0" smtClean="0">
                <a:sym typeface="Calibri" panose="020F0502020204030204" pitchFamily="34" charset="0"/>
              </a:rPr>
              <a:t>。</a:t>
            </a:r>
            <a:endParaRPr lang="zh-CN" altLang="en-US" sz="3200" dirty="0" smtClean="0">
              <a:sym typeface="Calibri" panose="020F0502020204030204" pitchFamily="34" charset="0"/>
            </a:endParaRPr>
          </a:p>
          <a:p>
            <a:pPr marL="742950" lvl="1" indent="-285750" algn="l">
              <a:lnSpc>
                <a:spcPct val="120000"/>
              </a:lnSpc>
              <a:buFont typeface="Wingdings" panose="05000000000000000000" pitchFamily="2" charset="2"/>
              <a:buChar char="n"/>
            </a:pPr>
            <a:r>
              <a:rPr lang="zh-CN" altLang="en-US" dirty="0" smtClean="0">
                <a:sym typeface="Times New Roman" panose="02020603050405020304" pitchFamily="18" charset="0"/>
              </a:rPr>
              <a:t>注</a:t>
            </a:r>
            <a:r>
              <a:rPr lang="en-US" altLang="zh-CN" dirty="0" smtClean="0">
                <a:sym typeface="Times New Roman" panose="02020603050405020304" pitchFamily="18" charset="0"/>
              </a:rPr>
              <a:t>: </a:t>
            </a:r>
            <a:r>
              <a:rPr lang="zh-CN" altLang="en-US" dirty="0" smtClean="0">
                <a:sym typeface="Times New Roman" panose="02020603050405020304" pitchFamily="18" charset="0"/>
              </a:rPr>
              <a:t>如果</a:t>
            </a:r>
            <a:r>
              <a:rPr lang="en-US" altLang="zh-CN" i="1" dirty="0" smtClean="0">
                <a:sym typeface="Times New Roman" panose="02020603050405020304" pitchFamily="18" charset="0"/>
              </a:rPr>
              <a:t>Y</a:t>
            </a:r>
            <a:r>
              <a:rPr lang="en-US" altLang="zh-CN" dirty="0" smtClean="0">
                <a:sym typeface="Times New Roman" panose="02020603050405020304" pitchFamily="18" charset="0"/>
              </a:rPr>
              <a:t>→</a:t>
            </a:r>
            <a:r>
              <a:rPr lang="en-US" altLang="zh-CN" i="1" dirty="0" smtClean="0">
                <a:sym typeface="Times New Roman" panose="02020603050405020304" pitchFamily="18" charset="0"/>
              </a:rPr>
              <a:t>X</a:t>
            </a:r>
            <a:r>
              <a:rPr lang="en-US" altLang="zh-CN" dirty="0" smtClean="0">
                <a:sym typeface="Times New Roman" panose="02020603050405020304" pitchFamily="18" charset="0"/>
              </a:rPr>
              <a:t>, </a:t>
            </a:r>
            <a:r>
              <a:rPr lang="zh-CN" altLang="en-US" dirty="0" smtClean="0">
                <a:sym typeface="Times New Roman" panose="02020603050405020304" pitchFamily="18" charset="0"/>
              </a:rPr>
              <a:t>即</a:t>
            </a:r>
            <a:r>
              <a:rPr lang="en-US" altLang="zh-CN" i="1" dirty="0" smtClean="0">
                <a:sym typeface="Times New Roman" panose="02020603050405020304" pitchFamily="18" charset="0"/>
              </a:rPr>
              <a:t>X</a:t>
            </a:r>
            <a:r>
              <a:rPr lang="en-US" altLang="zh-CN" dirty="0" smtClean="0">
                <a:sym typeface="Times New Roman" panose="02020603050405020304" pitchFamily="18" charset="0"/>
              </a:rPr>
              <a:t>←→</a:t>
            </a:r>
            <a:r>
              <a:rPr lang="en-US" altLang="zh-CN" i="1" dirty="0" smtClean="0">
                <a:sym typeface="Times New Roman" panose="02020603050405020304" pitchFamily="18" charset="0"/>
              </a:rPr>
              <a:t>Y</a:t>
            </a:r>
            <a:r>
              <a:rPr lang="zh-CN" altLang="en-US" dirty="0" smtClean="0">
                <a:sym typeface="Times New Roman" panose="02020603050405020304" pitchFamily="18" charset="0"/>
              </a:rPr>
              <a:t>，则</a:t>
            </a:r>
            <a:r>
              <a:rPr lang="en-US" altLang="zh-CN" i="1" dirty="0" smtClean="0">
                <a:sym typeface="Times New Roman" panose="02020603050405020304" pitchFamily="18" charset="0"/>
              </a:rPr>
              <a:t>Z</a:t>
            </a:r>
            <a:r>
              <a:rPr lang="zh-CN" altLang="en-US" dirty="0" smtClean="0">
                <a:sym typeface="Times New Roman" panose="02020603050405020304" pitchFamily="18" charset="0"/>
              </a:rPr>
              <a:t>直接依赖于</a:t>
            </a:r>
            <a:r>
              <a:rPr lang="en-US" altLang="zh-CN" i="1" dirty="0" smtClean="0">
                <a:sym typeface="Times New Roman" panose="02020603050405020304" pitchFamily="18" charset="0"/>
              </a:rPr>
              <a:t>X</a:t>
            </a:r>
            <a:r>
              <a:rPr lang="zh-CN" altLang="en-US" dirty="0" smtClean="0">
                <a:sym typeface="Times New Roman" panose="02020603050405020304" pitchFamily="18" charset="0"/>
              </a:rPr>
              <a:t>，而不是传递函数依赖。</a:t>
            </a:r>
            <a:endParaRPr lang="zh-CN" altLang="en-US" sz="2800" dirty="0" smtClean="0">
              <a:sym typeface="Times New Roman" panose="02020603050405020304" pitchFamily="18" charset="0"/>
            </a:endParaRPr>
          </a:p>
          <a:p>
            <a:pPr marL="742950" lvl="1" indent="-285750" algn="l">
              <a:lnSpc>
                <a:spcPct val="120000"/>
              </a:lnSpc>
              <a:buFont typeface="Wingdings" panose="05000000000000000000" pitchFamily="2" charset="2"/>
              <a:buChar char="n"/>
            </a:pPr>
            <a:r>
              <a:rPr lang="en-US" altLang="zh-CN" dirty="0" smtClean="0">
                <a:sym typeface="Times New Roman" panose="02020603050405020304" pitchFamily="18" charset="0"/>
              </a:rPr>
              <a:t>[</a:t>
            </a:r>
            <a:r>
              <a:rPr lang="zh-CN" altLang="en-US" dirty="0" smtClean="0">
                <a:sym typeface="Times New Roman" panose="02020603050405020304" pitchFamily="18" charset="0"/>
              </a:rPr>
              <a:t>例</a:t>
            </a:r>
            <a:r>
              <a:rPr lang="en-US" altLang="zh-CN" dirty="0" smtClean="0">
                <a:sym typeface="Times New Roman" panose="02020603050405020304" pitchFamily="18" charset="0"/>
              </a:rPr>
              <a:t>] </a:t>
            </a:r>
            <a:r>
              <a:rPr lang="zh-CN" altLang="en-US" dirty="0" smtClean="0">
                <a:sym typeface="Times New Roman" panose="02020603050405020304" pitchFamily="18" charset="0"/>
              </a:rPr>
              <a:t>在关系</a:t>
            </a:r>
            <a:r>
              <a:rPr lang="en-US" altLang="zh-CN" dirty="0" smtClean="0">
                <a:sym typeface="Times New Roman" panose="02020603050405020304" pitchFamily="18" charset="0"/>
              </a:rPr>
              <a:t>Std(</a:t>
            </a:r>
            <a:r>
              <a:rPr lang="en-US" altLang="zh-CN" dirty="0" err="1" smtClean="0">
                <a:sym typeface="Times New Roman" panose="02020603050405020304" pitchFamily="18" charset="0"/>
              </a:rPr>
              <a:t>Sno</a:t>
            </a:r>
            <a:r>
              <a:rPr lang="en-US" altLang="zh-CN" dirty="0" smtClean="0">
                <a:sym typeface="Times New Roman" panose="02020603050405020304" pitchFamily="18" charset="0"/>
              </a:rPr>
              <a:t>, </a:t>
            </a:r>
            <a:r>
              <a:rPr lang="en-US" altLang="zh-CN" dirty="0" err="1" smtClean="0">
                <a:sym typeface="Times New Roman" panose="02020603050405020304" pitchFamily="18" charset="0"/>
              </a:rPr>
              <a:t>Sdept</a:t>
            </a:r>
            <a:r>
              <a:rPr lang="en-US" altLang="zh-CN" dirty="0" smtClean="0">
                <a:sym typeface="Times New Roman" panose="02020603050405020304" pitchFamily="18" charset="0"/>
              </a:rPr>
              <a:t>, </a:t>
            </a:r>
            <a:r>
              <a:rPr lang="en-US" altLang="zh-CN" dirty="0" err="1" smtClean="0">
                <a:sym typeface="Times New Roman" panose="02020603050405020304" pitchFamily="18" charset="0"/>
              </a:rPr>
              <a:t>Mname</a:t>
            </a:r>
            <a:r>
              <a:rPr lang="en-US" altLang="zh-CN" dirty="0" smtClean="0">
                <a:sym typeface="Times New Roman" panose="02020603050405020304" pitchFamily="18" charset="0"/>
              </a:rPr>
              <a:t>)</a:t>
            </a:r>
            <a:r>
              <a:rPr lang="zh-CN" altLang="en-US" dirty="0" smtClean="0">
                <a:sym typeface="Times New Roman" panose="02020603050405020304" pitchFamily="18" charset="0"/>
              </a:rPr>
              <a:t>中，有：</a:t>
            </a:r>
            <a:endParaRPr lang="zh-CN" altLang="en-US" sz="2800" dirty="0" smtClean="0">
              <a:sym typeface="Times New Roman" panose="02020603050405020304" pitchFamily="18" charset="0"/>
            </a:endParaRPr>
          </a:p>
          <a:p>
            <a:pPr marL="1143000" lvl="2" indent="-228600" algn="l">
              <a:lnSpc>
                <a:spcPct val="120000"/>
              </a:lnSpc>
              <a:buSzPct val="87000"/>
            </a:pPr>
            <a:r>
              <a:rPr lang="en-US" altLang="zh-CN" dirty="0" err="1" smtClean="0">
                <a:sym typeface="Times New Roman" panose="02020603050405020304" pitchFamily="18" charset="0"/>
              </a:rPr>
              <a:t>Sno</a:t>
            </a:r>
            <a:r>
              <a:rPr lang="en-US" altLang="zh-CN" dirty="0" smtClean="0">
                <a:sym typeface="Times New Roman" panose="02020603050405020304" pitchFamily="18" charset="0"/>
              </a:rPr>
              <a:t> → </a:t>
            </a:r>
            <a:r>
              <a:rPr lang="en-US" altLang="zh-CN" dirty="0" err="1" smtClean="0">
                <a:sym typeface="Times New Roman" panose="02020603050405020304" pitchFamily="18" charset="0"/>
              </a:rPr>
              <a:t>Sdept</a:t>
            </a:r>
            <a:r>
              <a:rPr lang="zh-CN" altLang="en-US" dirty="0" smtClean="0">
                <a:sym typeface="Times New Roman" panose="02020603050405020304" pitchFamily="18" charset="0"/>
              </a:rPr>
              <a:t>，</a:t>
            </a:r>
            <a:r>
              <a:rPr lang="en-US" altLang="zh-CN" dirty="0" err="1" smtClean="0">
                <a:sym typeface="Times New Roman" panose="02020603050405020304" pitchFamily="18" charset="0"/>
              </a:rPr>
              <a:t>Sdept</a:t>
            </a:r>
            <a:r>
              <a:rPr lang="en-US" altLang="zh-CN" dirty="0" smtClean="0">
                <a:sym typeface="Times New Roman" panose="02020603050405020304" pitchFamily="18" charset="0"/>
              </a:rPr>
              <a:t> → </a:t>
            </a:r>
            <a:r>
              <a:rPr lang="en-US" altLang="zh-CN" dirty="0" err="1" smtClean="0">
                <a:sym typeface="Times New Roman" panose="02020603050405020304" pitchFamily="18" charset="0"/>
              </a:rPr>
              <a:t>Mname</a:t>
            </a:r>
            <a:r>
              <a:rPr lang="zh-CN" altLang="en-US" dirty="0" smtClean="0">
                <a:sym typeface="Times New Roman" panose="02020603050405020304" pitchFamily="18" charset="0"/>
              </a:rPr>
              <a:t>，</a:t>
            </a:r>
            <a:endParaRPr lang="en-US" altLang="zh-CN" dirty="0" smtClean="0">
              <a:sym typeface="Times New Roman" panose="02020603050405020304" pitchFamily="18" charset="0"/>
            </a:endParaRPr>
          </a:p>
          <a:p>
            <a:pPr marL="1143000" lvl="2" indent="-228600" algn="l">
              <a:lnSpc>
                <a:spcPct val="120000"/>
              </a:lnSpc>
              <a:buSzPct val="87000"/>
            </a:pPr>
            <a:r>
              <a:rPr lang="en-US" altLang="zh-CN" dirty="0" err="1" smtClean="0">
                <a:sym typeface="Times New Roman" panose="02020603050405020304" pitchFamily="18" charset="0"/>
              </a:rPr>
              <a:t>Mname</a:t>
            </a:r>
            <a:r>
              <a:rPr lang="zh-CN" altLang="en-US" dirty="0" smtClean="0">
                <a:sym typeface="Times New Roman" panose="02020603050405020304" pitchFamily="18" charset="0"/>
              </a:rPr>
              <a:t>传递函数依赖于</a:t>
            </a:r>
            <a:r>
              <a:rPr lang="en-US" altLang="zh-CN" dirty="0" err="1" smtClean="0">
                <a:sym typeface="Times New Roman" panose="02020603050405020304" pitchFamily="18" charset="0"/>
              </a:rPr>
              <a:t>Sno</a:t>
            </a:r>
            <a:endParaRPr lang="zh-CN" altLang="en-US" dirty="0" smtClean="0"/>
          </a:p>
        </p:txBody>
      </p:sp>
      <p:sp>
        <p:nvSpPr>
          <p:cNvPr id="33798" name="文本框 3"/>
          <p:cNvSpPr>
            <a:spLocks noChangeArrowheads="1"/>
          </p:cNvSpPr>
          <p:nvPr/>
        </p:nvSpPr>
        <p:spPr bwMode="auto">
          <a:xfrm>
            <a:off x="6499225" y="2276475"/>
            <a:ext cx="588963" cy="334963"/>
          </a:xfrm>
          <a:prstGeom prst="rect">
            <a:avLst/>
          </a:prstGeom>
          <a:noFill/>
          <a:ln w="9525">
            <a:noFill/>
            <a:miter lim="800000"/>
          </a:ln>
        </p:spPr>
        <p:txBody>
          <a:bodyPr wrap="none">
            <a:spAutoFit/>
          </a:bodyPr>
          <a:lstStyle/>
          <a:p>
            <a:pPr>
              <a:buSzPct val="100000"/>
            </a:pPr>
            <a:r>
              <a:rPr lang="zh-CN" altLang="en-US" sz="1600" b="1">
                <a:solidFill>
                  <a:srgbClr val="000000"/>
                </a:solidFill>
                <a:latin typeface="Times New Roman" panose="02020603050405020304" pitchFamily="18" charset="0"/>
                <a:sym typeface="Times New Roman" panose="02020603050405020304" pitchFamily="18" charset="0"/>
              </a:rPr>
              <a:t>传递</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3"/>
          <p:cNvSpPr>
            <a:spLocks noGrp="1" noChangeArrowheads="1"/>
          </p:cNvSpPr>
          <p:nvPr>
            <p:ph type="title" idx="4294967295"/>
          </p:nvPr>
        </p:nvSpPr>
        <p:spPr/>
        <p:txBody>
          <a:bodyPr/>
          <a:lstStyle/>
          <a:p>
            <a:r>
              <a:rPr lang="en-US" altLang="zh-CN" dirty="0" smtClean="0">
                <a:sym typeface="微软雅黑" panose="020B0503020204020204" pitchFamily="34" charset="-122"/>
              </a:rPr>
              <a:t>6.2 </a:t>
            </a:r>
            <a:r>
              <a:rPr lang="zh-CN" altLang="en-US" dirty="0" smtClean="0">
                <a:sym typeface="微软雅黑" panose="020B0503020204020204" pitchFamily="34" charset="-122"/>
              </a:rPr>
              <a:t>规范化</a:t>
            </a:r>
            <a:endParaRPr lang="zh-CN" altLang="en-US" dirty="0" smtClean="0"/>
          </a:p>
        </p:txBody>
      </p:sp>
      <p:sp>
        <p:nvSpPr>
          <p:cNvPr id="34819"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anose="020F0502020204030204" pitchFamily="34" charset="0"/>
              </a:rPr>
              <a:t>6.2.1 </a:t>
            </a:r>
            <a:r>
              <a:rPr lang="zh-CN" altLang="en-US" dirty="0" smtClean="0">
                <a:sym typeface="Calibri" panose="020F0502020204030204" pitchFamily="34" charset="0"/>
              </a:rPr>
              <a:t>函数依赖</a:t>
            </a:r>
          </a:p>
          <a:p>
            <a:pPr marL="342900" indent="-342900" algn="l">
              <a:lnSpc>
                <a:spcPct val="120000"/>
              </a:lnSpc>
            </a:pPr>
            <a:r>
              <a:rPr lang="en-US" altLang="zh-CN" dirty="0" smtClean="0">
                <a:solidFill>
                  <a:srgbClr val="00B050"/>
                </a:solidFill>
                <a:sym typeface="Calibri" panose="020F0502020204030204" pitchFamily="34" charset="0"/>
              </a:rPr>
              <a:t>6.2.2  </a:t>
            </a:r>
            <a:r>
              <a:rPr lang="zh-CN" altLang="en-US" dirty="0" smtClean="0">
                <a:solidFill>
                  <a:srgbClr val="00B050"/>
                </a:solidFill>
                <a:sym typeface="Calibri" panose="020F0502020204030204" pitchFamily="34" charset="0"/>
              </a:rPr>
              <a:t>码</a:t>
            </a:r>
          </a:p>
          <a:p>
            <a:pPr marL="342900" indent="-342900" algn="l">
              <a:lnSpc>
                <a:spcPct val="120000"/>
              </a:lnSpc>
            </a:pPr>
            <a:r>
              <a:rPr lang="en-US" altLang="zh-CN" dirty="0" smtClean="0">
                <a:sym typeface="Calibri" panose="020F0502020204030204" pitchFamily="34" charset="0"/>
              </a:rPr>
              <a:t>6.2.3  </a:t>
            </a:r>
            <a:r>
              <a:rPr lang="zh-CN" altLang="en-US" dirty="0" smtClean="0">
                <a:sym typeface="Calibri" panose="020F0502020204030204" pitchFamily="34" charset="0"/>
              </a:rPr>
              <a:t>范式</a:t>
            </a:r>
          </a:p>
          <a:p>
            <a:pPr marL="342900" indent="-342900" algn="l">
              <a:lnSpc>
                <a:spcPct val="120000"/>
              </a:lnSpc>
            </a:pPr>
            <a:r>
              <a:rPr lang="en-US" altLang="zh-CN" dirty="0" smtClean="0">
                <a:sym typeface="Calibri" panose="020F0502020204030204" pitchFamily="34" charset="0"/>
              </a:rPr>
              <a:t>6.2.4  2NF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6.2.5  3NF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6.2.6  BCNF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6.2.7  </a:t>
            </a:r>
            <a:r>
              <a:rPr lang="zh-CN" altLang="en-US" dirty="0" smtClean="0">
                <a:sym typeface="Calibri" panose="020F0502020204030204" pitchFamily="34" charset="0"/>
              </a:rPr>
              <a:t>多值依赖</a:t>
            </a:r>
          </a:p>
          <a:p>
            <a:pPr marL="342900" indent="-342900" algn="l">
              <a:lnSpc>
                <a:spcPct val="120000"/>
              </a:lnSpc>
            </a:pPr>
            <a:r>
              <a:rPr lang="en-US" altLang="zh-CN" dirty="0" smtClean="0">
                <a:sym typeface="Calibri" panose="020F0502020204030204" pitchFamily="34" charset="0"/>
              </a:rPr>
              <a:t>6.2.8  4NF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6.2.9  </a:t>
            </a:r>
            <a:r>
              <a:rPr lang="zh-CN" altLang="en-US" dirty="0" smtClean="0">
                <a:sym typeface="Calibri" panose="020F0502020204030204"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3584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35844" name="Rectangle 2"/>
          <p:cNvSpPr>
            <a:spLocks noGrp="1" noChangeArrowheads="1"/>
          </p:cNvSpPr>
          <p:nvPr>
            <p:ph type="title" idx="4294967295"/>
          </p:nvPr>
        </p:nvSpPr>
        <p:spPr/>
        <p:txBody>
          <a:bodyPr/>
          <a:lstStyle/>
          <a:p>
            <a:r>
              <a:rPr lang="en-US" altLang="zh-CN" sz="3600" dirty="0" smtClean="0">
                <a:sym typeface="微软雅黑" panose="020B0503020204020204" pitchFamily="34" charset="-122"/>
              </a:rPr>
              <a:t>6.2.2</a:t>
            </a:r>
            <a:r>
              <a:rPr lang="zh-CN" altLang="en-US" sz="3600" dirty="0" smtClean="0">
                <a:sym typeface="微软雅黑" panose="020B0503020204020204" pitchFamily="34" charset="-122"/>
              </a:rPr>
              <a:t>  码</a:t>
            </a:r>
            <a:endParaRPr lang="zh-CN" altLang="en-US" sz="3600" dirty="0" smtClean="0"/>
          </a:p>
        </p:txBody>
      </p:sp>
      <p:sp>
        <p:nvSpPr>
          <p:cNvPr id="35845" name="Rectangle 3"/>
          <p:cNvSpPr>
            <a:spLocks noGrp="1" noChangeArrowheads="1"/>
          </p:cNvSpPr>
          <p:nvPr>
            <p:ph idx="1"/>
          </p:nvPr>
        </p:nvSpPr>
        <p:spPr>
          <a:xfrm>
            <a:off x="457200" y="981075"/>
            <a:ext cx="8229600" cy="5616575"/>
          </a:xfrm>
        </p:spPr>
        <p:txBody>
          <a:bodyPr/>
          <a:lstStyle/>
          <a:p>
            <a:pPr marL="342900" indent="-342900" algn="l">
              <a:lnSpc>
                <a:spcPct val="120000"/>
              </a:lnSpc>
              <a:buFont typeface="Wingdings" panose="05000000000000000000" pitchFamily="2" charset="2"/>
              <a:buChar char="v"/>
            </a:pPr>
            <a:r>
              <a:rPr lang="zh-CN" altLang="en-US" dirty="0" smtClean="0">
                <a:sym typeface="Calibri" panose="020F0502020204030204" pitchFamily="34" charset="0"/>
              </a:rPr>
              <a:t>定义</a:t>
            </a:r>
            <a:r>
              <a:rPr lang="en-US" altLang="zh-CN" dirty="0" smtClean="0">
                <a:sym typeface="Calibri" panose="020F0502020204030204" pitchFamily="34" charset="0"/>
              </a:rPr>
              <a:t>6.4  </a:t>
            </a:r>
            <a:r>
              <a:rPr lang="zh-CN" altLang="en-US" dirty="0" smtClean="0">
                <a:sym typeface="Calibri" panose="020F0502020204030204" pitchFamily="34" charset="0"/>
              </a:rPr>
              <a:t>设</a:t>
            </a:r>
            <a:r>
              <a:rPr lang="en-US" altLang="zh-CN" i="1" dirty="0" smtClean="0">
                <a:sym typeface="Calibri" panose="020F0502020204030204" pitchFamily="34" charset="0"/>
              </a:rPr>
              <a:t>K</a:t>
            </a:r>
            <a:r>
              <a:rPr lang="zh-CN" altLang="en-US" dirty="0" smtClean="0">
                <a:sym typeface="Calibri" panose="020F0502020204030204" pitchFamily="34" charset="0"/>
              </a:rPr>
              <a:t>为</a:t>
            </a:r>
            <a:r>
              <a:rPr lang="en-US" altLang="zh-CN" i="1" dirty="0" smtClean="0">
                <a:sym typeface="Calibri" panose="020F0502020204030204" pitchFamily="34" charset="0"/>
              </a:rPr>
              <a:t>R</a:t>
            </a:r>
            <a:r>
              <a:rPr lang="en-US" altLang="zh-CN" dirty="0" smtClean="0">
                <a:sym typeface="Calibri" panose="020F0502020204030204" pitchFamily="34" charset="0"/>
              </a:rPr>
              <a:t>&lt;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a:t>
            </a:r>
            <a:r>
              <a:rPr lang="zh-CN" altLang="en-US" dirty="0" smtClean="0">
                <a:sym typeface="Calibri" panose="020F0502020204030204" pitchFamily="34" charset="0"/>
              </a:rPr>
              <a:t>中的属性或属性组合。若</a:t>
            </a:r>
            <a:r>
              <a:rPr lang="en-US" altLang="zh-CN" i="1" dirty="0" smtClean="0">
                <a:sym typeface="Calibri" panose="020F0502020204030204" pitchFamily="34" charset="0"/>
              </a:rPr>
              <a:t>K</a:t>
            </a:r>
            <a:r>
              <a:rPr lang="en-US" altLang="zh-CN" dirty="0" smtClean="0">
                <a:sym typeface="Calibri" panose="020F0502020204030204" pitchFamily="34" charset="0"/>
              </a:rPr>
              <a:t> → </a:t>
            </a:r>
            <a:r>
              <a:rPr lang="en-US" altLang="zh-CN" i="1" dirty="0" smtClean="0">
                <a:sym typeface="Calibri" panose="020F0502020204030204" pitchFamily="34" charset="0"/>
              </a:rPr>
              <a:t>U</a:t>
            </a:r>
            <a:r>
              <a:rPr lang="zh-CN" altLang="en-US" dirty="0" smtClean="0">
                <a:sym typeface="Calibri" panose="020F0502020204030204" pitchFamily="34" charset="0"/>
              </a:rPr>
              <a:t>，则</a:t>
            </a:r>
            <a:r>
              <a:rPr lang="en-US" altLang="zh-CN" i="1" dirty="0" smtClean="0">
                <a:sym typeface="Calibri" panose="020F0502020204030204" pitchFamily="34" charset="0"/>
              </a:rPr>
              <a:t>K</a:t>
            </a:r>
            <a:r>
              <a:rPr lang="zh-CN" altLang="en-US" dirty="0" smtClean="0">
                <a:sym typeface="Calibri" panose="020F0502020204030204" pitchFamily="34" charset="0"/>
              </a:rPr>
              <a:t>称为</a:t>
            </a:r>
            <a:r>
              <a:rPr lang="en-US" altLang="zh-CN" i="1" dirty="0" smtClean="0">
                <a:sym typeface="Calibri" panose="020F0502020204030204" pitchFamily="34" charset="0"/>
              </a:rPr>
              <a:t>R</a:t>
            </a:r>
            <a:r>
              <a:rPr lang="zh-CN" altLang="en-US" dirty="0" smtClean="0">
                <a:sym typeface="Calibri" panose="020F0502020204030204" pitchFamily="34" charset="0"/>
              </a:rPr>
              <a:t>的一个</a:t>
            </a:r>
            <a:r>
              <a:rPr lang="zh-CN" altLang="en-US" dirty="0" smtClean="0">
                <a:solidFill>
                  <a:srgbClr val="FF00FF"/>
                </a:solidFill>
                <a:sym typeface="Calibri" panose="020F0502020204030204" pitchFamily="34" charset="0"/>
              </a:rPr>
              <a:t>候选码</a:t>
            </a:r>
            <a:r>
              <a:rPr lang="en-US" altLang="zh-CN" dirty="0" smtClean="0">
                <a:sym typeface="Calibri" panose="020F0502020204030204" pitchFamily="34" charset="0"/>
              </a:rPr>
              <a:t>(Candidate Key)</a:t>
            </a:r>
            <a:r>
              <a:rPr lang="zh-CN" altLang="en-US" dirty="0" smtClean="0">
                <a:sym typeface="Calibri" panose="020F0502020204030204" pitchFamily="34" charset="0"/>
              </a:rPr>
              <a:t>。</a:t>
            </a:r>
            <a:endParaRPr lang="en-US" sz="3200" dirty="0" smtClean="0">
              <a:sym typeface="Calibri" panose="020F0502020204030204" pitchFamily="34" charset="0"/>
            </a:endParaRPr>
          </a:p>
          <a:p>
            <a:pPr marL="742950" lvl="1" indent="-285750" algn="l">
              <a:lnSpc>
                <a:spcPct val="120000"/>
              </a:lnSpc>
              <a:buFont typeface="Wingdings" panose="05000000000000000000" pitchFamily="2" charset="2"/>
              <a:buChar char="n"/>
            </a:pPr>
            <a:r>
              <a:rPr lang="zh-CN" altLang="en-US" dirty="0" smtClean="0">
                <a:sym typeface="Calibri" panose="020F0502020204030204" pitchFamily="34" charset="0"/>
              </a:rPr>
              <a:t>如果</a:t>
            </a:r>
            <a:r>
              <a:rPr lang="en-US" altLang="zh-CN" i="1" dirty="0" smtClean="0">
                <a:sym typeface="Calibri" panose="020F0502020204030204" pitchFamily="34" charset="0"/>
              </a:rPr>
              <a:t>U</a:t>
            </a:r>
            <a:r>
              <a:rPr lang="zh-CN" altLang="en-US" dirty="0" smtClean="0">
                <a:sym typeface="Calibri" panose="020F0502020204030204" pitchFamily="34" charset="0"/>
              </a:rPr>
              <a:t>部分函数依赖于</a:t>
            </a:r>
            <a:r>
              <a:rPr lang="en-US" altLang="zh-CN" i="1" dirty="0" smtClean="0">
                <a:sym typeface="Calibri" panose="020F0502020204030204" pitchFamily="34" charset="0"/>
              </a:rPr>
              <a:t>K</a:t>
            </a:r>
            <a:r>
              <a:rPr lang="zh-CN" altLang="en-US" dirty="0" smtClean="0">
                <a:sym typeface="Calibri" panose="020F0502020204030204" pitchFamily="34" charset="0"/>
              </a:rPr>
              <a:t>，即</a:t>
            </a:r>
            <a:r>
              <a:rPr lang="en-US" altLang="zh-CN" i="1" dirty="0" smtClean="0">
                <a:sym typeface="Calibri" panose="020F0502020204030204" pitchFamily="34" charset="0"/>
              </a:rPr>
              <a:t>K</a:t>
            </a:r>
            <a:r>
              <a:rPr lang="en-US" altLang="zh-CN" dirty="0" smtClean="0">
                <a:sym typeface="Calibri" panose="020F0502020204030204" pitchFamily="34" charset="0"/>
              </a:rPr>
              <a:t> → </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zh-CN" altLang="en-US" dirty="0" smtClean="0">
                <a:sym typeface="Calibri" panose="020F0502020204030204" pitchFamily="34" charset="0"/>
              </a:rPr>
              <a:t>则</a:t>
            </a:r>
            <a:r>
              <a:rPr lang="en-US" altLang="zh-CN" i="1" dirty="0" smtClean="0">
                <a:sym typeface="Calibri" panose="020F0502020204030204" pitchFamily="34" charset="0"/>
              </a:rPr>
              <a:t>K</a:t>
            </a:r>
            <a:r>
              <a:rPr lang="zh-CN" altLang="en-US" dirty="0" smtClean="0">
                <a:sym typeface="Calibri" panose="020F0502020204030204" pitchFamily="34" charset="0"/>
              </a:rPr>
              <a:t>称为超码      （</a:t>
            </a:r>
            <a:r>
              <a:rPr lang="en-US" altLang="zh-CN" dirty="0" err="1" smtClean="0">
                <a:sym typeface="Calibri" panose="020F0502020204030204" pitchFamily="34" charset="0"/>
              </a:rPr>
              <a:t>Surpkey</a:t>
            </a:r>
            <a:r>
              <a:rPr lang="zh-CN" altLang="en-US" dirty="0" smtClean="0">
                <a:sym typeface="Calibri" panose="020F0502020204030204" pitchFamily="34" charset="0"/>
              </a:rPr>
              <a:t>）。候选码是最小的超码，即</a:t>
            </a:r>
            <a:r>
              <a:rPr lang="en-US" altLang="zh-CN" i="1" dirty="0" smtClean="0">
                <a:sym typeface="Calibri" panose="020F0502020204030204" pitchFamily="34" charset="0"/>
              </a:rPr>
              <a:t>K</a:t>
            </a:r>
            <a:r>
              <a:rPr lang="zh-CN" altLang="en-US" dirty="0" smtClean="0">
                <a:sym typeface="Calibri" panose="020F0502020204030204" pitchFamily="34" charset="0"/>
              </a:rPr>
              <a:t>的任意一个真子集都不是候选码。</a:t>
            </a:r>
            <a:endParaRPr lang="en-US" sz="2800" dirty="0" smtClean="0">
              <a:sym typeface="Calibri" panose="020F0502020204030204" pitchFamily="34" charset="0"/>
            </a:endParaRPr>
          </a:p>
          <a:p>
            <a:pPr marL="342900" indent="-342900" algn="l">
              <a:lnSpc>
                <a:spcPct val="120000"/>
              </a:lnSpc>
              <a:buFont typeface="Wingdings" panose="05000000000000000000" pitchFamily="2" charset="2"/>
              <a:buChar char="v"/>
            </a:pPr>
            <a:r>
              <a:rPr lang="zh-CN" altLang="en-US" dirty="0" smtClean="0">
                <a:sym typeface="Calibri" panose="020F0502020204030204" pitchFamily="34" charset="0"/>
              </a:rPr>
              <a:t>若关系模式</a:t>
            </a:r>
            <a:r>
              <a:rPr lang="en-US" altLang="zh-CN" i="1" dirty="0" smtClean="0">
                <a:sym typeface="Calibri" panose="020F0502020204030204" pitchFamily="34" charset="0"/>
              </a:rPr>
              <a:t>R</a:t>
            </a:r>
            <a:r>
              <a:rPr lang="zh-CN" altLang="en-US" dirty="0" smtClean="0">
                <a:sym typeface="Calibri" panose="020F0502020204030204" pitchFamily="34" charset="0"/>
              </a:rPr>
              <a:t>有多个候选码，则选定其中的一个做为</a:t>
            </a:r>
            <a:r>
              <a:rPr lang="zh-CN" altLang="en-US" dirty="0" smtClean="0">
                <a:solidFill>
                  <a:srgbClr val="FF00FF"/>
                </a:solidFill>
                <a:sym typeface="Calibri" panose="020F0502020204030204" pitchFamily="34" charset="0"/>
              </a:rPr>
              <a:t>主码</a:t>
            </a:r>
            <a:r>
              <a:rPr lang="en-US" altLang="zh-CN" dirty="0" smtClean="0">
                <a:sym typeface="Calibri" panose="020F0502020204030204" pitchFamily="34" charset="0"/>
              </a:rPr>
              <a:t>(Primary key)</a:t>
            </a:r>
            <a:r>
              <a:rPr lang="zh-CN" altLang="en-US" dirty="0" smtClean="0">
                <a:sym typeface="Calibri" panose="020F0502020204030204" pitchFamily="34" charset="0"/>
              </a:rPr>
              <a:t>。</a:t>
            </a:r>
            <a:endParaRPr lang="en-US" dirty="0" smtClean="0">
              <a:sym typeface="Calibri" panose="020F0502020204030204" pitchFamily="34" charset="0"/>
            </a:endParaRPr>
          </a:p>
        </p:txBody>
      </p:sp>
      <p:sp>
        <p:nvSpPr>
          <p:cNvPr id="35846" name="文本框 6"/>
          <p:cNvSpPr>
            <a:spLocks noChangeArrowheads="1"/>
          </p:cNvSpPr>
          <p:nvPr/>
        </p:nvSpPr>
        <p:spPr bwMode="auto">
          <a:xfrm>
            <a:off x="1223814" y="1484784"/>
            <a:ext cx="323850" cy="400050"/>
          </a:xfrm>
          <a:prstGeom prst="rect">
            <a:avLst/>
          </a:prstGeom>
          <a:noFill/>
          <a:ln w="9525">
            <a:noFill/>
            <a:miter lim="800000"/>
          </a:ln>
        </p:spPr>
        <p:txBody>
          <a:bodyPr>
            <a:spAutoFit/>
          </a:bodyPr>
          <a:lstStyle/>
          <a:p>
            <a:pPr>
              <a:buSzPct val="100000"/>
            </a:pPr>
            <a:r>
              <a:rPr lang="en-US" altLang="zh-CN" sz="2000" b="1" i="1" dirty="0">
                <a:solidFill>
                  <a:srgbClr val="000000"/>
                </a:solidFill>
                <a:latin typeface="Times New Roman" panose="02020603050405020304" pitchFamily="18" charset="0"/>
                <a:ea typeface="黑体" panose="02010609060101010101" pitchFamily="49" charset="-122"/>
                <a:sym typeface="Times New Roman" panose="02020603050405020304" pitchFamily="18" charset="0"/>
              </a:rPr>
              <a:t>F</a:t>
            </a:r>
          </a:p>
        </p:txBody>
      </p:sp>
      <p:sp>
        <p:nvSpPr>
          <p:cNvPr id="35847" name="文本框 7"/>
          <p:cNvSpPr>
            <a:spLocks noChangeArrowheads="1"/>
          </p:cNvSpPr>
          <p:nvPr/>
        </p:nvSpPr>
        <p:spPr bwMode="auto">
          <a:xfrm>
            <a:off x="5400278" y="2285992"/>
            <a:ext cx="323850" cy="400050"/>
          </a:xfrm>
          <a:prstGeom prst="rect">
            <a:avLst/>
          </a:prstGeom>
          <a:noFill/>
          <a:ln w="9525">
            <a:noFill/>
            <a:miter lim="800000"/>
          </a:ln>
        </p:spPr>
        <p:txBody>
          <a:bodyPr>
            <a:spAutoFit/>
          </a:bodyPr>
          <a:lstStyle/>
          <a:p>
            <a:pPr>
              <a:buSzPct val="100000"/>
            </a:pPr>
            <a:r>
              <a:rPr lang="en-US" altLang="zh-CN" sz="2000" b="1" i="1" dirty="0">
                <a:solidFill>
                  <a:srgbClr val="000000"/>
                </a:solidFill>
                <a:latin typeface="Times New Roman" panose="02020603050405020304" pitchFamily="18" charset="0"/>
                <a:ea typeface="黑体" panose="02010609060101010101" pitchFamily="49" charset="-122"/>
                <a:sym typeface="Times New Roman" panose="02020603050405020304" pitchFamily="18" charset="0"/>
              </a:rPr>
              <a:t>P</a:t>
            </a:r>
            <a:endParaRPr lang="zh-CN" altLang="en-US" sz="2000" b="1" i="1" dirty="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3686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36868" name="Rectangle 2"/>
          <p:cNvSpPr>
            <a:spLocks noGrp="1" noChangeArrowheads="1"/>
          </p:cNvSpPr>
          <p:nvPr>
            <p:ph type="title" idx="4294967295"/>
          </p:nvPr>
        </p:nvSpPr>
        <p:spPr/>
        <p:txBody>
          <a:bodyPr/>
          <a:lstStyle/>
          <a:p>
            <a:r>
              <a:rPr lang="zh-CN" sz="3600" smtClean="0">
                <a:sym typeface="微软雅黑" panose="020B0503020204020204" pitchFamily="34" charset="-122"/>
              </a:rPr>
              <a:t>码（续）</a:t>
            </a:r>
            <a:endParaRPr lang="zh-CN" sz="3600" smtClean="0"/>
          </a:p>
        </p:txBody>
      </p:sp>
      <p:sp>
        <p:nvSpPr>
          <p:cNvPr id="36869"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主属性与非主属性</a:t>
            </a:r>
          </a:p>
          <a:p>
            <a:pPr marL="742950" lvl="1" indent="-285750" algn="l">
              <a:lnSpc>
                <a:spcPct val="150000"/>
              </a:lnSpc>
              <a:buFont typeface="Wingdings" panose="05000000000000000000" pitchFamily="2" charset="2"/>
              <a:buChar char="n"/>
            </a:pPr>
            <a:r>
              <a:rPr lang="zh-CN" altLang="en-US" dirty="0" smtClean="0">
                <a:sym typeface="Calibri" panose="020F0502020204030204" pitchFamily="34" charset="0"/>
              </a:rPr>
              <a:t>包含在任何一个候选码中的属性 ，称为主属性          （</a:t>
            </a:r>
            <a:r>
              <a:rPr lang="en-US" altLang="zh-CN" dirty="0" smtClean="0">
                <a:sym typeface="Calibri" panose="020F0502020204030204" pitchFamily="34" charset="0"/>
              </a:rPr>
              <a:t>Prime attribute</a:t>
            </a:r>
            <a:r>
              <a:rPr lang="zh-CN" altLang="en-US" dirty="0" smtClean="0">
                <a:sym typeface="Calibri" panose="020F0502020204030204" pitchFamily="34" charset="0"/>
              </a:rPr>
              <a:t>） </a:t>
            </a:r>
          </a:p>
          <a:p>
            <a:pPr marL="742950" lvl="1" indent="-285750" algn="l">
              <a:lnSpc>
                <a:spcPct val="150000"/>
              </a:lnSpc>
              <a:buFont typeface="Wingdings" panose="05000000000000000000" pitchFamily="2" charset="2"/>
              <a:buChar char="n"/>
            </a:pPr>
            <a:r>
              <a:rPr lang="zh-CN" altLang="en-US" dirty="0" smtClean="0">
                <a:sym typeface="Calibri" panose="020F0502020204030204" pitchFamily="34" charset="0"/>
              </a:rPr>
              <a:t>不包含在任何码中的属性称为非主属性（</a:t>
            </a:r>
            <a:r>
              <a:rPr lang="en-US" altLang="zh-CN" dirty="0" smtClean="0">
                <a:sym typeface="Calibri" panose="020F0502020204030204" pitchFamily="34" charset="0"/>
              </a:rPr>
              <a:t>Nonprime attribute</a:t>
            </a:r>
            <a:r>
              <a:rPr lang="zh-CN" altLang="en-US" dirty="0" smtClean="0">
                <a:sym typeface="Calibri" panose="020F0502020204030204" pitchFamily="34" charset="0"/>
              </a:rPr>
              <a:t>）或非码属性（</a:t>
            </a:r>
            <a:r>
              <a:rPr lang="en-US" altLang="zh-CN" dirty="0" smtClean="0">
                <a:sym typeface="Calibri" panose="020F0502020204030204" pitchFamily="34" charset="0"/>
              </a:rPr>
              <a:t>Non-key attribute</a:t>
            </a:r>
            <a:r>
              <a:rPr lang="zh-CN" altLang="en-US" dirty="0" smtClean="0">
                <a:sym typeface="Calibri" panose="020F0502020204030204" pitchFamily="34" charset="0"/>
              </a:rPr>
              <a:t>） </a:t>
            </a:r>
          </a:p>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全码：整个属性组是码，称为全码（</a:t>
            </a:r>
            <a:r>
              <a:rPr lang="en-US" altLang="zh-CN" dirty="0" smtClean="0">
                <a:sym typeface="Calibri" panose="020F0502020204030204" pitchFamily="34" charset="0"/>
              </a:rPr>
              <a:t>All-key</a:t>
            </a:r>
            <a:r>
              <a:rPr lang="zh-CN" altLang="en-US" dirty="0" smtClean="0">
                <a:sym typeface="Calibri" panose="020F0502020204030204" pitchFamily="34" charset="0"/>
              </a:rPr>
              <a:t>） </a:t>
            </a:r>
            <a:endParaRPr lang="zh-CN" altLang="en-US" dirty="0"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3789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37892"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码（续）</a:t>
            </a:r>
            <a:endParaRPr lang="zh-CN" sz="3600" dirty="0" smtClean="0"/>
          </a:p>
        </p:txBody>
      </p:sp>
      <p:sp>
        <p:nvSpPr>
          <p:cNvPr id="37893" name="Rectangle 3"/>
          <p:cNvSpPr>
            <a:spLocks noGrp="1" noChangeArrowheads="1"/>
          </p:cNvSpPr>
          <p:nvPr>
            <p:ph idx="1"/>
          </p:nvPr>
        </p:nvSpPr>
        <p:spPr>
          <a:xfrm>
            <a:off x="457200" y="1187450"/>
            <a:ext cx="8229600" cy="5408613"/>
          </a:xfrm>
        </p:spPr>
        <p:txBody>
          <a:bodyPr/>
          <a:lstStyle/>
          <a:p>
            <a:pPr marL="342900" indent="-342900" algn="l">
              <a:lnSpc>
                <a:spcPct val="120000"/>
              </a:lnSpc>
            </a:pPr>
            <a:r>
              <a:rPr lang="en-US" altLang="zh-CN" dirty="0" smtClean="0">
                <a:sym typeface="Calibri" panose="020F0502020204030204" pitchFamily="34" charset="0"/>
              </a:rPr>
              <a:t>[</a:t>
            </a:r>
            <a:r>
              <a:rPr lang="zh-CN" altLang="en-US" dirty="0" smtClean="0">
                <a:sym typeface="Calibri" panose="020F0502020204030204" pitchFamily="34" charset="0"/>
              </a:rPr>
              <a:t>例</a:t>
            </a:r>
            <a:r>
              <a:rPr lang="en-US" altLang="zh-CN" dirty="0" smtClean="0">
                <a:sym typeface="Calibri" panose="020F0502020204030204" pitchFamily="34" charset="0"/>
              </a:rPr>
              <a:t>6.2]</a:t>
            </a:r>
            <a:r>
              <a:rPr lang="en-US" altLang="zh-CN" sz="2400" dirty="0" smtClean="0">
                <a:sym typeface="Calibri" panose="020F0502020204030204" pitchFamily="34" charset="0"/>
              </a:rPr>
              <a:t>S(</a:t>
            </a:r>
            <a:r>
              <a:rPr lang="en-US" altLang="zh-CN" sz="2400" dirty="0" err="1" smtClean="0">
                <a:sym typeface="Calibri" panose="020F0502020204030204" pitchFamily="34" charset="0"/>
              </a:rPr>
              <a:t>Sno</a:t>
            </a:r>
            <a:r>
              <a:rPr lang="en-US" altLang="zh-CN" sz="2400" dirty="0" smtClean="0">
                <a:sym typeface="Calibri" panose="020F0502020204030204" pitchFamily="34" charset="0"/>
              </a:rPr>
              <a:t>, </a:t>
            </a:r>
            <a:r>
              <a:rPr lang="en-US" altLang="zh-CN" sz="2400" dirty="0" err="1" smtClean="0">
                <a:sym typeface="Calibri" panose="020F0502020204030204" pitchFamily="34" charset="0"/>
              </a:rPr>
              <a:t>Sdept</a:t>
            </a:r>
            <a:r>
              <a:rPr lang="en-US" altLang="zh-CN" sz="2400" dirty="0" smtClean="0">
                <a:sym typeface="Calibri" panose="020F0502020204030204" pitchFamily="34" charset="0"/>
              </a:rPr>
              <a:t>, Sage)</a:t>
            </a:r>
            <a:r>
              <a:rPr lang="zh-CN" altLang="en-US" sz="2400" dirty="0" smtClean="0">
                <a:sym typeface="Calibri" panose="020F0502020204030204" pitchFamily="34" charset="0"/>
              </a:rPr>
              <a:t>，单个属性</a:t>
            </a:r>
            <a:r>
              <a:rPr lang="en-US" altLang="zh-CN" sz="2400" dirty="0" err="1" smtClean="0">
                <a:sym typeface="Calibri" panose="020F0502020204030204" pitchFamily="34" charset="0"/>
              </a:rPr>
              <a:t>Sno</a:t>
            </a:r>
            <a:r>
              <a:rPr lang="zh-CN" altLang="en-US" sz="2400" dirty="0" smtClean="0">
                <a:sym typeface="Calibri" panose="020F0502020204030204" pitchFamily="34" charset="0"/>
              </a:rPr>
              <a:t>是码</a:t>
            </a:r>
            <a:endParaRPr lang="en-US" dirty="0" smtClean="0">
              <a:sym typeface="Calibri" panose="020F0502020204030204" pitchFamily="34" charset="0"/>
            </a:endParaRPr>
          </a:p>
          <a:p>
            <a:pPr marL="342900" indent="-342900" algn="l">
              <a:lnSpc>
                <a:spcPct val="120000"/>
              </a:lnSpc>
            </a:pPr>
            <a:r>
              <a:rPr lang="zh-CN" altLang="en-US" sz="2400" dirty="0" smtClean="0">
                <a:sym typeface="Calibri" panose="020F0502020204030204" pitchFamily="34" charset="0"/>
              </a:rPr>
              <a:t>	         </a:t>
            </a:r>
            <a:r>
              <a:rPr lang="en-US" altLang="zh-CN" sz="2400" dirty="0" smtClean="0">
                <a:sym typeface="Calibri" panose="020F0502020204030204" pitchFamily="34" charset="0"/>
              </a:rPr>
              <a:t>SC(</a:t>
            </a:r>
            <a:r>
              <a:rPr lang="en-US" altLang="zh-CN" sz="2400" dirty="0" err="1" smtClean="0">
                <a:sym typeface="Calibri" panose="020F0502020204030204" pitchFamily="34" charset="0"/>
              </a:rPr>
              <a:t>Sno</a:t>
            </a:r>
            <a:r>
              <a:rPr lang="en-US" altLang="zh-CN" sz="2400" dirty="0" smtClean="0">
                <a:sym typeface="Calibri" panose="020F0502020204030204" pitchFamily="34" charset="0"/>
              </a:rPr>
              <a:t>, </a:t>
            </a:r>
            <a:r>
              <a:rPr lang="en-US" altLang="zh-CN" sz="2400" dirty="0" err="1" smtClean="0">
                <a:sym typeface="Calibri" panose="020F0502020204030204" pitchFamily="34" charset="0"/>
              </a:rPr>
              <a:t>Cno</a:t>
            </a:r>
            <a:r>
              <a:rPr lang="en-US" altLang="zh-CN" sz="2400" dirty="0" smtClean="0">
                <a:sym typeface="Calibri" panose="020F0502020204030204" pitchFamily="34" charset="0"/>
              </a:rPr>
              <a:t>, Grade)</a:t>
            </a:r>
            <a:r>
              <a:rPr lang="zh-CN" altLang="en-US" sz="2400" dirty="0" smtClean="0">
                <a:sym typeface="Calibri" panose="020F0502020204030204" pitchFamily="34" charset="0"/>
              </a:rPr>
              <a:t>中，</a:t>
            </a:r>
            <a:r>
              <a:rPr lang="en-US" altLang="zh-CN" sz="2400" dirty="0" smtClean="0">
                <a:sym typeface="Calibri" panose="020F0502020204030204" pitchFamily="34" charset="0"/>
              </a:rPr>
              <a:t>(</a:t>
            </a:r>
            <a:r>
              <a:rPr lang="en-US" altLang="zh-CN" sz="2400" dirty="0" err="1" smtClean="0">
                <a:sym typeface="Calibri" panose="020F0502020204030204" pitchFamily="34" charset="0"/>
              </a:rPr>
              <a:t>Sno</a:t>
            </a:r>
            <a:r>
              <a:rPr lang="en-US" altLang="zh-CN" sz="2400" dirty="0" smtClean="0">
                <a:sym typeface="Calibri" panose="020F0502020204030204" pitchFamily="34" charset="0"/>
              </a:rPr>
              <a:t>, </a:t>
            </a:r>
            <a:r>
              <a:rPr lang="en-US" altLang="zh-CN" sz="2400" dirty="0" err="1" smtClean="0">
                <a:sym typeface="Calibri" panose="020F0502020204030204" pitchFamily="34" charset="0"/>
              </a:rPr>
              <a:t>Cno</a:t>
            </a:r>
            <a:r>
              <a:rPr lang="en-US" altLang="zh-CN" sz="2400" dirty="0" smtClean="0">
                <a:sym typeface="Calibri" panose="020F0502020204030204" pitchFamily="34" charset="0"/>
              </a:rPr>
              <a:t>)</a:t>
            </a:r>
            <a:r>
              <a:rPr lang="zh-CN" altLang="en-US" sz="2400" dirty="0" smtClean="0">
                <a:sym typeface="Calibri" panose="020F0502020204030204" pitchFamily="34" charset="0"/>
              </a:rPr>
              <a:t>是码</a:t>
            </a:r>
          </a:p>
          <a:p>
            <a:pPr marL="342900" indent="-342900" algn="l">
              <a:lnSpc>
                <a:spcPct val="150000"/>
              </a:lnSpc>
            </a:pPr>
            <a:r>
              <a:rPr lang="en-US" altLang="zh-CN" dirty="0" smtClean="0">
                <a:sym typeface="Calibri" panose="020F0502020204030204" pitchFamily="34" charset="0"/>
              </a:rPr>
              <a:t>[</a:t>
            </a:r>
            <a:r>
              <a:rPr lang="zh-CN" altLang="en-US" dirty="0" smtClean="0">
                <a:sym typeface="Calibri" panose="020F0502020204030204" pitchFamily="34" charset="0"/>
              </a:rPr>
              <a:t>例</a:t>
            </a:r>
            <a:r>
              <a:rPr lang="en-US" altLang="zh-CN" dirty="0" smtClean="0">
                <a:sym typeface="Calibri" panose="020F0502020204030204" pitchFamily="34" charset="0"/>
              </a:rPr>
              <a:t>6.3] R(P,W,A)</a:t>
            </a:r>
            <a:r>
              <a:rPr lang="zh-CN" altLang="en-US" dirty="0" smtClean="0">
                <a:sym typeface="Calibri" panose="020F0502020204030204" pitchFamily="34" charset="0"/>
              </a:rPr>
              <a:t/>
            </a:r>
            <a:br>
              <a:rPr lang="zh-CN" altLang="en-US" dirty="0" smtClean="0">
                <a:sym typeface="Calibri" panose="020F0502020204030204" pitchFamily="34" charset="0"/>
              </a:rPr>
            </a:br>
            <a:r>
              <a:rPr lang="zh-CN" altLang="en-US" dirty="0" smtClean="0">
                <a:sym typeface="Calibri" panose="020F0502020204030204" pitchFamily="34" charset="0"/>
              </a:rPr>
              <a:t> </a:t>
            </a:r>
            <a:r>
              <a:rPr lang="en-US" altLang="zh-CN" dirty="0" smtClean="0">
                <a:sym typeface="Calibri" panose="020F0502020204030204" pitchFamily="34" charset="0"/>
              </a:rPr>
              <a:t>P</a:t>
            </a:r>
            <a:r>
              <a:rPr lang="zh-CN" altLang="en-US" dirty="0" smtClean="0">
                <a:sym typeface="Calibri" panose="020F0502020204030204" pitchFamily="34" charset="0"/>
              </a:rPr>
              <a:t>：演奏者     </a:t>
            </a:r>
            <a:r>
              <a:rPr lang="en-US" altLang="zh-CN" dirty="0" smtClean="0">
                <a:sym typeface="Calibri" panose="020F0502020204030204" pitchFamily="34" charset="0"/>
              </a:rPr>
              <a:t>W</a:t>
            </a:r>
            <a:r>
              <a:rPr lang="zh-CN" altLang="en-US" dirty="0" smtClean="0">
                <a:sym typeface="Calibri" panose="020F0502020204030204" pitchFamily="34" charset="0"/>
              </a:rPr>
              <a:t>：作品    </a:t>
            </a:r>
            <a:r>
              <a:rPr lang="en-US" altLang="zh-CN" dirty="0" smtClean="0">
                <a:sym typeface="Calibri" panose="020F0502020204030204" pitchFamily="34" charset="0"/>
              </a:rPr>
              <a:t>A</a:t>
            </a:r>
            <a:r>
              <a:rPr lang="zh-CN" altLang="en-US" dirty="0" smtClean="0">
                <a:sym typeface="Calibri" panose="020F0502020204030204" pitchFamily="34" charset="0"/>
              </a:rPr>
              <a:t>：听众</a:t>
            </a:r>
            <a:endParaRPr lang="en-US" dirty="0" smtClean="0">
              <a:sym typeface="Calibri" panose="020F0502020204030204" pitchFamily="34" charset="0"/>
            </a:endParaRPr>
          </a:p>
          <a:p>
            <a:pPr marL="342900" indent="-342900" algn="l">
              <a:lnSpc>
                <a:spcPct val="120000"/>
              </a:lnSpc>
            </a:pPr>
            <a:r>
              <a:rPr lang="zh-CN" altLang="en-US" sz="2000" dirty="0" smtClean="0">
                <a:sym typeface="Calibri" panose="020F0502020204030204" pitchFamily="34" charset="0"/>
              </a:rPr>
              <a:t>		</a:t>
            </a:r>
            <a:r>
              <a:rPr lang="zh-CN" altLang="en-US" sz="2400" dirty="0" smtClean="0">
                <a:sym typeface="Calibri" panose="020F0502020204030204" pitchFamily="34" charset="0"/>
              </a:rPr>
              <a:t>一个演奏者可以演奏多个作品</a:t>
            </a:r>
            <a:endParaRPr lang="en-US" dirty="0" smtClean="0">
              <a:sym typeface="Calibri" panose="020F0502020204030204" pitchFamily="34" charset="0"/>
            </a:endParaRPr>
          </a:p>
          <a:p>
            <a:pPr marL="342900" indent="-342900" algn="l">
              <a:lnSpc>
                <a:spcPct val="120000"/>
              </a:lnSpc>
            </a:pPr>
            <a:r>
              <a:rPr lang="zh-CN" altLang="en-US" sz="2400" dirty="0" smtClean="0">
                <a:sym typeface="Calibri" panose="020F0502020204030204" pitchFamily="34" charset="0"/>
              </a:rPr>
              <a:t>		某一作品可被多个演奏者演奏</a:t>
            </a:r>
            <a:endParaRPr lang="en-US" dirty="0" smtClean="0">
              <a:sym typeface="Calibri" panose="020F0502020204030204" pitchFamily="34" charset="0"/>
            </a:endParaRPr>
          </a:p>
          <a:p>
            <a:pPr marL="342900" indent="-342900" algn="l">
              <a:lnSpc>
                <a:spcPct val="120000"/>
              </a:lnSpc>
            </a:pPr>
            <a:r>
              <a:rPr lang="zh-CN" altLang="en-US" sz="2400" dirty="0" smtClean="0">
                <a:sym typeface="Calibri" panose="020F0502020204030204" pitchFamily="34" charset="0"/>
              </a:rPr>
              <a:t>		听众可以欣赏不同演奏者的不同作品</a:t>
            </a:r>
            <a:r>
              <a:rPr lang="zh-CN" altLang="en-US" sz="2400" b="0" dirty="0" smtClean="0">
                <a:latin typeface="Times New Roman" panose="02020603050405020304" pitchFamily="18" charset="0"/>
                <a:sym typeface="Times New Roman" panose="02020603050405020304" pitchFamily="18" charset="0"/>
              </a:rPr>
              <a:t> </a:t>
            </a:r>
          </a:p>
          <a:p>
            <a:pPr marL="342900" indent="-342900" algn="l">
              <a:lnSpc>
                <a:spcPct val="120000"/>
              </a:lnSpc>
            </a:pPr>
            <a:r>
              <a:rPr lang="zh-CN" altLang="en-US" sz="2400" b="0" dirty="0" smtClean="0">
                <a:latin typeface="Times New Roman" panose="02020603050405020304" pitchFamily="18" charset="0"/>
                <a:sym typeface="Times New Roman" panose="02020603050405020304" pitchFamily="18" charset="0"/>
              </a:rPr>
              <a:t>	</a:t>
            </a:r>
            <a:r>
              <a:rPr lang="zh-CN" altLang="en-US" kern="1200" dirty="0" smtClean="0">
                <a:solidFill>
                  <a:srgbClr val="402000"/>
                </a:solidFill>
                <a:latin typeface="Times New Roman" panose="02020603050405020304" pitchFamily="18" charset="0"/>
                <a:ea typeface="宋体" panose="02010600030101010101" pitchFamily="2" charset="-122"/>
                <a:sym typeface="Times New Roman" panose="02020603050405020304" pitchFamily="18" charset="0"/>
              </a:rPr>
              <a:t>	</a:t>
            </a:r>
            <a:r>
              <a:rPr lang="zh-CN" altLang="en-US" kern="1200" dirty="0" smtClean="0">
                <a:solidFill>
                  <a:srgbClr val="FF0000"/>
                </a:solidFill>
                <a:latin typeface="Times New Roman" panose="02020603050405020304" pitchFamily="18" charset="0"/>
                <a:ea typeface="宋体" panose="02010600030101010101" pitchFamily="2" charset="-122"/>
                <a:sym typeface="Times New Roman" panose="02020603050405020304" pitchFamily="18" charset="0"/>
              </a:rPr>
              <a:t>码为</a:t>
            </a:r>
            <a:r>
              <a:rPr lang="en-US" altLang="zh-CN" kern="1200" dirty="0" smtClean="0">
                <a:solidFill>
                  <a:srgbClr val="FF0000"/>
                </a:solidFill>
                <a:latin typeface="Times New Roman" panose="02020603050405020304" pitchFamily="18" charset="0"/>
                <a:ea typeface="宋体" panose="02010600030101010101" pitchFamily="2" charset="-122"/>
                <a:sym typeface="Times New Roman" panose="02020603050405020304" pitchFamily="18" charset="0"/>
              </a:rPr>
              <a:t>(P,W,A)</a:t>
            </a:r>
            <a:r>
              <a:rPr lang="zh-CN" altLang="en-US" kern="1200" dirty="0" smtClean="0">
                <a:solidFill>
                  <a:srgbClr val="FF0000"/>
                </a:solidFill>
                <a:latin typeface="Times New Roman" panose="02020603050405020304" pitchFamily="18" charset="0"/>
                <a:ea typeface="宋体" panose="02010600030101010101" pitchFamily="2" charset="-122"/>
                <a:sym typeface="Times New Roman" panose="02020603050405020304" pitchFamily="18" charset="0"/>
              </a:rPr>
              <a:t>，即</a:t>
            </a:r>
            <a:r>
              <a:rPr lang="en-US" altLang="zh-CN" kern="1200" dirty="0" smtClean="0">
                <a:solidFill>
                  <a:srgbClr val="FF0000"/>
                </a:solidFill>
                <a:latin typeface="Times New Roman" panose="02020603050405020304" pitchFamily="18" charset="0"/>
                <a:ea typeface="宋体" panose="02010600030101010101" pitchFamily="2" charset="-122"/>
                <a:sym typeface="Times New Roman" panose="02020603050405020304" pitchFamily="18" charset="0"/>
              </a:rPr>
              <a:t>All-Key </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3891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38916"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码（续）</a:t>
            </a:r>
          </a:p>
        </p:txBody>
      </p:sp>
      <p:sp>
        <p:nvSpPr>
          <p:cNvPr id="38917" name="Rectangle 3"/>
          <p:cNvSpPr>
            <a:spLocks noGrp="1" noChangeArrowheads="1"/>
          </p:cNvSpPr>
          <p:nvPr>
            <p:ph idx="1"/>
          </p:nvPr>
        </p:nvSpPr>
        <p:spPr>
          <a:xfrm>
            <a:off x="457200" y="1098550"/>
            <a:ext cx="8229600" cy="5167313"/>
          </a:xfrm>
        </p:spPr>
        <p:txBody>
          <a:bodyPr/>
          <a:lstStyle/>
          <a:p>
            <a:pPr marL="342900" indent="-342900" algn="l">
              <a:lnSpc>
                <a:spcPct val="120000"/>
              </a:lnSpc>
              <a:buFont typeface="Wingdings" panose="05000000000000000000" pitchFamily="2" charset="2"/>
              <a:buChar char="v"/>
            </a:pPr>
            <a:r>
              <a:rPr lang="zh-CN" altLang="en-US" dirty="0" smtClean="0">
                <a:sym typeface="Calibri" panose="020F0502020204030204" pitchFamily="34" charset="0"/>
              </a:rPr>
              <a:t>定义</a:t>
            </a:r>
            <a:r>
              <a:rPr lang="en-US" altLang="zh-CN" dirty="0" smtClean="0">
                <a:sym typeface="Calibri" panose="020F0502020204030204" pitchFamily="34" charset="0"/>
              </a:rPr>
              <a:t>6.5  </a:t>
            </a:r>
            <a:r>
              <a:rPr lang="zh-CN" altLang="en-US" dirty="0" smtClean="0">
                <a:sym typeface="Calibri" panose="020F0502020204030204" pitchFamily="34" charset="0"/>
              </a:rPr>
              <a:t>关系模式 </a:t>
            </a:r>
            <a:r>
              <a:rPr lang="en-US" altLang="zh-CN" i="1" dirty="0" smtClean="0">
                <a:sym typeface="Calibri" panose="020F0502020204030204" pitchFamily="34" charset="0"/>
              </a:rPr>
              <a:t>R</a:t>
            </a:r>
            <a:r>
              <a:rPr lang="zh-CN" altLang="en-US" dirty="0" smtClean="0">
                <a:sym typeface="Calibri" panose="020F0502020204030204" pitchFamily="34" charset="0"/>
              </a:rPr>
              <a:t>中属性或属性组</a:t>
            </a:r>
            <a:r>
              <a:rPr lang="en-US" altLang="zh-CN" i="1" dirty="0" smtClean="0">
                <a:sym typeface="Calibri" panose="020F0502020204030204" pitchFamily="34" charset="0"/>
              </a:rPr>
              <a:t>X</a:t>
            </a:r>
            <a:r>
              <a:rPr lang="en-US" altLang="zh-CN" dirty="0" smtClean="0">
                <a:sym typeface="Calibri" panose="020F0502020204030204" pitchFamily="34" charset="0"/>
              </a:rPr>
              <a:t> </a:t>
            </a:r>
            <a:r>
              <a:rPr lang="zh-CN" altLang="en-US" dirty="0" smtClean="0">
                <a:sym typeface="Calibri" panose="020F0502020204030204" pitchFamily="34" charset="0"/>
              </a:rPr>
              <a:t>并非 </a:t>
            </a:r>
            <a:r>
              <a:rPr lang="en-US" altLang="zh-CN" i="1" dirty="0" smtClean="0">
                <a:sym typeface="Calibri" panose="020F0502020204030204" pitchFamily="34" charset="0"/>
              </a:rPr>
              <a:t>R</a:t>
            </a:r>
            <a:r>
              <a:rPr lang="zh-CN" altLang="en-US" dirty="0" smtClean="0">
                <a:sym typeface="Calibri" panose="020F0502020204030204" pitchFamily="34" charset="0"/>
              </a:rPr>
              <a:t>的码，但 </a:t>
            </a:r>
            <a:r>
              <a:rPr lang="en-US" altLang="zh-CN" i="1" dirty="0" smtClean="0">
                <a:sym typeface="Calibri" panose="020F0502020204030204" pitchFamily="34" charset="0"/>
              </a:rPr>
              <a:t>X</a:t>
            </a:r>
            <a:r>
              <a:rPr lang="en-US" altLang="zh-CN" dirty="0" smtClean="0">
                <a:sym typeface="Calibri" panose="020F0502020204030204" pitchFamily="34" charset="0"/>
              </a:rPr>
              <a:t> </a:t>
            </a:r>
            <a:r>
              <a:rPr lang="zh-CN" altLang="en-US" dirty="0" smtClean="0">
                <a:sym typeface="Calibri" panose="020F0502020204030204" pitchFamily="34" charset="0"/>
              </a:rPr>
              <a:t>是另一个关系模式的码，则称 </a:t>
            </a:r>
            <a:r>
              <a:rPr lang="en-US" altLang="zh-CN" i="1" dirty="0" smtClean="0">
                <a:sym typeface="Calibri" panose="020F0502020204030204" pitchFamily="34" charset="0"/>
              </a:rPr>
              <a:t>X</a:t>
            </a:r>
            <a:r>
              <a:rPr lang="en-US" altLang="zh-CN" dirty="0" smtClean="0">
                <a:sym typeface="Calibri" panose="020F0502020204030204" pitchFamily="34" charset="0"/>
              </a:rPr>
              <a:t> </a:t>
            </a:r>
            <a:r>
              <a:rPr lang="zh-CN" altLang="en-US" dirty="0" smtClean="0">
                <a:sym typeface="Calibri" panose="020F0502020204030204" pitchFamily="34" charset="0"/>
              </a:rPr>
              <a:t>是</a:t>
            </a:r>
            <a:r>
              <a:rPr lang="en-US" altLang="zh-CN" i="1" dirty="0" smtClean="0">
                <a:sym typeface="Calibri" panose="020F0502020204030204" pitchFamily="34" charset="0"/>
              </a:rPr>
              <a:t>R</a:t>
            </a:r>
            <a:r>
              <a:rPr lang="en-US" altLang="zh-CN" dirty="0" smtClean="0">
                <a:sym typeface="Calibri" panose="020F0502020204030204" pitchFamily="34" charset="0"/>
              </a:rPr>
              <a:t> </a:t>
            </a:r>
            <a:r>
              <a:rPr lang="zh-CN" altLang="en-US" dirty="0" smtClean="0">
                <a:sym typeface="Calibri" panose="020F0502020204030204" pitchFamily="34" charset="0"/>
              </a:rPr>
              <a:t>的</a:t>
            </a:r>
            <a:r>
              <a:rPr lang="zh-CN" altLang="en-US" dirty="0" smtClean="0">
                <a:solidFill>
                  <a:srgbClr val="FF00FF"/>
                </a:solidFill>
                <a:sym typeface="Calibri" panose="020F0502020204030204" pitchFamily="34" charset="0"/>
              </a:rPr>
              <a:t>外部码</a:t>
            </a:r>
            <a:r>
              <a:rPr lang="zh-CN" altLang="en-US" dirty="0" smtClean="0">
                <a:sym typeface="Calibri" panose="020F0502020204030204" pitchFamily="34" charset="0"/>
              </a:rPr>
              <a:t>（</a:t>
            </a:r>
            <a:r>
              <a:rPr lang="en-US" altLang="zh-CN" dirty="0" smtClean="0">
                <a:sym typeface="Calibri" panose="020F0502020204030204" pitchFamily="34" charset="0"/>
              </a:rPr>
              <a:t>Foreign key</a:t>
            </a:r>
            <a:r>
              <a:rPr lang="zh-CN" altLang="en-US" dirty="0" smtClean="0">
                <a:sym typeface="Calibri" panose="020F0502020204030204" pitchFamily="34" charset="0"/>
              </a:rPr>
              <a:t>）也称</a:t>
            </a:r>
            <a:r>
              <a:rPr lang="zh-CN" altLang="en-US" dirty="0" smtClean="0">
                <a:solidFill>
                  <a:srgbClr val="FF00FF"/>
                </a:solidFill>
                <a:sym typeface="Calibri" panose="020F0502020204030204" pitchFamily="34" charset="0"/>
              </a:rPr>
              <a:t>外码</a:t>
            </a:r>
            <a:r>
              <a:rPr lang="zh-CN" altLang="en-US" dirty="0" smtClean="0">
                <a:sym typeface="Calibri" panose="020F0502020204030204" pitchFamily="34" charset="0"/>
              </a:rPr>
              <a:t>。</a:t>
            </a:r>
            <a:endParaRPr lang="en-US" sz="3200" dirty="0" smtClean="0">
              <a:sym typeface="Calibri" panose="020F0502020204030204" pitchFamily="34" charset="0"/>
            </a:endParaRPr>
          </a:p>
          <a:p>
            <a:pPr marL="742950" lvl="1" indent="-285750" algn="l">
              <a:lnSpc>
                <a:spcPct val="120000"/>
              </a:lnSpc>
              <a:buFont typeface="Wingdings" panose="05000000000000000000" pitchFamily="2" charset="2"/>
              <a:buChar char="n"/>
            </a:pPr>
            <a:r>
              <a:rPr lang="en-US" altLang="zh-CN" dirty="0" smtClean="0">
                <a:sym typeface="Calibri" panose="020F0502020204030204" pitchFamily="34" charset="0"/>
              </a:rPr>
              <a:t>SC(</a:t>
            </a:r>
            <a:r>
              <a:rPr lang="en-US" altLang="zh-CN" dirty="0" err="1" smtClean="0">
                <a:sym typeface="Calibri" panose="020F0502020204030204" pitchFamily="34" charset="0"/>
              </a:rPr>
              <a:t>Sno,Cno,Grade</a:t>
            </a:r>
            <a:r>
              <a:rPr lang="en-US" altLang="zh-CN" dirty="0" smtClean="0">
                <a:sym typeface="Calibri" panose="020F0502020204030204" pitchFamily="34" charset="0"/>
              </a:rPr>
              <a:t>)</a:t>
            </a:r>
            <a:r>
              <a:rPr lang="zh-CN" altLang="en-US" dirty="0" smtClean="0">
                <a:sym typeface="Calibri" panose="020F0502020204030204" pitchFamily="34" charset="0"/>
              </a:rPr>
              <a:t>中，</a:t>
            </a:r>
            <a:r>
              <a:rPr lang="en-US" altLang="zh-CN" dirty="0" err="1" smtClean="0">
                <a:sym typeface="Calibri" panose="020F0502020204030204" pitchFamily="34" charset="0"/>
              </a:rPr>
              <a:t>Sno</a:t>
            </a:r>
            <a:r>
              <a:rPr lang="zh-CN" altLang="en-US" dirty="0" smtClean="0">
                <a:sym typeface="Calibri" panose="020F0502020204030204" pitchFamily="34" charset="0"/>
              </a:rPr>
              <a:t>不是码</a:t>
            </a:r>
            <a:endParaRPr lang="en-US" dirty="0" smtClean="0">
              <a:sym typeface="Calibri" panose="020F0502020204030204" pitchFamily="34" charset="0"/>
            </a:endParaRPr>
          </a:p>
          <a:p>
            <a:pPr marL="742950" lvl="1" indent="-285750" algn="l">
              <a:lnSpc>
                <a:spcPct val="120000"/>
              </a:lnSpc>
              <a:buFont typeface="Wingdings" panose="05000000000000000000" pitchFamily="2" charset="2"/>
              <a:buChar char="n"/>
            </a:pPr>
            <a:r>
              <a:rPr lang="en-US" altLang="zh-CN" dirty="0" err="1" smtClean="0">
                <a:sym typeface="Calibri" panose="020F0502020204030204" pitchFamily="34" charset="0"/>
              </a:rPr>
              <a:t>Sno</a:t>
            </a:r>
            <a:r>
              <a:rPr lang="zh-CN" altLang="en-US" dirty="0" smtClean="0">
                <a:sym typeface="Calibri" panose="020F0502020204030204" pitchFamily="34" charset="0"/>
              </a:rPr>
              <a:t>是 </a:t>
            </a:r>
            <a:r>
              <a:rPr lang="en-US" altLang="zh-CN" dirty="0" smtClean="0">
                <a:sym typeface="Calibri" panose="020F0502020204030204" pitchFamily="34" charset="0"/>
              </a:rPr>
              <a:t>S(</a:t>
            </a:r>
            <a:r>
              <a:rPr lang="en-US" altLang="zh-CN" dirty="0" err="1" smtClean="0">
                <a:sym typeface="Calibri" panose="020F0502020204030204" pitchFamily="34" charset="0"/>
              </a:rPr>
              <a:t>Sno,Sdept,Sage</a:t>
            </a:r>
            <a:r>
              <a:rPr lang="en-US" altLang="zh-CN" dirty="0" smtClean="0">
                <a:sym typeface="Calibri" panose="020F0502020204030204" pitchFamily="34" charset="0"/>
              </a:rPr>
              <a:t>)</a:t>
            </a:r>
            <a:r>
              <a:rPr lang="zh-CN" altLang="en-US" dirty="0" smtClean="0">
                <a:sym typeface="Calibri" panose="020F0502020204030204" pitchFamily="34" charset="0"/>
              </a:rPr>
              <a:t>的码，则</a:t>
            </a:r>
            <a:r>
              <a:rPr lang="en-US" altLang="zh-CN" dirty="0" err="1" smtClean="0">
                <a:sym typeface="Calibri" panose="020F0502020204030204" pitchFamily="34" charset="0"/>
              </a:rPr>
              <a:t>Sno</a:t>
            </a:r>
            <a:r>
              <a:rPr lang="zh-CN" altLang="en-US" dirty="0" smtClean="0">
                <a:sym typeface="Calibri" panose="020F0502020204030204" pitchFamily="34" charset="0"/>
              </a:rPr>
              <a:t>是</a:t>
            </a:r>
            <a:r>
              <a:rPr lang="en-US" altLang="zh-CN" dirty="0" smtClean="0">
                <a:sym typeface="Calibri" panose="020F0502020204030204" pitchFamily="34" charset="0"/>
              </a:rPr>
              <a:t>SC</a:t>
            </a:r>
            <a:r>
              <a:rPr lang="zh-CN" altLang="en-US" dirty="0" smtClean="0">
                <a:sym typeface="Calibri" panose="020F0502020204030204" pitchFamily="34" charset="0"/>
              </a:rPr>
              <a:t>的外码 </a:t>
            </a:r>
            <a:endParaRPr lang="en-US" sz="3200" dirty="0" smtClean="0">
              <a:sym typeface="Calibri" panose="020F0502020204030204" pitchFamily="34" charset="0"/>
            </a:endParaRPr>
          </a:p>
          <a:p>
            <a:pPr marL="342900" indent="-342900" algn="l">
              <a:lnSpc>
                <a:spcPct val="120000"/>
              </a:lnSpc>
              <a:buFont typeface="Wingdings" panose="05000000000000000000" pitchFamily="2" charset="2"/>
              <a:buChar char="v"/>
            </a:pPr>
            <a:r>
              <a:rPr lang="zh-CN" altLang="en-US" dirty="0" smtClean="0">
                <a:sym typeface="Calibri" panose="020F0502020204030204" pitchFamily="34" charset="0"/>
              </a:rPr>
              <a:t>主码与外部码一起提供了表示关系间联系的手段</a:t>
            </a:r>
            <a:endParaRPr lang="zh-CN" altLang="en-US" dirty="0"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3"/>
          <p:cNvSpPr>
            <a:spLocks noGrp="1" noChangeArrowheads="1"/>
          </p:cNvSpPr>
          <p:nvPr>
            <p:ph type="title" idx="4294967295"/>
          </p:nvPr>
        </p:nvSpPr>
        <p:spPr/>
        <p:txBody>
          <a:bodyPr/>
          <a:lstStyle/>
          <a:p>
            <a:r>
              <a:rPr lang="en-US" altLang="zh-CN" smtClean="0">
                <a:sym typeface="微软雅黑" panose="020B0503020204020204" pitchFamily="34" charset="-122"/>
              </a:rPr>
              <a:t>6.2 </a:t>
            </a:r>
            <a:r>
              <a:rPr lang="zh-CN" altLang="en-US" smtClean="0">
                <a:sym typeface="微软雅黑" panose="020B0503020204020204" pitchFamily="34" charset="-122"/>
              </a:rPr>
              <a:t>规范化</a:t>
            </a:r>
            <a:endParaRPr lang="zh-CN" altLang="en-US" smtClean="0"/>
          </a:p>
        </p:txBody>
      </p:sp>
      <p:sp>
        <p:nvSpPr>
          <p:cNvPr id="39939"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anose="020F0502020204030204" pitchFamily="34" charset="0"/>
              </a:rPr>
              <a:t>6.2.1 </a:t>
            </a:r>
            <a:r>
              <a:rPr lang="zh-CN" altLang="en-US" dirty="0" smtClean="0">
                <a:sym typeface="Calibri" panose="020F0502020204030204" pitchFamily="34" charset="0"/>
              </a:rPr>
              <a:t>函数依赖</a:t>
            </a:r>
          </a:p>
          <a:p>
            <a:pPr marL="342900" indent="-342900" algn="l">
              <a:lnSpc>
                <a:spcPct val="120000"/>
              </a:lnSpc>
            </a:pPr>
            <a:r>
              <a:rPr lang="en-US" altLang="zh-CN" dirty="0" smtClean="0">
                <a:sym typeface="Calibri" panose="020F0502020204030204" pitchFamily="34" charset="0"/>
              </a:rPr>
              <a:t>6.2.2  </a:t>
            </a:r>
            <a:r>
              <a:rPr lang="zh-CN" altLang="en-US" dirty="0" smtClean="0">
                <a:sym typeface="Calibri" panose="020F0502020204030204" pitchFamily="34" charset="0"/>
              </a:rPr>
              <a:t>码</a:t>
            </a:r>
          </a:p>
          <a:p>
            <a:pPr marL="342900" indent="-342900" algn="l">
              <a:lnSpc>
                <a:spcPct val="120000"/>
              </a:lnSpc>
            </a:pPr>
            <a:r>
              <a:rPr lang="en-US" altLang="zh-CN" dirty="0" smtClean="0">
                <a:solidFill>
                  <a:srgbClr val="00B050"/>
                </a:solidFill>
                <a:sym typeface="Calibri" panose="020F0502020204030204" pitchFamily="34" charset="0"/>
              </a:rPr>
              <a:t>6.2.3  </a:t>
            </a:r>
            <a:r>
              <a:rPr lang="zh-CN" altLang="en-US" dirty="0" smtClean="0">
                <a:solidFill>
                  <a:srgbClr val="00B050"/>
                </a:solidFill>
                <a:sym typeface="Calibri" panose="020F0502020204030204" pitchFamily="34" charset="0"/>
              </a:rPr>
              <a:t>范式</a:t>
            </a:r>
          </a:p>
          <a:p>
            <a:pPr marL="342900" indent="-342900" algn="l">
              <a:lnSpc>
                <a:spcPct val="120000"/>
              </a:lnSpc>
            </a:pPr>
            <a:r>
              <a:rPr lang="en-US" altLang="zh-CN" dirty="0" smtClean="0">
                <a:sym typeface="Calibri" panose="020F0502020204030204" pitchFamily="34" charset="0"/>
              </a:rPr>
              <a:t>6.2.4  2NF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6.2.5  3NF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6.2.6  BCNF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6.2.7  </a:t>
            </a:r>
            <a:r>
              <a:rPr lang="zh-CN" altLang="en-US" dirty="0" smtClean="0">
                <a:sym typeface="Calibri" panose="020F0502020204030204" pitchFamily="34" charset="0"/>
              </a:rPr>
              <a:t>多值依赖</a:t>
            </a:r>
          </a:p>
          <a:p>
            <a:pPr marL="342900" indent="-342900" algn="l">
              <a:lnSpc>
                <a:spcPct val="120000"/>
              </a:lnSpc>
            </a:pPr>
            <a:r>
              <a:rPr lang="en-US" altLang="zh-CN" dirty="0" smtClean="0">
                <a:sym typeface="Calibri" panose="020F0502020204030204" pitchFamily="34" charset="0"/>
              </a:rPr>
              <a:t>6.2.8  4NF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6.2.9  </a:t>
            </a:r>
            <a:r>
              <a:rPr lang="zh-CN" altLang="en-US" dirty="0" smtClean="0">
                <a:sym typeface="Calibri" panose="020F0502020204030204"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4096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40964" name="Rectangle 1026"/>
          <p:cNvSpPr>
            <a:spLocks noGrp="1" noChangeArrowheads="1"/>
          </p:cNvSpPr>
          <p:nvPr>
            <p:ph type="title" idx="4294967295"/>
          </p:nvPr>
        </p:nvSpPr>
        <p:spPr/>
        <p:txBody>
          <a:bodyPr/>
          <a:lstStyle/>
          <a:p>
            <a:r>
              <a:rPr lang="en-US" altLang="zh-CN" sz="3600" dirty="0" smtClean="0">
                <a:sym typeface="微软雅黑" panose="020B0503020204020204" pitchFamily="34" charset="-122"/>
              </a:rPr>
              <a:t>6.2.3 </a:t>
            </a:r>
            <a:r>
              <a:rPr lang="zh-CN" altLang="en-US" sz="3600" dirty="0" smtClean="0">
                <a:sym typeface="微软雅黑" panose="020B0503020204020204" pitchFamily="34" charset="-122"/>
              </a:rPr>
              <a:t> 范式</a:t>
            </a:r>
            <a:endParaRPr lang="zh-CN" altLang="en-US" sz="3600" dirty="0" smtClean="0"/>
          </a:p>
        </p:txBody>
      </p:sp>
      <p:sp>
        <p:nvSpPr>
          <p:cNvPr id="40965" name="Rectangle 1027"/>
          <p:cNvSpPr>
            <a:spLocks noGrp="1" noChangeArrowheads="1"/>
          </p:cNvSpPr>
          <p:nvPr>
            <p:ph idx="1"/>
          </p:nvPr>
        </p:nvSpPr>
        <p:spPr>
          <a:xfrm>
            <a:off x="457200" y="909638"/>
            <a:ext cx="8229600" cy="3240087"/>
          </a:xfrm>
        </p:spPr>
        <p:txBody>
          <a:bodyPr/>
          <a:lstStyle/>
          <a:p>
            <a:pPr marL="342900" indent="-342900" algn="l">
              <a:lnSpc>
                <a:spcPct val="150000"/>
              </a:lnSpc>
              <a:buFont typeface="Wingdings" panose="05000000000000000000" pitchFamily="2" charset="2"/>
              <a:buChar char="v"/>
            </a:pPr>
            <a:r>
              <a:rPr lang="zh-CN" altLang="en-US" smtClean="0">
                <a:sym typeface="Calibri" panose="020F0502020204030204" pitchFamily="34" charset="0"/>
              </a:rPr>
              <a:t>范式是符合某一种级别的关系模式的集合。</a:t>
            </a:r>
          </a:p>
          <a:p>
            <a:pPr marL="342900" indent="-342900" algn="l">
              <a:lnSpc>
                <a:spcPct val="150000"/>
              </a:lnSpc>
              <a:buFont typeface="Wingdings" panose="05000000000000000000" pitchFamily="2" charset="2"/>
              <a:buChar char="v"/>
            </a:pPr>
            <a:r>
              <a:rPr lang="zh-CN" altLang="en-US" smtClean="0">
                <a:sym typeface="Calibri" panose="020F0502020204030204" pitchFamily="34" charset="0"/>
              </a:rPr>
              <a:t>关系数据库中的关系必须满足一定的要求。满足   不同程度要求的为不同范式。</a:t>
            </a:r>
          </a:p>
          <a:p>
            <a:pPr marL="342900" indent="-342900" algn="l">
              <a:lnSpc>
                <a:spcPct val="150000"/>
              </a:lnSpc>
              <a:buFont typeface="Wingdings" panose="05000000000000000000" pitchFamily="2" charset="2"/>
              <a:buChar char="v"/>
            </a:pPr>
            <a:r>
              <a:rPr lang="zh-CN" altLang="en-US" smtClean="0">
                <a:sym typeface="Calibri" panose="020F0502020204030204" pitchFamily="34" charset="0"/>
              </a:rPr>
              <a:t>范式的种类：</a:t>
            </a:r>
            <a:r>
              <a:rPr lang="zh-CN" altLang="en-US" sz="2000" smtClean="0">
                <a:sym typeface="Calibri" panose="020F0502020204030204" pitchFamily="34" charset="0"/>
              </a:rPr>
              <a:t>			</a:t>
            </a:r>
            <a:endParaRPr lang="en-US" sz="1800" smtClean="0">
              <a:sym typeface="Calibri" panose="020F0502020204030204" pitchFamily="34" charset="0"/>
            </a:endParaRPr>
          </a:p>
        </p:txBody>
      </p:sp>
      <p:grpSp>
        <p:nvGrpSpPr>
          <p:cNvPr id="40966" name="Group 6"/>
          <p:cNvGrpSpPr/>
          <p:nvPr/>
        </p:nvGrpSpPr>
        <p:grpSpPr bwMode="auto">
          <a:xfrm>
            <a:off x="1751013" y="3573463"/>
            <a:ext cx="5197475" cy="2835275"/>
            <a:chOff x="0" y="0"/>
            <a:chExt cx="8184" cy="4464"/>
          </a:xfrm>
        </p:grpSpPr>
        <p:sp>
          <p:nvSpPr>
            <p:cNvPr id="40967" name="AutoShape 1028"/>
            <p:cNvSpPr/>
            <p:nvPr/>
          </p:nvSpPr>
          <p:spPr bwMode="auto">
            <a:xfrm>
              <a:off x="0" y="415"/>
              <a:ext cx="480" cy="3751"/>
            </a:xfrm>
            <a:prstGeom prst="leftBrace">
              <a:avLst>
                <a:gd name="adj1" fmla="val 65122"/>
                <a:gd name="adj2" fmla="val 50000"/>
              </a:avLst>
            </a:prstGeom>
            <a:noFill/>
            <a:ln w="28575">
              <a:solidFill>
                <a:schemeClr val="tx1"/>
              </a:solidFill>
              <a:round/>
            </a:ln>
          </p:spPr>
          <p:txBody>
            <a:bodyPr wrap="none" lIns="90000" tIns="46800" rIns="90000" bIns="46800" anchor="ctr"/>
            <a:lstStyle/>
            <a:p>
              <a:pPr>
                <a:buSzPct val="100000"/>
              </a:pPr>
              <a:endParaRPr lang="zh-CN" altLang="zh-CN" sz="28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40968" name="Text Box 8"/>
            <p:cNvSpPr>
              <a:spLocks noChangeArrowheads="1"/>
            </p:cNvSpPr>
            <p:nvPr/>
          </p:nvSpPr>
          <p:spPr bwMode="auto">
            <a:xfrm>
              <a:off x="480" y="0"/>
              <a:ext cx="7705" cy="4464"/>
            </a:xfrm>
            <a:prstGeom prst="rect">
              <a:avLst/>
            </a:prstGeom>
            <a:noFill/>
            <a:ln w="9525">
              <a:noFill/>
              <a:miter lim="800000"/>
            </a:ln>
          </p:spPr>
          <p:txBody>
            <a:bodyPr>
              <a:spAutoFit/>
            </a:bodyPr>
            <a:lstStyle/>
            <a:p>
              <a:pPr>
                <a:lnSpc>
                  <a:spcPct val="125000"/>
                </a:lnSpc>
              </a:pPr>
              <a:r>
                <a:rPr lang="zh-CN" altLang="en-US" sz="2400" b="1">
                  <a:solidFill>
                    <a:srgbClr val="000000"/>
                  </a:solidFill>
                  <a:sym typeface="Calibri" panose="020F0502020204030204" pitchFamily="34" charset="0"/>
                </a:rPr>
                <a:t>第一范式</a:t>
              </a:r>
              <a:r>
                <a:rPr lang="en-US" altLang="zh-CN" sz="2400" b="1">
                  <a:solidFill>
                    <a:srgbClr val="000000"/>
                  </a:solidFill>
                  <a:sym typeface="Calibri" panose="020F0502020204030204" pitchFamily="34" charset="0"/>
                </a:rPr>
                <a:t>(1NF)</a:t>
              </a:r>
              <a:endParaRPr lang="en-US" altLang="zh-CN" b="1">
                <a:solidFill>
                  <a:srgbClr val="000000"/>
                </a:solidFill>
                <a:sym typeface="Calibri" panose="020F0502020204030204" pitchFamily="34" charset="0"/>
              </a:endParaRPr>
            </a:p>
            <a:p>
              <a:pPr>
                <a:lnSpc>
                  <a:spcPct val="125000"/>
                </a:lnSpc>
              </a:pPr>
              <a:r>
                <a:rPr lang="zh-CN" altLang="en-US" sz="2400" b="1">
                  <a:solidFill>
                    <a:srgbClr val="000000"/>
                  </a:solidFill>
                  <a:sym typeface="Calibri" panose="020F0502020204030204" pitchFamily="34" charset="0"/>
                </a:rPr>
                <a:t>第二范式</a:t>
              </a:r>
              <a:r>
                <a:rPr lang="en-US" altLang="zh-CN" sz="2400" b="1">
                  <a:solidFill>
                    <a:srgbClr val="000000"/>
                  </a:solidFill>
                  <a:sym typeface="Calibri" panose="020F0502020204030204" pitchFamily="34" charset="0"/>
                </a:rPr>
                <a:t>(2NF)</a:t>
              </a:r>
              <a:endParaRPr lang="en-US" altLang="zh-CN" b="1">
                <a:solidFill>
                  <a:srgbClr val="000000"/>
                </a:solidFill>
                <a:sym typeface="Calibri" panose="020F0502020204030204" pitchFamily="34" charset="0"/>
              </a:endParaRPr>
            </a:p>
            <a:p>
              <a:pPr>
                <a:lnSpc>
                  <a:spcPct val="125000"/>
                </a:lnSpc>
              </a:pPr>
              <a:r>
                <a:rPr lang="zh-CN" altLang="en-US" sz="2400" b="1">
                  <a:solidFill>
                    <a:srgbClr val="000000"/>
                  </a:solidFill>
                  <a:sym typeface="Calibri" panose="020F0502020204030204" pitchFamily="34" charset="0"/>
                </a:rPr>
                <a:t>第三范式</a:t>
              </a:r>
              <a:r>
                <a:rPr lang="en-US" altLang="zh-CN" sz="2400" b="1">
                  <a:solidFill>
                    <a:srgbClr val="000000"/>
                  </a:solidFill>
                  <a:sym typeface="Calibri" panose="020F0502020204030204" pitchFamily="34" charset="0"/>
                </a:rPr>
                <a:t>(3NF)</a:t>
              </a:r>
              <a:endParaRPr lang="en-US" altLang="zh-CN" b="1">
                <a:solidFill>
                  <a:srgbClr val="000000"/>
                </a:solidFill>
                <a:sym typeface="Calibri" panose="020F0502020204030204" pitchFamily="34" charset="0"/>
              </a:endParaRPr>
            </a:p>
            <a:p>
              <a:pPr>
                <a:lnSpc>
                  <a:spcPct val="125000"/>
                </a:lnSpc>
              </a:pPr>
              <a:r>
                <a:rPr lang="en-US" altLang="zh-CN" sz="2400" b="1">
                  <a:solidFill>
                    <a:srgbClr val="000000"/>
                  </a:solidFill>
                  <a:sym typeface="Calibri" panose="020F0502020204030204" pitchFamily="34" charset="0"/>
                </a:rPr>
                <a:t>BC</a:t>
              </a:r>
              <a:r>
                <a:rPr lang="zh-CN" altLang="en-US" sz="2400" b="1">
                  <a:solidFill>
                    <a:srgbClr val="000000"/>
                  </a:solidFill>
                  <a:sym typeface="Calibri" panose="020F0502020204030204" pitchFamily="34" charset="0"/>
                </a:rPr>
                <a:t>范式</a:t>
              </a:r>
              <a:r>
                <a:rPr lang="en-US" altLang="zh-CN" sz="2400" b="1">
                  <a:solidFill>
                    <a:srgbClr val="000000"/>
                  </a:solidFill>
                  <a:sym typeface="Calibri" panose="020F0502020204030204" pitchFamily="34" charset="0"/>
                </a:rPr>
                <a:t>(BCNF)</a:t>
              </a:r>
              <a:endParaRPr lang="en-US" altLang="zh-CN" b="1">
                <a:solidFill>
                  <a:srgbClr val="000000"/>
                </a:solidFill>
                <a:sym typeface="Calibri" panose="020F0502020204030204" pitchFamily="34" charset="0"/>
              </a:endParaRPr>
            </a:p>
            <a:p>
              <a:pPr>
                <a:lnSpc>
                  <a:spcPct val="125000"/>
                </a:lnSpc>
              </a:pPr>
              <a:r>
                <a:rPr lang="zh-CN" altLang="en-US" sz="2400" b="1">
                  <a:solidFill>
                    <a:srgbClr val="000000"/>
                  </a:solidFill>
                  <a:sym typeface="Calibri" panose="020F0502020204030204" pitchFamily="34" charset="0"/>
                </a:rPr>
                <a:t>第四范式</a:t>
              </a:r>
              <a:r>
                <a:rPr lang="en-US" altLang="zh-CN" sz="2400" b="1">
                  <a:solidFill>
                    <a:srgbClr val="000000"/>
                  </a:solidFill>
                  <a:sym typeface="Calibri" panose="020F0502020204030204" pitchFamily="34" charset="0"/>
                </a:rPr>
                <a:t>(4NF)</a:t>
              </a:r>
              <a:endParaRPr lang="en-US" altLang="zh-CN" b="1">
                <a:solidFill>
                  <a:srgbClr val="000000"/>
                </a:solidFill>
                <a:sym typeface="Calibri" panose="020F0502020204030204" pitchFamily="34" charset="0"/>
              </a:endParaRPr>
            </a:p>
            <a:p>
              <a:pPr>
                <a:lnSpc>
                  <a:spcPct val="125000"/>
                </a:lnSpc>
              </a:pPr>
              <a:r>
                <a:rPr lang="zh-CN" altLang="en-US" sz="2400" b="1">
                  <a:solidFill>
                    <a:srgbClr val="000000"/>
                  </a:solidFill>
                  <a:sym typeface="Calibri" panose="020F0502020204030204" pitchFamily="34" charset="0"/>
                </a:rPr>
                <a:t>第五范式</a:t>
              </a:r>
              <a:r>
                <a:rPr lang="en-US" altLang="zh-CN" sz="2400" b="1">
                  <a:solidFill>
                    <a:srgbClr val="000000"/>
                  </a:solidFill>
                  <a:sym typeface="Calibri" panose="020F0502020204030204" pitchFamily="34" charset="0"/>
                </a:rPr>
                <a:t>(5NF)</a:t>
              </a:r>
              <a:endParaRPr lang="zh-CN" altLang="en-US"/>
            </a:p>
          </p:txBody>
        </p:sp>
      </p:gr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4198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41988"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范式（续）</a:t>
            </a:r>
            <a:endParaRPr lang="zh-CN" sz="3600" dirty="0" smtClean="0"/>
          </a:p>
        </p:txBody>
      </p:sp>
      <p:sp>
        <p:nvSpPr>
          <p:cNvPr id="41989" name="Rectangle 3"/>
          <p:cNvSpPr>
            <a:spLocks noGrp="1" noChangeArrowheads="1"/>
          </p:cNvSpPr>
          <p:nvPr>
            <p:ph idx="1"/>
          </p:nvPr>
        </p:nvSpPr>
        <p:spPr>
          <a:xfrm>
            <a:off x="314325" y="838200"/>
            <a:ext cx="8229600" cy="1852613"/>
          </a:xfrm>
        </p:spPr>
        <p:txBody>
          <a:bodyPr/>
          <a:lstStyle/>
          <a:p>
            <a:pPr marL="342900" indent="-342900" algn="l">
              <a:lnSpc>
                <a:spcPct val="200000"/>
              </a:lnSpc>
              <a:buFont typeface="Wingdings" panose="05000000000000000000" pitchFamily="2" charset="2"/>
              <a:buChar char="v"/>
            </a:pPr>
            <a:r>
              <a:rPr lang="zh-CN" altLang="en-US" dirty="0" smtClean="0">
                <a:sym typeface="Calibri" panose="020F0502020204030204" pitchFamily="34" charset="0"/>
              </a:rPr>
              <a:t>各种范式之间存在联系：</a:t>
            </a:r>
            <a:endParaRPr lang="zh-CN" altLang="en-US" sz="3600" dirty="0" smtClean="0">
              <a:sym typeface="Calibri" panose="020F0502020204030204" pitchFamily="34" charset="0"/>
            </a:endParaRPr>
          </a:p>
          <a:p>
            <a:pPr marL="742950" lvl="1" indent="-285750" algn="l">
              <a:lnSpc>
                <a:spcPct val="250000"/>
              </a:lnSpc>
              <a:buFont typeface="Wingdings" panose="05000000000000000000" pitchFamily="2" charset="2"/>
              <a:buChar char="n"/>
            </a:pPr>
            <a:r>
              <a:rPr lang="zh-CN" altLang="en-US" dirty="0" smtClean="0">
                <a:sym typeface="Calibri" panose="020F0502020204030204" pitchFamily="34" charset="0"/>
              </a:rPr>
              <a:t>某一关系模式</a:t>
            </a:r>
            <a:r>
              <a:rPr lang="en-US" altLang="zh-CN" dirty="0" smtClean="0">
                <a:sym typeface="Calibri" panose="020F0502020204030204" pitchFamily="34" charset="0"/>
              </a:rPr>
              <a:t>R</a:t>
            </a:r>
            <a:r>
              <a:rPr lang="zh-CN" altLang="en-US" dirty="0" smtClean="0">
                <a:sym typeface="Calibri" panose="020F0502020204030204" pitchFamily="34" charset="0"/>
              </a:rPr>
              <a:t>为第</a:t>
            </a:r>
            <a:r>
              <a:rPr lang="en-US" altLang="zh-CN" dirty="0" smtClean="0">
                <a:sym typeface="Calibri" panose="020F0502020204030204" pitchFamily="34" charset="0"/>
              </a:rPr>
              <a:t>n</a:t>
            </a:r>
            <a:r>
              <a:rPr lang="zh-CN" altLang="en-US" dirty="0" smtClean="0">
                <a:sym typeface="Calibri" panose="020F0502020204030204" pitchFamily="34" charset="0"/>
              </a:rPr>
              <a:t>范式，可简记为</a:t>
            </a:r>
            <a:r>
              <a:rPr lang="en-US" altLang="zh-CN" dirty="0" err="1" smtClean="0">
                <a:solidFill>
                  <a:srgbClr val="FF00FF"/>
                </a:solidFill>
                <a:sym typeface="Calibri" panose="020F0502020204030204" pitchFamily="34" charset="0"/>
              </a:rPr>
              <a:t>R∈nNF</a:t>
            </a:r>
            <a:r>
              <a:rPr lang="zh-CN" altLang="en-US" dirty="0" smtClean="0">
                <a:sym typeface="Calibri" panose="020F0502020204030204" pitchFamily="34" charset="0"/>
              </a:rPr>
              <a:t>。</a:t>
            </a:r>
            <a:endParaRPr lang="en-US" dirty="0" smtClean="0">
              <a:sym typeface="Calibri" panose="020F0502020204030204" pitchFamily="34" charset="0"/>
            </a:endParaRPr>
          </a:p>
        </p:txBody>
      </p:sp>
      <p:pic>
        <p:nvPicPr>
          <p:cNvPr id="41990" name="Object 1024"/>
          <p:cNvPicPr>
            <a:picLocks noChangeAspect="1" noChangeArrowheads="1"/>
          </p:cNvPicPr>
          <p:nvPr/>
        </p:nvPicPr>
        <p:blipFill>
          <a:blip r:embed="rId2" cstate="print"/>
          <a:srcRect/>
          <a:stretch>
            <a:fillRect/>
          </a:stretch>
        </p:blipFill>
        <p:spPr bwMode="auto">
          <a:xfrm>
            <a:off x="1044575" y="1628775"/>
            <a:ext cx="7023100" cy="479425"/>
          </a:xfrm>
          <a:prstGeom prst="rect">
            <a:avLst/>
          </a:prstGeom>
          <a:noFill/>
          <a:ln w="9525">
            <a:noFill/>
            <a:miter lim="800000"/>
            <a:headEnd/>
            <a:tailEnd/>
          </a:ln>
        </p:spPr>
      </p:pic>
      <p:pic>
        <p:nvPicPr>
          <p:cNvPr id="41991" name="Picture 12" descr="62"/>
          <p:cNvPicPr>
            <a:picLocks noChangeAspect="1" noChangeArrowheads="1"/>
          </p:cNvPicPr>
          <p:nvPr/>
        </p:nvPicPr>
        <p:blipFill>
          <a:blip r:embed="rId3" cstate="print"/>
          <a:srcRect/>
          <a:stretch>
            <a:fillRect/>
          </a:stretch>
        </p:blipFill>
        <p:spPr bwMode="auto">
          <a:xfrm>
            <a:off x="6102350" y="2852738"/>
            <a:ext cx="2800350" cy="2665412"/>
          </a:xfrm>
          <a:prstGeom prst="rect">
            <a:avLst/>
          </a:prstGeom>
          <a:noFill/>
          <a:ln w="9525">
            <a:noFill/>
            <a:miter lim="800000"/>
            <a:headEnd/>
            <a:tailEnd/>
          </a:ln>
        </p:spPr>
      </p:pic>
      <p:sp>
        <p:nvSpPr>
          <p:cNvPr id="41992" name="Rectangle 3"/>
          <p:cNvSpPr>
            <a:spLocks noChangeArrowheads="1"/>
          </p:cNvSpPr>
          <p:nvPr/>
        </p:nvSpPr>
        <p:spPr bwMode="auto">
          <a:xfrm>
            <a:off x="314325" y="2738438"/>
            <a:ext cx="5788025" cy="3714750"/>
          </a:xfrm>
          <a:prstGeom prst="rect">
            <a:avLst/>
          </a:prstGeom>
          <a:noFill/>
          <a:ln w="9525">
            <a:noFill/>
            <a:miter lim="800000"/>
          </a:ln>
        </p:spPr>
        <p:txBody>
          <a:bodyPr/>
          <a:lstStyle/>
          <a:p>
            <a:pPr marL="342900" indent="-342900">
              <a:lnSpc>
                <a:spcPct val="110000"/>
              </a:lnSpc>
              <a:spcBef>
                <a:spcPts val="1200"/>
              </a:spcBef>
              <a:buSzPct val="100000"/>
              <a:buFont typeface="Wingdings" panose="05000000000000000000" pitchFamily="2" charset="2"/>
              <a:buChar char="v"/>
            </a:pPr>
            <a:r>
              <a:rPr lang="zh-CN" altLang="en-US" sz="2800" b="1" dirty="0">
                <a:solidFill>
                  <a:srgbClr val="000000"/>
                </a:solidFill>
                <a:latin typeface="宋体" panose="02010600030101010101" pitchFamily="2" charset="-122"/>
                <a:sym typeface="宋体" panose="02010600030101010101" pitchFamily="2" charset="-122"/>
              </a:rPr>
              <a:t>一个低一级范式的关系模式，通过模式分解（</a:t>
            </a:r>
            <a:r>
              <a:rPr lang="en-US" altLang="zh-CN" sz="2800" b="1" dirty="0">
                <a:solidFill>
                  <a:srgbClr val="000000"/>
                </a:solidFill>
                <a:sym typeface="Arial" panose="020B0604020202020204" pitchFamily="34" charset="0"/>
              </a:rPr>
              <a:t>schema decomposition</a:t>
            </a:r>
            <a:r>
              <a:rPr lang="zh-CN" altLang="en-US" sz="2800" b="1" dirty="0">
                <a:solidFill>
                  <a:srgbClr val="000000"/>
                </a:solidFill>
                <a:latin typeface="宋体" panose="02010600030101010101" pitchFamily="2" charset="-122"/>
                <a:sym typeface="宋体" panose="02010600030101010101" pitchFamily="2" charset="-122"/>
              </a:rPr>
              <a:t>）可以转换为若干个高一级范式的关系模式的集合，这种过程就叫</a:t>
            </a:r>
            <a:r>
              <a:rPr lang="zh-CN" altLang="en-US" sz="2800" b="1" dirty="0">
                <a:solidFill>
                  <a:srgbClr val="FF00FF"/>
                </a:solidFill>
                <a:latin typeface="宋体" panose="02010600030101010101" pitchFamily="2" charset="-122"/>
                <a:sym typeface="宋体" panose="02010600030101010101" pitchFamily="2" charset="-122"/>
              </a:rPr>
              <a:t>规范化</a:t>
            </a:r>
            <a:r>
              <a:rPr lang="zh-CN" altLang="en-US" sz="2800" b="1" dirty="0">
                <a:solidFill>
                  <a:srgbClr val="000000"/>
                </a:solidFill>
                <a:latin typeface="宋体" panose="02010600030101010101" pitchFamily="2" charset="-122"/>
                <a:sym typeface="宋体" panose="02010600030101010101" pitchFamily="2" charset="-122"/>
              </a:rPr>
              <a:t>（</a:t>
            </a:r>
            <a:r>
              <a:rPr lang="en-US" altLang="zh-CN" sz="2800" b="1" dirty="0">
                <a:solidFill>
                  <a:srgbClr val="000000"/>
                </a:solidFill>
                <a:sym typeface="Arial" panose="020B0604020202020204" pitchFamily="34" charset="0"/>
              </a:rPr>
              <a:t>normalization</a:t>
            </a:r>
            <a:r>
              <a:rPr lang="zh-CN" altLang="en-US" sz="2800" b="1" dirty="0">
                <a:solidFill>
                  <a:srgbClr val="000000"/>
                </a:solidFill>
                <a:latin typeface="宋体" panose="02010600030101010101" pitchFamily="2" charset="-122"/>
                <a:sym typeface="宋体" panose="02010600030101010101" pitchFamily="2" charset="-122"/>
              </a:rPr>
              <a: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a:xfrm>
            <a:off x="5219700" y="6381750"/>
            <a:ext cx="3600450" cy="320675"/>
          </a:xfrm>
          <a:prstGeom prst="rect">
            <a:avLst/>
          </a:prstGeom>
        </p:spPr>
        <p:txBody>
          <a:bodyPr/>
          <a:lstStyle/>
          <a:p>
            <a:r>
              <a:rPr lang="en-US" altLang="zh-CN"/>
              <a:t>An Introduction to Database System</a:t>
            </a:r>
          </a:p>
        </p:txBody>
      </p:sp>
      <p:sp>
        <p:nvSpPr>
          <p:cNvPr id="395266" name="Rectangle 2"/>
          <p:cNvSpPr>
            <a:spLocks noGrp="1" noChangeArrowheads="1"/>
          </p:cNvSpPr>
          <p:nvPr>
            <p:ph type="title"/>
          </p:nvPr>
        </p:nvSpPr>
        <p:spPr/>
        <p:txBody>
          <a:bodyPr/>
          <a:lstStyle/>
          <a:p>
            <a:r>
              <a:rPr lang="en-US" altLang="zh-CN">
                <a:ea typeface="宋体" panose="02010600030101010101" pitchFamily="2" charset="-122"/>
              </a:rPr>
              <a:t>6.1 </a:t>
            </a:r>
            <a:r>
              <a:rPr lang="zh-CN" altLang="en-US">
                <a:ea typeface="宋体" panose="02010600030101010101" pitchFamily="2" charset="-122"/>
              </a:rPr>
              <a:t>问题的提出</a:t>
            </a:r>
          </a:p>
        </p:txBody>
      </p:sp>
      <p:sp>
        <p:nvSpPr>
          <p:cNvPr id="395267" name="Rectangle 3"/>
          <p:cNvSpPr>
            <a:spLocks noGrp="1" noChangeArrowheads="1"/>
          </p:cNvSpPr>
          <p:nvPr>
            <p:ph type="body" idx="1"/>
          </p:nvPr>
        </p:nvSpPr>
        <p:spPr/>
        <p:txBody>
          <a:bodyPr/>
          <a:lstStyle/>
          <a:p>
            <a:pPr algn="just">
              <a:lnSpc>
                <a:spcPct val="170000"/>
              </a:lnSpc>
              <a:buFont typeface="Wingdings" panose="05000000000000000000" pitchFamily="2" charset="2"/>
              <a:buNone/>
            </a:pPr>
            <a:r>
              <a:rPr lang="zh-CN" altLang="en-US" sz="2400" dirty="0">
                <a:ea typeface="宋体" panose="02010600030101010101" pitchFamily="2" charset="-122"/>
              </a:rPr>
              <a:t>关系数据库逻辑设计</a:t>
            </a:r>
          </a:p>
          <a:p>
            <a:pPr lvl="1" algn="just">
              <a:lnSpc>
                <a:spcPct val="170000"/>
              </a:lnSpc>
            </a:pPr>
            <a:r>
              <a:rPr lang="zh-CN" altLang="en-US" dirty="0">
                <a:ea typeface="宋体" panose="02010600030101010101" pitchFamily="2" charset="-122"/>
              </a:rPr>
              <a:t>针对具体问题，如何构造一个适合于它的数据模式</a:t>
            </a:r>
          </a:p>
          <a:p>
            <a:pPr lvl="1" algn="just">
              <a:lnSpc>
                <a:spcPct val="170000"/>
              </a:lnSpc>
            </a:pPr>
            <a:r>
              <a:rPr lang="zh-CN" altLang="en-US" dirty="0">
                <a:ea typeface="宋体" panose="02010600030101010101" pitchFamily="2" charset="-122"/>
              </a:rPr>
              <a:t>数据库逻辑设计的工具──关系数据库的规范化理论</a:t>
            </a:r>
            <a:endParaRPr lang="zh-CN" altLang="en-US" sz="2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3"/>
          <p:cNvSpPr>
            <a:spLocks noGrp="1" noChangeArrowheads="1"/>
          </p:cNvSpPr>
          <p:nvPr>
            <p:ph type="title" idx="4294967295"/>
          </p:nvPr>
        </p:nvSpPr>
        <p:spPr/>
        <p:txBody>
          <a:bodyPr/>
          <a:lstStyle/>
          <a:p>
            <a:r>
              <a:rPr lang="en-US" altLang="zh-CN" smtClean="0">
                <a:sym typeface="微软雅黑" panose="020B0503020204020204" pitchFamily="34" charset="-122"/>
              </a:rPr>
              <a:t>6.2 </a:t>
            </a:r>
            <a:r>
              <a:rPr lang="zh-CN" altLang="en-US" smtClean="0">
                <a:sym typeface="微软雅黑" panose="020B0503020204020204" pitchFamily="34" charset="-122"/>
              </a:rPr>
              <a:t> 规范化</a:t>
            </a:r>
            <a:endParaRPr lang="zh-CN" altLang="en-US" smtClean="0"/>
          </a:p>
        </p:txBody>
      </p:sp>
      <p:sp>
        <p:nvSpPr>
          <p:cNvPr id="43011"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anose="020F0502020204030204" pitchFamily="34" charset="0"/>
              </a:rPr>
              <a:t>6.2.1 </a:t>
            </a:r>
            <a:r>
              <a:rPr lang="zh-CN" altLang="en-US" dirty="0" smtClean="0">
                <a:sym typeface="Calibri" panose="020F0502020204030204" pitchFamily="34" charset="0"/>
              </a:rPr>
              <a:t>函数依赖</a:t>
            </a:r>
          </a:p>
          <a:p>
            <a:pPr marL="342900" indent="-342900" algn="l">
              <a:lnSpc>
                <a:spcPct val="120000"/>
              </a:lnSpc>
            </a:pPr>
            <a:r>
              <a:rPr lang="en-US" altLang="zh-CN" dirty="0" smtClean="0">
                <a:sym typeface="Calibri" panose="020F0502020204030204" pitchFamily="34" charset="0"/>
              </a:rPr>
              <a:t>6.2.2  </a:t>
            </a:r>
            <a:r>
              <a:rPr lang="zh-CN" altLang="en-US" dirty="0" smtClean="0">
                <a:sym typeface="Calibri" panose="020F0502020204030204" pitchFamily="34" charset="0"/>
              </a:rPr>
              <a:t>码</a:t>
            </a:r>
          </a:p>
          <a:p>
            <a:pPr marL="342900" indent="-342900" algn="l">
              <a:lnSpc>
                <a:spcPct val="120000"/>
              </a:lnSpc>
            </a:pPr>
            <a:r>
              <a:rPr lang="en-US" altLang="zh-CN" dirty="0" smtClean="0">
                <a:sym typeface="Calibri" panose="020F0502020204030204" pitchFamily="34" charset="0"/>
              </a:rPr>
              <a:t>6.2.3  </a:t>
            </a:r>
            <a:r>
              <a:rPr lang="zh-CN" altLang="en-US" dirty="0" smtClean="0">
                <a:sym typeface="Calibri" panose="020F0502020204030204" pitchFamily="34" charset="0"/>
              </a:rPr>
              <a:t>范式</a:t>
            </a:r>
          </a:p>
          <a:p>
            <a:pPr marL="342900" indent="-342900" algn="l">
              <a:lnSpc>
                <a:spcPct val="120000"/>
              </a:lnSpc>
            </a:pPr>
            <a:r>
              <a:rPr lang="en-US" altLang="zh-CN" dirty="0" smtClean="0">
                <a:solidFill>
                  <a:srgbClr val="00B050"/>
                </a:solidFill>
                <a:sym typeface="Calibri" panose="020F0502020204030204" pitchFamily="34" charset="0"/>
              </a:rPr>
              <a:t>6.2.4  2NF</a:t>
            </a:r>
            <a:endParaRPr lang="zh-CN" altLang="en-US" dirty="0" smtClean="0">
              <a:solidFill>
                <a:srgbClr val="00B050"/>
              </a:solidFill>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6.2.5  3NF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6.2.6  BCNF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6.2.7  </a:t>
            </a:r>
            <a:r>
              <a:rPr lang="zh-CN" altLang="en-US" dirty="0" smtClean="0">
                <a:sym typeface="Calibri" panose="020F0502020204030204" pitchFamily="34" charset="0"/>
              </a:rPr>
              <a:t>多值依赖</a:t>
            </a:r>
          </a:p>
          <a:p>
            <a:pPr marL="342900" indent="-342900" algn="l">
              <a:lnSpc>
                <a:spcPct val="120000"/>
              </a:lnSpc>
            </a:pPr>
            <a:r>
              <a:rPr lang="en-US" altLang="zh-CN" dirty="0" smtClean="0">
                <a:sym typeface="Calibri" panose="020F0502020204030204" pitchFamily="34" charset="0"/>
              </a:rPr>
              <a:t>6.2.8  4NF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6.2.9  </a:t>
            </a:r>
            <a:r>
              <a:rPr lang="zh-CN" altLang="en-US" dirty="0" smtClean="0">
                <a:sym typeface="Calibri" panose="020F0502020204030204"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4403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44036" name="Rectangle 2"/>
          <p:cNvSpPr>
            <a:spLocks noGrp="1" noChangeArrowheads="1"/>
          </p:cNvSpPr>
          <p:nvPr>
            <p:ph type="title" idx="4294967295"/>
          </p:nvPr>
        </p:nvSpPr>
        <p:spPr/>
        <p:txBody>
          <a:bodyPr/>
          <a:lstStyle/>
          <a:p>
            <a:r>
              <a:rPr lang="en-US" altLang="zh-CN" sz="3600" dirty="0" smtClean="0">
                <a:sym typeface="微软雅黑" panose="020B0503020204020204" pitchFamily="34" charset="-122"/>
              </a:rPr>
              <a:t>6.2.4</a:t>
            </a:r>
            <a:r>
              <a:rPr lang="zh-CN" altLang="en-US" sz="3600" dirty="0" smtClean="0">
                <a:sym typeface="微软雅黑" panose="020B0503020204020204" pitchFamily="34" charset="-122"/>
              </a:rPr>
              <a:t> </a:t>
            </a:r>
            <a:r>
              <a:rPr lang="en-US" altLang="zh-CN" sz="3600" dirty="0" smtClean="0">
                <a:sym typeface="微软雅黑" panose="020B0503020204020204" pitchFamily="34" charset="-122"/>
              </a:rPr>
              <a:t> 2NF</a:t>
            </a:r>
            <a:endParaRPr lang="zh-CN" altLang="en-US" sz="3600" dirty="0" smtClean="0"/>
          </a:p>
        </p:txBody>
      </p:sp>
      <p:sp>
        <p:nvSpPr>
          <p:cNvPr id="44037" name="Rectangle 3"/>
          <p:cNvSpPr>
            <a:spLocks noGrp="1" noChangeArrowheads="1"/>
          </p:cNvSpPr>
          <p:nvPr>
            <p:ph idx="1"/>
          </p:nvPr>
        </p:nvSpPr>
        <p:spPr>
          <a:xfrm>
            <a:off x="254000" y="982488"/>
            <a:ext cx="8639175" cy="5830888"/>
          </a:xfrm>
        </p:spPr>
        <p:txBody>
          <a:bodyPr/>
          <a:lstStyle/>
          <a:p>
            <a:pPr marL="342900" indent="-342900" algn="l">
              <a:lnSpc>
                <a:spcPct val="120000"/>
              </a:lnSpc>
              <a:spcBef>
                <a:spcPts val="0"/>
              </a:spcBef>
              <a:buFont typeface="Wingdings" panose="05000000000000000000" pitchFamily="2" charset="2"/>
              <a:buChar char="v"/>
            </a:pPr>
            <a:r>
              <a:rPr lang="zh-CN" altLang="en-US" dirty="0" smtClean="0">
                <a:sym typeface="Calibri" panose="020F0502020204030204" pitchFamily="34" charset="0"/>
              </a:rPr>
              <a:t>定义</a:t>
            </a:r>
            <a:r>
              <a:rPr lang="en-US" altLang="zh-CN" dirty="0" smtClean="0">
                <a:sym typeface="Calibri" panose="020F0502020204030204" pitchFamily="34" charset="0"/>
              </a:rPr>
              <a:t>6.6  </a:t>
            </a:r>
            <a:r>
              <a:rPr lang="zh-CN" altLang="en-US" dirty="0" smtClean="0">
                <a:sym typeface="Calibri" panose="020F0502020204030204" pitchFamily="34" charset="0"/>
              </a:rPr>
              <a:t>若关系模式</a:t>
            </a:r>
            <a:r>
              <a:rPr lang="en-US" altLang="zh-CN" i="1" dirty="0" smtClean="0">
                <a:sym typeface="Calibri" panose="020F0502020204030204" pitchFamily="34" charset="0"/>
              </a:rPr>
              <a:t>R</a:t>
            </a:r>
            <a:r>
              <a:rPr lang="en-US" altLang="zh-CN" dirty="0" smtClean="0">
                <a:sym typeface="Calibri" panose="020F0502020204030204" pitchFamily="34" charset="0"/>
              </a:rPr>
              <a:t>∈1NF</a:t>
            </a:r>
            <a:r>
              <a:rPr lang="zh-CN" altLang="en-US" dirty="0" smtClean="0">
                <a:sym typeface="Calibri" panose="020F0502020204030204" pitchFamily="34" charset="0"/>
              </a:rPr>
              <a:t>，并且每一个非主属性都完全函数依赖于任何一个候选码，则</a:t>
            </a:r>
            <a:r>
              <a:rPr lang="en-US" altLang="zh-CN" i="1" dirty="0" smtClean="0">
                <a:sym typeface="Calibri" panose="020F0502020204030204" pitchFamily="34" charset="0"/>
              </a:rPr>
              <a:t>R</a:t>
            </a:r>
            <a:r>
              <a:rPr lang="en-US" altLang="zh-CN" dirty="0" smtClean="0">
                <a:sym typeface="Calibri" panose="020F0502020204030204" pitchFamily="34" charset="0"/>
              </a:rPr>
              <a:t>∈2NF</a:t>
            </a:r>
            <a:endParaRPr lang="en-US" altLang="zh-CN" sz="3200" dirty="0" smtClean="0">
              <a:sym typeface="Calibri" panose="020F0502020204030204" pitchFamily="34" charset="0"/>
            </a:endParaRPr>
          </a:p>
          <a:p>
            <a:pPr marL="342900" indent="-342900" algn="l">
              <a:lnSpc>
                <a:spcPct val="120000"/>
              </a:lnSpc>
              <a:spcBef>
                <a:spcPts val="0"/>
              </a:spcBef>
              <a:buFont typeface="Wingdings" panose="05000000000000000000" pitchFamily="2" charset="2"/>
              <a:buChar char="v"/>
            </a:pPr>
            <a:r>
              <a:rPr lang="en-US" altLang="zh-CN" dirty="0" smtClean="0">
                <a:sym typeface="Calibri" panose="020F0502020204030204" pitchFamily="34" charset="0"/>
              </a:rPr>
              <a:t>[</a:t>
            </a:r>
            <a:r>
              <a:rPr lang="zh-CN" altLang="en-US" dirty="0" smtClean="0">
                <a:sym typeface="Calibri" panose="020F0502020204030204" pitchFamily="34" charset="0"/>
              </a:rPr>
              <a:t>例</a:t>
            </a:r>
            <a:r>
              <a:rPr lang="en-US" altLang="zh-CN" dirty="0" smtClean="0">
                <a:sym typeface="Calibri" panose="020F0502020204030204" pitchFamily="34" charset="0"/>
              </a:rPr>
              <a:t>6.4] </a:t>
            </a:r>
            <a:r>
              <a:rPr lang="zh-CN" altLang="en-US" dirty="0" smtClean="0">
                <a:sym typeface="Calibri" panose="020F0502020204030204" pitchFamily="34" charset="0"/>
              </a:rPr>
              <a:t> </a:t>
            </a:r>
            <a:r>
              <a:rPr lang="en-US" altLang="zh-CN" dirty="0" smtClean="0">
                <a:sym typeface="Calibri" panose="020F0502020204030204" pitchFamily="34" charset="0"/>
              </a:rPr>
              <a:t>S-L-C(</a:t>
            </a:r>
            <a:r>
              <a:rPr lang="en-US" altLang="zh-CN" dirty="0" err="1" smtClean="0">
                <a:sym typeface="Calibri" panose="020F0502020204030204" pitchFamily="34" charset="0"/>
              </a:rPr>
              <a:t>Sno,Sdept,Sloc,Cno,Grade</a:t>
            </a:r>
            <a:r>
              <a:rPr lang="en-US" altLang="zh-CN" dirty="0" smtClean="0">
                <a:sym typeface="Calibri" panose="020F0502020204030204" pitchFamily="34" charset="0"/>
              </a:rPr>
              <a:t>)</a:t>
            </a:r>
            <a:r>
              <a:rPr lang="zh-CN" altLang="en-US" dirty="0" smtClean="0">
                <a:sym typeface="Calibri" panose="020F0502020204030204" pitchFamily="34" charset="0"/>
              </a:rPr>
              <a:t>，</a:t>
            </a:r>
            <a:r>
              <a:rPr lang="en-US" dirty="0" smtClean="0">
                <a:sym typeface="Calibri" panose="020F0502020204030204" pitchFamily="34" charset="0"/>
              </a:rPr>
              <a:t> </a:t>
            </a:r>
            <a:r>
              <a:rPr lang="en-US" altLang="zh-CN" dirty="0" err="1" smtClean="0">
                <a:sym typeface="Calibri" panose="020F0502020204030204" pitchFamily="34" charset="0"/>
              </a:rPr>
              <a:t>Sloc</a:t>
            </a:r>
            <a:r>
              <a:rPr lang="zh-CN" altLang="en-US" dirty="0" smtClean="0">
                <a:sym typeface="Calibri" panose="020F0502020204030204" pitchFamily="34" charset="0"/>
              </a:rPr>
              <a:t>为学生的住处，并且每个系的学生住在同一个地方。</a:t>
            </a:r>
            <a:r>
              <a:rPr lang="en-US" altLang="zh-CN" dirty="0" smtClean="0">
                <a:sym typeface="Calibri" panose="020F0502020204030204" pitchFamily="34" charset="0"/>
              </a:rPr>
              <a:t>S-L-C</a:t>
            </a:r>
            <a:r>
              <a:rPr lang="zh-CN" altLang="en-US" dirty="0" smtClean="0">
                <a:sym typeface="Calibri" panose="020F0502020204030204" pitchFamily="34" charset="0"/>
              </a:rPr>
              <a:t>的码为</a:t>
            </a:r>
            <a:r>
              <a:rPr lang="en-US" altLang="zh-CN" dirty="0" smtClean="0">
                <a:sym typeface="Calibri" panose="020F0502020204030204" pitchFamily="34" charset="0"/>
              </a:rPr>
              <a:t>(</a:t>
            </a:r>
            <a:r>
              <a:rPr lang="en-US" altLang="zh-CN" dirty="0" err="1" smtClean="0">
                <a:sym typeface="Calibri" panose="020F0502020204030204" pitchFamily="34" charset="0"/>
              </a:rPr>
              <a:t>Sno,Cno</a:t>
            </a:r>
            <a:r>
              <a:rPr lang="en-US" altLang="zh-CN" dirty="0" smtClean="0">
                <a:sym typeface="Calibri" panose="020F0502020204030204" pitchFamily="34" charset="0"/>
              </a:rPr>
              <a:t>)</a:t>
            </a:r>
            <a:r>
              <a:rPr lang="zh-CN" altLang="en-US" dirty="0" smtClean="0">
                <a:sym typeface="Calibri" panose="020F0502020204030204" pitchFamily="34" charset="0"/>
              </a:rPr>
              <a:t>。</a:t>
            </a:r>
          </a:p>
          <a:p>
            <a:pPr marL="342900" indent="-342900" algn="l">
              <a:spcBef>
                <a:spcPts val="0"/>
              </a:spcBef>
            </a:pPr>
            <a:r>
              <a:rPr lang="zh-CN" altLang="en-US" dirty="0" smtClean="0">
                <a:sym typeface="Calibri" panose="020F0502020204030204" pitchFamily="34" charset="0"/>
              </a:rPr>
              <a:t>	</a:t>
            </a:r>
            <a:r>
              <a:rPr lang="zh-CN" altLang="en-US" sz="2400" dirty="0" smtClean="0">
                <a:sym typeface="Calibri" panose="020F0502020204030204" pitchFamily="34" charset="0"/>
              </a:rPr>
              <a:t>函数依赖有</a:t>
            </a:r>
            <a:endParaRPr lang="en-US" dirty="0" smtClean="0">
              <a:sym typeface="Calibri" panose="020F0502020204030204" pitchFamily="34" charset="0"/>
            </a:endParaRPr>
          </a:p>
          <a:p>
            <a:pPr marL="857250" lvl="2" algn="l">
              <a:buFont typeface="Wingdings" panose="05000000000000000000" pitchFamily="2" charset="2"/>
              <a:buChar char="n"/>
            </a:pPr>
            <a:r>
              <a:rPr lang="en-US" altLang="zh-CN" sz="2400" dirty="0" smtClean="0">
                <a:sym typeface="Calibri" panose="020F0502020204030204" pitchFamily="34" charset="0"/>
              </a:rPr>
              <a:t>(</a:t>
            </a:r>
            <a:r>
              <a:rPr lang="en-US" altLang="zh-CN" sz="2400" dirty="0" err="1" smtClean="0">
                <a:sym typeface="Calibri" panose="020F0502020204030204" pitchFamily="34" charset="0"/>
              </a:rPr>
              <a:t>Sno,Cno</a:t>
            </a:r>
            <a:r>
              <a:rPr lang="en-US" altLang="zh-CN" sz="2400" dirty="0" smtClean="0">
                <a:sym typeface="Calibri" panose="020F0502020204030204" pitchFamily="34" charset="0"/>
              </a:rPr>
              <a:t>)</a:t>
            </a:r>
            <a:r>
              <a:rPr lang="zh-CN" altLang="en-US" sz="2400" dirty="0" smtClean="0"/>
              <a:t>→</a:t>
            </a:r>
            <a:r>
              <a:rPr lang="en-US" altLang="zh-CN" sz="2400" dirty="0" smtClean="0">
                <a:sym typeface="Calibri" panose="020F0502020204030204" pitchFamily="34" charset="0"/>
              </a:rPr>
              <a:t>Grade</a:t>
            </a:r>
          </a:p>
          <a:p>
            <a:pPr marL="857250" lvl="2" algn="l">
              <a:buFont typeface="Wingdings" panose="05000000000000000000" pitchFamily="2" charset="2"/>
              <a:buChar char="n"/>
            </a:pPr>
            <a:r>
              <a:rPr lang="en-US" altLang="zh-CN" sz="2400" dirty="0" err="1" smtClean="0">
                <a:sym typeface="Calibri" panose="020F0502020204030204" pitchFamily="34" charset="0"/>
              </a:rPr>
              <a:t>Sno→Sdept</a:t>
            </a:r>
            <a:r>
              <a:rPr lang="en-US" altLang="zh-CN" sz="2400" dirty="0" smtClean="0">
                <a:sym typeface="Calibri" panose="020F0502020204030204" pitchFamily="34" charset="0"/>
              </a:rPr>
              <a:t>, (</a:t>
            </a:r>
            <a:r>
              <a:rPr lang="en-US" altLang="zh-CN" sz="2400" dirty="0" err="1" smtClean="0">
                <a:sym typeface="Calibri" panose="020F0502020204030204" pitchFamily="34" charset="0"/>
              </a:rPr>
              <a:t>Sno,Cno</a:t>
            </a:r>
            <a:r>
              <a:rPr lang="en-US" altLang="zh-CN" sz="2400" dirty="0" smtClean="0">
                <a:sym typeface="Calibri" panose="020F0502020204030204" pitchFamily="34" charset="0"/>
              </a:rPr>
              <a:t>)</a:t>
            </a:r>
            <a:r>
              <a:rPr lang="zh-CN" altLang="en-US" sz="2400" dirty="0" smtClean="0"/>
              <a:t>→</a:t>
            </a:r>
            <a:r>
              <a:rPr lang="en-US" altLang="zh-CN" sz="2400" dirty="0" err="1" smtClean="0">
                <a:sym typeface="Calibri" panose="020F0502020204030204" pitchFamily="34" charset="0"/>
              </a:rPr>
              <a:t>Sdept</a:t>
            </a:r>
            <a:endParaRPr lang="en-US" altLang="zh-CN" sz="2400" dirty="0" smtClean="0">
              <a:sym typeface="Calibri" panose="020F0502020204030204" pitchFamily="34" charset="0"/>
            </a:endParaRPr>
          </a:p>
          <a:p>
            <a:pPr marL="857250" lvl="2" algn="l">
              <a:buFont typeface="Wingdings" panose="05000000000000000000" pitchFamily="2" charset="2"/>
              <a:buChar char="n"/>
            </a:pPr>
            <a:r>
              <a:rPr lang="en-US" altLang="zh-CN" sz="2400" dirty="0" err="1" smtClean="0">
                <a:sym typeface="Calibri" panose="020F0502020204030204" pitchFamily="34" charset="0"/>
              </a:rPr>
              <a:t>Sno→Sloc</a:t>
            </a:r>
            <a:r>
              <a:rPr lang="en-US" altLang="zh-CN" sz="2400" dirty="0" smtClean="0">
                <a:sym typeface="Calibri" panose="020F0502020204030204" pitchFamily="34" charset="0"/>
              </a:rPr>
              <a:t>, (</a:t>
            </a:r>
            <a:r>
              <a:rPr lang="en-US" altLang="zh-CN" sz="2400" dirty="0" err="1" smtClean="0">
                <a:sym typeface="Calibri" panose="020F0502020204030204" pitchFamily="34" charset="0"/>
              </a:rPr>
              <a:t>Sno,Cno</a:t>
            </a:r>
            <a:r>
              <a:rPr lang="en-US" altLang="zh-CN" sz="2400" dirty="0" smtClean="0">
                <a:sym typeface="Calibri" panose="020F0502020204030204" pitchFamily="34" charset="0"/>
              </a:rPr>
              <a:t>)</a:t>
            </a:r>
            <a:r>
              <a:rPr lang="zh-CN" altLang="en-US" sz="2400" dirty="0" smtClean="0">
                <a:sym typeface="Calibri" panose="020F0502020204030204" pitchFamily="34" charset="0"/>
              </a:rPr>
              <a:t>→</a:t>
            </a:r>
            <a:r>
              <a:rPr lang="en-US" altLang="zh-CN" sz="2400" dirty="0" err="1" smtClean="0">
                <a:sym typeface="Calibri" panose="020F0502020204030204" pitchFamily="34" charset="0"/>
              </a:rPr>
              <a:t>Sloc</a:t>
            </a:r>
            <a:endParaRPr lang="en-US" altLang="zh-CN" sz="2400" dirty="0" smtClean="0">
              <a:sym typeface="Calibri" panose="020F0502020204030204" pitchFamily="34" charset="0"/>
            </a:endParaRPr>
          </a:p>
          <a:p>
            <a:pPr marL="857250" lvl="2" algn="l">
              <a:buFont typeface="Wingdings" panose="05000000000000000000" pitchFamily="2" charset="2"/>
              <a:buChar char="n"/>
            </a:pPr>
            <a:r>
              <a:rPr lang="en-US" altLang="zh-CN" sz="2400" dirty="0" err="1" smtClean="0">
                <a:sym typeface="Calibri" panose="020F0502020204030204" pitchFamily="34" charset="0"/>
              </a:rPr>
              <a:t>Sdept</a:t>
            </a:r>
            <a:r>
              <a:rPr lang="zh-CN" altLang="en-US" sz="2400" dirty="0" smtClean="0">
                <a:sym typeface="Calibri" panose="020F0502020204030204" pitchFamily="34" charset="0"/>
              </a:rPr>
              <a:t>→</a:t>
            </a:r>
            <a:r>
              <a:rPr lang="en-US" altLang="zh-CN" sz="2400" dirty="0" err="1" smtClean="0">
                <a:sym typeface="Calibri" panose="020F0502020204030204" pitchFamily="34" charset="0"/>
              </a:rPr>
              <a:t>Sloc</a:t>
            </a:r>
            <a:endParaRPr lang="en-US" altLang="zh-CN" sz="2400" dirty="0" smtClean="0">
              <a:sym typeface="Calibri" panose="020F0502020204030204" pitchFamily="34" charset="0"/>
            </a:endParaRPr>
          </a:p>
          <a:p>
            <a:pPr marL="342900" indent="-342900" algn="l">
              <a:lnSpc>
                <a:spcPct val="150000"/>
              </a:lnSpc>
              <a:buFont typeface="Wingdings" panose="05000000000000000000" pitchFamily="2" charset="2"/>
              <a:buChar char="v"/>
            </a:pPr>
            <a:endParaRPr lang="en-US" altLang="zh-CN" dirty="0" smtClean="0">
              <a:sym typeface="Calibri" panose="020F0502020204030204" pitchFamily="34" charset="0"/>
            </a:endParaRPr>
          </a:p>
          <a:p>
            <a:pPr marL="342900" indent="-342900" algn="l">
              <a:buFont typeface="Wingdings" panose="05000000000000000000" pitchFamily="2" charset="2"/>
              <a:buChar char="v"/>
            </a:pPr>
            <a:endParaRPr lang="zh-CN" altLang="en-US" sz="2000" dirty="0" smtClean="0">
              <a:sym typeface="Calibri" panose="020F0502020204030204" pitchFamily="34" charset="0"/>
            </a:endParaRPr>
          </a:p>
        </p:txBody>
      </p:sp>
      <p:sp>
        <p:nvSpPr>
          <p:cNvPr id="44038" name="TextBox 1"/>
          <p:cNvSpPr>
            <a:spLocks noChangeArrowheads="1"/>
          </p:cNvSpPr>
          <p:nvPr/>
        </p:nvSpPr>
        <p:spPr bwMode="auto">
          <a:xfrm>
            <a:off x="2806650" y="4005064"/>
            <a:ext cx="757238" cy="368300"/>
          </a:xfrm>
          <a:prstGeom prst="rect">
            <a:avLst/>
          </a:prstGeom>
          <a:noFill/>
          <a:ln w="9525">
            <a:noFill/>
            <a:miter lim="800000"/>
          </a:ln>
        </p:spPr>
        <p:txBody>
          <a:bodyPr>
            <a:spAutoFit/>
          </a:bodyPr>
          <a:lstStyle/>
          <a:p>
            <a:pPr>
              <a:buSzPct val="100000"/>
            </a:pPr>
            <a:r>
              <a:rPr lang="en-US" altLang="zh-CN" b="1" dirty="0">
                <a:solidFill>
                  <a:srgbClr val="000000"/>
                </a:solidFill>
                <a:sym typeface="Arial" panose="020B0604020202020204" pitchFamily="34" charset="0"/>
              </a:rPr>
              <a:t>F</a:t>
            </a:r>
            <a:endParaRPr lang="zh-CN" altLang="en-US" b="1" dirty="0">
              <a:solidFill>
                <a:srgbClr val="000000"/>
              </a:solidFill>
              <a:sym typeface="Arial" panose="020B0604020202020204" pitchFamily="34" charset="0"/>
            </a:endParaRPr>
          </a:p>
        </p:txBody>
      </p:sp>
      <p:sp>
        <p:nvSpPr>
          <p:cNvPr id="44039" name="TextBox 1"/>
          <p:cNvSpPr>
            <a:spLocks noChangeArrowheads="1"/>
          </p:cNvSpPr>
          <p:nvPr/>
        </p:nvSpPr>
        <p:spPr bwMode="auto">
          <a:xfrm>
            <a:off x="4534843" y="4869160"/>
            <a:ext cx="757237" cy="368300"/>
          </a:xfrm>
          <a:prstGeom prst="rect">
            <a:avLst/>
          </a:prstGeom>
          <a:noFill/>
          <a:ln w="9525">
            <a:noFill/>
            <a:miter lim="800000"/>
          </a:ln>
        </p:spPr>
        <p:txBody>
          <a:bodyPr>
            <a:spAutoFit/>
          </a:bodyPr>
          <a:lstStyle/>
          <a:p>
            <a:pPr>
              <a:buSzPct val="100000"/>
            </a:pPr>
            <a:r>
              <a:rPr lang="en-US" altLang="zh-CN" b="1" dirty="0">
                <a:solidFill>
                  <a:srgbClr val="000000"/>
                </a:solidFill>
                <a:sym typeface="Arial" panose="020B0604020202020204" pitchFamily="34" charset="0"/>
              </a:rPr>
              <a:t>P</a:t>
            </a:r>
            <a:endParaRPr lang="zh-CN" altLang="en-US" b="1" dirty="0">
              <a:solidFill>
                <a:srgbClr val="000000"/>
              </a:solidFill>
              <a:sym typeface="Arial" panose="020B0604020202020204" pitchFamily="34" charset="0"/>
            </a:endParaRPr>
          </a:p>
        </p:txBody>
      </p:sp>
      <p:sp>
        <p:nvSpPr>
          <p:cNvPr id="44040" name="TextBox 1"/>
          <p:cNvSpPr>
            <a:spLocks noChangeArrowheads="1"/>
          </p:cNvSpPr>
          <p:nvPr/>
        </p:nvSpPr>
        <p:spPr bwMode="auto">
          <a:xfrm>
            <a:off x="4750866" y="4437112"/>
            <a:ext cx="757238" cy="368300"/>
          </a:xfrm>
          <a:prstGeom prst="rect">
            <a:avLst/>
          </a:prstGeom>
          <a:noFill/>
          <a:ln w="9525">
            <a:noFill/>
            <a:miter lim="800000"/>
          </a:ln>
        </p:spPr>
        <p:txBody>
          <a:bodyPr>
            <a:spAutoFit/>
          </a:bodyPr>
          <a:lstStyle/>
          <a:p>
            <a:pPr>
              <a:buSzPct val="100000"/>
            </a:pPr>
            <a:r>
              <a:rPr lang="en-US" altLang="zh-CN" b="1" dirty="0">
                <a:solidFill>
                  <a:srgbClr val="000000"/>
                </a:solidFill>
                <a:sym typeface="Arial" panose="020B0604020202020204" pitchFamily="34" charset="0"/>
              </a:rPr>
              <a:t>P</a:t>
            </a:r>
            <a:endParaRPr lang="zh-CN" altLang="en-US" b="1" dirty="0">
              <a:solidFill>
                <a:srgbClr val="000000"/>
              </a:solidFill>
              <a:sym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4505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45060" name="Rectangle 2"/>
          <p:cNvSpPr>
            <a:spLocks noGrp="1" noChangeArrowheads="1"/>
          </p:cNvSpPr>
          <p:nvPr>
            <p:ph type="title" idx="4294967295"/>
          </p:nvPr>
        </p:nvSpPr>
        <p:spPr>
          <a:xfrm>
            <a:off x="485775" y="117475"/>
            <a:ext cx="8229600" cy="873125"/>
          </a:xfrm>
        </p:spPr>
        <p:txBody>
          <a:bodyPr/>
          <a:lstStyle/>
          <a:p>
            <a:r>
              <a:rPr lang="en-US" altLang="zh-CN" sz="3600" dirty="0" smtClean="0">
                <a:sym typeface="微软雅黑" panose="020B0503020204020204" pitchFamily="34" charset="-122"/>
              </a:rPr>
              <a:t>2NF</a:t>
            </a:r>
            <a:r>
              <a:rPr lang="zh-CN" altLang="en-US" sz="3600" dirty="0" smtClean="0">
                <a:sym typeface="微软雅黑" panose="020B0503020204020204" pitchFamily="34" charset="-122"/>
              </a:rPr>
              <a:t>（续）</a:t>
            </a:r>
            <a:endParaRPr lang="zh-CN" altLang="en-US" sz="3600" dirty="0" smtClean="0"/>
          </a:p>
        </p:txBody>
      </p:sp>
      <p:grpSp>
        <p:nvGrpSpPr>
          <p:cNvPr id="45061" name="Group 5"/>
          <p:cNvGrpSpPr/>
          <p:nvPr/>
        </p:nvGrpSpPr>
        <p:grpSpPr bwMode="auto">
          <a:xfrm>
            <a:off x="1317625" y="1533525"/>
            <a:ext cx="5991225" cy="2040573"/>
            <a:chOff x="0" y="0"/>
            <a:chExt cx="9435" cy="3213"/>
          </a:xfrm>
        </p:grpSpPr>
        <p:sp>
          <p:nvSpPr>
            <p:cNvPr id="45064" name="Rectangle 8"/>
            <p:cNvSpPr>
              <a:spLocks noChangeArrowheads="1"/>
            </p:cNvSpPr>
            <p:nvPr/>
          </p:nvSpPr>
          <p:spPr bwMode="auto">
            <a:xfrm>
              <a:off x="3145" y="0"/>
              <a:ext cx="3145" cy="3213"/>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45065" name="Text Box 9"/>
            <p:cNvSpPr>
              <a:spLocks noChangeArrowheads="1"/>
            </p:cNvSpPr>
            <p:nvPr/>
          </p:nvSpPr>
          <p:spPr bwMode="auto">
            <a:xfrm>
              <a:off x="3843" y="459"/>
              <a:ext cx="1748" cy="688"/>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800" b="1">
                  <a:latin typeface="Times New Roman" panose="02020603050405020304" pitchFamily="18" charset="0"/>
                </a:rPr>
                <a:t>Sno</a:t>
              </a:r>
            </a:p>
          </p:txBody>
        </p:sp>
        <p:sp>
          <p:nvSpPr>
            <p:cNvPr id="45066" name="Text Box 10"/>
            <p:cNvSpPr>
              <a:spLocks noChangeArrowheads="1"/>
            </p:cNvSpPr>
            <p:nvPr/>
          </p:nvSpPr>
          <p:spPr bwMode="auto">
            <a:xfrm>
              <a:off x="3843" y="2065"/>
              <a:ext cx="1748" cy="689"/>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800" b="1">
                  <a:latin typeface="Times New Roman" panose="02020603050405020304" pitchFamily="18" charset="0"/>
                </a:rPr>
                <a:t>Cno</a:t>
              </a:r>
            </a:p>
          </p:txBody>
        </p:sp>
        <p:sp>
          <p:nvSpPr>
            <p:cNvPr id="45067" name="Text Box 11"/>
            <p:cNvSpPr>
              <a:spLocks noChangeArrowheads="1"/>
            </p:cNvSpPr>
            <p:nvPr/>
          </p:nvSpPr>
          <p:spPr bwMode="auto">
            <a:xfrm>
              <a:off x="0" y="1377"/>
              <a:ext cx="2095" cy="688"/>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800" b="1">
                  <a:latin typeface="Times New Roman" panose="02020603050405020304" pitchFamily="18" charset="0"/>
                </a:rPr>
                <a:t>Grade</a:t>
              </a:r>
              <a:endParaRPr lang="zh-CN" altLang="en-US"/>
            </a:p>
          </p:txBody>
        </p:sp>
        <p:sp>
          <p:nvSpPr>
            <p:cNvPr id="45068" name="Text Box 12"/>
            <p:cNvSpPr>
              <a:spLocks noChangeArrowheads="1"/>
            </p:cNvSpPr>
            <p:nvPr/>
          </p:nvSpPr>
          <p:spPr bwMode="auto">
            <a:xfrm>
              <a:off x="7339" y="459"/>
              <a:ext cx="2096" cy="688"/>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800" b="1">
                  <a:latin typeface="Times New Roman" panose="02020603050405020304" pitchFamily="18" charset="0"/>
                </a:rPr>
                <a:t>Sdept</a:t>
              </a:r>
            </a:p>
          </p:txBody>
        </p:sp>
        <p:sp>
          <p:nvSpPr>
            <p:cNvPr id="45069" name="Text Box 13"/>
            <p:cNvSpPr>
              <a:spLocks noChangeArrowheads="1"/>
            </p:cNvSpPr>
            <p:nvPr/>
          </p:nvSpPr>
          <p:spPr bwMode="auto">
            <a:xfrm>
              <a:off x="7339" y="2065"/>
              <a:ext cx="2096" cy="689"/>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800" b="1">
                  <a:latin typeface="Times New Roman" panose="02020603050405020304" pitchFamily="18" charset="0"/>
                </a:rPr>
                <a:t>Sloc</a:t>
              </a:r>
            </a:p>
          </p:txBody>
        </p:sp>
        <p:sp>
          <p:nvSpPr>
            <p:cNvPr id="45070" name="Line 14"/>
            <p:cNvSpPr>
              <a:spLocks noChangeShapeType="1"/>
            </p:cNvSpPr>
            <p:nvPr/>
          </p:nvSpPr>
          <p:spPr bwMode="auto">
            <a:xfrm flipH="1">
              <a:off x="2095" y="1719"/>
              <a:ext cx="1050" cy="2"/>
            </a:xfrm>
            <a:prstGeom prst="line">
              <a:avLst/>
            </a:prstGeom>
            <a:noFill/>
            <a:ln w="38100">
              <a:solidFill>
                <a:srgbClr val="000000"/>
              </a:solidFill>
              <a:round/>
              <a:tailEnd type="triangle" w="med" len="med"/>
            </a:ln>
          </p:spPr>
          <p:txBody>
            <a:bodyPr/>
            <a:lstStyle/>
            <a:p>
              <a:endParaRPr lang="zh-CN" altLang="en-US"/>
            </a:p>
          </p:txBody>
        </p:sp>
        <p:sp>
          <p:nvSpPr>
            <p:cNvPr id="45071" name="Line 15"/>
            <p:cNvSpPr>
              <a:spLocks noChangeShapeType="1"/>
            </p:cNvSpPr>
            <p:nvPr/>
          </p:nvSpPr>
          <p:spPr bwMode="auto">
            <a:xfrm>
              <a:off x="5591" y="688"/>
              <a:ext cx="1748" cy="2"/>
            </a:xfrm>
            <a:prstGeom prst="line">
              <a:avLst/>
            </a:prstGeom>
            <a:noFill/>
            <a:ln w="38100">
              <a:solidFill>
                <a:srgbClr val="000000"/>
              </a:solidFill>
              <a:round/>
              <a:tailEnd type="triangle" w="med" len="med"/>
            </a:ln>
          </p:spPr>
          <p:txBody>
            <a:bodyPr/>
            <a:lstStyle/>
            <a:p>
              <a:endParaRPr lang="zh-CN" altLang="en-US"/>
            </a:p>
          </p:txBody>
        </p:sp>
        <p:sp>
          <p:nvSpPr>
            <p:cNvPr id="45072" name="Line 16"/>
            <p:cNvSpPr>
              <a:spLocks noChangeShapeType="1"/>
            </p:cNvSpPr>
            <p:nvPr/>
          </p:nvSpPr>
          <p:spPr bwMode="auto">
            <a:xfrm>
              <a:off x="5591" y="688"/>
              <a:ext cx="1748" cy="1608"/>
            </a:xfrm>
            <a:prstGeom prst="line">
              <a:avLst/>
            </a:prstGeom>
            <a:noFill/>
            <a:ln w="38100">
              <a:solidFill>
                <a:srgbClr val="000000"/>
              </a:solidFill>
              <a:round/>
              <a:tailEnd type="triangle" w="med" len="med"/>
            </a:ln>
          </p:spPr>
          <p:txBody>
            <a:bodyPr/>
            <a:lstStyle/>
            <a:p>
              <a:endParaRPr lang="zh-CN" altLang="en-US"/>
            </a:p>
          </p:txBody>
        </p:sp>
        <p:sp>
          <p:nvSpPr>
            <p:cNvPr id="45073" name="Line 17"/>
            <p:cNvSpPr>
              <a:spLocks noChangeShapeType="1"/>
            </p:cNvSpPr>
            <p:nvPr/>
          </p:nvSpPr>
          <p:spPr bwMode="auto">
            <a:xfrm flipV="1">
              <a:off x="5591" y="689"/>
              <a:ext cx="1748" cy="1607"/>
            </a:xfrm>
            <a:prstGeom prst="line">
              <a:avLst/>
            </a:prstGeom>
            <a:noFill/>
            <a:ln w="38100">
              <a:solidFill>
                <a:srgbClr val="000000"/>
              </a:solidFill>
              <a:prstDash val="sysDot"/>
              <a:round/>
              <a:tailEnd type="triangle" w="med" len="med"/>
            </a:ln>
          </p:spPr>
          <p:txBody>
            <a:bodyPr/>
            <a:lstStyle/>
            <a:p>
              <a:endParaRPr lang="zh-CN" altLang="en-US"/>
            </a:p>
          </p:txBody>
        </p:sp>
        <p:sp>
          <p:nvSpPr>
            <p:cNvPr id="45074" name="Line 18"/>
            <p:cNvSpPr>
              <a:spLocks noChangeShapeType="1"/>
            </p:cNvSpPr>
            <p:nvPr/>
          </p:nvSpPr>
          <p:spPr bwMode="auto">
            <a:xfrm flipV="1">
              <a:off x="5623" y="2378"/>
              <a:ext cx="1716" cy="0"/>
            </a:xfrm>
            <a:prstGeom prst="line">
              <a:avLst/>
            </a:prstGeom>
            <a:noFill/>
            <a:ln w="38100" cap="rnd">
              <a:solidFill>
                <a:srgbClr val="000000"/>
              </a:solidFill>
              <a:prstDash val="sysDot"/>
              <a:round/>
              <a:tailEnd type="triangle" w="med" len="med"/>
            </a:ln>
          </p:spPr>
          <p:txBody>
            <a:bodyPr/>
            <a:lstStyle/>
            <a:p>
              <a:endParaRPr lang="zh-CN" altLang="en-US"/>
            </a:p>
          </p:txBody>
        </p:sp>
        <p:sp>
          <p:nvSpPr>
            <p:cNvPr id="45075" name="Line 19"/>
            <p:cNvSpPr>
              <a:spLocks noChangeShapeType="1"/>
            </p:cNvSpPr>
            <p:nvPr/>
          </p:nvSpPr>
          <p:spPr bwMode="auto">
            <a:xfrm>
              <a:off x="8385" y="1147"/>
              <a:ext cx="3" cy="918"/>
            </a:xfrm>
            <a:prstGeom prst="line">
              <a:avLst/>
            </a:prstGeom>
            <a:noFill/>
            <a:ln w="38100">
              <a:solidFill>
                <a:srgbClr val="000000"/>
              </a:solidFill>
              <a:round/>
              <a:tailEnd type="triangle" w="med" len="med"/>
            </a:ln>
          </p:spPr>
          <p:txBody>
            <a:bodyPr/>
            <a:lstStyle/>
            <a:p>
              <a:endParaRPr lang="zh-CN" altLang="en-US"/>
            </a:p>
          </p:txBody>
        </p:sp>
      </p:grpSp>
      <p:sp>
        <p:nvSpPr>
          <p:cNvPr id="45062" name="矩形 19"/>
          <p:cNvSpPr>
            <a:spLocks noChangeArrowheads="1"/>
          </p:cNvSpPr>
          <p:nvPr/>
        </p:nvSpPr>
        <p:spPr bwMode="auto">
          <a:xfrm>
            <a:off x="971550" y="4940300"/>
            <a:ext cx="4386263" cy="461963"/>
          </a:xfrm>
          <a:prstGeom prst="rect">
            <a:avLst/>
          </a:prstGeom>
          <a:noFill/>
          <a:ln w="9525">
            <a:noFill/>
            <a:miter lim="800000"/>
          </a:ln>
        </p:spPr>
        <p:txBody>
          <a:bodyPr wrap="none">
            <a:spAutoFit/>
          </a:bodyPr>
          <a:lstStyle/>
          <a:p>
            <a:pPr marL="400050" lvl="1">
              <a:buFont typeface="Wingdings" panose="05000000000000000000" pitchFamily="2" charset="2"/>
              <a:buChar char="n"/>
            </a:pPr>
            <a:r>
              <a:rPr lang="zh-CN" altLang="en-US" sz="2400" b="1">
                <a:solidFill>
                  <a:srgbClr val="000000"/>
                </a:solidFill>
                <a:sym typeface="Calibri" panose="020F0502020204030204" pitchFamily="34" charset="0"/>
              </a:rPr>
              <a:t>关系模式</a:t>
            </a:r>
            <a:r>
              <a:rPr lang="en-US" altLang="zh-CN" sz="2400" b="1">
                <a:solidFill>
                  <a:srgbClr val="000000"/>
                </a:solidFill>
                <a:sym typeface="Calibri" panose="020F0502020204030204" pitchFamily="34" charset="0"/>
              </a:rPr>
              <a:t>S-L-C</a:t>
            </a:r>
            <a:r>
              <a:rPr lang="zh-CN" altLang="en-US" sz="2400" b="1">
                <a:solidFill>
                  <a:srgbClr val="000000"/>
                </a:solidFill>
                <a:sym typeface="Calibri" panose="020F0502020204030204" pitchFamily="34" charset="0"/>
              </a:rPr>
              <a:t>不属于</a:t>
            </a:r>
            <a:r>
              <a:rPr lang="en-US" altLang="zh-CN" sz="2400" b="1">
                <a:solidFill>
                  <a:srgbClr val="000000"/>
                </a:solidFill>
                <a:sym typeface="Calibri" panose="020F0502020204030204" pitchFamily="34" charset="0"/>
              </a:rPr>
              <a:t>2NF</a:t>
            </a:r>
            <a:endParaRPr lang="zh-CN" altLang="en-US" sz="2400" b="1">
              <a:solidFill>
                <a:srgbClr val="000000"/>
              </a:solidFill>
              <a:sym typeface="Calibri" panose="020F0502020204030204" pitchFamily="34" charset="0"/>
            </a:endParaRPr>
          </a:p>
        </p:txBody>
      </p:sp>
      <p:sp>
        <p:nvSpPr>
          <p:cNvPr id="45063" name="矩形 20"/>
          <p:cNvSpPr>
            <a:spLocks noChangeArrowheads="1"/>
          </p:cNvSpPr>
          <p:nvPr/>
        </p:nvSpPr>
        <p:spPr bwMode="auto">
          <a:xfrm>
            <a:off x="965200" y="4335463"/>
            <a:ext cx="6343650" cy="461962"/>
          </a:xfrm>
          <a:prstGeom prst="rect">
            <a:avLst/>
          </a:prstGeom>
          <a:noFill/>
          <a:ln w="9525">
            <a:noFill/>
            <a:miter lim="800000"/>
          </a:ln>
        </p:spPr>
        <p:txBody>
          <a:bodyPr wrap="none">
            <a:spAutoFit/>
          </a:bodyPr>
          <a:lstStyle/>
          <a:p>
            <a:pPr marL="400050" lvl="1">
              <a:buFont typeface="Wingdings" panose="05000000000000000000" pitchFamily="2" charset="2"/>
              <a:buChar char="n"/>
            </a:pPr>
            <a:r>
              <a:rPr lang="zh-CN" altLang="en-US" sz="2400" b="1" dirty="0">
                <a:solidFill>
                  <a:srgbClr val="000000"/>
                </a:solidFill>
                <a:sym typeface="Calibri" panose="020F0502020204030204" pitchFamily="34" charset="0"/>
              </a:rPr>
              <a:t>非主属性</a:t>
            </a:r>
            <a:r>
              <a:rPr lang="en-US" altLang="zh-CN" sz="2400" b="1" dirty="0" err="1">
                <a:solidFill>
                  <a:srgbClr val="000000"/>
                </a:solidFill>
                <a:sym typeface="Calibri" panose="020F0502020204030204" pitchFamily="34" charset="0"/>
              </a:rPr>
              <a:t>Sdept</a:t>
            </a:r>
            <a:r>
              <a:rPr lang="zh-CN" altLang="en-US" sz="2400" b="1" dirty="0">
                <a:solidFill>
                  <a:srgbClr val="000000"/>
                </a:solidFill>
                <a:sym typeface="Calibri" panose="020F0502020204030204" pitchFamily="34" charset="0"/>
              </a:rPr>
              <a:t>、</a:t>
            </a:r>
            <a:r>
              <a:rPr lang="en-US" altLang="zh-CN" sz="2400" b="1" dirty="0" err="1">
                <a:solidFill>
                  <a:srgbClr val="000000"/>
                </a:solidFill>
                <a:sym typeface="Calibri" panose="020F0502020204030204" pitchFamily="34" charset="0"/>
              </a:rPr>
              <a:t>Sloc</a:t>
            </a:r>
            <a:r>
              <a:rPr lang="zh-CN" altLang="en-US" sz="2400" b="1" dirty="0">
                <a:solidFill>
                  <a:srgbClr val="000000"/>
                </a:solidFill>
                <a:sym typeface="Calibri" panose="020F0502020204030204" pitchFamily="34" charset="0"/>
              </a:rPr>
              <a:t>并不完全依赖于码</a:t>
            </a:r>
            <a:endParaRPr lang="zh-CN" alt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4608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46084" name="Rectangle 2"/>
          <p:cNvSpPr>
            <a:spLocks noGrp="1" noChangeArrowheads="1"/>
          </p:cNvSpPr>
          <p:nvPr>
            <p:ph type="title" idx="4294967295"/>
          </p:nvPr>
        </p:nvSpPr>
        <p:spPr>
          <a:xfrm>
            <a:off x="457200" y="111125"/>
            <a:ext cx="8229600" cy="869950"/>
          </a:xfrm>
        </p:spPr>
        <p:txBody>
          <a:bodyPr/>
          <a:lstStyle/>
          <a:p>
            <a:r>
              <a:rPr lang="en-US" altLang="zh-CN" sz="3600" dirty="0" smtClean="0">
                <a:sym typeface="微软雅黑" panose="020B0503020204020204" pitchFamily="34" charset="-122"/>
              </a:rPr>
              <a:t>2NF</a:t>
            </a:r>
            <a:r>
              <a:rPr lang="zh-CN" altLang="en-US" sz="3600" dirty="0" smtClean="0">
                <a:sym typeface="微软雅黑" panose="020B0503020204020204" pitchFamily="34" charset="-122"/>
              </a:rPr>
              <a:t>（续）</a:t>
            </a:r>
            <a:endParaRPr lang="zh-CN" altLang="en-US" sz="3600" dirty="0" smtClean="0"/>
          </a:p>
        </p:txBody>
      </p:sp>
      <p:sp>
        <p:nvSpPr>
          <p:cNvPr id="46085" name="Rectangle 3"/>
          <p:cNvSpPr>
            <a:spLocks noGrp="1" noChangeArrowheads="1"/>
          </p:cNvSpPr>
          <p:nvPr>
            <p:ph idx="1"/>
          </p:nvPr>
        </p:nvSpPr>
        <p:spPr>
          <a:xfrm>
            <a:off x="395288" y="980826"/>
            <a:ext cx="8229600" cy="5184478"/>
          </a:xfrm>
        </p:spPr>
        <p:txBody>
          <a:bodyPr/>
          <a:lstStyle/>
          <a:p>
            <a:pPr marL="342900" indent="-342900" algn="l">
              <a:lnSpc>
                <a:spcPct val="120000"/>
              </a:lnSpc>
              <a:spcBef>
                <a:spcPct val="0"/>
              </a:spcBef>
              <a:buFont typeface="Wingdings" panose="05000000000000000000" pitchFamily="2" charset="2"/>
              <a:buChar char="v"/>
            </a:pPr>
            <a:r>
              <a:rPr lang="zh-CN" altLang="en-US" dirty="0" smtClean="0">
                <a:sym typeface="Calibri" panose="020F0502020204030204" pitchFamily="34" charset="0"/>
              </a:rPr>
              <a:t>一个关系模式不属于</a:t>
            </a:r>
            <a:r>
              <a:rPr lang="en-US" altLang="zh-CN" dirty="0" smtClean="0">
                <a:sym typeface="Calibri" panose="020F0502020204030204" pitchFamily="34" charset="0"/>
              </a:rPr>
              <a:t>2NF</a:t>
            </a:r>
            <a:r>
              <a:rPr lang="zh-CN" altLang="en-US" dirty="0" smtClean="0">
                <a:sym typeface="Calibri" panose="020F0502020204030204" pitchFamily="34" charset="0"/>
              </a:rPr>
              <a:t>，会产生以下问题：</a:t>
            </a:r>
            <a:endParaRPr lang="en-US" sz="3200" dirty="0" smtClean="0">
              <a:sym typeface="Calibri" panose="020F0502020204030204" pitchFamily="34" charset="0"/>
            </a:endParaRPr>
          </a:p>
          <a:p>
            <a:pPr marL="742950" lvl="1" indent="-285750" algn="l">
              <a:lnSpc>
                <a:spcPct val="120000"/>
              </a:lnSpc>
              <a:spcBef>
                <a:spcPct val="0"/>
              </a:spcBef>
              <a:buFont typeface="Wingdings" panose="05000000000000000000" pitchFamily="2" charset="2"/>
              <a:buChar char="n"/>
            </a:pPr>
            <a:r>
              <a:rPr lang="zh-CN" altLang="en-US" dirty="0" smtClean="0">
                <a:sym typeface="Calibri" panose="020F0502020204030204" pitchFamily="34" charset="0"/>
              </a:rPr>
              <a:t>插入异常</a:t>
            </a:r>
            <a:endParaRPr lang="en-US" sz="2800" dirty="0" smtClean="0">
              <a:sym typeface="Calibri" panose="020F0502020204030204" pitchFamily="34" charset="0"/>
            </a:endParaRPr>
          </a:p>
          <a:p>
            <a:pPr marL="1143000" lvl="2" indent="-228600" algn="l">
              <a:lnSpc>
                <a:spcPct val="120000"/>
              </a:lnSpc>
              <a:spcBef>
                <a:spcPct val="0"/>
              </a:spcBef>
              <a:buSzPct val="87000"/>
              <a:buFont typeface="Wingdings" panose="05000000000000000000" pitchFamily="2" charset="2"/>
              <a:buChar char="l"/>
            </a:pPr>
            <a:r>
              <a:rPr lang="zh-CN" altLang="en-US" dirty="0" smtClean="0">
                <a:sym typeface="Calibri" panose="020F0502020204030204" pitchFamily="34" charset="0"/>
              </a:rPr>
              <a:t>如果插入一个新学生，但该生未选课，即该生无</a:t>
            </a:r>
            <a:r>
              <a:rPr lang="en-US" altLang="zh-CN" dirty="0" err="1" smtClean="0">
                <a:sym typeface="Calibri" panose="020F0502020204030204" pitchFamily="34" charset="0"/>
              </a:rPr>
              <a:t>Cno</a:t>
            </a:r>
            <a:r>
              <a:rPr lang="zh-CN" altLang="en-US" dirty="0" smtClean="0">
                <a:sym typeface="Calibri" panose="020F0502020204030204" pitchFamily="34" charset="0"/>
              </a:rPr>
              <a:t>，由于插入元组时，必须给定码值，因此插入失败。</a:t>
            </a:r>
            <a:endParaRPr lang="en-US" dirty="0" smtClean="0">
              <a:sym typeface="Calibri" panose="020F0502020204030204" pitchFamily="34" charset="0"/>
            </a:endParaRPr>
          </a:p>
          <a:p>
            <a:pPr marL="742950" lvl="1" indent="-285750" algn="l">
              <a:lnSpc>
                <a:spcPct val="120000"/>
              </a:lnSpc>
              <a:spcBef>
                <a:spcPct val="0"/>
              </a:spcBef>
              <a:buFont typeface="Wingdings" panose="05000000000000000000" pitchFamily="2" charset="2"/>
              <a:buChar char="n"/>
            </a:pPr>
            <a:r>
              <a:rPr lang="zh-CN" altLang="en-US" dirty="0" smtClean="0">
                <a:sym typeface="Calibri" panose="020F0502020204030204" pitchFamily="34" charset="0"/>
              </a:rPr>
              <a:t>删除异常</a:t>
            </a:r>
            <a:endParaRPr lang="en-US" sz="2800" dirty="0" smtClean="0">
              <a:sym typeface="Calibri" panose="020F0502020204030204" pitchFamily="34" charset="0"/>
            </a:endParaRPr>
          </a:p>
          <a:p>
            <a:pPr marL="1143000" lvl="2" indent="-228600" algn="l">
              <a:lnSpc>
                <a:spcPct val="120000"/>
              </a:lnSpc>
              <a:spcBef>
                <a:spcPct val="0"/>
              </a:spcBef>
              <a:buSzPct val="87000"/>
              <a:buFont typeface="Wingdings" panose="05000000000000000000" pitchFamily="2" charset="2"/>
              <a:buChar char="l"/>
            </a:pPr>
            <a:r>
              <a:rPr lang="zh-CN" altLang="en-US" dirty="0" smtClean="0">
                <a:sym typeface="Calibri" panose="020F0502020204030204" pitchFamily="34" charset="0"/>
              </a:rPr>
              <a:t>如果</a:t>
            </a:r>
            <a:r>
              <a:rPr lang="en-US" altLang="zh-CN" dirty="0" smtClean="0">
                <a:sym typeface="Calibri" panose="020F0502020204030204" pitchFamily="34" charset="0"/>
              </a:rPr>
              <a:t>S4</a:t>
            </a:r>
            <a:r>
              <a:rPr lang="zh-CN" altLang="en-US" dirty="0" smtClean="0">
                <a:sym typeface="Calibri" panose="020F0502020204030204" pitchFamily="34" charset="0"/>
              </a:rPr>
              <a:t>只选了一门课</a:t>
            </a:r>
            <a:r>
              <a:rPr lang="en-US" altLang="zh-CN" dirty="0" smtClean="0">
                <a:sym typeface="Calibri" panose="020F0502020204030204" pitchFamily="34" charset="0"/>
              </a:rPr>
              <a:t>C3</a:t>
            </a:r>
            <a:r>
              <a:rPr lang="zh-CN" altLang="en-US" dirty="0" smtClean="0">
                <a:sym typeface="Calibri" panose="020F0502020204030204" pitchFamily="34" charset="0"/>
              </a:rPr>
              <a:t>，现在他不再选这门课，则删除</a:t>
            </a:r>
            <a:r>
              <a:rPr lang="en-US" altLang="zh-CN" dirty="0" smtClean="0">
                <a:sym typeface="Calibri" panose="020F0502020204030204" pitchFamily="34" charset="0"/>
              </a:rPr>
              <a:t>C3</a:t>
            </a:r>
            <a:r>
              <a:rPr lang="zh-CN" altLang="en-US" dirty="0" smtClean="0">
                <a:sym typeface="Calibri" panose="020F0502020204030204" pitchFamily="34" charset="0"/>
              </a:rPr>
              <a:t>后，整个元组的其他信息也被删除了。</a:t>
            </a:r>
            <a:endParaRPr lang="en-US" dirty="0" smtClean="0">
              <a:sym typeface="Calibri" panose="020F0502020204030204" pitchFamily="34" charset="0"/>
            </a:endParaRPr>
          </a:p>
          <a:p>
            <a:pPr marL="742950" lvl="1" indent="-285750" algn="l">
              <a:lnSpc>
                <a:spcPct val="120000"/>
              </a:lnSpc>
              <a:spcBef>
                <a:spcPct val="0"/>
              </a:spcBef>
              <a:buFont typeface="Wingdings" panose="05000000000000000000" pitchFamily="2" charset="2"/>
              <a:buChar char="n"/>
            </a:pPr>
            <a:r>
              <a:rPr lang="zh-CN" altLang="en-US" dirty="0" smtClean="0">
                <a:sym typeface="Calibri" panose="020F0502020204030204" pitchFamily="34" charset="0"/>
              </a:rPr>
              <a:t>修改复杂</a:t>
            </a:r>
            <a:endParaRPr lang="en-US" sz="2800" dirty="0" smtClean="0">
              <a:sym typeface="Calibri" panose="020F0502020204030204" pitchFamily="34" charset="0"/>
            </a:endParaRPr>
          </a:p>
          <a:p>
            <a:pPr marL="1143000" lvl="2" indent="-228600" algn="l">
              <a:lnSpc>
                <a:spcPct val="120000"/>
              </a:lnSpc>
              <a:spcBef>
                <a:spcPct val="0"/>
              </a:spcBef>
              <a:buSzPct val="87000"/>
              <a:buFont typeface="Wingdings" panose="05000000000000000000" pitchFamily="2" charset="2"/>
              <a:buChar char="l"/>
            </a:pPr>
            <a:r>
              <a:rPr lang="zh-CN" altLang="en-US" dirty="0" smtClean="0">
                <a:sym typeface="Calibri" panose="020F0502020204030204" pitchFamily="34" charset="0"/>
              </a:rPr>
              <a:t>如果一个学生选了多门课，则</a:t>
            </a:r>
            <a:r>
              <a:rPr lang="en-US" altLang="zh-CN" dirty="0" err="1" smtClean="0">
                <a:sym typeface="Calibri" panose="020F0502020204030204" pitchFamily="34" charset="0"/>
              </a:rPr>
              <a:t>Sdept</a:t>
            </a:r>
            <a:r>
              <a:rPr lang="zh-CN" altLang="en-US" dirty="0" smtClean="0">
                <a:sym typeface="Calibri" panose="020F0502020204030204" pitchFamily="34" charset="0"/>
              </a:rPr>
              <a:t>，</a:t>
            </a:r>
            <a:r>
              <a:rPr lang="en-US" altLang="zh-CN" dirty="0" err="1" smtClean="0">
                <a:sym typeface="Calibri" panose="020F0502020204030204" pitchFamily="34" charset="0"/>
              </a:rPr>
              <a:t>Sloc</a:t>
            </a:r>
            <a:r>
              <a:rPr lang="zh-CN" altLang="en-US" dirty="0" smtClean="0">
                <a:sym typeface="Calibri" panose="020F0502020204030204" pitchFamily="34" charset="0"/>
              </a:rPr>
              <a:t>被存储了多次。如果该生转系，则需要修改所有相关的</a:t>
            </a:r>
            <a:r>
              <a:rPr lang="en-US" altLang="zh-CN" dirty="0" err="1" smtClean="0">
                <a:sym typeface="Calibri" panose="020F0502020204030204" pitchFamily="34" charset="0"/>
              </a:rPr>
              <a:t>Sdept</a:t>
            </a:r>
            <a:r>
              <a:rPr lang="zh-CN" altLang="en-US" dirty="0" smtClean="0">
                <a:sym typeface="Calibri" panose="020F0502020204030204" pitchFamily="34" charset="0"/>
              </a:rPr>
              <a:t>和</a:t>
            </a:r>
            <a:r>
              <a:rPr lang="en-US" altLang="zh-CN" dirty="0" err="1" smtClean="0">
                <a:sym typeface="Calibri" panose="020F0502020204030204" pitchFamily="34" charset="0"/>
              </a:rPr>
              <a:t>Sloc</a:t>
            </a:r>
            <a:r>
              <a:rPr lang="zh-CN" altLang="en-US" dirty="0" smtClean="0">
                <a:sym typeface="Calibri" panose="020F0502020204030204" pitchFamily="34" charset="0"/>
              </a:rPr>
              <a:t>，造成修改的复杂化。</a:t>
            </a:r>
            <a:endParaRPr lang="zh-CN" altLang="en-US" sz="2000"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4710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47108" name="Rectangle 2"/>
          <p:cNvSpPr>
            <a:spLocks noGrp="1" noChangeArrowheads="1"/>
          </p:cNvSpPr>
          <p:nvPr>
            <p:ph type="title" idx="4294967295"/>
          </p:nvPr>
        </p:nvSpPr>
        <p:spPr/>
        <p:txBody>
          <a:bodyPr/>
          <a:lstStyle/>
          <a:p>
            <a:r>
              <a:rPr lang="en-US" altLang="zh-CN" sz="3600" dirty="0" smtClean="0">
                <a:sym typeface="微软雅黑" panose="020B0503020204020204" pitchFamily="34" charset="-122"/>
              </a:rPr>
              <a:t>2NF</a:t>
            </a:r>
            <a:r>
              <a:rPr lang="zh-CN" altLang="en-US" sz="3600" dirty="0" smtClean="0">
                <a:sym typeface="微软雅黑" panose="020B0503020204020204" pitchFamily="34" charset="-122"/>
              </a:rPr>
              <a:t>（续）</a:t>
            </a:r>
            <a:endParaRPr lang="zh-CN" altLang="en-US" sz="3600" dirty="0" smtClean="0"/>
          </a:p>
        </p:txBody>
      </p:sp>
      <p:sp>
        <p:nvSpPr>
          <p:cNvPr id="47109" name="Rectangle 3"/>
          <p:cNvSpPr>
            <a:spLocks noGrp="1" noChangeArrowheads="1"/>
          </p:cNvSpPr>
          <p:nvPr>
            <p:ph idx="1"/>
          </p:nvPr>
        </p:nvSpPr>
        <p:spPr>
          <a:xfrm>
            <a:off x="457200" y="981075"/>
            <a:ext cx="8229600" cy="5614988"/>
          </a:xfrm>
        </p:spPr>
        <p:txBody>
          <a:bodyPr/>
          <a:lstStyle/>
          <a:p>
            <a:pPr marL="342900" indent="-342900" algn="l">
              <a:lnSpc>
                <a:spcPct val="125000"/>
              </a:lnSpc>
              <a:buFont typeface="Wingdings" panose="05000000000000000000" pitchFamily="2" charset="2"/>
              <a:buChar char="v"/>
            </a:pPr>
            <a:r>
              <a:rPr lang="zh-CN" altLang="en-US" dirty="0" smtClean="0">
                <a:sym typeface="Calibri" panose="020F0502020204030204" pitchFamily="34" charset="0"/>
              </a:rPr>
              <a:t>出现这种问题的原因</a:t>
            </a:r>
            <a:endParaRPr lang="en-US" dirty="0" smtClean="0">
              <a:sym typeface="Calibri" panose="020F0502020204030204" pitchFamily="34" charset="0"/>
            </a:endParaRPr>
          </a:p>
          <a:p>
            <a:pPr marL="742950" lvl="1" indent="-285750" algn="l">
              <a:lnSpc>
                <a:spcPct val="125000"/>
              </a:lnSpc>
              <a:buFont typeface="Wingdings" panose="05000000000000000000" pitchFamily="2" charset="2"/>
              <a:buChar char="n"/>
            </a:pPr>
            <a:r>
              <a:rPr lang="zh-CN" altLang="en-US" dirty="0" smtClean="0">
                <a:sym typeface="Calibri" panose="020F0502020204030204" pitchFamily="34" charset="0"/>
              </a:rPr>
              <a:t>例子中有两类非主属性：</a:t>
            </a:r>
            <a:endParaRPr lang="en-US" dirty="0" smtClean="0">
              <a:sym typeface="Calibri" panose="020F0502020204030204" pitchFamily="34" charset="0"/>
            </a:endParaRPr>
          </a:p>
          <a:p>
            <a:pPr marL="1143000" lvl="2" indent="-228600" algn="l">
              <a:lnSpc>
                <a:spcPct val="125000"/>
              </a:lnSpc>
              <a:buSzPct val="87000"/>
              <a:buFont typeface="Wingdings" panose="05000000000000000000" pitchFamily="2" charset="2"/>
              <a:buChar char="l"/>
            </a:pPr>
            <a:r>
              <a:rPr lang="zh-CN" altLang="en-US" dirty="0" smtClean="0">
                <a:sym typeface="Calibri" panose="020F0502020204030204" pitchFamily="34" charset="0"/>
              </a:rPr>
              <a:t>一类如</a:t>
            </a:r>
            <a:r>
              <a:rPr lang="en-US" altLang="zh-CN" dirty="0" smtClean="0">
                <a:sym typeface="Calibri" panose="020F0502020204030204" pitchFamily="34" charset="0"/>
              </a:rPr>
              <a:t>Grade</a:t>
            </a:r>
            <a:r>
              <a:rPr lang="zh-CN" altLang="en-US" dirty="0" smtClean="0">
                <a:sym typeface="Calibri" panose="020F0502020204030204" pitchFamily="34" charset="0"/>
              </a:rPr>
              <a:t>，它对码完全函数依赖</a:t>
            </a:r>
            <a:endParaRPr lang="en-US" dirty="0" smtClean="0">
              <a:sym typeface="Calibri" panose="020F0502020204030204" pitchFamily="34" charset="0"/>
            </a:endParaRPr>
          </a:p>
          <a:p>
            <a:pPr marL="1143000" lvl="2" indent="-228600" algn="l">
              <a:lnSpc>
                <a:spcPct val="125000"/>
              </a:lnSpc>
              <a:buSzPct val="87000"/>
              <a:buFont typeface="Wingdings" panose="05000000000000000000" pitchFamily="2" charset="2"/>
              <a:buChar char="l"/>
            </a:pPr>
            <a:r>
              <a:rPr lang="zh-CN" altLang="en-US" dirty="0" smtClean="0">
                <a:sym typeface="Calibri" panose="020F0502020204030204" pitchFamily="34" charset="0"/>
              </a:rPr>
              <a:t>另一类如</a:t>
            </a:r>
            <a:r>
              <a:rPr lang="en-US" altLang="zh-CN" dirty="0" err="1" smtClean="0">
                <a:sym typeface="Calibri" panose="020F0502020204030204" pitchFamily="34" charset="0"/>
              </a:rPr>
              <a:t>Sdept</a:t>
            </a:r>
            <a:r>
              <a:rPr lang="zh-CN" altLang="en-US" dirty="0" smtClean="0">
                <a:sym typeface="Calibri" panose="020F0502020204030204" pitchFamily="34" charset="0"/>
              </a:rPr>
              <a:t>、</a:t>
            </a:r>
            <a:r>
              <a:rPr lang="en-US" altLang="zh-CN" dirty="0" err="1" smtClean="0">
                <a:sym typeface="Calibri" panose="020F0502020204030204" pitchFamily="34" charset="0"/>
              </a:rPr>
              <a:t>Sloc</a:t>
            </a:r>
            <a:r>
              <a:rPr lang="zh-CN" altLang="en-US" dirty="0" smtClean="0">
                <a:sym typeface="Calibri" panose="020F0502020204030204" pitchFamily="34" charset="0"/>
              </a:rPr>
              <a:t>，它们对码不是完全函数依赖</a:t>
            </a:r>
            <a:endParaRPr lang="en-US" dirty="0" smtClean="0">
              <a:sym typeface="Calibri" panose="020F0502020204030204" pitchFamily="34" charset="0"/>
            </a:endParaRPr>
          </a:p>
          <a:p>
            <a:pPr marL="342900" indent="-342900" algn="l">
              <a:lnSpc>
                <a:spcPct val="125000"/>
              </a:lnSpc>
              <a:buFont typeface="Wingdings" panose="05000000000000000000" pitchFamily="2" charset="2"/>
              <a:buChar char="v"/>
            </a:pPr>
            <a:r>
              <a:rPr lang="zh-CN" altLang="en-US" dirty="0" smtClean="0">
                <a:sym typeface="Calibri" panose="020F0502020204030204" pitchFamily="34" charset="0"/>
              </a:rPr>
              <a:t>解决方法：</a:t>
            </a:r>
            <a:endParaRPr lang="en-US" dirty="0" smtClean="0">
              <a:sym typeface="Calibri" panose="020F0502020204030204" pitchFamily="34" charset="0"/>
            </a:endParaRPr>
          </a:p>
          <a:p>
            <a:pPr marL="742950" lvl="1" indent="-285750" algn="l">
              <a:lnSpc>
                <a:spcPct val="125000"/>
              </a:lnSpc>
              <a:buFont typeface="Wingdings" panose="05000000000000000000" pitchFamily="2" charset="2"/>
              <a:buChar char="n"/>
            </a:pPr>
            <a:r>
              <a:rPr lang="zh-CN" altLang="en-US" dirty="0" smtClean="0">
                <a:sym typeface="Calibri" panose="020F0502020204030204" pitchFamily="34" charset="0"/>
              </a:rPr>
              <a:t>用投影分解把关系模式</a:t>
            </a:r>
            <a:r>
              <a:rPr lang="en-US" altLang="zh-CN" dirty="0" smtClean="0">
                <a:sym typeface="Calibri" panose="020F0502020204030204" pitchFamily="34" charset="0"/>
              </a:rPr>
              <a:t>S-L-C</a:t>
            </a:r>
            <a:r>
              <a:rPr lang="zh-CN" altLang="en-US" dirty="0" smtClean="0">
                <a:sym typeface="Calibri" panose="020F0502020204030204" pitchFamily="34" charset="0"/>
              </a:rPr>
              <a:t>分解成两个关系模式</a:t>
            </a:r>
            <a:endParaRPr lang="en-US" dirty="0" smtClean="0">
              <a:sym typeface="Calibri" panose="020F0502020204030204" pitchFamily="34" charset="0"/>
            </a:endParaRPr>
          </a:p>
          <a:p>
            <a:pPr marL="1143000" lvl="2" indent="-228600" algn="l">
              <a:lnSpc>
                <a:spcPct val="125000"/>
              </a:lnSpc>
              <a:buSzPct val="87000"/>
              <a:buFont typeface="Wingdings" panose="05000000000000000000" pitchFamily="2" charset="2"/>
              <a:buChar char="l"/>
            </a:pPr>
            <a:r>
              <a:rPr lang="en-US" altLang="zh-CN" dirty="0" smtClean="0">
                <a:sym typeface="Calibri" panose="020F0502020204030204" pitchFamily="34" charset="0"/>
              </a:rPr>
              <a:t>SC(</a:t>
            </a:r>
            <a:r>
              <a:rPr lang="en-US" altLang="zh-CN" dirty="0" err="1" smtClean="0">
                <a:sym typeface="Calibri" panose="020F0502020204030204" pitchFamily="34" charset="0"/>
              </a:rPr>
              <a:t>Sno,Cno,Grade</a:t>
            </a:r>
            <a:r>
              <a:rPr lang="en-US" altLang="zh-CN" dirty="0" smtClean="0">
                <a:sym typeface="Calibri" panose="020F0502020204030204" pitchFamily="34" charset="0"/>
              </a:rPr>
              <a:t>)</a:t>
            </a:r>
            <a:endParaRPr lang="zh-CN" altLang="en-US" dirty="0" smtClean="0">
              <a:sym typeface="Calibri" panose="020F0502020204030204" pitchFamily="34" charset="0"/>
            </a:endParaRPr>
          </a:p>
          <a:p>
            <a:pPr marL="1143000" lvl="2" indent="-228600" algn="l">
              <a:lnSpc>
                <a:spcPct val="125000"/>
              </a:lnSpc>
              <a:buSzPct val="87000"/>
              <a:buFont typeface="Wingdings" panose="05000000000000000000" pitchFamily="2" charset="2"/>
              <a:buChar char="l"/>
            </a:pPr>
            <a:r>
              <a:rPr lang="en-US" altLang="zh-CN" dirty="0" smtClean="0">
                <a:sym typeface="Calibri" panose="020F0502020204030204" pitchFamily="34" charset="0"/>
              </a:rPr>
              <a:t>S-L(</a:t>
            </a:r>
            <a:r>
              <a:rPr lang="en-US" altLang="zh-CN" dirty="0" err="1" smtClean="0">
                <a:sym typeface="Calibri" panose="020F0502020204030204" pitchFamily="34" charset="0"/>
              </a:rPr>
              <a:t>Sno,Sdept,Sloc</a:t>
            </a:r>
            <a:r>
              <a:rPr lang="en-US" altLang="zh-CN" dirty="0" smtClean="0">
                <a:sym typeface="Calibri" panose="020F0502020204030204" pitchFamily="34" charset="0"/>
              </a:rPr>
              <a:t>)</a:t>
            </a:r>
            <a:endParaRPr lang="zh-CN" altLang="en-US"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noChangeArrowheads="1"/>
          </p:cNvSpPr>
          <p:nvPr>
            <p:ph type="title" idx="4294967295"/>
          </p:nvPr>
        </p:nvSpPr>
        <p:spPr>
          <a:xfrm>
            <a:off x="457200" y="-31750"/>
            <a:ext cx="8229600" cy="1012825"/>
          </a:xfrm>
        </p:spPr>
        <p:txBody>
          <a:bodyPr/>
          <a:lstStyle/>
          <a:p>
            <a:r>
              <a:rPr lang="en-US" altLang="zh-CN" sz="3600" dirty="0" smtClean="0">
                <a:sym typeface="微软雅黑" panose="020B0503020204020204" pitchFamily="34" charset="-122"/>
              </a:rPr>
              <a:t>2NF</a:t>
            </a:r>
            <a:r>
              <a:rPr lang="zh-CN" altLang="en-US" sz="3600" dirty="0" smtClean="0">
                <a:sym typeface="微软雅黑" panose="020B0503020204020204" pitchFamily="34" charset="-122"/>
              </a:rPr>
              <a:t>（续）</a:t>
            </a:r>
            <a:endParaRPr lang="zh-CN" altLang="en-US" sz="3600" dirty="0" smtClean="0"/>
          </a:p>
        </p:txBody>
      </p:sp>
      <p:sp>
        <p:nvSpPr>
          <p:cNvPr id="48131" name="内容占位符 2"/>
          <p:cNvSpPr>
            <a:spLocks noGrp="1" noChangeArrowheads="1"/>
          </p:cNvSpPr>
          <p:nvPr>
            <p:ph idx="1"/>
          </p:nvPr>
        </p:nvSpPr>
        <p:spPr>
          <a:xfrm>
            <a:off x="457200" y="5038725"/>
            <a:ext cx="8229600" cy="1155700"/>
          </a:xfrm>
        </p:spPr>
        <p:txBody>
          <a:bodyPr/>
          <a:lstStyle/>
          <a:p>
            <a:pPr marL="742950" lvl="2" indent="-342900" algn="l">
              <a:lnSpc>
                <a:spcPct val="120000"/>
              </a:lnSpc>
              <a:buFont typeface="Wingdings" panose="05000000000000000000" pitchFamily="2" charset="2"/>
              <a:buChar char="n"/>
            </a:pPr>
            <a:r>
              <a:rPr lang="en-US" altLang="zh-CN" sz="2400" dirty="0" smtClean="0">
                <a:sym typeface="Calibri" panose="020F0502020204030204" pitchFamily="34" charset="0"/>
              </a:rPr>
              <a:t>SC</a:t>
            </a:r>
            <a:r>
              <a:rPr lang="zh-CN" altLang="en-US" sz="2400" dirty="0" smtClean="0">
                <a:sym typeface="Calibri" panose="020F0502020204030204" pitchFamily="34" charset="0"/>
              </a:rPr>
              <a:t>的码为</a:t>
            </a:r>
            <a:r>
              <a:rPr lang="en-US" altLang="zh-CN" sz="2400" dirty="0" smtClean="0">
                <a:sym typeface="Calibri" panose="020F0502020204030204" pitchFamily="34" charset="0"/>
              </a:rPr>
              <a:t>(</a:t>
            </a:r>
            <a:r>
              <a:rPr lang="en-US" altLang="zh-CN" sz="2400" dirty="0" err="1" smtClean="0">
                <a:sym typeface="Calibri" panose="020F0502020204030204" pitchFamily="34" charset="0"/>
              </a:rPr>
              <a:t>Sno,Cno</a:t>
            </a:r>
            <a:r>
              <a:rPr lang="en-US" altLang="zh-CN" sz="2400" dirty="0" smtClean="0">
                <a:sym typeface="Calibri" panose="020F0502020204030204" pitchFamily="34" charset="0"/>
              </a:rPr>
              <a:t>),SL</a:t>
            </a:r>
            <a:r>
              <a:rPr lang="zh-CN" altLang="en-US" sz="2400" dirty="0" smtClean="0">
                <a:sym typeface="Calibri" panose="020F0502020204030204" pitchFamily="34" charset="0"/>
              </a:rPr>
              <a:t>的码为</a:t>
            </a:r>
            <a:r>
              <a:rPr lang="en-US" altLang="zh-CN" sz="2400" dirty="0" err="1" smtClean="0">
                <a:sym typeface="Calibri" panose="020F0502020204030204" pitchFamily="34" charset="0"/>
              </a:rPr>
              <a:t>Sno</a:t>
            </a:r>
            <a:r>
              <a:rPr lang="zh-CN" altLang="en-US" sz="2400" dirty="0" smtClean="0">
                <a:sym typeface="Calibri" panose="020F0502020204030204" pitchFamily="34" charset="0"/>
              </a:rPr>
              <a:t>，这样使得非主属性对码都是完全函数依赖了</a:t>
            </a:r>
            <a:endParaRPr lang="zh-CN" altLang="en-US" sz="2400" dirty="0" smtClean="0"/>
          </a:p>
          <a:p>
            <a:pPr marL="342900" indent="-342900" algn="l">
              <a:buFont typeface="Wingdings" panose="05000000000000000000" pitchFamily="2" charset="2"/>
              <a:buChar char="v"/>
            </a:pPr>
            <a:endParaRPr lang="zh-CN" altLang="en-US" dirty="0" smtClean="0"/>
          </a:p>
        </p:txBody>
      </p:sp>
      <p:grpSp>
        <p:nvGrpSpPr>
          <p:cNvPr id="48132" name="Group 4"/>
          <p:cNvGrpSpPr/>
          <p:nvPr/>
        </p:nvGrpSpPr>
        <p:grpSpPr bwMode="auto">
          <a:xfrm>
            <a:off x="962025" y="1368425"/>
            <a:ext cx="2962275" cy="2095500"/>
            <a:chOff x="0" y="0"/>
            <a:chExt cx="4665" cy="3300"/>
          </a:xfrm>
        </p:grpSpPr>
        <p:sp>
          <p:nvSpPr>
            <p:cNvPr id="48141" name="Rectangle 5"/>
            <p:cNvSpPr>
              <a:spLocks noChangeArrowheads="1"/>
            </p:cNvSpPr>
            <p:nvPr/>
          </p:nvSpPr>
          <p:spPr bwMode="auto">
            <a:xfrm>
              <a:off x="2847" y="0"/>
              <a:ext cx="1818" cy="3301"/>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48142" name="Text Box 6"/>
            <p:cNvSpPr>
              <a:spLocks noChangeArrowheads="1"/>
            </p:cNvSpPr>
            <p:nvPr/>
          </p:nvSpPr>
          <p:spPr bwMode="auto">
            <a:xfrm>
              <a:off x="3079" y="550"/>
              <a:ext cx="1361" cy="827"/>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400" b="1">
                  <a:latin typeface="Times New Roman" panose="02020603050405020304" pitchFamily="18" charset="0"/>
                </a:rPr>
                <a:t>Sno</a:t>
              </a:r>
            </a:p>
          </p:txBody>
        </p:sp>
        <p:sp>
          <p:nvSpPr>
            <p:cNvPr id="48143" name="Text Box 7"/>
            <p:cNvSpPr>
              <a:spLocks noChangeArrowheads="1"/>
            </p:cNvSpPr>
            <p:nvPr/>
          </p:nvSpPr>
          <p:spPr bwMode="auto">
            <a:xfrm>
              <a:off x="3098" y="1926"/>
              <a:ext cx="1341" cy="847"/>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400" b="1">
                  <a:latin typeface="Times New Roman" panose="02020603050405020304" pitchFamily="18" charset="0"/>
                </a:rPr>
                <a:t>Cno</a:t>
              </a:r>
            </a:p>
          </p:txBody>
        </p:sp>
        <p:sp>
          <p:nvSpPr>
            <p:cNvPr id="48144" name="Text Box 8"/>
            <p:cNvSpPr>
              <a:spLocks noChangeArrowheads="1"/>
            </p:cNvSpPr>
            <p:nvPr/>
          </p:nvSpPr>
          <p:spPr bwMode="auto">
            <a:xfrm>
              <a:off x="0" y="1211"/>
              <a:ext cx="1943" cy="827"/>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400" b="1">
                  <a:latin typeface="Times New Roman" panose="02020603050405020304" pitchFamily="18" charset="0"/>
                </a:rPr>
                <a:t>Grade</a:t>
              </a:r>
            </a:p>
          </p:txBody>
        </p:sp>
        <p:sp>
          <p:nvSpPr>
            <p:cNvPr id="48145" name="Line 10"/>
            <p:cNvSpPr>
              <a:spLocks noChangeShapeType="1"/>
            </p:cNvSpPr>
            <p:nvPr/>
          </p:nvSpPr>
          <p:spPr bwMode="auto">
            <a:xfrm flipH="1">
              <a:off x="1942" y="1658"/>
              <a:ext cx="885" cy="0"/>
            </a:xfrm>
            <a:prstGeom prst="line">
              <a:avLst/>
            </a:prstGeom>
            <a:noFill/>
            <a:ln w="38100">
              <a:solidFill>
                <a:srgbClr val="000000"/>
              </a:solidFill>
              <a:round/>
              <a:tailEnd type="triangle" w="med" len="med"/>
            </a:ln>
          </p:spPr>
          <p:txBody>
            <a:bodyPr/>
            <a:lstStyle/>
            <a:p>
              <a:endParaRPr lang="zh-CN" altLang="en-US"/>
            </a:p>
          </p:txBody>
        </p:sp>
      </p:grpSp>
      <p:sp>
        <p:nvSpPr>
          <p:cNvPr id="48133" name="Text Box 6"/>
          <p:cNvSpPr>
            <a:spLocks noChangeArrowheads="1"/>
          </p:cNvSpPr>
          <p:nvPr/>
        </p:nvSpPr>
        <p:spPr bwMode="auto">
          <a:xfrm>
            <a:off x="5075238" y="2352675"/>
            <a:ext cx="720725" cy="525463"/>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400" b="1">
                <a:latin typeface="Times New Roman" panose="02020603050405020304" pitchFamily="18" charset="0"/>
              </a:rPr>
              <a:t>Sno</a:t>
            </a:r>
          </a:p>
        </p:txBody>
      </p:sp>
      <p:sp>
        <p:nvSpPr>
          <p:cNvPr id="48134" name="Text Box 6"/>
          <p:cNvSpPr>
            <a:spLocks noChangeArrowheads="1"/>
          </p:cNvSpPr>
          <p:nvPr/>
        </p:nvSpPr>
        <p:spPr bwMode="auto">
          <a:xfrm>
            <a:off x="6659563" y="1412875"/>
            <a:ext cx="1008062" cy="525463"/>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400" b="1">
                <a:latin typeface="Times New Roman" panose="02020603050405020304" pitchFamily="18" charset="0"/>
              </a:rPr>
              <a:t>Sdept</a:t>
            </a:r>
          </a:p>
        </p:txBody>
      </p:sp>
      <p:sp>
        <p:nvSpPr>
          <p:cNvPr id="48135" name="Text Box 6"/>
          <p:cNvSpPr>
            <a:spLocks noChangeArrowheads="1"/>
          </p:cNvSpPr>
          <p:nvPr/>
        </p:nvSpPr>
        <p:spPr bwMode="auto">
          <a:xfrm>
            <a:off x="6659563" y="3087688"/>
            <a:ext cx="1008062" cy="525462"/>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400" b="1">
                <a:latin typeface="Times New Roman" panose="02020603050405020304" pitchFamily="18" charset="0"/>
              </a:rPr>
              <a:t>Sloc</a:t>
            </a:r>
          </a:p>
        </p:txBody>
      </p:sp>
      <p:cxnSp>
        <p:nvCxnSpPr>
          <p:cNvPr id="48136" name="直接箭头连接符 21"/>
          <p:cNvCxnSpPr>
            <a:cxnSpLocks noChangeShapeType="1"/>
            <a:stCxn id="48133" idx="0"/>
            <a:endCxn id="48134" idx="1"/>
          </p:cNvCxnSpPr>
          <p:nvPr/>
        </p:nvCxnSpPr>
        <p:spPr bwMode="auto">
          <a:xfrm flipV="1">
            <a:off x="5435600" y="1674813"/>
            <a:ext cx="1223963" cy="677862"/>
          </a:xfrm>
          <a:prstGeom prst="straightConnector1">
            <a:avLst/>
          </a:prstGeom>
          <a:noFill/>
          <a:ln w="19050">
            <a:solidFill>
              <a:schemeClr val="tx1"/>
            </a:solidFill>
            <a:round/>
            <a:tailEnd type="arrow" w="med" len="med"/>
          </a:ln>
        </p:spPr>
      </p:cxnSp>
      <p:cxnSp>
        <p:nvCxnSpPr>
          <p:cNvPr id="48137" name="直接箭头连接符 23"/>
          <p:cNvCxnSpPr>
            <a:cxnSpLocks noChangeShapeType="1"/>
          </p:cNvCxnSpPr>
          <p:nvPr/>
        </p:nvCxnSpPr>
        <p:spPr bwMode="auto">
          <a:xfrm>
            <a:off x="5435600" y="2878138"/>
            <a:ext cx="1223963" cy="544512"/>
          </a:xfrm>
          <a:prstGeom prst="straightConnector1">
            <a:avLst/>
          </a:prstGeom>
          <a:noFill/>
          <a:ln w="19050">
            <a:solidFill>
              <a:schemeClr val="tx1"/>
            </a:solidFill>
            <a:round/>
            <a:tailEnd type="arrow" w="med" len="med"/>
          </a:ln>
        </p:spPr>
      </p:cxnSp>
      <p:cxnSp>
        <p:nvCxnSpPr>
          <p:cNvPr id="48138" name="直接箭头连接符 25"/>
          <p:cNvCxnSpPr>
            <a:cxnSpLocks noChangeShapeType="1"/>
            <a:stCxn id="48134" idx="2"/>
            <a:endCxn id="48135" idx="0"/>
          </p:cNvCxnSpPr>
          <p:nvPr/>
        </p:nvCxnSpPr>
        <p:spPr bwMode="auto">
          <a:xfrm>
            <a:off x="7162800" y="1938338"/>
            <a:ext cx="0" cy="1149350"/>
          </a:xfrm>
          <a:prstGeom prst="straightConnector1">
            <a:avLst/>
          </a:prstGeom>
          <a:noFill/>
          <a:ln w="19050">
            <a:solidFill>
              <a:schemeClr val="tx1"/>
            </a:solidFill>
            <a:round/>
            <a:tailEnd type="arrow" w="med" len="med"/>
          </a:ln>
        </p:spPr>
      </p:cxnSp>
      <p:sp>
        <p:nvSpPr>
          <p:cNvPr id="48139" name="TextBox 29"/>
          <p:cNvSpPr>
            <a:spLocks noChangeArrowheads="1"/>
          </p:cNvSpPr>
          <p:nvPr/>
        </p:nvSpPr>
        <p:spPr bwMode="auto">
          <a:xfrm>
            <a:off x="1190625" y="4292600"/>
            <a:ext cx="2736850" cy="396875"/>
          </a:xfrm>
          <a:prstGeom prst="rect">
            <a:avLst/>
          </a:prstGeom>
          <a:noFill/>
          <a:ln w="9525">
            <a:noFill/>
            <a:miter lim="800000"/>
          </a:ln>
        </p:spPr>
        <p:txBody>
          <a:bodyPr wrap="none">
            <a:spAutoFit/>
          </a:bodyPr>
          <a:lstStyle/>
          <a:p>
            <a:r>
              <a:rPr lang="zh-CN" altLang="en-US" sz="2000" b="1" dirty="0">
                <a:solidFill>
                  <a:srgbClr val="000000"/>
                </a:solidFill>
                <a:sym typeface="Arial" panose="020B0604020202020204" pitchFamily="34" charset="0"/>
              </a:rPr>
              <a:t>图</a:t>
            </a:r>
            <a:r>
              <a:rPr lang="en-US" altLang="zh-CN" sz="2000" b="1" dirty="0">
                <a:solidFill>
                  <a:srgbClr val="000000"/>
                </a:solidFill>
                <a:sym typeface="Arial" panose="020B0604020202020204" pitchFamily="34" charset="0"/>
              </a:rPr>
              <a:t>6.4 SC</a:t>
            </a:r>
            <a:r>
              <a:rPr lang="zh-CN" altLang="en-US" sz="2000" b="1" dirty="0">
                <a:solidFill>
                  <a:srgbClr val="000000"/>
                </a:solidFill>
                <a:sym typeface="Arial" panose="020B0604020202020204" pitchFamily="34" charset="0"/>
              </a:rPr>
              <a:t>中的函数依赖</a:t>
            </a:r>
          </a:p>
        </p:txBody>
      </p:sp>
      <p:sp>
        <p:nvSpPr>
          <p:cNvPr id="48140" name="TextBox 30"/>
          <p:cNvSpPr>
            <a:spLocks noChangeArrowheads="1"/>
          </p:cNvSpPr>
          <p:nvPr/>
        </p:nvSpPr>
        <p:spPr bwMode="auto">
          <a:xfrm>
            <a:off x="5092700" y="4292600"/>
            <a:ext cx="2792413" cy="396875"/>
          </a:xfrm>
          <a:prstGeom prst="rect">
            <a:avLst/>
          </a:prstGeom>
          <a:noFill/>
          <a:ln w="9525">
            <a:noFill/>
            <a:miter lim="800000"/>
          </a:ln>
        </p:spPr>
        <p:txBody>
          <a:bodyPr wrap="none">
            <a:spAutoFit/>
          </a:bodyPr>
          <a:lstStyle/>
          <a:p>
            <a:r>
              <a:rPr lang="zh-CN" altLang="en-US" sz="2000" b="1" dirty="0">
                <a:solidFill>
                  <a:srgbClr val="000000"/>
                </a:solidFill>
                <a:sym typeface="Arial" panose="020B0604020202020204" pitchFamily="34" charset="0"/>
              </a:rPr>
              <a:t>图</a:t>
            </a:r>
            <a:r>
              <a:rPr lang="en-US" altLang="zh-CN" sz="2000" b="1" dirty="0">
                <a:solidFill>
                  <a:srgbClr val="000000"/>
                </a:solidFill>
                <a:sym typeface="Arial" panose="020B0604020202020204" pitchFamily="34" charset="0"/>
              </a:rPr>
              <a:t>6.5 S-L</a:t>
            </a:r>
            <a:r>
              <a:rPr lang="zh-CN" altLang="en-US" sz="2000" b="1" dirty="0">
                <a:solidFill>
                  <a:srgbClr val="000000"/>
                </a:solidFill>
                <a:sym typeface="Arial" panose="020B0604020202020204" pitchFamily="34" charset="0"/>
              </a:rPr>
              <a:t>中的函数依赖</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3"/>
          <p:cNvSpPr>
            <a:spLocks noGrp="1" noChangeArrowheads="1"/>
          </p:cNvSpPr>
          <p:nvPr>
            <p:ph type="title" idx="4294967295"/>
          </p:nvPr>
        </p:nvSpPr>
        <p:spPr/>
        <p:txBody>
          <a:bodyPr/>
          <a:lstStyle/>
          <a:p>
            <a:r>
              <a:rPr lang="en-US" altLang="zh-CN" smtClean="0">
                <a:sym typeface="微软雅黑" panose="020B0503020204020204" pitchFamily="34" charset="-122"/>
              </a:rPr>
              <a:t>6.2 </a:t>
            </a:r>
            <a:r>
              <a:rPr lang="zh-CN" altLang="en-US" smtClean="0">
                <a:sym typeface="微软雅黑" panose="020B0503020204020204" pitchFamily="34" charset="-122"/>
              </a:rPr>
              <a:t>规范化</a:t>
            </a:r>
            <a:endParaRPr lang="zh-CN" altLang="en-US" smtClean="0"/>
          </a:p>
        </p:txBody>
      </p:sp>
      <p:sp>
        <p:nvSpPr>
          <p:cNvPr id="49155"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anose="020F0502020204030204" pitchFamily="34" charset="0"/>
              </a:rPr>
              <a:t>6.2.1  </a:t>
            </a:r>
            <a:r>
              <a:rPr lang="zh-CN" altLang="en-US" dirty="0" smtClean="0">
                <a:sym typeface="Calibri" panose="020F0502020204030204" pitchFamily="34" charset="0"/>
              </a:rPr>
              <a:t>函数依赖</a:t>
            </a:r>
          </a:p>
          <a:p>
            <a:pPr marL="342900" indent="-342900" algn="l">
              <a:lnSpc>
                <a:spcPct val="120000"/>
              </a:lnSpc>
            </a:pPr>
            <a:r>
              <a:rPr lang="en-US" altLang="zh-CN" dirty="0" smtClean="0">
                <a:sym typeface="Calibri" panose="020F0502020204030204" pitchFamily="34" charset="0"/>
              </a:rPr>
              <a:t>6.2.2  </a:t>
            </a:r>
            <a:r>
              <a:rPr lang="zh-CN" altLang="en-US" dirty="0" smtClean="0">
                <a:sym typeface="Calibri" panose="020F0502020204030204" pitchFamily="34" charset="0"/>
              </a:rPr>
              <a:t>码</a:t>
            </a:r>
          </a:p>
          <a:p>
            <a:pPr marL="342900" indent="-342900" algn="l">
              <a:lnSpc>
                <a:spcPct val="120000"/>
              </a:lnSpc>
            </a:pPr>
            <a:r>
              <a:rPr lang="en-US" altLang="zh-CN" dirty="0" smtClean="0">
                <a:sym typeface="Calibri" panose="020F0502020204030204" pitchFamily="34" charset="0"/>
              </a:rPr>
              <a:t>6.2.3  </a:t>
            </a:r>
            <a:r>
              <a:rPr lang="zh-CN" altLang="en-US" dirty="0" smtClean="0">
                <a:sym typeface="Calibri" panose="020F0502020204030204" pitchFamily="34" charset="0"/>
              </a:rPr>
              <a:t>范式</a:t>
            </a:r>
          </a:p>
          <a:p>
            <a:pPr marL="342900" indent="-342900" algn="l">
              <a:lnSpc>
                <a:spcPct val="120000"/>
              </a:lnSpc>
            </a:pPr>
            <a:r>
              <a:rPr lang="en-US" altLang="zh-CN" dirty="0" smtClean="0">
                <a:sym typeface="Calibri" panose="020F0502020204030204" pitchFamily="34" charset="0"/>
              </a:rPr>
              <a:t>6.2.4  2NF</a:t>
            </a:r>
            <a:endParaRPr lang="zh-CN" altLang="en-US" dirty="0" smtClean="0">
              <a:sym typeface="Calibri" panose="020F0502020204030204" pitchFamily="34" charset="0"/>
            </a:endParaRPr>
          </a:p>
          <a:p>
            <a:pPr marL="342900" indent="-342900" algn="l">
              <a:lnSpc>
                <a:spcPct val="120000"/>
              </a:lnSpc>
            </a:pPr>
            <a:r>
              <a:rPr lang="en-US" altLang="zh-CN" dirty="0" smtClean="0">
                <a:solidFill>
                  <a:srgbClr val="00B050"/>
                </a:solidFill>
                <a:sym typeface="Calibri" panose="020F0502020204030204" pitchFamily="34" charset="0"/>
              </a:rPr>
              <a:t>6.2.5  3NF</a:t>
            </a:r>
            <a:endParaRPr lang="zh-CN" altLang="en-US" dirty="0" smtClean="0">
              <a:solidFill>
                <a:srgbClr val="00B050"/>
              </a:solidFill>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6.2.6  BCNF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6.2.7  </a:t>
            </a:r>
            <a:r>
              <a:rPr lang="zh-CN" altLang="en-US" dirty="0" smtClean="0">
                <a:sym typeface="Calibri" panose="020F0502020204030204" pitchFamily="34" charset="0"/>
              </a:rPr>
              <a:t>多值依赖</a:t>
            </a:r>
          </a:p>
          <a:p>
            <a:pPr marL="342900" indent="-342900" algn="l">
              <a:lnSpc>
                <a:spcPct val="120000"/>
              </a:lnSpc>
            </a:pPr>
            <a:r>
              <a:rPr lang="en-US" altLang="zh-CN" dirty="0" smtClean="0">
                <a:sym typeface="Calibri" panose="020F0502020204030204" pitchFamily="34" charset="0"/>
              </a:rPr>
              <a:t>6.2.8  4NF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6.2.9  </a:t>
            </a:r>
            <a:r>
              <a:rPr lang="zh-CN" altLang="en-US" dirty="0" smtClean="0">
                <a:sym typeface="Calibri" panose="020F0502020204030204"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5017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50180" name="Rectangle 2"/>
          <p:cNvSpPr>
            <a:spLocks noGrp="1" noChangeArrowheads="1"/>
          </p:cNvSpPr>
          <p:nvPr>
            <p:ph type="title" idx="4294967295"/>
          </p:nvPr>
        </p:nvSpPr>
        <p:spPr>
          <a:xfrm>
            <a:off x="457200" y="38100"/>
            <a:ext cx="8229600" cy="941388"/>
          </a:xfrm>
        </p:spPr>
        <p:txBody>
          <a:bodyPr/>
          <a:lstStyle/>
          <a:p>
            <a:r>
              <a:rPr lang="en-US" altLang="zh-CN" sz="3600" dirty="0" smtClean="0">
                <a:sym typeface="微软雅黑" panose="020B0503020204020204" pitchFamily="34" charset="-122"/>
              </a:rPr>
              <a:t> 6.2.</a:t>
            </a:r>
            <a:r>
              <a:rPr lang="zh-CN" altLang="en-US" sz="3600" dirty="0" smtClean="0">
                <a:sym typeface="微软雅黑" panose="020B0503020204020204" pitchFamily="34" charset="-122"/>
              </a:rPr>
              <a:t>5</a:t>
            </a:r>
            <a:r>
              <a:rPr lang="en-US" altLang="zh-CN" sz="3600" dirty="0" smtClean="0">
                <a:sym typeface="微软雅黑" panose="020B0503020204020204" pitchFamily="34" charset="-122"/>
              </a:rPr>
              <a:t> 3NF</a:t>
            </a:r>
            <a:endParaRPr lang="zh-CN" altLang="en-US" sz="3600" dirty="0" smtClean="0"/>
          </a:p>
        </p:txBody>
      </p:sp>
      <p:sp>
        <p:nvSpPr>
          <p:cNvPr id="50181" name="Rectangle 3"/>
          <p:cNvSpPr>
            <a:spLocks noGrp="1" noChangeArrowheads="1"/>
          </p:cNvSpPr>
          <p:nvPr>
            <p:ph idx="1"/>
          </p:nvPr>
        </p:nvSpPr>
        <p:spPr>
          <a:xfrm>
            <a:off x="457200" y="908050"/>
            <a:ext cx="8229600" cy="5449888"/>
          </a:xfrm>
        </p:spPr>
        <p:txBody>
          <a:bodyPr/>
          <a:lstStyle/>
          <a:p>
            <a:pPr marL="342900" indent="-342900" algn="l">
              <a:lnSpc>
                <a:spcPct val="125000"/>
              </a:lnSpc>
              <a:buFont typeface="Wingdings" panose="05000000000000000000" pitchFamily="2" charset="2"/>
              <a:buChar char="v"/>
            </a:pPr>
            <a:r>
              <a:rPr lang="zh-CN" altLang="en-US" dirty="0" smtClean="0">
                <a:sym typeface="宋体" panose="02010600030101010101" pitchFamily="2" charset="-122"/>
              </a:rPr>
              <a:t>定义</a:t>
            </a:r>
            <a:r>
              <a:rPr lang="en-US" altLang="zh-CN" dirty="0" smtClean="0">
                <a:sym typeface="宋体" panose="02010600030101010101" pitchFamily="2" charset="-122"/>
              </a:rPr>
              <a:t>6.7  </a:t>
            </a:r>
            <a:r>
              <a:rPr lang="zh-CN" altLang="en-US" dirty="0" smtClean="0">
                <a:sym typeface="宋体" panose="02010600030101010101" pitchFamily="2" charset="-122"/>
              </a:rPr>
              <a:t>设关系模式</a:t>
            </a:r>
            <a:r>
              <a:rPr lang="en-US" altLang="zh-CN" i="1" dirty="0" smtClean="0">
                <a:sym typeface="宋体" panose="02010600030101010101" pitchFamily="2" charset="-122"/>
              </a:rPr>
              <a:t>R</a:t>
            </a:r>
            <a:r>
              <a:rPr lang="en-US" altLang="zh-CN" dirty="0" smtClean="0">
                <a:sym typeface="宋体" panose="02010600030101010101" pitchFamily="2" charset="-122"/>
              </a:rPr>
              <a:t>&lt;</a:t>
            </a:r>
            <a:r>
              <a:rPr lang="en-US" altLang="zh-CN" i="1" dirty="0" smtClean="0">
                <a:sym typeface="宋体" panose="02010600030101010101" pitchFamily="2" charset="-122"/>
              </a:rPr>
              <a:t>U</a:t>
            </a:r>
            <a:r>
              <a:rPr lang="en-US" altLang="zh-CN" dirty="0" smtClean="0">
                <a:sym typeface="宋体" panose="02010600030101010101" pitchFamily="2" charset="-122"/>
              </a:rPr>
              <a:t>,</a:t>
            </a:r>
            <a:r>
              <a:rPr lang="en-US" altLang="zh-CN" i="1" dirty="0" smtClean="0">
                <a:sym typeface="宋体" panose="02010600030101010101" pitchFamily="2" charset="-122"/>
              </a:rPr>
              <a:t>F</a:t>
            </a:r>
            <a:r>
              <a:rPr lang="en-US" altLang="zh-CN" dirty="0" smtClean="0">
                <a:sym typeface="宋体" panose="02010600030101010101" pitchFamily="2" charset="-122"/>
              </a:rPr>
              <a:t>&gt;∈1NF,</a:t>
            </a:r>
            <a:r>
              <a:rPr lang="zh-CN" altLang="en-US" dirty="0" smtClean="0">
                <a:sym typeface="宋体" panose="02010600030101010101" pitchFamily="2" charset="-122"/>
              </a:rPr>
              <a:t>若</a:t>
            </a:r>
            <a:r>
              <a:rPr lang="en-US" altLang="zh-CN" i="1" dirty="0" smtClean="0">
                <a:sym typeface="宋体" panose="02010600030101010101" pitchFamily="2" charset="-122"/>
              </a:rPr>
              <a:t>R</a:t>
            </a:r>
            <a:r>
              <a:rPr lang="zh-CN" altLang="en-US" dirty="0" smtClean="0">
                <a:sym typeface="宋体" panose="02010600030101010101" pitchFamily="2" charset="-122"/>
              </a:rPr>
              <a:t>中不存在这样的码</a:t>
            </a:r>
            <a:r>
              <a:rPr lang="en-US" altLang="zh-CN" i="1" dirty="0" smtClean="0">
                <a:sym typeface="宋体" panose="02010600030101010101" pitchFamily="2" charset="-122"/>
              </a:rPr>
              <a:t>X</a:t>
            </a:r>
            <a:r>
              <a:rPr lang="zh-CN" altLang="en-US" dirty="0" smtClean="0">
                <a:sym typeface="宋体" panose="02010600030101010101" pitchFamily="2" charset="-122"/>
              </a:rPr>
              <a:t>、属性组</a:t>
            </a:r>
            <a:r>
              <a:rPr lang="en-US" altLang="zh-CN" i="1" dirty="0" smtClean="0">
                <a:sym typeface="宋体" panose="02010600030101010101" pitchFamily="2" charset="-122"/>
              </a:rPr>
              <a:t>Y</a:t>
            </a:r>
            <a:r>
              <a:rPr lang="zh-CN" altLang="en-US" dirty="0" smtClean="0">
                <a:sym typeface="宋体" panose="02010600030101010101" pitchFamily="2" charset="-122"/>
              </a:rPr>
              <a:t>及非主属性</a:t>
            </a:r>
            <a:r>
              <a:rPr lang="en-US" altLang="zh-CN" i="1" dirty="0" smtClean="0">
                <a:sym typeface="宋体" panose="02010600030101010101" pitchFamily="2" charset="-122"/>
              </a:rPr>
              <a:t>Z</a:t>
            </a:r>
            <a:r>
              <a:rPr lang="zh-CN" altLang="en-US" dirty="0" smtClean="0">
                <a:sym typeface="宋体" panose="02010600030101010101" pitchFamily="2" charset="-122"/>
              </a:rPr>
              <a:t>（</a:t>
            </a:r>
            <a:r>
              <a:rPr lang="en-US" altLang="zh-CN" i="1" dirty="0" smtClean="0">
                <a:sym typeface="宋体" panose="02010600030101010101" pitchFamily="2" charset="-122"/>
              </a:rPr>
              <a:t>Z</a:t>
            </a:r>
            <a:r>
              <a:rPr lang="en-US" altLang="zh-CN" dirty="0" smtClean="0">
                <a:sym typeface="宋体" panose="02010600030101010101" pitchFamily="2" charset="-122"/>
              </a:rPr>
              <a:t> ⊇ </a:t>
            </a:r>
            <a:r>
              <a:rPr lang="en-US" altLang="zh-CN" i="1" dirty="0" smtClean="0">
                <a:sym typeface="宋体" panose="02010600030101010101" pitchFamily="2" charset="-122"/>
              </a:rPr>
              <a:t>Y</a:t>
            </a:r>
            <a:r>
              <a:rPr lang="zh-CN" altLang="en-US" dirty="0" smtClean="0">
                <a:sym typeface="宋体" panose="02010600030101010101" pitchFamily="2" charset="-122"/>
              </a:rPr>
              <a:t>）</a:t>
            </a:r>
            <a:r>
              <a:rPr lang="en-US" altLang="zh-CN" dirty="0" smtClean="0">
                <a:sym typeface="宋体" panose="02010600030101010101" pitchFamily="2" charset="-122"/>
              </a:rPr>
              <a:t>, </a:t>
            </a:r>
            <a:r>
              <a:rPr lang="zh-CN" altLang="en-US" dirty="0" smtClean="0">
                <a:sym typeface="宋体" panose="02010600030101010101" pitchFamily="2" charset="-122"/>
              </a:rPr>
              <a:t>使得</a:t>
            </a:r>
            <a:r>
              <a:rPr lang="en-US" altLang="zh-CN" i="1" dirty="0" smtClean="0">
                <a:sym typeface="宋体" panose="02010600030101010101" pitchFamily="2" charset="-122"/>
              </a:rPr>
              <a:t>X</a:t>
            </a:r>
            <a:r>
              <a:rPr lang="en-US" altLang="zh-CN" dirty="0" smtClean="0">
                <a:sym typeface="宋体" panose="02010600030101010101" pitchFamily="2" charset="-122"/>
              </a:rPr>
              <a:t>→</a:t>
            </a:r>
            <a:r>
              <a:rPr lang="en-US" altLang="zh-CN" i="1" dirty="0" smtClean="0">
                <a:sym typeface="宋体" panose="02010600030101010101" pitchFamily="2" charset="-122"/>
              </a:rPr>
              <a:t>Y</a:t>
            </a:r>
            <a:r>
              <a:rPr lang="zh-CN" altLang="en-US" dirty="0" smtClean="0">
                <a:sym typeface="宋体" panose="02010600030101010101" pitchFamily="2" charset="-122"/>
              </a:rPr>
              <a:t>，</a:t>
            </a:r>
            <a:r>
              <a:rPr lang="en-US" altLang="zh-CN" i="1" dirty="0" smtClean="0">
                <a:sym typeface="宋体" panose="02010600030101010101" pitchFamily="2" charset="-122"/>
              </a:rPr>
              <a:t>Y</a:t>
            </a:r>
            <a:r>
              <a:rPr lang="en-US" altLang="zh-CN" dirty="0" smtClean="0">
                <a:sym typeface="宋体" panose="02010600030101010101" pitchFamily="2" charset="-122"/>
              </a:rPr>
              <a:t>→</a:t>
            </a:r>
            <a:r>
              <a:rPr lang="en-US" altLang="zh-CN" i="1" dirty="0" smtClean="0">
                <a:sym typeface="宋体" panose="02010600030101010101" pitchFamily="2" charset="-122"/>
              </a:rPr>
              <a:t>Z</a:t>
            </a:r>
            <a:r>
              <a:rPr lang="zh-CN" altLang="en-US" dirty="0" smtClean="0">
                <a:sym typeface="宋体" panose="02010600030101010101" pitchFamily="2" charset="-122"/>
              </a:rPr>
              <a:t>成立，</a:t>
            </a:r>
            <a:r>
              <a:rPr lang="en-US" altLang="zh-CN" i="1" dirty="0" smtClean="0">
                <a:sym typeface="宋体" panose="02010600030101010101" pitchFamily="2" charset="-122"/>
              </a:rPr>
              <a:t>Y</a:t>
            </a:r>
            <a:r>
              <a:rPr lang="en-US" altLang="zh-CN" dirty="0" smtClean="0">
                <a:sym typeface="宋体" panose="02010600030101010101" pitchFamily="2" charset="-122"/>
              </a:rPr>
              <a:t> ↛ </a:t>
            </a:r>
            <a:r>
              <a:rPr lang="en-US" altLang="zh-CN" i="1" dirty="0" smtClean="0">
                <a:sym typeface="宋体" panose="02010600030101010101" pitchFamily="2" charset="-122"/>
              </a:rPr>
              <a:t>X</a:t>
            </a:r>
            <a:r>
              <a:rPr lang="zh-CN" altLang="en-US" dirty="0" smtClean="0">
                <a:sym typeface="宋体" panose="02010600030101010101" pitchFamily="2" charset="-122"/>
              </a:rPr>
              <a:t>不成立，则称</a:t>
            </a:r>
            <a:r>
              <a:rPr lang="en-US" altLang="zh-CN" i="1" dirty="0" smtClean="0">
                <a:sym typeface="宋体" panose="02010600030101010101" pitchFamily="2" charset="-122"/>
              </a:rPr>
              <a:t>R</a:t>
            </a:r>
            <a:r>
              <a:rPr lang="en-US" altLang="zh-CN" dirty="0" smtClean="0">
                <a:sym typeface="宋体" panose="02010600030101010101" pitchFamily="2" charset="-122"/>
              </a:rPr>
              <a:t>&lt;</a:t>
            </a:r>
            <a:r>
              <a:rPr lang="en-US" altLang="zh-CN" i="1" dirty="0" smtClean="0">
                <a:sym typeface="宋体" panose="02010600030101010101" pitchFamily="2" charset="-122"/>
              </a:rPr>
              <a:t>U</a:t>
            </a:r>
            <a:r>
              <a:rPr lang="en-US" altLang="zh-CN" dirty="0" smtClean="0">
                <a:sym typeface="宋体" panose="02010600030101010101" pitchFamily="2" charset="-122"/>
              </a:rPr>
              <a:t>,</a:t>
            </a:r>
            <a:r>
              <a:rPr lang="en-US" altLang="zh-CN" i="1" dirty="0" smtClean="0">
                <a:sym typeface="宋体" panose="02010600030101010101" pitchFamily="2" charset="-122"/>
              </a:rPr>
              <a:t>F</a:t>
            </a:r>
            <a:r>
              <a:rPr lang="en-US" altLang="zh-CN" dirty="0" smtClean="0">
                <a:sym typeface="宋体" panose="02010600030101010101" pitchFamily="2" charset="-122"/>
              </a:rPr>
              <a:t>&gt; ∈ 3NF</a:t>
            </a:r>
            <a:r>
              <a:rPr lang="zh-CN" altLang="en-US" dirty="0" smtClean="0">
                <a:sym typeface="宋体" panose="02010600030101010101" pitchFamily="2" charset="-122"/>
              </a:rPr>
              <a:t>。</a:t>
            </a:r>
          </a:p>
          <a:p>
            <a:pPr marL="800100" lvl="1" indent="-342900" algn="l">
              <a:lnSpc>
                <a:spcPct val="125000"/>
              </a:lnSpc>
              <a:buFont typeface="Wingdings" panose="05000000000000000000" pitchFamily="2" charset="2"/>
              <a:buChar char="n"/>
            </a:pPr>
            <a:r>
              <a:rPr lang="en-US" altLang="zh-CN" dirty="0" smtClean="0">
                <a:sym typeface="Calibri" panose="020F0502020204030204" pitchFamily="34" charset="0"/>
              </a:rPr>
              <a:t>SC</a:t>
            </a:r>
            <a:r>
              <a:rPr lang="zh-CN" altLang="en-US" dirty="0" smtClean="0">
                <a:sym typeface="Calibri" panose="020F0502020204030204" pitchFamily="34" charset="0"/>
              </a:rPr>
              <a:t>没有传递依赖，因此</a:t>
            </a:r>
            <a:r>
              <a:rPr lang="en-US" altLang="zh-CN" dirty="0" smtClean="0">
                <a:sym typeface="Calibri" panose="020F0502020204030204" pitchFamily="34" charset="0"/>
              </a:rPr>
              <a:t>SC ∈ 3NF</a:t>
            </a:r>
            <a:endParaRPr lang="zh-CN" altLang="en-US" dirty="0" smtClean="0">
              <a:sym typeface="Calibri" panose="020F0502020204030204" pitchFamily="34" charset="0"/>
            </a:endParaRPr>
          </a:p>
          <a:p>
            <a:pPr marL="800100" lvl="1" indent="-342900" algn="l">
              <a:lnSpc>
                <a:spcPct val="125000"/>
              </a:lnSpc>
              <a:buFont typeface="Wingdings" panose="05000000000000000000" pitchFamily="2" charset="2"/>
              <a:buChar char="n"/>
            </a:pPr>
            <a:r>
              <a:rPr lang="en-US" altLang="zh-CN" dirty="0" smtClean="0">
                <a:sym typeface="Calibri" panose="020F0502020204030204" pitchFamily="34" charset="0"/>
              </a:rPr>
              <a:t>S-L</a:t>
            </a:r>
            <a:r>
              <a:rPr lang="zh-CN" altLang="en-US" dirty="0" smtClean="0">
                <a:sym typeface="Calibri" panose="020F0502020204030204" pitchFamily="34" charset="0"/>
              </a:rPr>
              <a:t>中</a:t>
            </a:r>
            <a:r>
              <a:rPr lang="en-US" altLang="zh-CN" dirty="0" err="1" smtClean="0">
                <a:sym typeface="Calibri" panose="020F0502020204030204" pitchFamily="34" charset="0"/>
              </a:rPr>
              <a:t>Sno</a:t>
            </a:r>
            <a:r>
              <a:rPr lang="en-US" altLang="zh-CN" dirty="0" smtClean="0">
                <a:sym typeface="Calibri" panose="020F0502020204030204" pitchFamily="34" charset="0"/>
              </a:rPr>
              <a:t> →</a:t>
            </a:r>
            <a:r>
              <a:rPr lang="en-US" altLang="zh-CN" dirty="0" err="1" smtClean="0">
                <a:sym typeface="Calibri" panose="020F0502020204030204" pitchFamily="34" charset="0"/>
              </a:rPr>
              <a:t>Sdept</a:t>
            </a:r>
            <a:r>
              <a:rPr lang="en-US" altLang="zh-CN" dirty="0" smtClean="0">
                <a:sym typeface="Calibri" panose="020F0502020204030204" pitchFamily="34" charset="0"/>
              </a:rPr>
              <a:t>( </a:t>
            </a:r>
            <a:r>
              <a:rPr lang="en-US" altLang="zh-CN" dirty="0" err="1" smtClean="0">
                <a:sym typeface="Calibri" panose="020F0502020204030204" pitchFamily="34" charset="0"/>
              </a:rPr>
              <a:t>Sdept</a:t>
            </a:r>
            <a:r>
              <a:rPr lang="en-US" altLang="zh-CN" dirty="0" smtClean="0">
                <a:sym typeface="Calibri" panose="020F0502020204030204" pitchFamily="34" charset="0"/>
              </a:rPr>
              <a:t> </a:t>
            </a:r>
            <a:r>
              <a:rPr lang="en-US" altLang="zh-CN" dirty="0" smtClean="0">
                <a:sym typeface="宋体" panose="02010600030101010101" pitchFamily="2" charset="-122"/>
              </a:rPr>
              <a:t>↛ </a:t>
            </a:r>
            <a:r>
              <a:rPr lang="en-US" altLang="zh-CN" dirty="0" err="1" smtClean="0">
                <a:sym typeface="宋体" panose="02010600030101010101" pitchFamily="2" charset="-122"/>
              </a:rPr>
              <a:t>Sno</a:t>
            </a:r>
            <a:r>
              <a:rPr lang="en-US" altLang="zh-CN" dirty="0" smtClean="0">
                <a:sym typeface="Calibri" panose="020F0502020204030204" pitchFamily="34" charset="0"/>
              </a:rPr>
              <a:t>), </a:t>
            </a:r>
            <a:r>
              <a:rPr lang="en-US" altLang="zh-CN" dirty="0" err="1" smtClean="0">
                <a:sym typeface="Calibri" panose="020F0502020204030204" pitchFamily="34" charset="0"/>
              </a:rPr>
              <a:t>Sdept→Sloc</a:t>
            </a:r>
            <a:r>
              <a:rPr lang="zh-CN" altLang="en-US" dirty="0" smtClean="0">
                <a:sym typeface="Calibri" panose="020F0502020204030204" pitchFamily="34" charset="0"/>
              </a:rPr>
              <a:t>，可得</a:t>
            </a:r>
            <a:r>
              <a:rPr lang="en-US" altLang="zh-CN" dirty="0" err="1" smtClean="0">
                <a:sym typeface="Calibri" panose="020F0502020204030204" pitchFamily="34" charset="0"/>
              </a:rPr>
              <a:t>Sno</a:t>
            </a:r>
            <a:r>
              <a:rPr lang="en-US" altLang="zh-CN" dirty="0" smtClean="0">
                <a:sym typeface="Calibri" panose="020F0502020204030204" pitchFamily="34" charset="0"/>
              </a:rPr>
              <a:t>  →  </a:t>
            </a:r>
            <a:r>
              <a:rPr lang="en-US" altLang="zh-CN" dirty="0" err="1" smtClean="0">
                <a:sym typeface="Calibri" panose="020F0502020204030204" pitchFamily="34" charset="0"/>
              </a:rPr>
              <a:t>Sloc</a:t>
            </a:r>
            <a:r>
              <a:rPr lang="zh-CN" altLang="en-US" dirty="0" smtClean="0">
                <a:sym typeface="Calibri" panose="020F0502020204030204" pitchFamily="34" charset="0"/>
              </a:rPr>
              <a:t>。</a:t>
            </a:r>
            <a:endParaRPr lang="en-US" dirty="0" smtClean="0">
              <a:sym typeface="Calibri" panose="020F0502020204030204" pitchFamily="34" charset="0"/>
            </a:endParaRPr>
          </a:p>
          <a:p>
            <a:pPr marL="800100" lvl="1" indent="-342900" algn="l">
              <a:lnSpc>
                <a:spcPct val="125000"/>
              </a:lnSpc>
              <a:buFont typeface="Wingdings" panose="05000000000000000000" pitchFamily="2" charset="2"/>
              <a:buChar char="n"/>
            </a:pPr>
            <a:r>
              <a:rPr lang="zh-CN" altLang="en-US" dirty="0" smtClean="0">
                <a:sym typeface="Calibri" panose="020F0502020204030204" pitchFamily="34" charset="0"/>
              </a:rPr>
              <a:t>解决的办法是将</a:t>
            </a:r>
            <a:r>
              <a:rPr lang="en-US" altLang="zh-CN" dirty="0" smtClean="0">
                <a:sym typeface="Calibri" panose="020F0502020204030204" pitchFamily="34" charset="0"/>
              </a:rPr>
              <a:t>S-L</a:t>
            </a:r>
            <a:r>
              <a:rPr lang="zh-CN" altLang="en-US" dirty="0" smtClean="0">
                <a:sym typeface="Calibri" panose="020F0502020204030204" pitchFamily="34" charset="0"/>
              </a:rPr>
              <a:t>分解成</a:t>
            </a:r>
          </a:p>
          <a:p>
            <a:pPr marL="1143000" lvl="2" indent="-228600" algn="l">
              <a:lnSpc>
                <a:spcPct val="125000"/>
              </a:lnSpc>
              <a:buSzPct val="87000"/>
              <a:buFont typeface="Wingdings" panose="05000000000000000000" pitchFamily="2" charset="2"/>
              <a:buChar char="l"/>
            </a:pPr>
            <a:r>
              <a:rPr lang="en-US" altLang="zh-CN" dirty="0" smtClean="0">
                <a:sym typeface="Calibri" panose="020F0502020204030204" pitchFamily="34" charset="0"/>
              </a:rPr>
              <a:t>S-D(</a:t>
            </a:r>
            <a:r>
              <a:rPr lang="en-US" altLang="zh-CN" dirty="0" err="1" smtClean="0">
                <a:sym typeface="Calibri" panose="020F0502020204030204" pitchFamily="34" charset="0"/>
              </a:rPr>
              <a:t>Sno</a:t>
            </a:r>
            <a:r>
              <a:rPr lang="zh-CN" altLang="en-US" dirty="0" smtClean="0">
                <a:sym typeface="Calibri" panose="020F0502020204030204" pitchFamily="34" charset="0"/>
              </a:rPr>
              <a:t>,</a:t>
            </a:r>
            <a:r>
              <a:rPr lang="en-US" altLang="zh-CN" dirty="0" err="1" smtClean="0">
                <a:sym typeface="Calibri" panose="020F0502020204030204" pitchFamily="34" charset="0"/>
              </a:rPr>
              <a:t>Sdept</a:t>
            </a:r>
            <a:r>
              <a:rPr lang="en-US" altLang="zh-CN" dirty="0" smtClean="0">
                <a:sym typeface="Calibri" panose="020F0502020204030204" pitchFamily="34" charset="0"/>
              </a:rPr>
              <a:t>)</a:t>
            </a:r>
            <a:r>
              <a:rPr lang="zh-CN" altLang="en-US" dirty="0" smtClean="0">
                <a:sym typeface="Calibri" panose="020F0502020204030204" pitchFamily="34" charset="0"/>
              </a:rPr>
              <a:t>∈ </a:t>
            </a:r>
            <a:r>
              <a:rPr lang="en-US" altLang="zh-CN" dirty="0" smtClean="0">
                <a:sym typeface="Calibri" panose="020F0502020204030204" pitchFamily="34" charset="0"/>
              </a:rPr>
              <a:t>3NF</a:t>
            </a:r>
            <a:endParaRPr lang="zh-CN" altLang="en-US" dirty="0" smtClean="0">
              <a:sym typeface="Calibri" panose="020F0502020204030204" pitchFamily="34" charset="0"/>
            </a:endParaRPr>
          </a:p>
          <a:p>
            <a:pPr marL="1143000" lvl="2" indent="-228600" algn="l">
              <a:lnSpc>
                <a:spcPct val="125000"/>
              </a:lnSpc>
              <a:buSzPct val="87000"/>
              <a:buFont typeface="Wingdings" panose="05000000000000000000" pitchFamily="2" charset="2"/>
              <a:buChar char="l"/>
            </a:pPr>
            <a:r>
              <a:rPr lang="en-US" altLang="zh-CN" dirty="0" smtClean="0">
                <a:sym typeface="Calibri" panose="020F0502020204030204" pitchFamily="34" charset="0"/>
              </a:rPr>
              <a:t>D-L(</a:t>
            </a:r>
            <a:r>
              <a:rPr lang="en-US" altLang="zh-CN" dirty="0" err="1" smtClean="0">
                <a:sym typeface="Calibri" panose="020F0502020204030204" pitchFamily="34" charset="0"/>
              </a:rPr>
              <a:t>Sdept</a:t>
            </a:r>
            <a:r>
              <a:rPr lang="zh-CN" altLang="en-US" dirty="0" smtClean="0">
                <a:sym typeface="Calibri" panose="020F0502020204030204" pitchFamily="34" charset="0"/>
              </a:rPr>
              <a:t>,</a:t>
            </a:r>
            <a:r>
              <a:rPr lang="en-US" altLang="zh-CN" dirty="0" err="1" smtClean="0">
                <a:sym typeface="Calibri" panose="020F0502020204030204" pitchFamily="34" charset="0"/>
              </a:rPr>
              <a:t>Sloc</a:t>
            </a:r>
            <a:r>
              <a:rPr lang="en-US" altLang="zh-CN" dirty="0" smtClean="0">
                <a:sym typeface="Calibri" panose="020F0502020204030204" pitchFamily="34" charset="0"/>
              </a:rPr>
              <a:t>)</a:t>
            </a:r>
            <a:r>
              <a:rPr lang="zh-CN" altLang="en-US" dirty="0" smtClean="0">
                <a:sym typeface="Calibri" panose="020F0502020204030204" pitchFamily="34" charset="0"/>
              </a:rPr>
              <a:t>∈ </a:t>
            </a:r>
            <a:r>
              <a:rPr lang="en-US" altLang="zh-CN" dirty="0" smtClean="0">
                <a:sym typeface="Calibri" panose="020F0502020204030204" pitchFamily="34" charset="0"/>
              </a:rPr>
              <a:t>3NF</a:t>
            </a:r>
            <a:endParaRPr lang="zh-CN" altLang="en-US" dirty="0" smtClean="0"/>
          </a:p>
        </p:txBody>
      </p:sp>
      <p:sp>
        <p:nvSpPr>
          <p:cNvPr id="50182" name="直接连接符 2"/>
          <p:cNvSpPr>
            <a:spLocks noChangeShapeType="1"/>
          </p:cNvSpPr>
          <p:nvPr/>
        </p:nvSpPr>
        <p:spPr bwMode="auto">
          <a:xfrm flipH="1">
            <a:off x="7019925" y="1628775"/>
            <a:ext cx="71438" cy="288925"/>
          </a:xfrm>
          <a:prstGeom prst="line">
            <a:avLst/>
          </a:prstGeom>
          <a:noFill/>
          <a:ln w="25400">
            <a:solidFill>
              <a:schemeClr val="tx1"/>
            </a:solidFill>
            <a:round/>
          </a:ln>
        </p:spPr>
        <p:txBody>
          <a:bodyPr/>
          <a:lstStyle/>
          <a:p>
            <a:endParaRPr lang="zh-CN" altLang="en-US"/>
          </a:p>
        </p:txBody>
      </p:sp>
      <p:sp>
        <p:nvSpPr>
          <p:cNvPr id="50183" name="TextBox 6"/>
          <p:cNvSpPr>
            <a:spLocks noChangeArrowheads="1"/>
          </p:cNvSpPr>
          <p:nvPr/>
        </p:nvSpPr>
        <p:spPr bwMode="auto">
          <a:xfrm>
            <a:off x="2535238" y="4097338"/>
            <a:ext cx="596900" cy="339725"/>
          </a:xfrm>
          <a:prstGeom prst="rect">
            <a:avLst/>
          </a:prstGeom>
          <a:noFill/>
          <a:ln w="9525">
            <a:noFill/>
            <a:miter lim="800000"/>
          </a:ln>
        </p:spPr>
        <p:txBody>
          <a:bodyPr wrap="none">
            <a:spAutoFit/>
          </a:bodyPr>
          <a:lstStyle/>
          <a:p>
            <a:r>
              <a:rPr lang="zh-CN" altLang="en-US" sz="1600" b="1">
                <a:solidFill>
                  <a:srgbClr val="000000"/>
                </a:solidFill>
                <a:sym typeface="Arial" panose="020B0604020202020204" pitchFamily="34" charset="0"/>
              </a:rPr>
              <a:t>传递</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3"/>
          <p:cNvSpPr>
            <a:spLocks noGrp="1" noChangeArrowheads="1"/>
          </p:cNvSpPr>
          <p:nvPr>
            <p:ph type="title" idx="4294967295"/>
          </p:nvPr>
        </p:nvSpPr>
        <p:spPr/>
        <p:txBody>
          <a:bodyPr/>
          <a:lstStyle/>
          <a:p>
            <a:r>
              <a:rPr lang="en-US" altLang="zh-CN" smtClean="0">
                <a:sym typeface="微软雅黑" panose="020B0503020204020204" pitchFamily="34" charset="-122"/>
              </a:rPr>
              <a:t>6.2 </a:t>
            </a:r>
            <a:r>
              <a:rPr lang="zh-CN" altLang="en-US" smtClean="0">
                <a:sym typeface="微软雅黑" panose="020B0503020204020204" pitchFamily="34" charset="-122"/>
              </a:rPr>
              <a:t>规范化</a:t>
            </a:r>
            <a:endParaRPr lang="zh-CN" altLang="en-US" smtClean="0"/>
          </a:p>
        </p:txBody>
      </p:sp>
      <p:sp>
        <p:nvSpPr>
          <p:cNvPr id="51203"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anose="020F0502020204030204" pitchFamily="34" charset="0"/>
              </a:rPr>
              <a:t>6.2.1  </a:t>
            </a:r>
            <a:r>
              <a:rPr lang="zh-CN" altLang="en-US" dirty="0" smtClean="0">
                <a:sym typeface="Calibri" panose="020F0502020204030204" pitchFamily="34" charset="0"/>
              </a:rPr>
              <a:t>函数依赖</a:t>
            </a:r>
          </a:p>
          <a:p>
            <a:pPr marL="342900" indent="-342900" algn="l">
              <a:lnSpc>
                <a:spcPct val="120000"/>
              </a:lnSpc>
            </a:pPr>
            <a:r>
              <a:rPr lang="en-US" altLang="zh-CN" dirty="0" smtClean="0">
                <a:sym typeface="Calibri" panose="020F0502020204030204" pitchFamily="34" charset="0"/>
              </a:rPr>
              <a:t>6.2.2  </a:t>
            </a:r>
            <a:r>
              <a:rPr lang="zh-CN" altLang="en-US" dirty="0" smtClean="0">
                <a:sym typeface="Calibri" panose="020F0502020204030204" pitchFamily="34" charset="0"/>
              </a:rPr>
              <a:t>码</a:t>
            </a:r>
          </a:p>
          <a:p>
            <a:pPr marL="342900" indent="-342900" algn="l">
              <a:lnSpc>
                <a:spcPct val="120000"/>
              </a:lnSpc>
            </a:pPr>
            <a:r>
              <a:rPr lang="en-US" altLang="zh-CN" dirty="0" smtClean="0">
                <a:sym typeface="Calibri" panose="020F0502020204030204" pitchFamily="34" charset="0"/>
              </a:rPr>
              <a:t>6.2.3  </a:t>
            </a:r>
            <a:r>
              <a:rPr lang="zh-CN" altLang="en-US" dirty="0" smtClean="0">
                <a:sym typeface="Calibri" panose="020F0502020204030204" pitchFamily="34" charset="0"/>
              </a:rPr>
              <a:t>范式</a:t>
            </a:r>
          </a:p>
          <a:p>
            <a:pPr marL="342900" indent="-342900" algn="l">
              <a:lnSpc>
                <a:spcPct val="120000"/>
              </a:lnSpc>
            </a:pPr>
            <a:r>
              <a:rPr lang="en-US" altLang="zh-CN" dirty="0" smtClean="0">
                <a:sym typeface="Calibri" panose="020F0502020204030204" pitchFamily="34" charset="0"/>
              </a:rPr>
              <a:t>6.2.4  2NF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6.2.5  3NF</a:t>
            </a:r>
            <a:endParaRPr lang="zh-CN" altLang="en-US" dirty="0" smtClean="0">
              <a:sym typeface="Calibri" panose="020F0502020204030204" pitchFamily="34" charset="0"/>
            </a:endParaRPr>
          </a:p>
          <a:p>
            <a:pPr marL="342900" indent="-342900" algn="l">
              <a:lnSpc>
                <a:spcPct val="120000"/>
              </a:lnSpc>
            </a:pPr>
            <a:r>
              <a:rPr lang="en-US" altLang="zh-CN" dirty="0" smtClean="0">
                <a:solidFill>
                  <a:srgbClr val="00B050"/>
                </a:solidFill>
                <a:sym typeface="Calibri" panose="020F0502020204030204" pitchFamily="34" charset="0"/>
              </a:rPr>
              <a:t>6.2.6  BCNF</a:t>
            </a:r>
            <a:endParaRPr lang="zh-CN" altLang="en-US" dirty="0" smtClean="0">
              <a:solidFill>
                <a:srgbClr val="00B050"/>
              </a:solidFill>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6.2.7  </a:t>
            </a:r>
            <a:r>
              <a:rPr lang="zh-CN" altLang="en-US" dirty="0" smtClean="0">
                <a:sym typeface="Calibri" panose="020F0502020204030204" pitchFamily="34" charset="0"/>
              </a:rPr>
              <a:t>多值依赖</a:t>
            </a:r>
          </a:p>
          <a:p>
            <a:pPr marL="342900" indent="-342900" algn="l">
              <a:lnSpc>
                <a:spcPct val="120000"/>
              </a:lnSpc>
            </a:pPr>
            <a:r>
              <a:rPr lang="en-US" altLang="zh-CN" dirty="0" smtClean="0">
                <a:sym typeface="Calibri" panose="020F0502020204030204" pitchFamily="34" charset="0"/>
              </a:rPr>
              <a:t>6.2.8  4NF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6.2.9  </a:t>
            </a:r>
            <a:r>
              <a:rPr lang="zh-CN" altLang="en-US" dirty="0" smtClean="0">
                <a:sym typeface="Calibri" panose="020F0502020204030204"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5222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52228" name="Rectangle 2"/>
          <p:cNvSpPr>
            <a:spLocks noGrp="1" noChangeArrowheads="1"/>
          </p:cNvSpPr>
          <p:nvPr>
            <p:ph type="title" idx="4294967295"/>
          </p:nvPr>
        </p:nvSpPr>
        <p:spPr>
          <a:xfrm>
            <a:off x="385763" y="112713"/>
            <a:ext cx="8229600" cy="798512"/>
          </a:xfrm>
        </p:spPr>
        <p:txBody>
          <a:bodyPr/>
          <a:lstStyle/>
          <a:p>
            <a:r>
              <a:rPr lang="en-US" altLang="zh-CN" sz="3600" dirty="0" smtClean="0">
                <a:sym typeface="微软雅黑" panose="020B0503020204020204" pitchFamily="34" charset="-122"/>
              </a:rPr>
              <a:t> 6.2.6</a:t>
            </a:r>
            <a:r>
              <a:rPr lang="zh-CN" altLang="en-US" sz="3600" dirty="0" smtClean="0">
                <a:sym typeface="微软雅黑" panose="020B0503020204020204" pitchFamily="34" charset="-122"/>
              </a:rPr>
              <a:t> </a:t>
            </a:r>
            <a:r>
              <a:rPr lang="en-US" altLang="zh-CN" sz="3600" dirty="0" smtClean="0">
                <a:sym typeface="微软雅黑" panose="020B0503020204020204" pitchFamily="34" charset="-122"/>
              </a:rPr>
              <a:t> BCNF</a:t>
            </a:r>
            <a:endParaRPr lang="zh-CN" altLang="en-US" sz="3600" dirty="0" smtClean="0"/>
          </a:p>
        </p:txBody>
      </p:sp>
      <p:sp>
        <p:nvSpPr>
          <p:cNvPr id="52229" name="Rectangle 3"/>
          <p:cNvSpPr>
            <a:spLocks noGrp="1" noChangeArrowheads="1"/>
          </p:cNvSpPr>
          <p:nvPr>
            <p:ph idx="1"/>
          </p:nvPr>
        </p:nvSpPr>
        <p:spPr>
          <a:xfrm>
            <a:off x="457200" y="908050"/>
            <a:ext cx="8229600" cy="5426075"/>
          </a:xfrm>
        </p:spPr>
        <p:txBody>
          <a:bodyPr/>
          <a:lstStyle/>
          <a:p>
            <a:pPr marL="342900" indent="-342900" algn="l">
              <a:lnSpc>
                <a:spcPct val="120000"/>
              </a:lnSpc>
              <a:buFont typeface="Wingdings" panose="05000000000000000000" pitchFamily="2" charset="2"/>
              <a:buChar char="v"/>
            </a:pPr>
            <a:r>
              <a:rPr lang="en-US" altLang="zh-CN" dirty="0" smtClean="0">
                <a:sym typeface="Calibri" panose="020F0502020204030204" pitchFamily="34" charset="0"/>
              </a:rPr>
              <a:t>BCNF</a:t>
            </a:r>
            <a:r>
              <a:rPr lang="zh-CN" altLang="en-US" dirty="0" smtClean="0">
                <a:sym typeface="Calibri" panose="020F0502020204030204" pitchFamily="34" charset="0"/>
              </a:rPr>
              <a:t>（</a:t>
            </a:r>
            <a:r>
              <a:rPr lang="en-US" altLang="zh-CN" dirty="0" smtClean="0">
                <a:sym typeface="Calibri" panose="020F0502020204030204" pitchFamily="34" charset="0"/>
              </a:rPr>
              <a:t>Boyce </a:t>
            </a:r>
            <a:r>
              <a:rPr lang="en-US" altLang="zh-CN" dirty="0" err="1" smtClean="0">
                <a:sym typeface="Calibri" panose="020F0502020204030204" pitchFamily="34" charset="0"/>
              </a:rPr>
              <a:t>Codd</a:t>
            </a:r>
            <a:r>
              <a:rPr lang="en-US" altLang="zh-CN" dirty="0" smtClean="0">
                <a:sym typeface="Calibri" panose="020F0502020204030204" pitchFamily="34" charset="0"/>
              </a:rPr>
              <a:t> Normal Form</a:t>
            </a:r>
            <a:r>
              <a:rPr lang="zh-CN" altLang="en-US" dirty="0" smtClean="0">
                <a:sym typeface="Calibri" panose="020F0502020204030204" pitchFamily="34" charset="0"/>
              </a:rPr>
              <a:t>）由</a:t>
            </a:r>
            <a:r>
              <a:rPr lang="en-US" altLang="zh-CN" dirty="0" smtClean="0">
                <a:sym typeface="Calibri" panose="020F0502020204030204" pitchFamily="34" charset="0"/>
              </a:rPr>
              <a:t>Boyce</a:t>
            </a:r>
            <a:r>
              <a:rPr lang="zh-CN" altLang="en-US" dirty="0" smtClean="0">
                <a:sym typeface="Calibri" panose="020F0502020204030204" pitchFamily="34" charset="0"/>
              </a:rPr>
              <a:t>和</a:t>
            </a:r>
            <a:r>
              <a:rPr lang="en-US" altLang="zh-CN" dirty="0" err="1" smtClean="0">
                <a:sym typeface="Calibri" panose="020F0502020204030204" pitchFamily="34" charset="0"/>
              </a:rPr>
              <a:t>Codd</a:t>
            </a:r>
            <a:r>
              <a:rPr lang="zh-CN" altLang="en-US" dirty="0" smtClean="0">
                <a:sym typeface="Calibri" panose="020F0502020204030204" pitchFamily="34" charset="0"/>
              </a:rPr>
              <a:t>提出，比</a:t>
            </a:r>
            <a:r>
              <a:rPr lang="en-US" altLang="zh-CN" dirty="0" smtClean="0">
                <a:sym typeface="Calibri" panose="020F0502020204030204" pitchFamily="34" charset="0"/>
              </a:rPr>
              <a:t>3NF</a:t>
            </a:r>
            <a:r>
              <a:rPr lang="zh-CN" altLang="en-US" dirty="0" smtClean="0">
                <a:sym typeface="Calibri" panose="020F0502020204030204" pitchFamily="34" charset="0"/>
              </a:rPr>
              <a:t>更进了一步。通常认为</a:t>
            </a:r>
            <a:r>
              <a:rPr lang="en-US" altLang="zh-CN" dirty="0" smtClean="0">
                <a:sym typeface="Calibri" panose="020F0502020204030204" pitchFamily="34" charset="0"/>
              </a:rPr>
              <a:t>BCNF</a:t>
            </a:r>
            <a:r>
              <a:rPr lang="zh-CN" altLang="en-US" dirty="0" smtClean="0">
                <a:sym typeface="Calibri" panose="020F0502020204030204" pitchFamily="34" charset="0"/>
              </a:rPr>
              <a:t>是修正的第三范式，有时也称为扩充的第三范式。</a:t>
            </a:r>
          </a:p>
          <a:p>
            <a:pPr marL="342900" indent="-342900" algn="l">
              <a:lnSpc>
                <a:spcPct val="120000"/>
              </a:lnSpc>
              <a:buFont typeface="Wingdings" panose="05000000000000000000" pitchFamily="2" charset="2"/>
              <a:buChar char="v"/>
            </a:pPr>
            <a:r>
              <a:rPr lang="zh-CN" altLang="en-US" dirty="0" smtClean="0">
                <a:sym typeface="Calibri" panose="020F0502020204030204" pitchFamily="34" charset="0"/>
              </a:rPr>
              <a:t>定义</a:t>
            </a:r>
            <a:r>
              <a:rPr lang="en-US" altLang="zh-CN" dirty="0" smtClean="0">
                <a:sym typeface="Calibri" panose="020F0502020204030204" pitchFamily="34" charset="0"/>
              </a:rPr>
              <a:t>6.8  </a:t>
            </a:r>
            <a:r>
              <a:rPr lang="zh-CN" altLang="en-US" dirty="0" smtClean="0">
                <a:sym typeface="Calibri" panose="020F0502020204030204" pitchFamily="34" charset="0"/>
              </a:rPr>
              <a:t>设关系模式</a:t>
            </a:r>
            <a:r>
              <a:rPr lang="en-US" altLang="zh-CN" i="1" dirty="0" smtClean="0">
                <a:sym typeface="Calibri" panose="020F0502020204030204" pitchFamily="34" charset="0"/>
              </a:rPr>
              <a:t>R</a:t>
            </a:r>
            <a:r>
              <a:rPr lang="en-US" altLang="zh-CN" dirty="0" smtClean="0">
                <a:sym typeface="Calibri" panose="020F0502020204030204" pitchFamily="34" charset="0"/>
              </a:rPr>
              <a:t>&lt;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&gt;∈1NF</a:t>
            </a:r>
            <a:r>
              <a:rPr lang="zh-CN" altLang="en-US" dirty="0" smtClean="0">
                <a:sym typeface="Calibri" panose="020F0502020204030204" pitchFamily="34" charset="0"/>
              </a:rPr>
              <a:t>，若</a:t>
            </a:r>
            <a:r>
              <a:rPr lang="en-US" altLang="zh-CN" i="1" dirty="0" smtClean="0">
                <a:sym typeface="Calibri" panose="020F0502020204030204" pitchFamily="34" charset="0"/>
              </a:rPr>
              <a:t>X</a:t>
            </a:r>
            <a:r>
              <a:rPr lang="en-US" altLang="zh-CN" dirty="0" smtClean="0">
                <a:sym typeface="Calibri" panose="020F0502020204030204" pitchFamily="34" charset="0"/>
              </a:rPr>
              <a:t> →</a:t>
            </a:r>
            <a:r>
              <a:rPr lang="en-US" altLang="zh-CN" i="1" dirty="0" smtClean="0">
                <a:sym typeface="Calibri" panose="020F0502020204030204" pitchFamily="34" charset="0"/>
              </a:rPr>
              <a:t>Y</a:t>
            </a:r>
            <a:r>
              <a:rPr lang="zh-CN" altLang="en-US" dirty="0" smtClean="0">
                <a:sym typeface="Calibri" panose="020F0502020204030204" pitchFamily="34" charset="0"/>
              </a:rPr>
              <a:t>且</a:t>
            </a:r>
            <a:r>
              <a:rPr lang="en-US" altLang="zh-CN" i="1" dirty="0" smtClean="0">
                <a:sym typeface="Calibri" panose="020F0502020204030204" pitchFamily="34" charset="0"/>
              </a:rPr>
              <a:t>Y</a:t>
            </a:r>
            <a:r>
              <a:rPr lang="zh-CN" altLang="en-US" dirty="0" smtClean="0"/>
              <a:t> ⊆ </a:t>
            </a:r>
            <a:r>
              <a:rPr lang="en-US" altLang="zh-CN" i="1" dirty="0" smtClean="0"/>
              <a:t>X</a:t>
            </a:r>
            <a:r>
              <a:rPr lang="zh-CN" altLang="en-US" dirty="0" smtClean="0"/>
              <a:t>时</a:t>
            </a:r>
            <a:r>
              <a:rPr lang="en-US" altLang="zh-CN" i="1" dirty="0" smtClean="0"/>
              <a:t>X</a:t>
            </a:r>
            <a:r>
              <a:rPr lang="zh-CN" altLang="en-US" dirty="0" smtClean="0"/>
              <a:t>必含有码，则</a:t>
            </a:r>
            <a:r>
              <a:rPr lang="en-US" altLang="zh-CN" i="1" dirty="0" smtClean="0">
                <a:sym typeface="Calibri" panose="020F0502020204030204" pitchFamily="34" charset="0"/>
              </a:rPr>
              <a:t>R</a:t>
            </a:r>
            <a:r>
              <a:rPr lang="en-US" altLang="zh-CN" dirty="0" smtClean="0">
                <a:sym typeface="Calibri" panose="020F0502020204030204" pitchFamily="34" charset="0"/>
              </a:rPr>
              <a:t>&lt;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&gt;∈BCNF</a:t>
            </a:r>
            <a:r>
              <a:rPr lang="zh-CN" altLang="en-US" dirty="0" smtClean="0">
                <a:sym typeface="Calibri" panose="020F0502020204030204" pitchFamily="34" charset="0"/>
              </a:rPr>
              <a:t>。</a:t>
            </a:r>
            <a:endParaRPr lang="en-US" dirty="0" smtClean="0">
              <a:sym typeface="Calibri" panose="020F0502020204030204" pitchFamily="34" charset="0"/>
            </a:endParaRPr>
          </a:p>
          <a:p>
            <a:pPr marL="342900" indent="-342900" algn="l">
              <a:lnSpc>
                <a:spcPct val="120000"/>
              </a:lnSpc>
              <a:buFont typeface="Wingdings" panose="05000000000000000000" pitchFamily="2" charset="2"/>
              <a:buChar char="v"/>
            </a:pPr>
            <a:r>
              <a:rPr lang="zh-CN" altLang="en-US" dirty="0" smtClean="0">
                <a:sym typeface="Calibri" panose="020F0502020204030204" pitchFamily="34" charset="0"/>
              </a:rPr>
              <a:t>换言之，在关系模式</a:t>
            </a:r>
            <a:r>
              <a:rPr lang="en-US" altLang="zh-CN" dirty="0" smtClean="0">
                <a:sym typeface="Calibri" panose="020F0502020204030204" pitchFamily="34" charset="0"/>
              </a:rPr>
              <a:t>R&lt;U,F&gt;</a:t>
            </a:r>
            <a:r>
              <a:rPr lang="zh-CN" altLang="en-US" dirty="0" smtClean="0">
                <a:sym typeface="Calibri" panose="020F0502020204030204" pitchFamily="34" charset="0"/>
              </a:rPr>
              <a:t>中，如果每一个决定属性集都包含候选码，则</a:t>
            </a:r>
            <a:r>
              <a:rPr lang="en-US" altLang="zh-CN" dirty="0" smtClean="0">
                <a:sym typeface="Calibri" panose="020F0502020204030204" pitchFamily="34" charset="0"/>
              </a:rPr>
              <a:t>R∈BCNF</a:t>
            </a:r>
            <a:r>
              <a:rPr lang="zh-CN" altLang="en-US" dirty="0" smtClean="0">
                <a:sym typeface="Calibri" panose="020F0502020204030204" pitchFamily="34" charset="0"/>
              </a:rPr>
              <a:t>。</a:t>
            </a:r>
            <a:endParaRPr lang="zh-CN" altLang="en-US" dirty="0" smtClean="0"/>
          </a:p>
        </p:txBody>
      </p:sp>
      <p:sp>
        <p:nvSpPr>
          <p:cNvPr id="52230" name="直接连接符 5"/>
          <p:cNvSpPr>
            <a:spLocks noChangeShapeType="1"/>
          </p:cNvSpPr>
          <p:nvPr/>
        </p:nvSpPr>
        <p:spPr bwMode="auto">
          <a:xfrm flipH="1">
            <a:off x="1332210" y="3717032"/>
            <a:ext cx="71438" cy="288925"/>
          </a:xfrm>
          <a:prstGeom prst="line">
            <a:avLst/>
          </a:prstGeom>
          <a:noFill/>
          <a:ln w="25400">
            <a:solidFill>
              <a:schemeClr val="tx1"/>
            </a:solidFill>
            <a:round/>
          </a:ln>
        </p:spPr>
        <p:txBody>
          <a:bodyPr/>
          <a:lstStyle/>
          <a:p>
            <a:endParaRPr lang="zh-CN" alt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717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7172"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问题的提出（续）</a:t>
            </a:r>
          </a:p>
        </p:txBody>
      </p:sp>
      <p:sp>
        <p:nvSpPr>
          <p:cNvPr id="7173"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关系模式由五部分组成，是一个五元组：</a:t>
            </a:r>
            <a:br>
              <a:rPr lang="zh-CN" altLang="en-US" dirty="0" smtClean="0">
                <a:sym typeface="Calibri" panose="020F0502020204030204" pitchFamily="34" charset="0"/>
              </a:rPr>
            </a:br>
            <a:r>
              <a:rPr lang="zh-CN" altLang="en-US" dirty="0" smtClean="0">
                <a:sym typeface="Calibri" panose="020F0502020204030204" pitchFamily="34" charset="0"/>
              </a:rPr>
              <a:t>            </a:t>
            </a:r>
            <a:r>
              <a:rPr lang="en-US" altLang="zh-CN" dirty="0" smtClean="0">
                <a:sym typeface="Calibri" panose="020F0502020204030204" pitchFamily="34" charset="0"/>
              </a:rPr>
              <a:t>R(U, D, DOM, F)</a:t>
            </a:r>
            <a:endParaRPr lang="zh-CN" altLang="en-US" dirty="0" smtClean="0">
              <a:sym typeface="Calibri" panose="020F0502020204030204" pitchFamily="34" charset="0"/>
            </a:endParaRPr>
          </a:p>
          <a:p>
            <a:pPr marL="742950" lvl="1" indent="-285750" algn="l">
              <a:lnSpc>
                <a:spcPct val="150000"/>
              </a:lnSpc>
              <a:buFont typeface="Wingdings" panose="05000000000000000000" pitchFamily="2" charset="2"/>
              <a:buChar char="n"/>
            </a:pPr>
            <a:r>
              <a:rPr lang="zh-CN" altLang="en-US" dirty="0" smtClean="0">
                <a:sym typeface="Calibri" panose="020F0502020204030204" pitchFamily="34" charset="0"/>
              </a:rPr>
              <a:t>关系名</a:t>
            </a:r>
            <a:r>
              <a:rPr lang="en-US" altLang="zh-CN" dirty="0" smtClean="0">
                <a:sym typeface="Calibri" panose="020F0502020204030204" pitchFamily="34" charset="0"/>
              </a:rPr>
              <a:t>R</a:t>
            </a:r>
            <a:r>
              <a:rPr lang="zh-CN" altLang="en-US" dirty="0" smtClean="0">
                <a:sym typeface="Calibri" panose="020F0502020204030204" pitchFamily="34" charset="0"/>
              </a:rPr>
              <a:t>是符号化的元组语义</a:t>
            </a:r>
            <a:endParaRPr lang="en-US" dirty="0" smtClean="0">
              <a:sym typeface="Calibri" panose="020F0502020204030204" pitchFamily="34" charset="0"/>
            </a:endParaRPr>
          </a:p>
          <a:p>
            <a:pPr marL="742950" lvl="1" indent="-285750" algn="l">
              <a:lnSpc>
                <a:spcPct val="150000"/>
              </a:lnSpc>
              <a:buFont typeface="Wingdings" panose="05000000000000000000" pitchFamily="2" charset="2"/>
              <a:buChar char="n"/>
            </a:pPr>
            <a:r>
              <a:rPr lang="en-US" altLang="zh-CN" dirty="0" smtClean="0">
                <a:sym typeface="Calibri" panose="020F0502020204030204" pitchFamily="34" charset="0"/>
              </a:rPr>
              <a:t>U</a:t>
            </a:r>
            <a:r>
              <a:rPr lang="zh-CN" altLang="en-US" dirty="0" smtClean="0">
                <a:sym typeface="Calibri" panose="020F0502020204030204" pitchFamily="34" charset="0"/>
              </a:rPr>
              <a:t>为一组属性</a:t>
            </a:r>
            <a:endParaRPr lang="en-US" dirty="0" smtClean="0">
              <a:sym typeface="Calibri" panose="020F0502020204030204" pitchFamily="34" charset="0"/>
            </a:endParaRPr>
          </a:p>
          <a:p>
            <a:pPr marL="742950" lvl="1" indent="-285750" algn="l">
              <a:lnSpc>
                <a:spcPct val="150000"/>
              </a:lnSpc>
              <a:buFont typeface="Wingdings" panose="05000000000000000000" pitchFamily="2" charset="2"/>
              <a:buChar char="n"/>
            </a:pPr>
            <a:r>
              <a:rPr lang="en-US" altLang="zh-CN" dirty="0" smtClean="0">
                <a:sym typeface="Calibri" panose="020F0502020204030204" pitchFamily="34" charset="0"/>
              </a:rPr>
              <a:t>D</a:t>
            </a:r>
            <a:r>
              <a:rPr lang="zh-CN" altLang="en-US" dirty="0" smtClean="0">
                <a:sym typeface="Calibri" panose="020F0502020204030204" pitchFamily="34" charset="0"/>
              </a:rPr>
              <a:t>为属性组</a:t>
            </a:r>
            <a:r>
              <a:rPr lang="en-US" altLang="zh-CN" dirty="0" smtClean="0">
                <a:sym typeface="Calibri" panose="020F0502020204030204" pitchFamily="34" charset="0"/>
              </a:rPr>
              <a:t>U</a:t>
            </a:r>
            <a:r>
              <a:rPr lang="zh-CN" altLang="en-US" dirty="0" smtClean="0">
                <a:sym typeface="Calibri" panose="020F0502020204030204" pitchFamily="34" charset="0"/>
              </a:rPr>
              <a:t>中的属性所来自的域</a:t>
            </a:r>
            <a:endParaRPr lang="en-US" dirty="0" smtClean="0">
              <a:sym typeface="Calibri" panose="020F0502020204030204" pitchFamily="34" charset="0"/>
            </a:endParaRPr>
          </a:p>
          <a:p>
            <a:pPr marL="742950" lvl="1" indent="-285750" algn="l">
              <a:lnSpc>
                <a:spcPct val="150000"/>
              </a:lnSpc>
              <a:buFont typeface="Wingdings" panose="05000000000000000000" pitchFamily="2" charset="2"/>
              <a:buChar char="n"/>
            </a:pPr>
            <a:r>
              <a:rPr lang="en-US" altLang="zh-CN" dirty="0" smtClean="0">
                <a:sym typeface="Calibri" panose="020F0502020204030204" pitchFamily="34" charset="0"/>
              </a:rPr>
              <a:t>DOM</a:t>
            </a:r>
            <a:r>
              <a:rPr lang="zh-CN" altLang="en-US" dirty="0" smtClean="0">
                <a:sym typeface="Calibri" panose="020F0502020204030204" pitchFamily="34" charset="0"/>
              </a:rPr>
              <a:t>为属性到域的映射</a:t>
            </a:r>
            <a:endParaRPr lang="en-US" dirty="0" smtClean="0">
              <a:sym typeface="Calibri" panose="020F0502020204030204" pitchFamily="34" charset="0"/>
            </a:endParaRPr>
          </a:p>
          <a:p>
            <a:pPr marL="742950" lvl="1" indent="-285750" algn="l">
              <a:lnSpc>
                <a:spcPct val="150000"/>
              </a:lnSpc>
              <a:buFont typeface="Wingdings" panose="05000000000000000000" pitchFamily="2" charset="2"/>
              <a:buChar char="n"/>
            </a:pPr>
            <a:r>
              <a:rPr lang="en-US" altLang="zh-CN" dirty="0" smtClean="0">
                <a:sym typeface="Calibri" panose="020F0502020204030204" pitchFamily="34" charset="0"/>
              </a:rPr>
              <a:t>F</a:t>
            </a:r>
            <a:r>
              <a:rPr lang="zh-CN" altLang="en-US" dirty="0" smtClean="0">
                <a:sym typeface="Calibri" panose="020F0502020204030204" pitchFamily="34" charset="0"/>
              </a:rPr>
              <a:t>为属性组</a:t>
            </a:r>
            <a:r>
              <a:rPr lang="en-US" altLang="zh-CN" dirty="0" smtClean="0">
                <a:sym typeface="Calibri" panose="020F0502020204030204" pitchFamily="34" charset="0"/>
              </a:rPr>
              <a:t>U</a:t>
            </a:r>
            <a:r>
              <a:rPr lang="zh-CN" altLang="en-US" dirty="0" smtClean="0">
                <a:sym typeface="Calibri" panose="020F0502020204030204" pitchFamily="34" charset="0"/>
              </a:rPr>
              <a:t>上的一组数据依赖</a:t>
            </a:r>
            <a:endParaRPr lang="en-US"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5325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53252" name="Rectangle 2"/>
          <p:cNvSpPr>
            <a:spLocks noGrp="1" noChangeArrowheads="1"/>
          </p:cNvSpPr>
          <p:nvPr>
            <p:ph type="title" idx="4294967295"/>
          </p:nvPr>
        </p:nvSpPr>
        <p:spPr/>
        <p:txBody>
          <a:bodyPr/>
          <a:lstStyle/>
          <a:p>
            <a:r>
              <a:rPr lang="en-US" altLang="zh-CN" sz="3600" dirty="0" smtClean="0">
                <a:sym typeface="微软雅黑" panose="020B0503020204020204" pitchFamily="34" charset="-122"/>
              </a:rPr>
              <a:t>BCNF</a:t>
            </a:r>
            <a:r>
              <a:rPr lang="zh-CN" altLang="en-US" sz="3600" dirty="0" smtClean="0">
                <a:sym typeface="微软雅黑" panose="020B0503020204020204" pitchFamily="34" charset="-122"/>
              </a:rPr>
              <a:t>（续）</a:t>
            </a:r>
            <a:endParaRPr lang="zh-CN" altLang="en-US" sz="3600" dirty="0" smtClean="0"/>
          </a:p>
        </p:txBody>
      </p:sp>
      <p:sp>
        <p:nvSpPr>
          <p:cNvPr id="53253" name="Rectangle 3"/>
          <p:cNvSpPr>
            <a:spLocks noGrp="1" noChangeArrowheads="1"/>
          </p:cNvSpPr>
          <p:nvPr>
            <p:ph idx="1"/>
          </p:nvPr>
        </p:nvSpPr>
        <p:spPr>
          <a:xfrm>
            <a:off x="325438" y="1054100"/>
            <a:ext cx="8505825" cy="5616575"/>
          </a:xfrm>
        </p:spPr>
        <p:txBody>
          <a:bodyPr/>
          <a:lstStyle/>
          <a:p>
            <a:pPr marL="342900" indent="-342900" algn="just">
              <a:lnSpc>
                <a:spcPct val="120000"/>
              </a:lnSpc>
              <a:buFont typeface="Wingdings" panose="05000000000000000000" pitchFamily="2" charset="2"/>
              <a:buChar char="v"/>
            </a:pPr>
            <a:r>
              <a:rPr lang="en-US" altLang="zh-CN" dirty="0" smtClean="0">
                <a:sym typeface="Calibri" panose="020F0502020204030204" pitchFamily="34" charset="0"/>
              </a:rPr>
              <a:t>BCNF</a:t>
            </a:r>
            <a:r>
              <a:rPr lang="zh-CN" altLang="en-US" dirty="0" smtClean="0">
                <a:sym typeface="Calibri" panose="020F0502020204030204" pitchFamily="34" charset="0"/>
              </a:rPr>
              <a:t>的关系模式所具有的性质</a:t>
            </a:r>
          </a:p>
          <a:p>
            <a:pPr marL="742950" lvl="1" indent="-285750" algn="just">
              <a:lnSpc>
                <a:spcPct val="120000"/>
              </a:lnSpc>
              <a:buFont typeface="Wingdings" panose="05000000000000000000" pitchFamily="2" charset="2"/>
              <a:buChar char="n"/>
            </a:pPr>
            <a:r>
              <a:rPr lang="zh-CN" altLang="en-US" dirty="0" smtClean="0">
                <a:sym typeface="Calibri" panose="020F0502020204030204" pitchFamily="34" charset="0"/>
              </a:rPr>
              <a:t>所有非主属性都完全函数依赖于每个候选码</a:t>
            </a:r>
          </a:p>
          <a:p>
            <a:pPr marL="742950" lvl="1" indent="-285750" algn="just">
              <a:lnSpc>
                <a:spcPct val="120000"/>
              </a:lnSpc>
              <a:buFont typeface="Wingdings" panose="05000000000000000000" pitchFamily="2" charset="2"/>
              <a:buChar char="n"/>
            </a:pPr>
            <a:r>
              <a:rPr lang="zh-CN" altLang="en-US" dirty="0" smtClean="0">
                <a:sym typeface="Calibri" panose="020F0502020204030204" pitchFamily="34" charset="0"/>
              </a:rPr>
              <a:t>所有主属性都完全函数依赖于每个不包含它的候选码</a:t>
            </a:r>
          </a:p>
          <a:p>
            <a:pPr marL="742950" lvl="1" indent="-285750" algn="just">
              <a:lnSpc>
                <a:spcPct val="120000"/>
              </a:lnSpc>
              <a:buFont typeface="Wingdings" panose="05000000000000000000" pitchFamily="2" charset="2"/>
              <a:buChar char="n"/>
            </a:pPr>
            <a:r>
              <a:rPr lang="zh-CN" altLang="en-US" dirty="0" smtClean="0">
                <a:sym typeface="Calibri" panose="020F0502020204030204" pitchFamily="34" charset="0"/>
              </a:rPr>
              <a:t>没有任何属性完全函数依赖于非码的任何一组属性</a:t>
            </a:r>
          </a:p>
          <a:p>
            <a:pPr marL="342900" indent="-342900" algn="just">
              <a:lnSpc>
                <a:spcPct val="120000"/>
              </a:lnSpc>
              <a:buFont typeface="Wingdings" panose="05000000000000000000" pitchFamily="2" charset="2"/>
              <a:buChar char="v"/>
            </a:pPr>
            <a:r>
              <a:rPr lang="zh-CN" altLang="en-US" dirty="0" smtClean="0">
                <a:sym typeface="Calibri" panose="020F0502020204030204" pitchFamily="34" charset="0"/>
              </a:rPr>
              <a:t>如果一个关系数据库中的所有关系模式都属于</a:t>
            </a:r>
            <a:r>
              <a:rPr lang="en-US" altLang="zh-CN" dirty="0" smtClean="0">
                <a:sym typeface="Calibri" panose="020F0502020204030204" pitchFamily="34" charset="0"/>
              </a:rPr>
              <a:t>BCNF</a:t>
            </a:r>
            <a:r>
              <a:rPr lang="zh-CN" altLang="en-US" dirty="0" smtClean="0">
                <a:sym typeface="Calibri" panose="020F0502020204030204" pitchFamily="34" charset="0"/>
              </a:rPr>
              <a:t>，那么在函数依赖范畴内，它已实现了模式的彻底分解，达到了最高的规范化程度，消除了插入异常和删除异常。</a:t>
            </a:r>
            <a:endParaRPr lang="zh-CN" altLang="en-US" dirty="0" smtClean="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noChangeArrowheads="1"/>
          </p:cNvSpPr>
          <p:nvPr>
            <p:ph idx="1"/>
          </p:nvPr>
        </p:nvSpPr>
        <p:spPr>
          <a:xfrm>
            <a:off x="457200" y="1098550"/>
            <a:ext cx="8229600" cy="5095875"/>
          </a:xfrm>
        </p:spPr>
        <p:txBody>
          <a:bodyPr/>
          <a:lstStyle/>
          <a:p>
            <a:pPr marL="342900" indent="-342900" algn="just">
              <a:lnSpc>
                <a:spcPct val="150000"/>
              </a:lnSpc>
              <a:buFont typeface="Wingdings" panose="05000000000000000000" pitchFamily="2" charset="2"/>
              <a:buChar char="v"/>
            </a:pPr>
            <a:r>
              <a:rPr lang="zh-CN" altLang="en-US" dirty="0" smtClean="0"/>
              <a:t>[例6.</a:t>
            </a:r>
            <a:r>
              <a:rPr lang="en-US" altLang="zh-CN" dirty="0" smtClean="0"/>
              <a:t>5</a:t>
            </a:r>
            <a:r>
              <a:rPr lang="zh-CN" altLang="en-US" dirty="0" smtClean="0"/>
              <a:t>]考察关系模式</a:t>
            </a:r>
            <a:r>
              <a:rPr lang="en-US" altLang="zh-CN" dirty="0" smtClean="0"/>
              <a:t>C(</a:t>
            </a:r>
            <a:r>
              <a:rPr lang="en-US" altLang="zh-CN" dirty="0" err="1" smtClean="0"/>
              <a:t>Cno,Cname,Pcno</a:t>
            </a:r>
            <a:r>
              <a:rPr lang="en-US" altLang="zh-CN" dirty="0" smtClean="0"/>
              <a:t>)</a:t>
            </a:r>
          </a:p>
          <a:p>
            <a:pPr marL="800100" lvl="1" indent="-342900" algn="just">
              <a:lnSpc>
                <a:spcPct val="150000"/>
              </a:lnSpc>
              <a:buFont typeface="Wingdings" panose="05000000000000000000" pitchFamily="2" charset="2"/>
              <a:buChar char="n"/>
            </a:pPr>
            <a:r>
              <a:rPr lang="zh-CN" altLang="en-US" dirty="0" smtClean="0"/>
              <a:t>它只有一个码</a:t>
            </a:r>
            <a:r>
              <a:rPr lang="en-US" altLang="zh-CN" dirty="0" err="1" smtClean="0"/>
              <a:t>Cno</a:t>
            </a:r>
            <a:r>
              <a:rPr lang="zh-CN" altLang="en-US" dirty="0" smtClean="0"/>
              <a:t>，没有任何属性对</a:t>
            </a:r>
            <a:r>
              <a:rPr lang="en-US" altLang="zh-CN" dirty="0" err="1" smtClean="0"/>
              <a:t>Cno</a:t>
            </a:r>
            <a:r>
              <a:rPr lang="zh-CN" altLang="en-US" dirty="0" smtClean="0"/>
              <a:t>部分依赖或传递依赖，所以</a:t>
            </a:r>
            <a:r>
              <a:rPr lang="en-US" altLang="zh-CN" dirty="0" smtClean="0"/>
              <a:t>C∈3NF</a:t>
            </a:r>
            <a:r>
              <a:rPr lang="zh-CN" altLang="en-US" dirty="0" smtClean="0"/>
              <a:t>。</a:t>
            </a:r>
            <a:endParaRPr lang="en-US" altLang="zh-CN" dirty="0" smtClean="0"/>
          </a:p>
          <a:p>
            <a:pPr marL="800100" lvl="1" indent="-342900" algn="just">
              <a:lnSpc>
                <a:spcPct val="150000"/>
              </a:lnSpc>
              <a:buFont typeface="Wingdings" panose="05000000000000000000" pitchFamily="2" charset="2"/>
              <a:buChar char="n"/>
            </a:pPr>
            <a:r>
              <a:rPr lang="zh-CN" altLang="en-US" dirty="0" smtClean="0"/>
              <a:t>同时</a:t>
            </a:r>
            <a:r>
              <a:rPr lang="en-US" altLang="zh-CN" dirty="0" smtClean="0"/>
              <a:t>C</a:t>
            </a:r>
            <a:r>
              <a:rPr lang="zh-CN" altLang="en-US" dirty="0" smtClean="0"/>
              <a:t>中</a:t>
            </a:r>
            <a:r>
              <a:rPr lang="en-US" altLang="zh-CN" dirty="0" err="1" smtClean="0"/>
              <a:t>Cno</a:t>
            </a:r>
            <a:r>
              <a:rPr lang="zh-CN" altLang="en-US" dirty="0" smtClean="0"/>
              <a:t>是唯一的决定因素，所以</a:t>
            </a:r>
            <a:r>
              <a:rPr lang="en-US" altLang="zh-CN" dirty="0" smtClean="0"/>
              <a:t>C∈BCNF</a:t>
            </a:r>
            <a:r>
              <a:rPr lang="zh-CN" altLang="en-US" dirty="0" smtClean="0"/>
              <a:t>。</a:t>
            </a:r>
            <a:endParaRPr lang="en-US" altLang="zh-CN" dirty="0" smtClean="0"/>
          </a:p>
          <a:p>
            <a:pPr marL="800100" lvl="1" indent="-342900" algn="just">
              <a:lnSpc>
                <a:spcPct val="150000"/>
              </a:lnSpc>
              <a:buFont typeface="Wingdings" panose="05000000000000000000" pitchFamily="2" charset="2"/>
              <a:buChar char="n"/>
            </a:pPr>
            <a:r>
              <a:rPr lang="zh-CN" altLang="en-US" dirty="0" smtClean="0"/>
              <a:t>对于关系模式</a:t>
            </a:r>
            <a:r>
              <a:rPr lang="en-US" altLang="zh-CN" dirty="0" smtClean="0"/>
              <a:t>SC(</a:t>
            </a:r>
            <a:r>
              <a:rPr lang="en-US" altLang="zh-CN" dirty="0" err="1" smtClean="0"/>
              <a:t>Sno,Cno,Grade</a:t>
            </a:r>
            <a:r>
              <a:rPr lang="en-US" altLang="zh-CN" dirty="0" smtClean="0"/>
              <a:t>)</a:t>
            </a:r>
            <a:r>
              <a:rPr lang="zh-CN" altLang="en-US" dirty="0" smtClean="0"/>
              <a:t>可作同样分析。</a:t>
            </a:r>
          </a:p>
          <a:p>
            <a:pPr marL="342900" indent="-342900" algn="just">
              <a:lnSpc>
                <a:spcPct val="150000"/>
              </a:lnSpc>
              <a:buFont typeface="Wingdings" panose="05000000000000000000" pitchFamily="2" charset="2"/>
              <a:buChar char="v"/>
            </a:pPr>
            <a:endParaRPr lang="zh-CN" altLang="en-US" dirty="0" smtClean="0"/>
          </a:p>
          <a:p>
            <a:pPr marL="342900" indent="-342900" algn="just">
              <a:lnSpc>
                <a:spcPct val="150000"/>
              </a:lnSpc>
              <a:buFont typeface="Wingdings" panose="05000000000000000000" pitchFamily="2" charset="2"/>
              <a:buChar char="v"/>
            </a:pPr>
            <a:endParaRPr lang="zh-CN" altLang="en-US" dirty="0" smtClean="0"/>
          </a:p>
        </p:txBody>
      </p:sp>
      <p:sp>
        <p:nvSpPr>
          <p:cNvPr id="54275" name="Rectangle 2"/>
          <p:cNvSpPr>
            <a:spLocks noGrp="1" noChangeArrowheads="1"/>
          </p:cNvSpPr>
          <p:nvPr>
            <p:ph type="title" idx="4294967295"/>
          </p:nvPr>
        </p:nvSpPr>
        <p:spPr/>
        <p:txBody>
          <a:bodyPr/>
          <a:lstStyle/>
          <a:p>
            <a:r>
              <a:rPr lang="en-US" altLang="zh-CN" sz="3600" dirty="0" smtClean="0">
                <a:sym typeface="微软雅黑" panose="020B0503020204020204" pitchFamily="34" charset="-122"/>
              </a:rPr>
              <a:t>BCNF</a:t>
            </a:r>
            <a:r>
              <a:rPr lang="zh-CN" altLang="en-US" sz="3600" dirty="0" smtClean="0">
                <a:sym typeface="微软雅黑" panose="020B0503020204020204" pitchFamily="34" charset="-122"/>
              </a:rPr>
              <a:t>（续）</a:t>
            </a:r>
            <a:endParaRPr lang="zh-CN" altLang="en-US" sz="360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xfrm>
            <a:off x="457200" y="1154113"/>
            <a:ext cx="8229600" cy="5040313"/>
          </a:xfrm>
        </p:spPr>
        <p:txBody>
          <a:bodyPr/>
          <a:lstStyle/>
          <a:p>
            <a:pPr>
              <a:lnSpc>
                <a:spcPct val="150000"/>
              </a:lnSpc>
            </a:pPr>
            <a:r>
              <a:rPr lang="zh-CN" altLang="en-US" dirty="0" smtClean="0"/>
              <a:t>[例</a:t>
            </a:r>
            <a:r>
              <a:rPr lang="en-US" altLang="zh-CN" dirty="0" smtClean="0"/>
              <a:t>6</a:t>
            </a:r>
            <a:r>
              <a:rPr lang="zh-CN" altLang="en-US" dirty="0" smtClean="0"/>
              <a:t>.6] 关系模式</a:t>
            </a:r>
            <a:r>
              <a:rPr lang="en-US" altLang="zh-CN" dirty="0" smtClean="0"/>
              <a:t>S(</a:t>
            </a:r>
            <a:r>
              <a:rPr lang="en-US" altLang="zh-CN" dirty="0" err="1" smtClean="0"/>
              <a:t>Sno,Sname,Sdept,Sage</a:t>
            </a:r>
            <a:r>
              <a:rPr lang="en-US" altLang="zh-CN" dirty="0" smtClean="0"/>
              <a:t>)</a:t>
            </a:r>
            <a:r>
              <a:rPr lang="zh-CN" altLang="en-US" dirty="0" smtClean="0"/>
              <a:t>，</a:t>
            </a:r>
            <a:endParaRPr lang="en-US" altLang="zh-CN" dirty="0" smtClean="0"/>
          </a:p>
          <a:p>
            <a:pPr lvl="1">
              <a:lnSpc>
                <a:spcPct val="120000"/>
              </a:lnSpc>
            </a:pPr>
            <a:r>
              <a:rPr lang="zh-CN" altLang="en-US" dirty="0" smtClean="0"/>
              <a:t>假定</a:t>
            </a:r>
            <a:r>
              <a:rPr lang="en-US" altLang="zh-CN" dirty="0" err="1" smtClean="0"/>
              <a:t>Sname</a:t>
            </a:r>
            <a:r>
              <a:rPr lang="zh-CN" altLang="en-US" dirty="0" smtClean="0"/>
              <a:t>也具有唯一性，那么</a:t>
            </a:r>
            <a:r>
              <a:rPr lang="en-US" altLang="zh-CN" dirty="0" smtClean="0"/>
              <a:t>S</a:t>
            </a:r>
            <a:r>
              <a:rPr lang="zh-CN" altLang="en-US" dirty="0" smtClean="0"/>
              <a:t>就有两个码，这两个码都由单个属性组成，彼此不相交。</a:t>
            </a:r>
            <a:endParaRPr lang="en-US" altLang="zh-CN" dirty="0" smtClean="0"/>
          </a:p>
          <a:p>
            <a:pPr lvl="1">
              <a:lnSpc>
                <a:spcPct val="120000"/>
              </a:lnSpc>
            </a:pPr>
            <a:r>
              <a:rPr lang="zh-CN" altLang="en-US" dirty="0" smtClean="0"/>
              <a:t>其他属性不存在对码的传递依赖与部分依赖，所以</a:t>
            </a:r>
            <a:r>
              <a:rPr lang="en-US" altLang="zh-CN" dirty="0" smtClean="0"/>
              <a:t>S∈3NF</a:t>
            </a:r>
            <a:r>
              <a:rPr lang="zh-CN" altLang="en-US" dirty="0" smtClean="0"/>
              <a:t>。</a:t>
            </a:r>
            <a:endParaRPr lang="en-US" altLang="zh-CN" dirty="0" smtClean="0"/>
          </a:p>
          <a:p>
            <a:pPr lvl="1">
              <a:lnSpc>
                <a:spcPct val="120000"/>
              </a:lnSpc>
            </a:pPr>
            <a:r>
              <a:rPr lang="zh-CN" altLang="en-US" dirty="0" smtClean="0"/>
              <a:t>同时</a:t>
            </a:r>
            <a:r>
              <a:rPr lang="en-US" altLang="zh-CN" dirty="0" smtClean="0"/>
              <a:t>S</a:t>
            </a:r>
            <a:r>
              <a:rPr lang="zh-CN" altLang="en-US" dirty="0" smtClean="0"/>
              <a:t>中除</a:t>
            </a:r>
            <a:r>
              <a:rPr lang="en-US" altLang="zh-CN" dirty="0" err="1" smtClean="0"/>
              <a:t>Sno</a:t>
            </a:r>
            <a:r>
              <a:rPr lang="zh-CN" altLang="en-US" dirty="0" smtClean="0"/>
              <a:t>，</a:t>
            </a:r>
            <a:r>
              <a:rPr lang="en-US" altLang="zh-CN" dirty="0" err="1" smtClean="0"/>
              <a:t>Sname</a:t>
            </a:r>
            <a:r>
              <a:rPr lang="zh-CN" altLang="en-US" dirty="0" smtClean="0"/>
              <a:t>外没有其他决定因素，所以</a:t>
            </a:r>
            <a:r>
              <a:rPr lang="en-US" altLang="zh-CN" dirty="0" smtClean="0"/>
              <a:t>S</a:t>
            </a:r>
            <a:r>
              <a:rPr lang="zh-CN" altLang="en-US" dirty="0" smtClean="0"/>
              <a:t>也属于</a:t>
            </a:r>
            <a:r>
              <a:rPr lang="en-US" altLang="zh-CN" dirty="0" smtClean="0"/>
              <a:t>BCNF</a:t>
            </a:r>
            <a:r>
              <a:rPr lang="zh-CN" altLang="en-US" dirty="0" smtClean="0"/>
              <a:t>。</a:t>
            </a:r>
          </a:p>
        </p:txBody>
      </p:sp>
      <p:sp>
        <p:nvSpPr>
          <p:cNvPr id="55299" name="Rectangle 2"/>
          <p:cNvSpPr>
            <a:spLocks noGrp="1" noChangeArrowheads="1"/>
          </p:cNvSpPr>
          <p:nvPr/>
        </p:nvSpPr>
        <p:spPr bwMode="auto">
          <a:xfrm>
            <a:off x="584200" y="19050"/>
            <a:ext cx="8229600" cy="1135063"/>
          </a:xfrm>
          <a:prstGeom prst="rect">
            <a:avLst/>
          </a:prstGeom>
          <a:noFill/>
          <a:ln w="9525">
            <a:noFill/>
            <a:miter lim="800000"/>
          </a:ln>
        </p:spPr>
        <p:txBody>
          <a:bodyPr anchor="ctr"/>
          <a:lstStyle/>
          <a:p>
            <a:pPr algn="ctr">
              <a:buFontTx/>
              <a:buNone/>
            </a:pPr>
            <a:r>
              <a:rPr lang="en-US" altLang="zh-CN" sz="3600" b="1" dirty="0" smtClean="0">
                <a:solidFill>
                  <a:schemeClr val="bg1"/>
                </a:solidFill>
                <a:sym typeface="微软雅黑" panose="020B0503020204020204" pitchFamily="34" charset="-122"/>
              </a:rPr>
              <a:t>BCNF</a:t>
            </a:r>
            <a:r>
              <a:rPr lang="zh-CN" altLang="en-US" sz="3600" b="1" dirty="0" smtClean="0">
                <a:solidFill>
                  <a:schemeClr val="bg1"/>
                </a:solidFill>
                <a:sym typeface="微软雅黑" panose="020B0503020204020204" pitchFamily="34" charset="-122"/>
              </a:rPr>
              <a:t>（</a:t>
            </a:r>
            <a:r>
              <a:rPr lang="zh-CN" altLang="en-US" sz="3600" b="1" dirty="0">
                <a:solidFill>
                  <a:schemeClr val="bg1"/>
                </a:solidFill>
                <a:sym typeface="微软雅黑" panose="020B0503020204020204" pitchFamily="34" charset="-122"/>
              </a:rPr>
              <a:t>续）</a:t>
            </a:r>
            <a:endParaRPr lang="zh-CN" altLang="en-US" sz="3600" b="1" dirty="0">
              <a:solidFill>
                <a:schemeClr val="bg1"/>
              </a:solidFill>
              <a:sym typeface="Arial" panose="020B0604020202020204"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p:cNvSpPr>
            <a:spLocks noGrp="1" noChangeArrowheads="1"/>
          </p:cNvSpPr>
          <p:nvPr>
            <p:ph idx="1"/>
          </p:nvPr>
        </p:nvSpPr>
        <p:spPr>
          <a:xfrm>
            <a:off x="457200" y="981075"/>
            <a:ext cx="8229600" cy="5400675"/>
          </a:xfrm>
        </p:spPr>
        <p:txBody>
          <a:bodyPr/>
          <a:lstStyle/>
          <a:p>
            <a:pPr algn="l">
              <a:lnSpc>
                <a:spcPct val="110000"/>
              </a:lnSpc>
              <a:spcBef>
                <a:spcPts val="0"/>
              </a:spcBef>
              <a:buFont typeface="Wingdings" panose="05000000000000000000" pitchFamily="2" charset="2"/>
              <a:buChar char="v"/>
            </a:pPr>
            <a:r>
              <a:rPr lang="zh-CN" altLang="en-US" dirty="0" smtClean="0"/>
              <a:t>[例6.</a:t>
            </a:r>
            <a:r>
              <a:rPr lang="en-US" altLang="zh-CN" dirty="0" smtClean="0"/>
              <a:t>7</a:t>
            </a:r>
            <a:r>
              <a:rPr lang="zh-CN" altLang="en-US" dirty="0" smtClean="0"/>
              <a:t>] 关系模式</a:t>
            </a:r>
            <a:r>
              <a:rPr lang="en-US" altLang="zh-CN" dirty="0" smtClean="0"/>
              <a:t>SJP(S,J,P)</a:t>
            </a:r>
            <a:r>
              <a:rPr lang="zh-CN" altLang="en-US" dirty="0" smtClean="0"/>
              <a:t>中，</a:t>
            </a:r>
            <a:r>
              <a:rPr lang="en-US" altLang="zh-CN" dirty="0" smtClean="0"/>
              <a:t>S</a:t>
            </a:r>
            <a:r>
              <a:rPr lang="zh-CN" altLang="en-US" dirty="0" smtClean="0"/>
              <a:t>是学生，</a:t>
            </a:r>
            <a:r>
              <a:rPr lang="en-US" altLang="zh-CN" dirty="0" smtClean="0"/>
              <a:t>J</a:t>
            </a:r>
            <a:r>
              <a:rPr lang="zh-CN" altLang="en-US" dirty="0" smtClean="0"/>
              <a:t>表示 </a:t>
            </a:r>
            <a:endParaRPr lang="en-US" altLang="zh-CN" dirty="0" smtClean="0"/>
          </a:p>
          <a:p>
            <a:pPr algn="l">
              <a:lnSpc>
                <a:spcPct val="110000"/>
              </a:lnSpc>
              <a:spcBef>
                <a:spcPts val="0"/>
              </a:spcBef>
            </a:pPr>
            <a:r>
              <a:rPr lang="zh-CN" altLang="en-US" dirty="0" smtClean="0"/>
              <a:t>    课程，</a:t>
            </a:r>
            <a:r>
              <a:rPr lang="en-US" altLang="zh-CN" dirty="0" smtClean="0"/>
              <a:t>P</a:t>
            </a:r>
            <a:r>
              <a:rPr lang="zh-CN" altLang="en-US" dirty="0" smtClean="0"/>
              <a:t>表示名次。每一个学生选修每门课程的</a:t>
            </a:r>
            <a:endParaRPr lang="en-US" altLang="zh-CN" dirty="0" smtClean="0"/>
          </a:p>
          <a:p>
            <a:pPr algn="l">
              <a:lnSpc>
                <a:spcPct val="110000"/>
              </a:lnSpc>
              <a:spcBef>
                <a:spcPts val="0"/>
              </a:spcBef>
            </a:pPr>
            <a:r>
              <a:rPr lang="en-US" altLang="zh-CN" dirty="0" smtClean="0"/>
              <a:t>    </a:t>
            </a:r>
            <a:r>
              <a:rPr lang="zh-CN" altLang="en-US" dirty="0" smtClean="0"/>
              <a:t>成绩有一定的名次，每门课程中每一名次只有一</a:t>
            </a:r>
            <a:endParaRPr lang="en-US" altLang="zh-CN" dirty="0" smtClean="0"/>
          </a:p>
          <a:p>
            <a:pPr algn="l">
              <a:lnSpc>
                <a:spcPct val="110000"/>
              </a:lnSpc>
              <a:spcBef>
                <a:spcPts val="0"/>
              </a:spcBef>
            </a:pPr>
            <a:r>
              <a:rPr lang="en-US" altLang="zh-CN" dirty="0" smtClean="0"/>
              <a:t>    </a:t>
            </a:r>
            <a:r>
              <a:rPr lang="zh-CN" altLang="en-US" dirty="0" smtClean="0"/>
              <a:t>个学生（即没有并列名次）。</a:t>
            </a:r>
            <a:endParaRPr lang="en-US" altLang="zh-CN" dirty="0" smtClean="0"/>
          </a:p>
          <a:p>
            <a:pPr lvl="1" algn="l">
              <a:lnSpc>
                <a:spcPct val="110000"/>
              </a:lnSpc>
              <a:buFont typeface="Wingdings" panose="05000000000000000000" pitchFamily="2" charset="2"/>
              <a:buChar char="n"/>
            </a:pPr>
            <a:r>
              <a:rPr lang="zh-CN" altLang="en-US" dirty="0" smtClean="0"/>
              <a:t>  </a:t>
            </a:r>
            <a:endParaRPr lang="zh-CN" altLang="en-US" sz="2400" dirty="0" smtClean="0"/>
          </a:p>
        </p:txBody>
      </p:sp>
      <p:sp>
        <p:nvSpPr>
          <p:cNvPr id="56323" name="Rectangle 2"/>
          <p:cNvSpPr>
            <a:spLocks noGrp="1" noChangeArrowheads="1"/>
          </p:cNvSpPr>
          <p:nvPr>
            <p:ph type="title" idx="4294967295"/>
          </p:nvPr>
        </p:nvSpPr>
        <p:spPr/>
        <p:txBody>
          <a:bodyPr/>
          <a:lstStyle/>
          <a:p>
            <a:r>
              <a:rPr lang="en-US" altLang="zh-CN" sz="3600" dirty="0" smtClean="0">
                <a:sym typeface="微软雅黑" panose="020B0503020204020204" pitchFamily="34" charset="-122"/>
              </a:rPr>
              <a:t>BCNF</a:t>
            </a:r>
            <a:r>
              <a:rPr lang="zh-CN" altLang="en-US" sz="3600" dirty="0" smtClean="0">
                <a:sym typeface="微软雅黑" panose="020B0503020204020204" pitchFamily="34" charset="-122"/>
              </a:rPr>
              <a:t>（续）</a:t>
            </a:r>
            <a:endParaRPr lang="zh-CN" altLang="en-US" sz="3600"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p:cNvSpPr>
            <a:spLocks noGrp="1" noChangeArrowheads="1"/>
          </p:cNvSpPr>
          <p:nvPr>
            <p:ph idx="1"/>
          </p:nvPr>
        </p:nvSpPr>
        <p:spPr>
          <a:xfrm>
            <a:off x="457200" y="981075"/>
            <a:ext cx="8229600" cy="5400675"/>
          </a:xfrm>
        </p:spPr>
        <p:txBody>
          <a:bodyPr/>
          <a:lstStyle/>
          <a:p>
            <a:pPr algn="l">
              <a:lnSpc>
                <a:spcPct val="110000"/>
              </a:lnSpc>
              <a:spcBef>
                <a:spcPts val="0"/>
              </a:spcBef>
              <a:buFont typeface="Wingdings" panose="05000000000000000000" pitchFamily="2" charset="2"/>
              <a:buChar char="v"/>
            </a:pPr>
            <a:r>
              <a:rPr lang="zh-CN" altLang="en-US" dirty="0" smtClean="0"/>
              <a:t>[例6.</a:t>
            </a:r>
            <a:r>
              <a:rPr lang="en-US" altLang="zh-CN" dirty="0" smtClean="0"/>
              <a:t>7</a:t>
            </a:r>
            <a:r>
              <a:rPr lang="zh-CN" altLang="en-US" dirty="0" smtClean="0"/>
              <a:t>] 关系模式</a:t>
            </a:r>
            <a:r>
              <a:rPr lang="en-US" altLang="zh-CN" dirty="0" smtClean="0"/>
              <a:t>SJP(S,J,P)</a:t>
            </a:r>
            <a:r>
              <a:rPr lang="zh-CN" altLang="en-US" dirty="0" smtClean="0"/>
              <a:t>中，</a:t>
            </a:r>
            <a:r>
              <a:rPr lang="en-US" altLang="zh-CN" dirty="0" smtClean="0"/>
              <a:t>S</a:t>
            </a:r>
            <a:r>
              <a:rPr lang="zh-CN" altLang="en-US" dirty="0" smtClean="0"/>
              <a:t>是学生，</a:t>
            </a:r>
            <a:r>
              <a:rPr lang="en-US" altLang="zh-CN" dirty="0" smtClean="0"/>
              <a:t>J</a:t>
            </a:r>
            <a:r>
              <a:rPr lang="zh-CN" altLang="en-US" dirty="0" smtClean="0"/>
              <a:t>表示 </a:t>
            </a:r>
            <a:endParaRPr lang="en-US" altLang="zh-CN" dirty="0" smtClean="0"/>
          </a:p>
          <a:p>
            <a:pPr algn="l">
              <a:lnSpc>
                <a:spcPct val="110000"/>
              </a:lnSpc>
              <a:spcBef>
                <a:spcPts val="0"/>
              </a:spcBef>
            </a:pPr>
            <a:r>
              <a:rPr lang="zh-CN" altLang="en-US" dirty="0" smtClean="0"/>
              <a:t>    课程，</a:t>
            </a:r>
            <a:r>
              <a:rPr lang="en-US" altLang="zh-CN" dirty="0" smtClean="0"/>
              <a:t>P</a:t>
            </a:r>
            <a:r>
              <a:rPr lang="zh-CN" altLang="en-US" dirty="0" smtClean="0"/>
              <a:t>表示名次。每一个学生选修每门课程的</a:t>
            </a:r>
            <a:endParaRPr lang="en-US" altLang="zh-CN" dirty="0" smtClean="0"/>
          </a:p>
          <a:p>
            <a:pPr algn="l">
              <a:lnSpc>
                <a:spcPct val="110000"/>
              </a:lnSpc>
              <a:spcBef>
                <a:spcPts val="0"/>
              </a:spcBef>
            </a:pPr>
            <a:r>
              <a:rPr lang="en-US" altLang="zh-CN" dirty="0" smtClean="0"/>
              <a:t>    </a:t>
            </a:r>
            <a:r>
              <a:rPr lang="zh-CN" altLang="en-US" dirty="0" smtClean="0"/>
              <a:t>成绩有一定的名次，每门课程中每一名次只有一</a:t>
            </a:r>
            <a:endParaRPr lang="en-US" altLang="zh-CN" dirty="0" smtClean="0"/>
          </a:p>
          <a:p>
            <a:pPr algn="l">
              <a:lnSpc>
                <a:spcPct val="110000"/>
              </a:lnSpc>
              <a:spcBef>
                <a:spcPts val="0"/>
              </a:spcBef>
            </a:pPr>
            <a:r>
              <a:rPr lang="en-US" altLang="zh-CN" dirty="0" smtClean="0"/>
              <a:t>    </a:t>
            </a:r>
            <a:r>
              <a:rPr lang="zh-CN" altLang="en-US" dirty="0" smtClean="0"/>
              <a:t>个学生（即没有并列名次）。</a:t>
            </a:r>
            <a:endParaRPr lang="en-US" altLang="zh-CN" dirty="0" smtClean="0"/>
          </a:p>
          <a:p>
            <a:pPr lvl="1" algn="l">
              <a:lnSpc>
                <a:spcPct val="110000"/>
              </a:lnSpc>
              <a:buFont typeface="Wingdings" panose="05000000000000000000" pitchFamily="2" charset="2"/>
              <a:buChar char="n"/>
            </a:pPr>
            <a:r>
              <a:rPr lang="zh-CN" altLang="en-US" dirty="0" smtClean="0"/>
              <a:t>  由语义可得到函数依赖：</a:t>
            </a:r>
            <a:r>
              <a:rPr lang="en-US" altLang="zh-CN" dirty="0" smtClean="0"/>
              <a:t> (S,J)</a:t>
            </a:r>
            <a:r>
              <a:rPr lang="zh-CN" altLang="en-US" dirty="0" smtClean="0"/>
              <a:t>→</a:t>
            </a:r>
            <a:r>
              <a:rPr lang="en-US" altLang="zh-CN" dirty="0" smtClean="0"/>
              <a:t>P</a:t>
            </a:r>
            <a:r>
              <a:rPr lang="zh-CN" altLang="en-US" dirty="0" smtClean="0"/>
              <a:t>；</a:t>
            </a:r>
            <a:r>
              <a:rPr lang="en-US" altLang="zh-CN" dirty="0" smtClean="0"/>
              <a:t>(J,P)</a:t>
            </a:r>
            <a:r>
              <a:rPr lang="zh-CN" altLang="en-US" dirty="0" smtClean="0"/>
              <a:t>→</a:t>
            </a:r>
            <a:r>
              <a:rPr lang="en-US" altLang="zh-CN" dirty="0" smtClean="0"/>
              <a:t>S</a:t>
            </a:r>
          </a:p>
          <a:p>
            <a:pPr lvl="1" algn="l">
              <a:lnSpc>
                <a:spcPct val="110000"/>
              </a:lnSpc>
              <a:buFont typeface="Wingdings" panose="05000000000000000000" pitchFamily="2" charset="2"/>
              <a:buChar char="n"/>
            </a:pPr>
            <a:r>
              <a:rPr lang="en-US" altLang="zh-CN" dirty="0" smtClean="0"/>
              <a:t>  (S,J)</a:t>
            </a:r>
            <a:r>
              <a:rPr lang="zh-CN" altLang="en-US" dirty="0" smtClean="0"/>
              <a:t>与</a:t>
            </a:r>
            <a:r>
              <a:rPr lang="en-US" altLang="zh-CN" dirty="0" smtClean="0"/>
              <a:t>(J,P)</a:t>
            </a:r>
            <a:r>
              <a:rPr lang="zh-CN" altLang="en-US" dirty="0" smtClean="0"/>
              <a:t>都可以作为候选码。</a:t>
            </a:r>
            <a:endParaRPr lang="en-US" altLang="zh-CN" dirty="0" smtClean="0"/>
          </a:p>
          <a:p>
            <a:pPr lvl="1" algn="l">
              <a:lnSpc>
                <a:spcPct val="110000"/>
              </a:lnSpc>
              <a:buFont typeface="Wingdings" panose="05000000000000000000" pitchFamily="2" charset="2"/>
              <a:buChar char="n"/>
            </a:pPr>
            <a:r>
              <a:rPr lang="zh-CN" altLang="en-US" dirty="0" smtClean="0"/>
              <a:t>  关系模式中没有属性对码传递依赖或部分依赖，所以   </a:t>
            </a:r>
            <a:endParaRPr lang="en-US" altLang="zh-CN" dirty="0" smtClean="0"/>
          </a:p>
          <a:p>
            <a:pPr lvl="1" algn="l">
              <a:lnSpc>
                <a:spcPct val="110000"/>
              </a:lnSpc>
            </a:pPr>
            <a:r>
              <a:rPr lang="en-US" altLang="zh-CN" dirty="0" smtClean="0"/>
              <a:t>   SJP∈3NF</a:t>
            </a:r>
            <a:r>
              <a:rPr lang="zh-CN" altLang="en-US" dirty="0" smtClean="0"/>
              <a:t>。</a:t>
            </a:r>
            <a:endParaRPr lang="en-US" altLang="zh-CN" dirty="0" smtClean="0"/>
          </a:p>
          <a:p>
            <a:pPr lvl="1" algn="l">
              <a:lnSpc>
                <a:spcPct val="110000"/>
              </a:lnSpc>
              <a:buFont typeface="Wingdings" panose="05000000000000000000" pitchFamily="2" charset="2"/>
              <a:buChar char="n"/>
            </a:pPr>
            <a:r>
              <a:rPr lang="zh-CN" altLang="en-US" dirty="0" smtClean="0"/>
              <a:t>  除</a:t>
            </a:r>
            <a:r>
              <a:rPr lang="en-US" altLang="zh-CN" dirty="0" smtClean="0"/>
              <a:t>(S,J)</a:t>
            </a:r>
            <a:r>
              <a:rPr lang="zh-CN" altLang="en-US" dirty="0" smtClean="0"/>
              <a:t>与</a:t>
            </a:r>
            <a:r>
              <a:rPr lang="en-US" altLang="zh-CN" dirty="0" smtClean="0"/>
              <a:t>(J,P)</a:t>
            </a:r>
            <a:r>
              <a:rPr lang="zh-CN" altLang="en-US" dirty="0" smtClean="0"/>
              <a:t>以外没有其他决定因素，所以</a:t>
            </a:r>
            <a:endParaRPr lang="en-US" altLang="zh-CN" dirty="0" smtClean="0"/>
          </a:p>
          <a:p>
            <a:pPr lvl="1" algn="l">
              <a:lnSpc>
                <a:spcPct val="110000"/>
              </a:lnSpc>
            </a:pPr>
            <a:r>
              <a:rPr lang="en-US" altLang="zh-CN" dirty="0" smtClean="0"/>
              <a:t>   SJP∈BCNF</a:t>
            </a:r>
            <a:r>
              <a:rPr lang="zh-CN" altLang="en-US" sz="2000" dirty="0" smtClean="0"/>
              <a:t>。</a:t>
            </a:r>
          </a:p>
          <a:p>
            <a:pPr algn="l">
              <a:buFont typeface="Wingdings" panose="05000000000000000000" pitchFamily="2" charset="2"/>
              <a:buChar char="v"/>
            </a:pPr>
            <a:endParaRPr lang="zh-CN" altLang="en-US" sz="2400" dirty="0" smtClean="0"/>
          </a:p>
        </p:txBody>
      </p:sp>
      <p:sp>
        <p:nvSpPr>
          <p:cNvPr id="56323" name="Rectangle 2"/>
          <p:cNvSpPr>
            <a:spLocks noGrp="1" noChangeArrowheads="1"/>
          </p:cNvSpPr>
          <p:nvPr>
            <p:ph type="title" idx="4294967295"/>
          </p:nvPr>
        </p:nvSpPr>
        <p:spPr/>
        <p:txBody>
          <a:bodyPr/>
          <a:lstStyle/>
          <a:p>
            <a:r>
              <a:rPr lang="en-US" altLang="zh-CN" sz="3600" dirty="0" smtClean="0">
                <a:sym typeface="微软雅黑" panose="020B0503020204020204" pitchFamily="34" charset="-122"/>
              </a:rPr>
              <a:t>BCNF</a:t>
            </a:r>
            <a:r>
              <a:rPr lang="zh-CN" altLang="en-US" sz="3600" dirty="0" smtClean="0">
                <a:sym typeface="微软雅黑" panose="020B0503020204020204" pitchFamily="34" charset="-122"/>
              </a:rPr>
              <a:t>（续）</a:t>
            </a:r>
            <a:endParaRPr lang="zh-CN" altLang="en-US" sz="3600" dirty="0" smtClean="0"/>
          </a:p>
        </p:txBody>
      </p:sp>
    </p:spTree>
    <p:extLst>
      <p:ext uri="{BB962C8B-B14F-4D97-AF65-F5344CB8AC3E}">
        <p14:creationId xmlns:p14="http://schemas.microsoft.com/office/powerpoint/2010/main" val="25992209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noChangeArrowheads="1"/>
          </p:cNvSpPr>
          <p:nvPr>
            <p:ph type="title" idx="4294967295"/>
          </p:nvPr>
        </p:nvSpPr>
        <p:spPr/>
        <p:txBody>
          <a:bodyPr/>
          <a:lstStyle/>
          <a:p>
            <a:r>
              <a:rPr lang="en-US" altLang="zh-CN" sz="3600" dirty="0" smtClean="0">
                <a:sym typeface="微软雅黑" panose="020B0503020204020204" pitchFamily="34" charset="-122"/>
              </a:rPr>
              <a:t>BCNF</a:t>
            </a:r>
            <a:r>
              <a:rPr lang="zh-CN" altLang="en-US" sz="3600" dirty="0" smtClean="0">
                <a:sym typeface="微软雅黑" panose="020B0503020204020204" pitchFamily="34" charset="-122"/>
              </a:rPr>
              <a:t>（续）</a:t>
            </a:r>
            <a:endParaRPr lang="zh-CN" altLang="en-US" sz="3600" dirty="0" smtClean="0"/>
          </a:p>
        </p:txBody>
      </p:sp>
      <p:sp>
        <p:nvSpPr>
          <p:cNvPr id="57347" name="内容占位符 2"/>
          <p:cNvSpPr>
            <a:spLocks noGrp="1" noChangeArrowheads="1"/>
          </p:cNvSpPr>
          <p:nvPr>
            <p:ph idx="1"/>
          </p:nvPr>
        </p:nvSpPr>
        <p:spPr>
          <a:xfrm>
            <a:off x="457200" y="980728"/>
            <a:ext cx="8229600" cy="5213697"/>
          </a:xfrm>
        </p:spPr>
        <p:txBody>
          <a:bodyPr/>
          <a:lstStyle/>
          <a:p>
            <a:pPr algn="l">
              <a:spcBef>
                <a:spcPts val="0"/>
              </a:spcBef>
              <a:buFont typeface="Wingdings" panose="05000000000000000000" pitchFamily="2" charset="2"/>
              <a:buChar char="v"/>
            </a:pPr>
            <a:r>
              <a:rPr lang="zh-CN" altLang="en-US" dirty="0" smtClean="0"/>
              <a:t>[例6.</a:t>
            </a:r>
            <a:r>
              <a:rPr lang="en-US" altLang="zh-CN" dirty="0" smtClean="0"/>
              <a:t>8</a:t>
            </a:r>
            <a:r>
              <a:rPr lang="zh-CN" altLang="en-US" dirty="0" smtClean="0"/>
              <a:t>] 关系模式</a:t>
            </a:r>
            <a:r>
              <a:rPr lang="en-US" altLang="zh-CN" dirty="0" smtClean="0"/>
              <a:t>STJ(S,T,J)</a:t>
            </a:r>
            <a:r>
              <a:rPr lang="zh-CN" altLang="en-US" dirty="0" smtClean="0"/>
              <a:t>中，</a:t>
            </a:r>
            <a:r>
              <a:rPr lang="en-US" altLang="zh-CN" dirty="0" smtClean="0"/>
              <a:t>S</a:t>
            </a:r>
            <a:r>
              <a:rPr lang="zh-CN" altLang="en-US" dirty="0" smtClean="0"/>
              <a:t>表示学生，</a:t>
            </a:r>
            <a:r>
              <a:rPr lang="en-US" altLang="zh-CN" dirty="0" smtClean="0"/>
              <a:t>T</a:t>
            </a:r>
            <a:r>
              <a:rPr lang="zh-CN" altLang="en-US" dirty="0" smtClean="0"/>
              <a:t>表</a:t>
            </a:r>
            <a:endParaRPr lang="en-US" altLang="zh-CN" dirty="0" smtClean="0"/>
          </a:p>
          <a:p>
            <a:pPr algn="l">
              <a:spcBef>
                <a:spcPts val="0"/>
              </a:spcBef>
            </a:pPr>
            <a:r>
              <a:rPr lang="zh-CN" altLang="en-US" dirty="0" smtClean="0"/>
              <a:t>    示教师，</a:t>
            </a:r>
            <a:r>
              <a:rPr lang="en-US" altLang="zh-CN" dirty="0" smtClean="0"/>
              <a:t>J</a:t>
            </a:r>
            <a:r>
              <a:rPr lang="zh-CN" altLang="en-US" dirty="0" smtClean="0"/>
              <a:t>表示课程。每一教师只教一门课。每</a:t>
            </a:r>
            <a:endParaRPr lang="en-US" altLang="zh-CN" dirty="0" smtClean="0"/>
          </a:p>
          <a:p>
            <a:pPr algn="l">
              <a:spcBef>
                <a:spcPts val="0"/>
              </a:spcBef>
            </a:pPr>
            <a:r>
              <a:rPr lang="en-US" altLang="zh-CN" dirty="0" smtClean="0"/>
              <a:t>    </a:t>
            </a:r>
            <a:r>
              <a:rPr lang="zh-CN" altLang="en-US" dirty="0" smtClean="0"/>
              <a:t>门课有若干教师，某一学生选定某门课，就对应</a:t>
            </a:r>
            <a:endParaRPr lang="en-US" altLang="zh-CN" dirty="0" smtClean="0"/>
          </a:p>
          <a:p>
            <a:pPr algn="l">
              <a:spcBef>
                <a:spcPts val="0"/>
              </a:spcBef>
            </a:pPr>
            <a:r>
              <a:rPr lang="en-US" altLang="zh-CN" dirty="0" smtClean="0"/>
              <a:t>     </a:t>
            </a:r>
            <a:r>
              <a:rPr lang="zh-CN" altLang="en-US" dirty="0" smtClean="0"/>
              <a:t>一个固定的教师。</a:t>
            </a:r>
            <a:endParaRPr lang="en-US" altLang="zh-CN" dirty="0" smtClean="0"/>
          </a:p>
          <a:p>
            <a:pPr lvl="1" algn="l">
              <a:spcBef>
                <a:spcPts val="0"/>
              </a:spcBef>
              <a:buFont typeface="Wingdings" panose="05000000000000000000" pitchFamily="2" charset="2"/>
              <a:buChar char="n"/>
            </a:pPr>
            <a:r>
              <a:rPr lang="zh-CN" altLang="en-US" dirty="0" smtClean="0"/>
              <a:t>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noChangeArrowheads="1"/>
          </p:cNvSpPr>
          <p:nvPr>
            <p:ph type="title" idx="4294967295"/>
          </p:nvPr>
        </p:nvSpPr>
        <p:spPr/>
        <p:txBody>
          <a:bodyPr/>
          <a:lstStyle/>
          <a:p>
            <a:r>
              <a:rPr lang="en-US" altLang="zh-CN" sz="3600" dirty="0" smtClean="0">
                <a:sym typeface="微软雅黑" panose="020B0503020204020204" pitchFamily="34" charset="-122"/>
              </a:rPr>
              <a:t>BCNF</a:t>
            </a:r>
            <a:r>
              <a:rPr lang="zh-CN" altLang="en-US" sz="3600" dirty="0" smtClean="0">
                <a:sym typeface="微软雅黑" panose="020B0503020204020204" pitchFamily="34" charset="-122"/>
              </a:rPr>
              <a:t>（续）</a:t>
            </a:r>
            <a:endParaRPr lang="zh-CN" altLang="en-US" sz="3600" dirty="0" smtClean="0"/>
          </a:p>
        </p:txBody>
      </p:sp>
      <p:sp>
        <p:nvSpPr>
          <p:cNvPr id="57347" name="内容占位符 2"/>
          <p:cNvSpPr>
            <a:spLocks noGrp="1" noChangeArrowheads="1"/>
          </p:cNvSpPr>
          <p:nvPr>
            <p:ph idx="1"/>
          </p:nvPr>
        </p:nvSpPr>
        <p:spPr>
          <a:xfrm>
            <a:off x="457200" y="980728"/>
            <a:ext cx="8229600" cy="5213697"/>
          </a:xfrm>
        </p:spPr>
        <p:txBody>
          <a:bodyPr/>
          <a:lstStyle/>
          <a:p>
            <a:pPr algn="l">
              <a:spcBef>
                <a:spcPts val="0"/>
              </a:spcBef>
              <a:buFont typeface="Wingdings" panose="05000000000000000000" pitchFamily="2" charset="2"/>
              <a:buChar char="v"/>
            </a:pPr>
            <a:r>
              <a:rPr lang="zh-CN" altLang="en-US" dirty="0" smtClean="0"/>
              <a:t>[例6.</a:t>
            </a:r>
            <a:r>
              <a:rPr lang="en-US" altLang="zh-CN" dirty="0" smtClean="0"/>
              <a:t>8</a:t>
            </a:r>
            <a:r>
              <a:rPr lang="zh-CN" altLang="en-US" dirty="0" smtClean="0"/>
              <a:t>] 关系模式</a:t>
            </a:r>
            <a:r>
              <a:rPr lang="en-US" altLang="zh-CN" dirty="0" smtClean="0"/>
              <a:t>STJ(S,T,J)</a:t>
            </a:r>
            <a:r>
              <a:rPr lang="zh-CN" altLang="en-US" dirty="0" smtClean="0"/>
              <a:t>中，</a:t>
            </a:r>
            <a:r>
              <a:rPr lang="en-US" altLang="zh-CN" dirty="0" smtClean="0"/>
              <a:t>S</a:t>
            </a:r>
            <a:r>
              <a:rPr lang="zh-CN" altLang="en-US" dirty="0" smtClean="0"/>
              <a:t>表示学生，</a:t>
            </a:r>
            <a:r>
              <a:rPr lang="en-US" altLang="zh-CN" dirty="0" smtClean="0"/>
              <a:t>T</a:t>
            </a:r>
            <a:r>
              <a:rPr lang="zh-CN" altLang="en-US" dirty="0" smtClean="0"/>
              <a:t>表</a:t>
            </a:r>
            <a:endParaRPr lang="en-US" altLang="zh-CN" dirty="0" smtClean="0"/>
          </a:p>
          <a:p>
            <a:pPr algn="l">
              <a:spcBef>
                <a:spcPts val="0"/>
              </a:spcBef>
            </a:pPr>
            <a:r>
              <a:rPr lang="zh-CN" altLang="en-US" dirty="0" smtClean="0"/>
              <a:t>    示教师，</a:t>
            </a:r>
            <a:r>
              <a:rPr lang="en-US" altLang="zh-CN" dirty="0" smtClean="0"/>
              <a:t>J</a:t>
            </a:r>
            <a:r>
              <a:rPr lang="zh-CN" altLang="en-US" dirty="0" smtClean="0"/>
              <a:t>表示课程。每一教师只教一门课。每</a:t>
            </a:r>
            <a:endParaRPr lang="en-US" altLang="zh-CN" dirty="0" smtClean="0"/>
          </a:p>
          <a:p>
            <a:pPr algn="l">
              <a:spcBef>
                <a:spcPts val="0"/>
              </a:spcBef>
            </a:pPr>
            <a:r>
              <a:rPr lang="en-US" altLang="zh-CN" dirty="0" smtClean="0"/>
              <a:t>    </a:t>
            </a:r>
            <a:r>
              <a:rPr lang="zh-CN" altLang="en-US" dirty="0" smtClean="0"/>
              <a:t>门课有若干教师，某一学生选定某门课，就对应</a:t>
            </a:r>
            <a:endParaRPr lang="en-US" altLang="zh-CN" dirty="0" smtClean="0"/>
          </a:p>
          <a:p>
            <a:pPr algn="l">
              <a:spcBef>
                <a:spcPts val="0"/>
              </a:spcBef>
            </a:pPr>
            <a:r>
              <a:rPr lang="en-US" altLang="zh-CN" dirty="0" smtClean="0"/>
              <a:t>     </a:t>
            </a:r>
            <a:r>
              <a:rPr lang="zh-CN" altLang="en-US" dirty="0" smtClean="0"/>
              <a:t>一个固定的教师。</a:t>
            </a:r>
            <a:endParaRPr lang="en-US" altLang="zh-CN" dirty="0" smtClean="0"/>
          </a:p>
          <a:p>
            <a:pPr lvl="1" algn="l">
              <a:spcBef>
                <a:spcPts val="0"/>
              </a:spcBef>
              <a:buFont typeface="Wingdings" panose="05000000000000000000" pitchFamily="2" charset="2"/>
              <a:buChar char="n"/>
            </a:pPr>
            <a:r>
              <a:rPr lang="zh-CN" altLang="en-US" dirty="0" smtClean="0"/>
              <a:t>  由语义可得到函数依赖：</a:t>
            </a:r>
            <a:r>
              <a:rPr lang="en-US" altLang="zh-CN" dirty="0" smtClean="0"/>
              <a:t>(S,J)→T</a:t>
            </a:r>
            <a:r>
              <a:rPr lang="zh-CN" altLang="en-US" dirty="0" smtClean="0"/>
              <a:t>；</a:t>
            </a:r>
            <a:r>
              <a:rPr lang="en-US" altLang="zh-CN" dirty="0" smtClean="0"/>
              <a:t>(S,T)→J</a:t>
            </a:r>
            <a:r>
              <a:rPr lang="zh-CN" altLang="en-US" dirty="0" smtClean="0"/>
              <a:t>；</a:t>
            </a:r>
            <a:r>
              <a:rPr lang="en-US" altLang="zh-CN" dirty="0" smtClean="0"/>
              <a:t>T→J</a:t>
            </a:r>
          </a:p>
          <a:p>
            <a:pPr lvl="1" algn="l">
              <a:spcBef>
                <a:spcPts val="0"/>
              </a:spcBef>
              <a:buFont typeface="Wingdings" panose="05000000000000000000" pitchFamily="2" charset="2"/>
              <a:buChar char="n"/>
            </a:pPr>
            <a:r>
              <a:rPr lang="zh-CN" altLang="en-US" dirty="0" smtClean="0"/>
              <a:t>  因为没有任何非主属性对码传递依赖或部分依赖，</a:t>
            </a:r>
            <a:endParaRPr lang="en-US" altLang="zh-CN" dirty="0" smtClean="0"/>
          </a:p>
          <a:p>
            <a:pPr lvl="1" algn="l">
              <a:spcBef>
                <a:spcPts val="0"/>
              </a:spcBef>
            </a:pPr>
            <a:r>
              <a:rPr lang="en-US" altLang="zh-CN" dirty="0" smtClean="0"/>
              <a:t>     STJ ∈ 3NF</a:t>
            </a:r>
            <a:r>
              <a:rPr lang="zh-CN" altLang="en-US" dirty="0" smtClean="0"/>
              <a:t>。</a:t>
            </a:r>
            <a:endParaRPr lang="en-US" altLang="zh-CN" dirty="0" smtClean="0"/>
          </a:p>
          <a:p>
            <a:pPr lvl="1" algn="l">
              <a:spcBef>
                <a:spcPts val="0"/>
              </a:spcBef>
              <a:buFont typeface="Wingdings" panose="05000000000000000000" pitchFamily="2" charset="2"/>
              <a:buChar char="n"/>
            </a:pPr>
            <a:r>
              <a:rPr lang="zh-CN" altLang="en-US" dirty="0" smtClean="0"/>
              <a:t>  因为</a:t>
            </a:r>
            <a:r>
              <a:rPr lang="en-US" altLang="zh-CN" dirty="0" smtClean="0"/>
              <a:t>T</a:t>
            </a:r>
            <a:r>
              <a:rPr lang="zh-CN" altLang="en-US" dirty="0" smtClean="0"/>
              <a:t>是决定因素，而</a:t>
            </a:r>
            <a:r>
              <a:rPr lang="en-US" altLang="zh-CN" dirty="0" smtClean="0"/>
              <a:t>T</a:t>
            </a:r>
            <a:r>
              <a:rPr lang="zh-CN" altLang="en-US" dirty="0" smtClean="0"/>
              <a:t>不包含码，所以</a:t>
            </a:r>
            <a:r>
              <a:rPr lang="en-US" altLang="zh-CN" dirty="0" smtClean="0"/>
              <a:t>STJ ∈ BCNF</a:t>
            </a:r>
          </a:p>
          <a:p>
            <a:pPr lvl="1" algn="l">
              <a:spcBef>
                <a:spcPts val="0"/>
              </a:spcBef>
            </a:pPr>
            <a:r>
              <a:rPr lang="en-US" altLang="zh-CN" dirty="0" smtClean="0"/>
              <a:t>     </a:t>
            </a:r>
            <a:r>
              <a:rPr lang="zh-CN" altLang="en-US" dirty="0" smtClean="0"/>
              <a:t>关系。</a:t>
            </a:r>
          </a:p>
          <a:p>
            <a:pPr algn="l">
              <a:buFont typeface="Wingdings" panose="05000000000000000000" pitchFamily="2" charset="2"/>
              <a:buChar char="v"/>
            </a:pPr>
            <a:endParaRPr lang="zh-CN" altLang="en-US" dirty="0" smtClean="0"/>
          </a:p>
        </p:txBody>
      </p:sp>
      <p:pic>
        <p:nvPicPr>
          <p:cNvPr id="57348" name="图片 3" descr="66"/>
          <p:cNvPicPr>
            <a:picLocks noChangeArrowheads="1"/>
          </p:cNvPicPr>
          <p:nvPr/>
        </p:nvPicPr>
        <p:blipFill>
          <a:blip r:embed="rId2" cstate="print"/>
          <a:srcRect/>
          <a:stretch>
            <a:fillRect/>
          </a:stretch>
        </p:blipFill>
        <p:spPr bwMode="auto">
          <a:xfrm>
            <a:off x="2771800" y="4437112"/>
            <a:ext cx="3672408" cy="1541289"/>
          </a:xfrm>
          <a:prstGeom prst="rect">
            <a:avLst/>
          </a:prstGeom>
          <a:noFill/>
          <a:ln w="9525">
            <a:noFill/>
            <a:miter lim="800000"/>
            <a:headEnd/>
            <a:tailEnd/>
          </a:ln>
        </p:spPr>
      </p:pic>
      <p:sp>
        <p:nvSpPr>
          <p:cNvPr id="5" name="TextBox 4"/>
          <p:cNvSpPr txBox="1"/>
          <p:nvPr/>
        </p:nvSpPr>
        <p:spPr>
          <a:xfrm>
            <a:off x="3347864" y="6021288"/>
            <a:ext cx="2595582" cy="369332"/>
          </a:xfrm>
          <a:prstGeom prst="rect">
            <a:avLst/>
          </a:prstGeom>
          <a:noFill/>
        </p:spPr>
        <p:txBody>
          <a:bodyPr wrap="none" rtlCol="0">
            <a:spAutoFit/>
          </a:bodyPr>
          <a:lstStyle/>
          <a:p>
            <a:r>
              <a:rPr lang="zh-CN" altLang="en-US" b="1" dirty="0" smtClean="0"/>
              <a:t>图</a:t>
            </a:r>
            <a:r>
              <a:rPr lang="en-US" altLang="zh-CN" b="1" dirty="0" smtClean="0"/>
              <a:t>6.6 STJ</a:t>
            </a:r>
            <a:r>
              <a:rPr lang="zh-CN" altLang="en-US" b="1" dirty="0" smtClean="0"/>
              <a:t>中的函数依赖</a:t>
            </a:r>
            <a:endParaRPr lang="zh-CN" altLang="en-US" b="1" dirty="0"/>
          </a:p>
        </p:txBody>
      </p:sp>
      <p:cxnSp>
        <p:nvCxnSpPr>
          <p:cNvPr id="6" name="直接连接符 5"/>
          <p:cNvCxnSpPr/>
          <p:nvPr/>
        </p:nvCxnSpPr>
        <p:spPr bwMode="auto">
          <a:xfrm flipH="1">
            <a:off x="7452320" y="3861048"/>
            <a:ext cx="72008" cy="288032"/>
          </a:xfrm>
          <a:prstGeom prst="line">
            <a:avLst/>
          </a:prstGeom>
          <a:noFill/>
          <a:ln w="1905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667462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noChangeArrowheads="1"/>
          </p:cNvSpPr>
          <p:nvPr>
            <p:ph type="title" idx="4294967295"/>
          </p:nvPr>
        </p:nvSpPr>
        <p:spPr/>
        <p:txBody>
          <a:bodyPr/>
          <a:lstStyle/>
          <a:p>
            <a:r>
              <a:rPr lang="en-US" altLang="zh-CN" sz="3600" dirty="0" smtClean="0">
                <a:sym typeface="微软雅黑" panose="020B0503020204020204" pitchFamily="34" charset="-122"/>
              </a:rPr>
              <a:t>BCNF</a:t>
            </a:r>
            <a:r>
              <a:rPr lang="zh-CN" altLang="en-US" sz="3600" dirty="0" smtClean="0">
                <a:sym typeface="微软雅黑" panose="020B0503020204020204" pitchFamily="34" charset="-122"/>
              </a:rPr>
              <a:t>（续）</a:t>
            </a:r>
            <a:endParaRPr lang="zh-CN" altLang="en-US" sz="3600" dirty="0" smtClean="0"/>
          </a:p>
        </p:txBody>
      </p:sp>
      <p:sp>
        <p:nvSpPr>
          <p:cNvPr id="58371" name="内容占位符 2"/>
          <p:cNvSpPr>
            <a:spLocks noGrp="1" noChangeArrowheads="1"/>
          </p:cNvSpPr>
          <p:nvPr>
            <p:ph idx="1"/>
          </p:nvPr>
        </p:nvSpPr>
        <p:spPr>
          <a:xfrm>
            <a:off x="457200" y="1098550"/>
            <a:ext cx="8229600" cy="5095875"/>
          </a:xfrm>
        </p:spPr>
        <p:txBody>
          <a:bodyPr/>
          <a:lstStyle/>
          <a:p>
            <a:pPr marL="342900" indent="-342900" algn="l">
              <a:lnSpc>
                <a:spcPct val="120000"/>
              </a:lnSpc>
              <a:buFont typeface="Wingdings" panose="05000000000000000000" pitchFamily="2" charset="2"/>
              <a:buChar char="v"/>
            </a:pPr>
            <a:r>
              <a:rPr lang="zh-CN" altLang="en-US" dirty="0" smtClean="0"/>
              <a:t>对于不是</a:t>
            </a:r>
            <a:r>
              <a:rPr lang="en-US" altLang="zh-CN" dirty="0" smtClean="0"/>
              <a:t>BCNF</a:t>
            </a:r>
            <a:r>
              <a:rPr lang="zh-CN" altLang="en-US" dirty="0" smtClean="0"/>
              <a:t>的关系模式，仍然存在不合适的地方。</a:t>
            </a:r>
            <a:endParaRPr lang="en-US" altLang="zh-CN" dirty="0" smtClean="0"/>
          </a:p>
          <a:p>
            <a:pPr marL="342900" indent="-342900" algn="l">
              <a:lnSpc>
                <a:spcPct val="120000"/>
              </a:lnSpc>
              <a:buFont typeface="Wingdings" panose="05000000000000000000" pitchFamily="2" charset="2"/>
              <a:buChar char="v"/>
            </a:pPr>
            <a:r>
              <a:rPr lang="zh-CN" altLang="en-US" dirty="0" smtClean="0"/>
              <a:t>非</a:t>
            </a:r>
            <a:r>
              <a:rPr lang="en-US" altLang="zh-CN" dirty="0" smtClean="0"/>
              <a:t>BCNF</a:t>
            </a:r>
            <a:r>
              <a:rPr lang="zh-CN" altLang="en-US" dirty="0" smtClean="0"/>
              <a:t>的关系模式也可以通过分解成为</a:t>
            </a:r>
            <a:r>
              <a:rPr lang="en-US" altLang="zh-CN" dirty="0" smtClean="0"/>
              <a:t>BCNF</a:t>
            </a:r>
            <a:r>
              <a:rPr lang="zh-CN" altLang="en-US" dirty="0" smtClean="0"/>
              <a:t>。例如</a:t>
            </a:r>
            <a:r>
              <a:rPr lang="en-US" altLang="zh-CN" dirty="0" smtClean="0"/>
              <a:t>STJ</a:t>
            </a:r>
            <a:r>
              <a:rPr lang="zh-CN" altLang="en-US" dirty="0" smtClean="0"/>
              <a:t>可分解为</a:t>
            </a:r>
            <a:r>
              <a:rPr lang="en-US" altLang="zh-CN" dirty="0" smtClean="0"/>
              <a:t>ST(S,T)</a:t>
            </a:r>
            <a:r>
              <a:rPr lang="zh-CN" altLang="en-US" dirty="0" smtClean="0"/>
              <a:t>与</a:t>
            </a:r>
            <a:r>
              <a:rPr lang="en-US" altLang="zh-CN" dirty="0" smtClean="0"/>
              <a:t>TJ(T,J)</a:t>
            </a:r>
            <a:r>
              <a:rPr lang="zh-CN" altLang="en-US" dirty="0" smtClean="0"/>
              <a:t>，它们都是</a:t>
            </a:r>
            <a:r>
              <a:rPr lang="en-US" altLang="zh-CN" dirty="0" smtClean="0"/>
              <a:t>BCNF</a:t>
            </a:r>
            <a:r>
              <a:rPr lang="zh-CN" altLang="en-US" dirty="0" smtClean="0"/>
              <a:t>。</a:t>
            </a:r>
            <a:endParaRPr lang="en-US"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zh-CN" sz="3600" dirty="0" smtClean="0">
                <a:sym typeface="微软雅黑" panose="020B0503020204020204" pitchFamily="34" charset="-122"/>
              </a:rPr>
              <a:t>BCNF</a:t>
            </a:r>
            <a:r>
              <a:rPr lang="zh-CN" altLang="en-US" sz="3600" dirty="0" smtClean="0">
                <a:sym typeface="微软雅黑" panose="020B0503020204020204" pitchFamily="34" charset="-122"/>
              </a:rPr>
              <a:t>（续）</a:t>
            </a:r>
          </a:p>
        </p:txBody>
      </p:sp>
      <p:sp>
        <p:nvSpPr>
          <p:cNvPr id="59395" name="Rectangle 3"/>
          <p:cNvSpPr>
            <a:spLocks noGrp="1" noChangeArrowheads="1"/>
          </p:cNvSpPr>
          <p:nvPr>
            <p:ph type="body" idx="1"/>
          </p:nvPr>
        </p:nvSpPr>
        <p:spPr>
          <a:xfrm>
            <a:off x="457200" y="1098550"/>
            <a:ext cx="8229600" cy="5095875"/>
          </a:xfrm>
        </p:spPr>
        <p:txBody>
          <a:bodyPr/>
          <a:lstStyle/>
          <a:p>
            <a:pPr>
              <a:lnSpc>
                <a:spcPct val="120000"/>
              </a:lnSpc>
            </a:pPr>
            <a:r>
              <a:rPr lang="en-US" altLang="zh-CN" dirty="0" smtClean="0"/>
              <a:t>3NF</a:t>
            </a:r>
            <a:r>
              <a:rPr lang="zh-CN" altLang="en-US" dirty="0" smtClean="0"/>
              <a:t>和</a:t>
            </a:r>
            <a:r>
              <a:rPr lang="en-US" altLang="zh-CN" dirty="0" smtClean="0"/>
              <a:t>BCNF</a:t>
            </a:r>
            <a:r>
              <a:rPr lang="zh-CN" altLang="en-US" dirty="0" smtClean="0"/>
              <a:t>是在函数依赖的条件下对模式分解所能达到的分离程度的测度。</a:t>
            </a:r>
            <a:endParaRPr lang="en-US" dirty="0" smtClean="0"/>
          </a:p>
          <a:p>
            <a:pPr lvl="1">
              <a:lnSpc>
                <a:spcPct val="120000"/>
              </a:lnSpc>
            </a:pPr>
            <a:r>
              <a:rPr lang="zh-CN" altLang="en-US" dirty="0" smtClean="0"/>
              <a:t>一个模式中的关系模式如果都属于</a:t>
            </a:r>
            <a:r>
              <a:rPr lang="en-US" altLang="zh-CN" dirty="0" smtClean="0"/>
              <a:t>BCNF</a:t>
            </a:r>
            <a:r>
              <a:rPr lang="zh-CN" altLang="en-US" dirty="0" smtClean="0"/>
              <a:t>，那么在函数依赖范畴内，它已实现了彻底的分离，已消除了插入和删除的异常。</a:t>
            </a:r>
            <a:endParaRPr lang="en-US" dirty="0" smtClean="0"/>
          </a:p>
          <a:p>
            <a:pPr lvl="1">
              <a:lnSpc>
                <a:spcPct val="120000"/>
              </a:lnSpc>
            </a:pPr>
            <a:r>
              <a:rPr lang="en-US" altLang="zh-CN" dirty="0" smtClean="0"/>
              <a:t>3NF</a:t>
            </a:r>
            <a:r>
              <a:rPr lang="zh-CN" altLang="en-US" dirty="0" smtClean="0"/>
              <a:t>的“不彻底”性表现在可能存在主属性对码的部分依赖和传递依赖。</a:t>
            </a:r>
          </a:p>
          <a:p>
            <a:pPr>
              <a:lnSpc>
                <a:spcPct val="150000"/>
              </a:lnSpc>
            </a:pPr>
            <a:endParaRPr lang="zh-CN" altLang="en-US" dirty="0" smtClean="0"/>
          </a:p>
          <a:p>
            <a:endParaRPr lang="zh-CN" altLang="en-US"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3"/>
          <p:cNvSpPr>
            <a:spLocks noGrp="1" noChangeArrowheads="1"/>
          </p:cNvSpPr>
          <p:nvPr>
            <p:ph type="title" idx="4294967295"/>
          </p:nvPr>
        </p:nvSpPr>
        <p:spPr/>
        <p:txBody>
          <a:bodyPr/>
          <a:lstStyle/>
          <a:p>
            <a:r>
              <a:rPr lang="en-US" altLang="zh-CN" smtClean="0">
                <a:sym typeface="微软雅黑" panose="020B0503020204020204" pitchFamily="34" charset="-122"/>
              </a:rPr>
              <a:t>6.2 </a:t>
            </a:r>
            <a:r>
              <a:rPr lang="zh-CN" altLang="en-US" smtClean="0">
                <a:sym typeface="微软雅黑" panose="020B0503020204020204" pitchFamily="34" charset="-122"/>
              </a:rPr>
              <a:t>规范化</a:t>
            </a:r>
            <a:endParaRPr lang="zh-CN" altLang="en-US" smtClean="0"/>
          </a:p>
        </p:txBody>
      </p:sp>
      <p:sp>
        <p:nvSpPr>
          <p:cNvPr id="60419"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anose="020F0502020204030204" pitchFamily="34" charset="0"/>
              </a:rPr>
              <a:t>6.2.1  </a:t>
            </a:r>
            <a:r>
              <a:rPr lang="zh-CN" altLang="en-US" dirty="0" smtClean="0">
                <a:sym typeface="Calibri" panose="020F0502020204030204" pitchFamily="34" charset="0"/>
              </a:rPr>
              <a:t>函数依赖</a:t>
            </a:r>
          </a:p>
          <a:p>
            <a:pPr marL="342900" indent="-342900" algn="l">
              <a:lnSpc>
                <a:spcPct val="120000"/>
              </a:lnSpc>
            </a:pPr>
            <a:r>
              <a:rPr lang="en-US" altLang="zh-CN" dirty="0" smtClean="0">
                <a:sym typeface="Calibri" panose="020F0502020204030204" pitchFamily="34" charset="0"/>
              </a:rPr>
              <a:t>6.2.2  </a:t>
            </a:r>
            <a:r>
              <a:rPr lang="zh-CN" altLang="en-US" dirty="0" smtClean="0">
                <a:sym typeface="Calibri" panose="020F0502020204030204" pitchFamily="34" charset="0"/>
              </a:rPr>
              <a:t>码</a:t>
            </a:r>
          </a:p>
          <a:p>
            <a:pPr marL="342900" indent="-342900" algn="l">
              <a:lnSpc>
                <a:spcPct val="120000"/>
              </a:lnSpc>
            </a:pPr>
            <a:r>
              <a:rPr lang="en-US" altLang="zh-CN" dirty="0" smtClean="0">
                <a:sym typeface="Calibri" panose="020F0502020204030204" pitchFamily="34" charset="0"/>
              </a:rPr>
              <a:t>6.2.3  </a:t>
            </a:r>
            <a:r>
              <a:rPr lang="zh-CN" altLang="en-US" dirty="0" smtClean="0">
                <a:sym typeface="Calibri" panose="020F0502020204030204" pitchFamily="34" charset="0"/>
              </a:rPr>
              <a:t>范式</a:t>
            </a:r>
          </a:p>
          <a:p>
            <a:pPr marL="342900" indent="-342900" algn="l">
              <a:lnSpc>
                <a:spcPct val="120000"/>
              </a:lnSpc>
            </a:pPr>
            <a:r>
              <a:rPr lang="en-US" altLang="zh-CN" dirty="0" smtClean="0">
                <a:sym typeface="Calibri" panose="020F0502020204030204" pitchFamily="34" charset="0"/>
              </a:rPr>
              <a:t>6.2.4  2NF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6.2.5  3NF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6.2.6  BCNF</a:t>
            </a:r>
            <a:endParaRPr lang="zh-CN" altLang="en-US" dirty="0" smtClean="0">
              <a:sym typeface="Calibri" panose="020F0502020204030204" pitchFamily="34" charset="0"/>
            </a:endParaRPr>
          </a:p>
          <a:p>
            <a:pPr marL="342900" indent="-342900" algn="l">
              <a:lnSpc>
                <a:spcPct val="120000"/>
              </a:lnSpc>
            </a:pPr>
            <a:r>
              <a:rPr lang="en-US" altLang="zh-CN" dirty="0" smtClean="0">
                <a:solidFill>
                  <a:srgbClr val="00B050"/>
                </a:solidFill>
                <a:sym typeface="Calibri" panose="020F0502020204030204" pitchFamily="34" charset="0"/>
              </a:rPr>
              <a:t>6.2.7  </a:t>
            </a:r>
            <a:r>
              <a:rPr lang="zh-CN" altLang="en-US" dirty="0" smtClean="0">
                <a:solidFill>
                  <a:srgbClr val="00B050"/>
                </a:solidFill>
                <a:sym typeface="Calibri" panose="020F0502020204030204" pitchFamily="34" charset="0"/>
              </a:rPr>
              <a:t>多值依赖</a:t>
            </a:r>
          </a:p>
          <a:p>
            <a:pPr marL="342900" indent="-342900" algn="l">
              <a:lnSpc>
                <a:spcPct val="120000"/>
              </a:lnSpc>
            </a:pPr>
            <a:r>
              <a:rPr lang="en-US" altLang="zh-CN" dirty="0" smtClean="0">
                <a:sym typeface="Calibri" panose="020F0502020204030204" pitchFamily="34" charset="0"/>
              </a:rPr>
              <a:t>6.2.8  4NF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6.2.9  </a:t>
            </a:r>
            <a:r>
              <a:rPr lang="zh-CN" altLang="en-US" dirty="0" smtClean="0">
                <a:sym typeface="Calibri" panose="020F0502020204030204"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idx="4294967295"/>
          </p:nvPr>
        </p:nvSpPr>
        <p:spPr/>
        <p:txBody>
          <a:bodyPr/>
          <a:lstStyle/>
          <a:p>
            <a:r>
              <a:rPr lang="zh-CN" sz="3600" dirty="0" smtClean="0">
                <a:sym typeface="微软雅黑" panose="020B0503020204020204" pitchFamily="34" charset="-122"/>
              </a:rPr>
              <a:t>问题的提出（续）</a:t>
            </a:r>
          </a:p>
        </p:txBody>
      </p:sp>
      <p:sp>
        <p:nvSpPr>
          <p:cNvPr id="8195" name="内容占位符 2"/>
          <p:cNvSpPr>
            <a:spLocks noGrp="1" noChangeArrowheads="1"/>
          </p:cNvSpPr>
          <p:nvPr>
            <p:ph idx="1"/>
          </p:nvPr>
        </p:nvSpPr>
        <p:spPr>
          <a:xfrm>
            <a:off x="457200" y="1098550"/>
            <a:ext cx="8229600" cy="5311775"/>
          </a:xfrm>
        </p:spPr>
        <p:txBody>
          <a:bodyPr/>
          <a:lstStyle/>
          <a:p>
            <a:pPr marL="800100" lvl="1" indent="-342900" algn="l">
              <a:lnSpc>
                <a:spcPct val="150000"/>
              </a:lnSpc>
              <a:buSzPct val="87000"/>
              <a:buFont typeface="Wingdings" panose="05000000000000000000" pitchFamily="2" charset="2"/>
              <a:buChar char="n"/>
            </a:pPr>
            <a:r>
              <a:rPr lang="zh-CN" altLang="en-US" dirty="0" smtClean="0"/>
              <a:t>由于</a:t>
            </a:r>
            <a:r>
              <a:rPr lang="en-US" altLang="zh-CN" dirty="0" smtClean="0"/>
              <a:t>D</a:t>
            </a:r>
            <a:r>
              <a:rPr lang="zh-CN" altLang="en-US" dirty="0" smtClean="0"/>
              <a:t>、</a:t>
            </a:r>
            <a:r>
              <a:rPr lang="en-US" altLang="zh-CN" dirty="0" smtClean="0"/>
              <a:t>DOM</a:t>
            </a:r>
            <a:r>
              <a:rPr lang="zh-CN" altLang="en-US" dirty="0" smtClean="0"/>
              <a:t>与模式设计关系不大，因此在本章中把关系模式看作一个三元组：</a:t>
            </a:r>
            <a:r>
              <a:rPr lang="en-US" altLang="zh-CN" dirty="0" smtClean="0"/>
              <a:t>R&lt;U,F&gt;</a:t>
            </a:r>
            <a:endParaRPr lang="zh-CN" altLang="en-US" dirty="0" smtClean="0"/>
          </a:p>
          <a:p>
            <a:pPr marL="800100" lvl="1" indent="-342900" algn="l">
              <a:lnSpc>
                <a:spcPct val="150000"/>
              </a:lnSpc>
              <a:buSzPct val="87000"/>
              <a:buFont typeface="Wingdings" panose="05000000000000000000" pitchFamily="2" charset="2"/>
              <a:buChar char="n"/>
            </a:pPr>
            <a:r>
              <a:rPr lang="zh-CN" altLang="en-US" dirty="0" smtClean="0"/>
              <a:t>当且仅当</a:t>
            </a:r>
            <a:r>
              <a:rPr lang="en-US" altLang="zh-CN" dirty="0" smtClean="0"/>
              <a:t>U</a:t>
            </a:r>
            <a:r>
              <a:rPr lang="zh-CN" altLang="en-US" dirty="0" smtClean="0"/>
              <a:t>上的一个关系</a:t>
            </a:r>
            <a:r>
              <a:rPr lang="en-US" altLang="zh-CN" dirty="0" smtClean="0"/>
              <a:t>r</a:t>
            </a:r>
            <a:r>
              <a:rPr lang="zh-CN" altLang="en-US" dirty="0" smtClean="0"/>
              <a:t>满足</a:t>
            </a:r>
            <a:r>
              <a:rPr lang="en-US" altLang="zh-CN" dirty="0" smtClean="0"/>
              <a:t>F</a:t>
            </a:r>
            <a:r>
              <a:rPr lang="zh-CN" altLang="en-US" dirty="0" smtClean="0"/>
              <a:t>时，</a:t>
            </a:r>
            <a:r>
              <a:rPr lang="en-US" altLang="zh-CN" dirty="0" smtClean="0"/>
              <a:t>r</a:t>
            </a:r>
            <a:r>
              <a:rPr lang="zh-CN" altLang="en-US" dirty="0" smtClean="0"/>
              <a:t>称为关系模式</a:t>
            </a:r>
            <a:r>
              <a:rPr lang="en-US" altLang="zh-CN" dirty="0" smtClean="0"/>
              <a:t>R&lt;U,F&gt;</a:t>
            </a:r>
            <a:r>
              <a:rPr lang="zh-CN" altLang="en-US" dirty="0" smtClean="0"/>
              <a:t>的一个关系</a:t>
            </a:r>
          </a:p>
          <a:p>
            <a:pPr marL="800100" lvl="1" indent="-342900" algn="l">
              <a:lnSpc>
                <a:spcPct val="150000"/>
              </a:lnSpc>
              <a:buSzPct val="87000"/>
              <a:buFont typeface="Wingdings" panose="05000000000000000000" pitchFamily="2" charset="2"/>
              <a:buChar char="n"/>
            </a:pPr>
            <a:r>
              <a:rPr lang="zh-CN" altLang="en-US" dirty="0" smtClean="0"/>
              <a:t>作为二维表，关系要符合一个最基本的条件：每个分量必须是不可分开的数据项。满足了这个条件的关系模式就属于第一范式（</a:t>
            </a:r>
            <a:r>
              <a:rPr lang="en-US" altLang="zh-CN" dirty="0" smtClean="0"/>
              <a:t>1NF</a:t>
            </a:r>
            <a:r>
              <a:rPr lang="zh-CN" altLang="en-US" dirty="0" smtClean="0"/>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6144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61444" name="Rectangle 2"/>
          <p:cNvSpPr>
            <a:spLocks noGrp="1" noChangeArrowheads="1"/>
          </p:cNvSpPr>
          <p:nvPr>
            <p:ph type="title" idx="4294967295"/>
          </p:nvPr>
        </p:nvSpPr>
        <p:spPr/>
        <p:txBody>
          <a:bodyPr/>
          <a:lstStyle/>
          <a:p>
            <a:r>
              <a:rPr lang="en-US" altLang="zh-CN" sz="3600" dirty="0" smtClean="0">
                <a:sym typeface="微软雅黑" panose="020B0503020204020204" pitchFamily="34" charset="-122"/>
              </a:rPr>
              <a:t>6.2.7 </a:t>
            </a:r>
            <a:r>
              <a:rPr lang="zh-CN" altLang="en-US" sz="3600" dirty="0" smtClean="0">
                <a:sym typeface="微软雅黑" panose="020B0503020204020204" pitchFamily="34" charset="-122"/>
              </a:rPr>
              <a:t>多值依赖</a:t>
            </a:r>
            <a:endParaRPr lang="zh-CN" altLang="en-US" sz="3600" dirty="0" smtClean="0"/>
          </a:p>
        </p:txBody>
      </p:sp>
      <p:sp>
        <p:nvSpPr>
          <p:cNvPr id="61445" name="Rectangle 3"/>
          <p:cNvSpPr>
            <a:spLocks noGrp="1" noChangeArrowheads="1"/>
          </p:cNvSpPr>
          <p:nvPr>
            <p:ph idx="1"/>
          </p:nvPr>
        </p:nvSpPr>
        <p:spPr>
          <a:xfrm>
            <a:off x="457200" y="1054100"/>
            <a:ext cx="8229600" cy="4854575"/>
          </a:xfrm>
        </p:spPr>
        <p:txBody>
          <a:bodyPr/>
          <a:lstStyle/>
          <a:p>
            <a:pPr marL="342900" indent="-342900" algn="l">
              <a:lnSpc>
                <a:spcPct val="120000"/>
              </a:lnSpc>
            </a:pPr>
            <a:r>
              <a:rPr lang="zh-CN" altLang="en-US" dirty="0" smtClean="0">
                <a:sym typeface="Calibri" panose="020F0502020204030204" pitchFamily="34" charset="0"/>
              </a:rPr>
              <a:t>例[6.9]设学校中某一门课程由多个教师讲授，他们</a:t>
            </a:r>
            <a:endParaRPr lang="en-US" altLang="zh-CN" dirty="0" smtClean="0">
              <a:sym typeface="Calibri" panose="020F0502020204030204" pitchFamily="34" charset="0"/>
            </a:endParaRPr>
          </a:p>
          <a:p>
            <a:pPr marL="342900" indent="-342900" algn="l">
              <a:lnSpc>
                <a:spcPct val="120000"/>
              </a:lnSpc>
            </a:pPr>
            <a:r>
              <a:rPr lang="zh-CN" altLang="en-US" dirty="0" smtClean="0">
                <a:sym typeface="Calibri" panose="020F0502020204030204" pitchFamily="34" charset="0"/>
              </a:rPr>
              <a:t>使用相同的一套参考书。</a:t>
            </a:r>
            <a:r>
              <a:rPr lang="zh-CN" altLang="en-US" dirty="0" smtClean="0"/>
              <a:t>每个教员可以讲授多门课</a:t>
            </a:r>
            <a:endParaRPr lang="en-US" altLang="zh-CN" dirty="0" smtClean="0"/>
          </a:p>
          <a:p>
            <a:pPr marL="342900" indent="-342900" algn="l">
              <a:lnSpc>
                <a:spcPct val="120000"/>
              </a:lnSpc>
            </a:pPr>
            <a:r>
              <a:rPr lang="zh-CN" altLang="en-US" dirty="0" smtClean="0"/>
              <a:t>程，每种参考书可以供多门课程使用</a:t>
            </a:r>
            <a:endParaRPr lang="zh-CN" altLang="en-US" sz="3200" dirty="0" smtClean="0">
              <a:sym typeface="Calibri" panose="020F0502020204030204" pitchFamily="34" charset="0"/>
            </a:endParaRPr>
          </a:p>
          <a:p>
            <a:pPr marL="742950" lvl="1" indent="-285750" algn="l">
              <a:lnSpc>
                <a:spcPct val="120000"/>
              </a:lnSpc>
            </a:pPr>
            <a:endParaRPr lang="en-US" altLang="zh-CN" dirty="0" smtClean="0">
              <a:sym typeface="Calibri" panose="020F0502020204030204" pitchFamily="34" charset="0"/>
            </a:endParaRPr>
          </a:p>
          <a:p>
            <a:pPr marL="742950" lvl="1" indent="-285750" algn="l">
              <a:lnSpc>
                <a:spcPct val="120000"/>
              </a:lnSpc>
            </a:pPr>
            <a:r>
              <a:rPr lang="zh-CN" altLang="en-US" dirty="0" smtClean="0">
                <a:sym typeface="Calibri" panose="020F0502020204030204" pitchFamily="34" charset="0"/>
              </a:rPr>
              <a:t>用关系模式</a:t>
            </a:r>
            <a:r>
              <a:rPr lang="en-US" altLang="zh-CN" dirty="0" smtClean="0">
                <a:sym typeface="Calibri" panose="020F0502020204030204" pitchFamily="34" charset="0"/>
              </a:rPr>
              <a:t>Teaching(C,T,B)</a:t>
            </a:r>
            <a:r>
              <a:rPr lang="zh-CN" altLang="en-US" dirty="0" smtClean="0">
                <a:sym typeface="Calibri" panose="020F0502020204030204" pitchFamily="34" charset="0"/>
              </a:rPr>
              <a:t>来表示课程</a:t>
            </a:r>
            <a:r>
              <a:rPr lang="en-US" altLang="zh-CN" dirty="0" smtClean="0">
                <a:sym typeface="Calibri" panose="020F0502020204030204" pitchFamily="34" charset="0"/>
              </a:rPr>
              <a:t>C</a:t>
            </a:r>
            <a:r>
              <a:rPr lang="zh-CN" altLang="en-US" dirty="0" smtClean="0">
                <a:sym typeface="Calibri" panose="020F0502020204030204" pitchFamily="34" charset="0"/>
              </a:rPr>
              <a:t>、教师</a:t>
            </a:r>
            <a:r>
              <a:rPr lang="en-US" altLang="zh-CN" dirty="0" smtClean="0">
                <a:sym typeface="Calibri" panose="020F0502020204030204" pitchFamily="34" charset="0"/>
              </a:rPr>
              <a:t>T</a:t>
            </a:r>
            <a:r>
              <a:rPr lang="zh-CN" altLang="en-US" dirty="0" smtClean="0">
                <a:sym typeface="Calibri" panose="020F0502020204030204" pitchFamily="34" charset="0"/>
              </a:rPr>
              <a:t>和参</a:t>
            </a:r>
            <a:endParaRPr lang="en-US" altLang="zh-CN" dirty="0" smtClean="0">
              <a:sym typeface="Calibri" panose="020F0502020204030204" pitchFamily="34" charset="0"/>
            </a:endParaRPr>
          </a:p>
          <a:p>
            <a:pPr marL="742950" lvl="1" indent="-285750" algn="l">
              <a:lnSpc>
                <a:spcPct val="120000"/>
              </a:lnSpc>
            </a:pPr>
            <a:r>
              <a:rPr lang="zh-CN" altLang="en-US" dirty="0" smtClean="0">
                <a:sym typeface="Calibri" panose="020F0502020204030204" pitchFamily="34" charset="0"/>
              </a:rPr>
              <a:t>考书</a:t>
            </a:r>
            <a:r>
              <a:rPr lang="en-US" altLang="zh-CN" dirty="0" smtClean="0">
                <a:sym typeface="Calibri" panose="020F0502020204030204" pitchFamily="34" charset="0"/>
              </a:rPr>
              <a:t>B</a:t>
            </a:r>
            <a:r>
              <a:rPr lang="zh-CN" altLang="en-US" dirty="0" smtClean="0">
                <a:sym typeface="Calibri" panose="020F0502020204030204" pitchFamily="34" charset="0"/>
              </a:rPr>
              <a:t>之间的关系。</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62467" name="Rectangle 2"/>
          <p:cNvSpPr>
            <a:spLocks noGrp="1" noChangeArrowheads="1"/>
          </p:cNvSpPr>
          <p:nvPr>
            <p:ph type="title" idx="4294967295"/>
          </p:nvPr>
        </p:nvSpPr>
        <p:spPr/>
        <p:txBody>
          <a:bodyPr/>
          <a:lstStyle/>
          <a:p>
            <a:r>
              <a:rPr lang="zh-CN" altLang="en-US" sz="3600" smtClean="0">
                <a:sym typeface="微软雅黑" panose="020B0503020204020204" pitchFamily="34" charset="-122"/>
              </a:rPr>
              <a:t>多值依赖（续）</a:t>
            </a:r>
            <a:endParaRPr lang="zh-CN" altLang="en-US" sz="3600" smtClean="0"/>
          </a:p>
        </p:txBody>
      </p:sp>
      <p:sp>
        <p:nvSpPr>
          <p:cNvPr id="62468" name="Rectangle 99"/>
          <p:cNvSpPr>
            <a:spLocks noChangeArrowheads="1"/>
          </p:cNvSpPr>
          <p:nvPr/>
        </p:nvSpPr>
        <p:spPr bwMode="auto">
          <a:xfrm>
            <a:off x="2281238" y="866775"/>
            <a:ext cx="5099662" cy="685800"/>
          </a:xfrm>
          <a:prstGeom prst="rect">
            <a:avLst/>
          </a:prstGeom>
          <a:noFill/>
          <a:ln w="9525">
            <a:noFill/>
            <a:miter lim="800000"/>
          </a:ln>
        </p:spPr>
        <p:txBody>
          <a:bodyPr wrap="none" lIns="90000" tIns="46800" rIns="90000" bIns="46800" anchor="ctr"/>
          <a:lstStyle/>
          <a:p>
            <a:pPr algn="ctr">
              <a:buClr>
                <a:schemeClr val="accent1"/>
              </a:buClr>
              <a:buSzPct val="90000"/>
              <a:buFont typeface="Monotype Sorts" pitchFamily="2" charset="2"/>
              <a:buNone/>
            </a:pPr>
            <a:r>
              <a:rPr lang="zh-CN" altLang="en-US" b="1" dirty="0">
                <a:solidFill>
                  <a:srgbClr val="000000"/>
                </a:solidFill>
                <a:latin typeface="Times New Roman" panose="02020603050405020304" pitchFamily="18" charset="0"/>
                <a:sym typeface="Times New Roman" panose="02020603050405020304" pitchFamily="18" charset="0"/>
              </a:rPr>
              <a:t>表</a:t>
            </a:r>
            <a:r>
              <a:rPr lang="en-US" altLang="zh-CN" b="1" dirty="0" smtClean="0">
                <a:solidFill>
                  <a:srgbClr val="000000"/>
                </a:solidFill>
                <a:latin typeface="Times New Roman" panose="02020603050405020304" pitchFamily="18" charset="0"/>
                <a:sym typeface="Times New Roman" panose="02020603050405020304" pitchFamily="18" charset="0"/>
              </a:rPr>
              <a:t>6.3 </a:t>
            </a:r>
            <a:r>
              <a:rPr lang="zh-CN" altLang="en-US" b="1" dirty="0" smtClean="0">
                <a:solidFill>
                  <a:srgbClr val="000000"/>
                </a:solidFill>
                <a:latin typeface="Times New Roman" panose="02020603050405020304" pitchFamily="18" charset="0"/>
                <a:sym typeface="Times New Roman" panose="02020603050405020304" pitchFamily="18" charset="0"/>
              </a:rPr>
              <a:t>非规范化关系示例</a:t>
            </a:r>
            <a:endParaRPr lang="en-US" altLang="zh-CN" b="1" dirty="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grpSp>
        <p:nvGrpSpPr>
          <p:cNvPr id="62469" name="Group 5"/>
          <p:cNvGrpSpPr/>
          <p:nvPr/>
        </p:nvGrpSpPr>
        <p:grpSpPr bwMode="auto">
          <a:xfrm>
            <a:off x="1381125" y="1409700"/>
            <a:ext cx="6460170" cy="4829175"/>
            <a:chOff x="0" y="0"/>
            <a:chExt cx="10173" cy="7605"/>
          </a:xfrm>
        </p:grpSpPr>
        <p:sp>
          <p:nvSpPr>
            <p:cNvPr id="62470" name="Text Box 52"/>
            <p:cNvSpPr>
              <a:spLocks noChangeArrowheads="1"/>
            </p:cNvSpPr>
            <p:nvPr/>
          </p:nvSpPr>
          <p:spPr bwMode="auto">
            <a:xfrm>
              <a:off x="4315" y="6810"/>
              <a:ext cx="840" cy="720"/>
            </a:xfrm>
            <a:prstGeom prst="rect">
              <a:avLst/>
            </a:prstGeom>
            <a:noFill/>
            <a:ln w="9525">
              <a:noFill/>
              <a:miter lim="800000"/>
            </a:ln>
          </p:spPr>
          <p:txBody>
            <a:bodyPr/>
            <a:lstStyle/>
            <a:p>
              <a:pPr>
                <a:buClr>
                  <a:schemeClr val="accent1"/>
                </a:buClr>
                <a:buSzPct val="90000"/>
                <a:buFont typeface="Monotype Sorts" pitchFamily="2" charset="2"/>
                <a:buNone/>
              </a:pPr>
              <a:r>
                <a:rPr lang="en-US" altLang="zh-CN" sz="2000" b="1">
                  <a:solidFill>
                    <a:srgbClr val="000000"/>
                  </a:solidFill>
                  <a:sym typeface="Arial" panose="020B0604020202020204" pitchFamily="34" charset="0"/>
                </a:rPr>
                <a:t>…</a:t>
              </a:r>
              <a:endParaRPr lang="en-US" altLang="zh-CN" sz="3200" b="1">
                <a:solidFill>
                  <a:srgbClr val="000000"/>
                </a:solidFill>
                <a:latin typeface="Times New Roman" panose="02020603050405020304" pitchFamily="18" charset="0"/>
                <a:sym typeface="Times New Roman" panose="02020603050405020304" pitchFamily="18" charset="0"/>
              </a:endParaRPr>
            </a:p>
            <a:p>
              <a:pPr>
                <a:buClr>
                  <a:schemeClr val="accent1"/>
                </a:buClr>
                <a:buSzPct val="90000"/>
                <a:buFont typeface="Monotype Sorts" pitchFamily="2" charset="2"/>
                <a:buNone/>
              </a:pPr>
              <a:endParaRPr lang="zh-CN" altLang="en-US" sz="6000" b="1">
                <a:solidFill>
                  <a:srgbClr val="000000"/>
                </a:solidFill>
                <a:latin typeface="Times New Roman" panose="02020603050405020304" pitchFamily="18" charset="0"/>
                <a:sym typeface="Times New Roman" panose="02020603050405020304" pitchFamily="18" charset="0"/>
              </a:endParaRPr>
            </a:p>
          </p:txBody>
        </p:sp>
        <p:sp>
          <p:nvSpPr>
            <p:cNvPr id="62471" name="Text Box 50"/>
            <p:cNvSpPr>
              <a:spLocks noChangeArrowheads="1"/>
            </p:cNvSpPr>
            <p:nvPr/>
          </p:nvSpPr>
          <p:spPr bwMode="auto">
            <a:xfrm>
              <a:off x="868" y="6805"/>
              <a:ext cx="1155" cy="800"/>
            </a:xfrm>
            <a:prstGeom prst="rect">
              <a:avLst/>
            </a:prstGeom>
            <a:noFill/>
            <a:ln w="9525">
              <a:noFill/>
              <a:miter lim="800000"/>
            </a:ln>
          </p:spPr>
          <p:txBody>
            <a:bodyPr/>
            <a:lstStyle/>
            <a:p>
              <a:pPr>
                <a:buClr>
                  <a:schemeClr val="accent1"/>
                </a:buClr>
                <a:buSzPct val="90000"/>
                <a:buFont typeface="Monotype Sorts" pitchFamily="2" charset="2"/>
                <a:buNone/>
              </a:pPr>
              <a:r>
                <a:rPr lang="en-US" altLang="zh-CN" sz="2000" b="1">
                  <a:solidFill>
                    <a:srgbClr val="000000"/>
                  </a:solidFill>
                  <a:sym typeface="Arial" panose="020B0604020202020204" pitchFamily="34" charset="0"/>
                </a:rPr>
                <a:t>…</a:t>
              </a:r>
              <a:endParaRPr lang="en-US" altLang="zh-CN" sz="3200" b="1">
                <a:solidFill>
                  <a:srgbClr val="000000"/>
                </a:solidFill>
                <a:latin typeface="Times New Roman" panose="02020603050405020304" pitchFamily="18" charset="0"/>
                <a:sym typeface="Times New Roman" panose="02020603050405020304" pitchFamily="18" charset="0"/>
              </a:endParaRPr>
            </a:p>
            <a:p>
              <a:pPr>
                <a:buClr>
                  <a:schemeClr val="accent1"/>
                </a:buClr>
                <a:buSzPct val="90000"/>
                <a:buFont typeface="Monotype Sorts" pitchFamily="2" charset="2"/>
                <a:buNone/>
              </a:pPr>
              <a:endParaRPr lang="zh-CN" altLang="en-US" sz="6000" b="1">
                <a:solidFill>
                  <a:srgbClr val="000000"/>
                </a:solidFill>
                <a:latin typeface="Times New Roman" panose="02020603050405020304" pitchFamily="18" charset="0"/>
                <a:sym typeface="Times New Roman" panose="02020603050405020304" pitchFamily="18" charset="0"/>
              </a:endParaRPr>
            </a:p>
          </p:txBody>
        </p:sp>
        <p:sp>
          <p:nvSpPr>
            <p:cNvPr id="62472" name="Text Box 51"/>
            <p:cNvSpPr>
              <a:spLocks noChangeArrowheads="1"/>
            </p:cNvSpPr>
            <p:nvPr/>
          </p:nvSpPr>
          <p:spPr bwMode="auto">
            <a:xfrm>
              <a:off x="7850" y="5862"/>
              <a:ext cx="960" cy="600"/>
            </a:xfrm>
            <a:prstGeom prst="rect">
              <a:avLst/>
            </a:prstGeom>
            <a:noFill/>
            <a:ln w="9525">
              <a:noFill/>
              <a:miter lim="800000"/>
            </a:ln>
          </p:spPr>
          <p:txBody>
            <a:bodyPr/>
            <a:lstStyle/>
            <a:p>
              <a:pPr>
                <a:buClr>
                  <a:schemeClr val="accent1"/>
                </a:buClr>
                <a:buSzPct val="90000"/>
                <a:buFont typeface="Monotype Sorts" pitchFamily="2" charset="2"/>
                <a:buNone/>
              </a:pPr>
              <a:r>
                <a:rPr lang="en-US" altLang="zh-CN" sz="2000" b="1">
                  <a:solidFill>
                    <a:srgbClr val="000000"/>
                  </a:solidFill>
                  <a:sym typeface="Arial" panose="020B0604020202020204" pitchFamily="34" charset="0"/>
                </a:rPr>
                <a:t>…</a:t>
              </a:r>
              <a:endParaRPr lang="en-US" altLang="zh-CN" sz="3200" b="1">
                <a:solidFill>
                  <a:srgbClr val="000000"/>
                </a:solidFill>
                <a:latin typeface="Times New Roman" panose="02020603050405020304" pitchFamily="18" charset="0"/>
                <a:sym typeface="Times New Roman" panose="02020603050405020304" pitchFamily="18" charset="0"/>
              </a:endParaRPr>
            </a:p>
          </p:txBody>
        </p:sp>
        <p:grpSp>
          <p:nvGrpSpPr>
            <p:cNvPr id="62473" name="Group 8"/>
            <p:cNvGrpSpPr/>
            <p:nvPr/>
          </p:nvGrpSpPr>
          <p:grpSpPr bwMode="auto">
            <a:xfrm>
              <a:off x="3893" y="1717"/>
              <a:ext cx="1305" cy="908"/>
              <a:chOff x="0" y="0"/>
              <a:chExt cx="644" cy="345"/>
            </a:xfrm>
          </p:grpSpPr>
          <p:sp>
            <p:nvSpPr>
              <p:cNvPr id="62509" name="AutoShape 55"/>
              <p:cNvSpPr/>
              <p:nvPr/>
            </p:nvSpPr>
            <p:spPr bwMode="auto">
              <a:xfrm>
                <a:off x="0" y="8"/>
                <a:ext cx="60" cy="337"/>
              </a:xfrm>
              <a:prstGeom prst="leftBrace">
                <a:avLst>
                  <a:gd name="adj1" fmla="val 46806"/>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sp>
            <p:nvSpPr>
              <p:cNvPr id="62510" name="AutoShape 54"/>
              <p:cNvSpPr/>
              <p:nvPr/>
            </p:nvSpPr>
            <p:spPr bwMode="auto">
              <a:xfrm rot="10800000">
                <a:off x="584" y="0"/>
                <a:ext cx="60" cy="337"/>
              </a:xfrm>
              <a:prstGeom prst="leftBrace">
                <a:avLst>
                  <a:gd name="adj1" fmla="val 46806"/>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nvGrpSpPr>
            <p:cNvPr id="62474" name="Group 11"/>
            <p:cNvGrpSpPr/>
            <p:nvPr/>
          </p:nvGrpSpPr>
          <p:grpSpPr bwMode="auto">
            <a:xfrm>
              <a:off x="3893" y="3667"/>
              <a:ext cx="1307" cy="885"/>
              <a:chOff x="0" y="0"/>
              <a:chExt cx="643" cy="337"/>
            </a:xfrm>
          </p:grpSpPr>
          <p:sp>
            <p:nvSpPr>
              <p:cNvPr id="62507" name="AutoShape 61"/>
              <p:cNvSpPr/>
              <p:nvPr/>
            </p:nvSpPr>
            <p:spPr bwMode="auto">
              <a:xfrm>
                <a:off x="0" y="0"/>
                <a:ext cx="60" cy="337"/>
              </a:xfrm>
              <a:prstGeom prst="leftBrace">
                <a:avLst>
                  <a:gd name="adj1" fmla="val 46806"/>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sp>
            <p:nvSpPr>
              <p:cNvPr id="62508" name="AutoShape 60"/>
              <p:cNvSpPr/>
              <p:nvPr/>
            </p:nvSpPr>
            <p:spPr bwMode="auto">
              <a:xfrm rot="10800000">
                <a:off x="583" y="0"/>
                <a:ext cx="60" cy="337"/>
              </a:xfrm>
              <a:prstGeom prst="leftBrace">
                <a:avLst>
                  <a:gd name="adj1" fmla="val 46806"/>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nvGrpSpPr>
            <p:cNvPr id="62475" name="Group 14"/>
            <p:cNvGrpSpPr/>
            <p:nvPr/>
          </p:nvGrpSpPr>
          <p:grpSpPr bwMode="auto">
            <a:xfrm>
              <a:off x="3953" y="5412"/>
              <a:ext cx="1245" cy="938"/>
              <a:chOff x="0" y="0"/>
              <a:chExt cx="613" cy="337"/>
            </a:xfrm>
          </p:grpSpPr>
          <p:sp>
            <p:nvSpPr>
              <p:cNvPr id="62505" name="AutoShape 58"/>
              <p:cNvSpPr/>
              <p:nvPr/>
            </p:nvSpPr>
            <p:spPr bwMode="auto">
              <a:xfrm>
                <a:off x="0" y="0"/>
                <a:ext cx="60" cy="337"/>
              </a:xfrm>
              <a:prstGeom prst="leftBrace">
                <a:avLst>
                  <a:gd name="adj1" fmla="val 46806"/>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sp>
            <p:nvSpPr>
              <p:cNvPr id="62506" name="AutoShape 57"/>
              <p:cNvSpPr/>
              <p:nvPr/>
            </p:nvSpPr>
            <p:spPr bwMode="auto">
              <a:xfrm rot="10800000">
                <a:off x="553" y="0"/>
                <a:ext cx="60" cy="337"/>
              </a:xfrm>
              <a:prstGeom prst="leftBrace">
                <a:avLst>
                  <a:gd name="adj1" fmla="val 46806"/>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nvGrpSpPr>
            <p:cNvPr id="62476" name="Group 17"/>
            <p:cNvGrpSpPr>
              <a:grpSpLocks noChangeAspect="1"/>
            </p:cNvGrpSpPr>
            <p:nvPr/>
          </p:nvGrpSpPr>
          <p:grpSpPr bwMode="auto">
            <a:xfrm>
              <a:off x="7295" y="1717"/>
              <a:ext cx="2153" cy="1320"/>
              <a:chOff x="0" y="0"/>
              <a:chExt cx="1007" cy="619"/>
            </a:xfrm>
          </p:grpSpPr>
          <p:sp>
            <p:nvSpPr>
              <p:cNvPr id="62503" name="AutoShape 70"/>
              <p:cNvSpPr>
                <a:spLocks noChangeAspect="1"/>
              </p:cNvSpPr>
              <p:nvPr/>
            </p:nvSpPr>
            <p:spPr bwMode="auto">
              <a:xfrm>
                <a:off x="0" y="2"/>
                <a:ext cx="81" cy="617"/>
              </a:xfrm>
              <a:prstGeom prst="leftBrace">
                <a:avLst>
                  <a:gd name="adj1" fmla="val 63407"/>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sp>
            <p:nvSpPr>
              <p:cNvPr id="62504" name="AutoShape 69"/>
              <p:cNvSpPr>
                <a:spLocks noChangeAspect="1"/>
              </p:cNvSpPr>
              <p:nvPr/>
            </p:nvSpPr>
            <p:spPr bwMode="auto">
              <a:xfrm rot="10800000">
                <a:off x="926" y="0"/>
                <a:ext cx="81" cy="617"/>
              </a:xfrm>
              <a:prstGeom prst="leftBrace">
                <a:avLst>
                  <a:gd name="adj1" fmla="val 63407"/>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nvGrpSpPr>
            <p:cNvPr id="62477" name="Group 21"/>
            <p:cNvGrpSpPr>
              <a:grpSpLocks noChangeAspect="1"/>
            </p:cNvGrpSpPr>
            <p:nvPr/>
          </p:nvGrpSpPr>
          <p:grpSpPr bwMode="auto">
            <a:xfrm>
              <a:off x="7203" y="3781"/>
              <a:ext cx="2220" cy="1246"/>
              <a:chOff x="0" y="0"/>
              <a:chExt cx="2220" cy="1246"/>
            </a:xfrm>
          </p:grpSpPr>
          <p:sp>
            <p:nvSpPr>
              <p:cNvPr id="62501" name="AutoShape 67"/>
              <p:cNvSpPr>
                <a:spLocks noChangeAspect="1"/>
              </p:cNvSpPr>
              <p:nvPr/>
            </p:nvSpPr>
            <p:spPr bwMode="auto">
              <a:xfrm>
                <a:off x="0" y="4"/>
                <a:ext cx="222" cy="1242"/>
              </a:xfrm>
              <a:prstGeom prst="leftBrace">
                <a:avLst>
                  <a:gd name="adj1" fmla="val 46570"/>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sp>
            <p:nvSpPr>
              <p:cNvPr id="62502" name="AutoShape 66"/>
              <p:cNvSpPr>
                <a:spLocks noChangeAspect="1"/>
              </p:cNvSpPr>
              <p:nvPr/>
            </p:nvSpPr>
            <p:spPr bwMode="auto">
              <a:xfrm rot="10800000">
                <a:off x="1998" y="0"/>
                <a:ext cx="223" cy="1245"/>
              </a:xfrm>
              <a:prstGeom prst="leftBrace">
                <a:avLst>
                  <a:gd name="adj1" fmla="val 46344"/>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nvGrpSpPr>
            <p:cNvPr id="62478" name="Group 23"/>
            <p:cNvGrpSpPr>
              <a:grpSpLocks noChangeAspect="1"/>
            </p:cNvGrpSpPr>
            <p:nvPr/>
          </p:nvGrpSpPr>
          <p:grpSpPr bwMode="auto">
            <a:xfrm>
              <a:off x="7313" y="5392"/>
              <a:ext cx="2072" cy="968"/>
              <a:chOff x="0" y="0"/>
              <a:chExt cx="876" cy="623"/>
            </a:xfrm>
          </p:grpSpPr>
          <p:sp>
            <p:nvSpPr>
              <p:cNvPr id="62499" name="AutoShape 64"/>
              <p:cNvSpPr>
                <a:spLocks noChangeAspect="1"/>
              </p:cNvSpPr>
              <p:nvPr/>
            </p:nvSpPr>
            <p:spPr bwMode="auto">
              <a:xfrm>
                <a:off x="0" y="6"/>
                <a:ext cx="81" cy="617"/>
              </a:xfrm>
              <a:prstGeom prst="leftBrace">
                <a:avLst>
                  <a:gd name="adj1" fmla="val 63407"/>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sp>
            <p:nvSpPr>
              <p:cNvPr id="62500" name="AutoShape 63"/>
              <p:cNvSpPr>
                <a:spLocks noChangeAspect="1"/>
              </p:cNvSpPr>
              <p:nvPr/>
            </p:nvSpPr>
            <p:spPr bwMode="auto">
              <a:xfrm rot="10800000">
                <a:off x="795" y="0"/>
                <a:ext cx="81" cy="617"/>
              </a:xfrm>
              <a:prstGeom prst="leftBrace">
                <a:avLst>
                  <a:gd name="adj1" fmla="val 63407"/>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nvGrpSpPr>
            <p:cNvPr id="62479" name="Group 27"/>
            <p:cNvGrpSpPr/>
            <p:nvPr/>
          </p:nvGrpSpPr>
          <p:grpSpPr bwMode="auto">
            <a:xfrm>
              <a:off x="0" y="0"/>
              <a:ext cx="10173" cy="7380"/>
              <a:chOff x="0" y="0"/>
              <a:chExt cx="2272" cy="1713"/>
            </a:xfrm>
          </p:grpSpPr>
          <p:grpSp>
            <p:nvGrpSpPr>
              <p:cNvPr id="62481" name="Group 28"/>
              <p:cNvGrpSpPr/>
              <p:nvPr/>
            </p:nvGrpSpPr>
            <p:grpSpPr bwMode="auto">
              <a:xfrm>
                <a:off x="0" y="0"/>
                <a:ext cx="596" cy="230"/>
                <a:chOff x="0" y="0"/>
                <a:chExt cx="596" cy="230"/>
              </a:xfrm>
            </p:grpSpPr>
            <p:sp>
              <p:nvSpPr>
                <p:cNvPr id="62497" name="Rectangle 71"/>
                <p:cNvSpPr>
                  <a:spLocks noChangeArrowheads="1"/>
                </p:cNvSpPr>
                <p:nvPr/>
              </p:nvSpPr>
              <p:spPr bwMode="auto">
                <a:xfrm>
                  <a:off x="0" y="0"/>
                  <a:ext cx="596" cy="230"/>
                </a:xfrm>
                <a:prstGeom prst="rect">
                  <a:avLst/>
                </a:prstGeom>
                <a:noFill/>
                <a:ln w="9525">
                  <a:noFill/>
                  <a:miter lim="800000"/>
                </a:ln>
              </p:spPr>
              <p:txBody>
                <a:bodyPr lIns="90000" tIns="46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宋体" panose="02010600030101010101" pitchFamily="2" charset="-122"/>
                      <a:sym typeface="宋体" panose="02010600030101010101" pitchFamily="2" charset="-122"/>
                    </a:rPr>
                    <a:t>课程 </a:t>
                  </a:r>
                  <a:r>
                    <a:rPr lang="en-US" altLang="zh-CN" sz="2400" b="1" dirty="0" smtClean="0">
                      <a:solidFill>
                        <a:srgbClr val="000000"/>
                      </a:solidFill>
                      <a:latin typeface="+mn-lt"/>
                      <a:sym typeface="宋体" panose="02010600030101010101" pitchFamily="2" charset="-122"/>
                    </a:rPr>
                    <a:t>C</a:t>
                  </a:r>
                  <a:endParaRPr lang="en-US" altLang="zh-CN" sz="2400" b="1" dirty="0">
                    <a:solidFill>
                      <a:srgbClr val="000000"/>
                    </a:solidFill>
                    <a:latin typeface="+mn-lt"/>
                    <a:sym typeface="宋体" panose="02010600030101010101" pitchFamily="2" charset="-122"/>
                  </a:endParaRPr>
                </a:p>
              </p:txBody>
            </p:sp>
            <p:sp>
              <p:nvSpPr>
                <p:cNvPr id="62498" name="Rectangle 81"/>
                <p:cNvSpPr>
                  <a:spLocks noChangeArrowheads="1"/>
                </p:cNvSpPr>
                <p:nvPr/>
              </p:nvSpPr>
              <p:spPr bwMode="auto">
                <a:xfrm>
                  <a:off x="0" y="0"/>
                  <a:ext cx="596" cy="230"/>
                </a:xfrm>
                <a:prstGeom prst="rect">
                  <a:avLst/>
                </a:prstGeom>
                <a:noFill/>
                <a:ln w="7">
                  <a:solidFill>
                    <a:schemeClr val="tx1"/>
                  </a:solidFill>
                  <a:miter lim="800000"/>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nvGrpSpPr>
              <p:cNvPr id="62482" name="Group 31"/>
              <p:cNvGrpSpPr/>
              <p:nvPr/>
            </p:nvGrpSpPr>
            <p:grpSpPr bwMode="auto">
              <a:xfrm>
                <a:off x="596" y="0"/>
                <a:ext cx="822" cy="230"/>
                <a:chOff x="0" y="0"/>
                <a:chExt cx="822" cy="230"/>
              </a:xfrm>
            </p:grpSpPr>
            <p:sp>
              <p:nvSpPr>
                <p:cNvPr id="62495" name="Rectangle 72"/>
                <p:cNvSpPr>
                  <a:spLocks noChangeArrowheads="1"/>
                </p:cNvSpPr>
                <p:nvPr/>
              </p:nvSpPr>
              <p:spPr bwMode="auto">
                <a:xfrm>
                  <a:off x="0" y="0"/>
                  <a:ext cx="822" cy="230"/>
                </a:xfrm>
                <a:prstGeom prst="rect">
                  <a:avLst/>
                </a:prstGeom>
                <a:noFill/>
                <a:ln w="9525">
                  <a:noFill/>
                  <a:miter lim="800000"/>
                </a:ln>
              </p:spPr>
              <p:txBody>
                <a:bodyPr lIns="90000" tIns="46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宋体" panose="02010600030101010101" pitchFamily="2" charset="-122"/>
                      <a:sym typeface="宋体" panose="02010600030101010101" pitchFamily="2" charset="-122"/>
                    </a:rPr>
                    <a:t>教员 </a:t>
                  </a:r>
                  <a:r>
                    <a:rPr lang="en-US" altLang="zh-CN" sz="2400" b="1" dirty="0" smtClean="0">
                      <a:solidFill>
                        <a:srgbClr val="000000"/>
                      </a:solidFill>
                      <a:latin typeface="+mn-lt"/>
                      <a:sym typeface="宋体" panose="02010600030101010101" pitchFamily="2" charset="-122"/>
                    </a:rPr>
                    <a:t>T</a:t>
                  </a:r>
                  <a:endParaRPr lang="en-US" altLang="zh-CN" sz="2400" b="1" dirty="0">
                    <a:solidFill>
                      <a:srgbClr val="000000"/>
                    </a:solidFill>
                    <a:latin typeface="+mn-lt"/>
                    <a:sym typeface="宋体" panose="02010600030101010101" pitchFamily="2" charset="-122"/>
                  </a:endParaRPr>
                </a:p>
              </p:txBody>
            </p:sp>
            <p:sp>
              <p:nvSpPr>
                <p:cNvPr id="62496" name="Rectangle 83"/>
                <p:cNvSpPr>
                  <a:spLocks noChangeArrowheads="1"/>
                </p:cNvSpPr>
                <p:nvPr/>
              </p:nvSpPr>
              <p:spPr bwMode="auto">
                <a:xfrm>
                  <a:off x="0" y="0"/>
                  <a:ext cx="822" cy="230"/>
                </a:xfrm>
                <a:prstGeom prst="rect">
                  <a:avLst/>
                </a:prstGeom>
                <a:noFill/>
                <a:ln w="7">
                  <a:solidFill>
                    <a:schemeClr val="tx1"/>
                  </a:solidFill>
                  <a:miter lim="800000"/>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nvGrpSpPr>
              <p:cNvPr id="62483" name="Group 34"/>
              <p:cNvGrpSpPr/>
              <p:nvPr/>
            </p:nvGrpSpPr>
            <p:grpSpPr bwMode="auto">
              <a:xfrm>
                <a:off x="1418" y="0"/>
                <a:ext cx="854" cy="230"/>
                <a:chOff x="0" y="0"/>
                <a:chExt cx="854" cy="230"/>
              </a:xfrm>
            </p:grpSpPr>
            <p:sp>
              <p:nvSpPr>
                <p:cNvPr id="62493" name="Rectangle 73"/>
                <p:cNvSpPr>
                  <a:spLocks noChangeArrowheads="1"/>
                </p:cNvSpPr>
                <p:nvPr/>
              </p:nvSpPr>
              <p:spPr bwMode="auto">
                <a:xfrm>
                  <a:off x="0" y="0"/>
                  <a:ext cx="854" cy="230"/>
                </a:xfrm>
                <a:prstGeom prst="rect">
                  <a:avLst/>
                </a:prstGeom>
                <a:noFill/>
                <a:ln w="9525">
                  <a:noFill/>
                  <a:miter lim="800000"/>
                </a:ln>
              </p:spPr>
              <p:txBody>
                <a:bodyPr lIns="90000" tIns="46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宋体" panose="02010600030101010101" pitchFamily="2" charset="-122"/>
                      <a:sym typeface="宋体" panose="02010600030101010101" pitchFamily="2" charset="-122"/>
                    </a:rPr>
                    <a:t>参考书 </a:t>
                  </a:r>
                  <a:r>
                    <a:rPr lang="en-US" altLang="zh-CN" sz="2400" b="1" dirty="0">
                      <a:solidFill>
                        <a:srgbClr val="000000"/>
                      </a:solidFill>
                      <a:latin typeface="+mn-lt"/>
                      <a:sym typeface="宋体" panose="02010600030101010101" pitchFamily="2" charset="-122"/>
                    </a:rPr>
                    <a:t>B</a:t>
                  </a:r>
                </a:p>
              </p:txBody>
            </p:sp>
            <p:sp>
              <p:nvSpPr>
                <p:cNvPr id="62494" name="Rectangle 85"/>
                <p:cNvSpPr>
                  <a:spLocks noChangeArrowheads="1"/>
                </p:cNvSpPr>
                <p:nvPr/>
              </p:nvSpPr>
              <p:spPr bwMode="auto">
                <a:xfrm>
                  <a:off x="0" y="0"/>
                  <a:ext cx="854" cy="230"/>
                </a:xfrm>
                <a:prstGeom prst="rect">
                  <a:avLst/>
                </a:prstGeom>
                <a:noFill/>
                <a:ln w="7">
                  <a:solidFill>
                    <a:schemeClr val="tx1"/>
                  </a:solidFill>
                  <a:miter lim="800000"/>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nvGrpSpPr>
              <p:cNvPr id="62484" name="Group 37"/>
              <p:cNvGrpSpPr/>
              <p:nvPr/>
            </p:nvGrpSpPr>
            <p:grpSpPr bwMode="auto">
              <a:xfrm>
                <a:off x="0" y="230"/>
                <a:ext cx="596" cy="1483"/>
                <a:chOff x="0" y="0"/>
                <a:chExt cx="596" cy="1483"/>
              </a:xfrm>
            </p:grpSpPr>
            <p:sp>
              <p:nvSpPr>
                <p:cNvPr id="62491" name="Rectangle 74"/>
                <p:cNvSpPr>
                  <a:spLocks noChangeArrowheads="1"/>
                </p:cNvSpPr>
                <p:nvPr/>
              </p:nvSpPr>
              <p:spPr bwMode="auto">
                <a:xfrm>
                  <a:off x="43" y="125"/>
                  <a:ext cx="510" cy="1255"/>
                </a:xfrm>
                <a:prstGeom prst="rect">
                  <a:avLst/>
                </a:prstGeom>
                <a:noFill/>
                <a:ln w="9525">
                  <a:noFill/>
                  <a:miter lim="800000"/>
                </a:ln>
              </p:spPr>
              <p:txBody>
                <a:bodyPr lIns="90000" tIns="46800" rIns="90000" bIns="46800"/>
                <a:lstStyle/>
                <a:p>
                  <a:pPr algn="ctr">
                    <a:buClr>
                      <a:schemeClr val="accent1"/>
                    </a:buClr>
                    <a:buSzPct val="90000"/>
                    <a:buFont typeface="Monotype Sorts" pitchFamily="2" charset="2"/>
                    <a:buNone/>
                  </a:pPr>
                  <a:r>
                    <a:rPr lang="en-US" altLang="zh-CN" sz="700" b="1" dirty="0">
                      <a:solidFill>
                        <a:srgbClr val="000000"/>
                      </a:solidFill>
                      <a:sym typeface="Arial" panose="020B0604020202020204" pitchFamily="34" charset="0"/>
                    </a:rPr>
                    <a:t> </a:t>
                  </a:r>
                  <a:endParaRPr lang="en-US" altLang="zh-CN" sz="10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r>
                    <a:rPr lang="en-US" altLang="zh-CN" sz="700" b="1" dirty="0">
                      <a:solidFill>
                        <a:srgbClr val="000000"/>
                      </a:solidFill>
                      <a:sym typeface="Arial" panose="020B0604020202020204" pitchFamily="34" charset="0"/>
                    </a:rPr>
                    <a:t> </a:t>
                  </a:r>
                  <a:endParaRPr lang="en-US" altLang="zh-CN" sz="10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anose="02020603050405020304" pitchFamily="18" charset="0"/>
                      <a:sym typeface="Times New Roman" panose="02020603050405020304" pitchFamily="18" charset="0"/>
                    </a:rPr>
                    <a:t>物理</a:t>
                  </a:r>
                </a:p>
                <a:p>
                  <a:pPr algn="ctr">
                    <a:buClr>
                      <a:schemeClr val="accent1"/>
                    </a:buClr>
                    <a:buSzPct val="90000"/>
                    <a:buFont typeface="Monotype Sorts" pitchFamily="2" charset="2"/>
                    <a:buNone/>
                  </a:pPr>
                  <a:endParaRPr lang="zh-CN" altLang="en-US" sz="20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endParaRPr lang="zh-CN" altLang="en-US" sz="20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anose="02020603050405020304" pitchFamily="18" charset="0"/>
                      <a:sym typeface="Times New Roman" panose="02020603050405020304" pitchFamily="18" charset="0"/>
                    </a:rPr>
                    <a:t> </a:t>
                  </a:r>
                </a:p>
                <a:p>
                  <a:pPr algn="ctr">
                    <a:buClr>
                      <a:schemeClr val="accent1"/>
                    </a:buClr>
                    <a:buSzPct val="90000"/>
                    <a:buFont typeface="Monotype Sorts" pitchFamily="2" charset="2"/>
                    <a:buNone/>
                  </a:pPr>
                  <a:r>
                    <a:rPr lang="zh-CN" altLang="en-US" sz="2000" b="1" dirty="0">
                      <a:solidFill>
                        <a:srgbClr val="000000"/>
                      </a:solidFill>
                      <a:latin typeface="Times New Roman" panose="02020603050405020304" pitchFamily="18" charset="0"/>
                      <a:sym typeface="Times New Roman" panose="02020603050405020304" pitchFamily="18" charset="0"/>
                    </a:rPr>
                    <a:t>数学</a:t>
                  </a:r>
                </a:p>
                <a:p>
                  <a:pPr algn="ctr">
                    <a:buClr>
                      <a:schemeClr val="accent1"/>
                    </a:buClr>
                    <a:buSzPct val="90000"/>
                    <a:buFont typeface="Monotype Sorts" pitchFamily="2" charset="2"/>
                    <a:buNone/>
                  </a:pPr>
                  <a:r>
                    <a:rPr lang="zh-CN" altLang="en-US" sz="2000" b="1" dirty="0">
                      <a:solidFill>
                        <a:srgbClr val="000000"/>
                      </a:solidFill>
                      <a:latin typeface="Times New Roman" panose="02020603050405020304" pitchFamily="18" charset="0"/>
                      <a:sym typeface="Times New Roman" panose="02020603050405020304" pitchFamily="18" charset="0"/>
                    </a:rPr>
                    <a:t> </a:t>
                  </a:r>
                </a:p>
                <a:p>
                  <a:pPr algn="ctr">
                    <a:buClr>
                      <a:schemeClr val="accent1"/>
                    </a:buClr>
                    <a:buSzPct val="90000"/>
                    <a:buFont typeface="Monotype Sorts" pitchFamily="2" charset="2"/>
                    <a:buNone/>
                  </a:pPr>
                  <a:r>
                    <a:rPr lang="zh-CN" altLang="en-US" sz="2000" b="1" dirty="0">
                      <a:solidFill>
                        <a:srgbClr val="000000"/>
                      </a:solidFill>
                      <a:latin typeface="Times New Roman" panose="02020603050405020304" pitchFamily="18" charset="0"/>
                      <a:sym typeface="Times New Roman" panose="02020603050405020304" pitchFamily="18" charset="0"/>
                    </a:rPr>
                    <a:t>  </a:t>
                  </a:r>
                  <a:endParaRPr lang="en-US" altLang="zh-CN" sz="20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endParaRPr lang="zh-CN" altLang="en-US" sz="20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anose="02020603050405020304" pitchFamily="18" charset="0"/>
                      <a:sym typeface="Times New Roman" panose="02020603050405020304" pitchFamily="18" charset="0"/>
                    </a:rPr>
                    <a:t>计算数学</a:t>
                  </a:r>
                  <a:endParaRPr lang="zh-CN" altLang="en-US" sz="6000" b="1" dirty="0">
                    <a:solidFill>
                      <a:srgbClr val="000000"/>
                    </a:solidFill>
                    <a:latin typeface="Times New Roman" panose="02020603050405020304" pitchFamily="18" charset="0"/>
                    <a:sym typeface="Times New Roman" panose="02020603050405020304" pitchFamily="18" charset="0"/>
                  </a:endParaRPr>
                </a:p>
              </p:txBody>
            </p:sp>
            <p:sp>
              <p:nvSpPr>
                <p:cNvPr id="62492" name="Rectangle 87"/>
                <p:cNvSpPr>
                  <a:spLocks noChangeArrowheads="1"/>
                </p:cNvSpPr>
                <p:nvPr/>
              </p:nvSpPr>
              <p:spPr bwMode="auto">
                <a:xfrm>
                  <a:off x="0" y="0"/>
                  <a:ext cx="596" cy="1483"/>
                </a:xfrm>
                <a:prstGeom prst="rect">
                  <a:avLst/>
                </a:prstGeom>
                <a:noFill/>
                <a:ln w="7">
                  <a:solidFill>
                    <a:schemeClr val="tx1"/>
                  </a:solidFill>
                  <a:miter lim="800000"/>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nvGrpSpPr>
              <p:cNvPr id="62485" name="Group 40"/>
              <p:cNvGrpSpPr/>
              <p:nvPr/>
            </p:nvGrpSpPr>
            <p:grpSpPr bwMode="auto">
              <a:xfrm>
                <a:off x="596" y="230"/>
                <a:ext cx="822" cy="1483"/>
                <a:chOff x="0" y="0"/>
                <a:chExt cx="822" cy="1483"/>
              </a:xfrm>
            </p:grpSpPr>
            <p:sp>
              <p:nvSpPr>
                <p:cNvPr id="62489" name="Rectangle 79"/>
                <p:cNvSpPr>
                  <a:spLocks noChangeArrowheads="1"/>
                </p:cNvSpPr>
                <p:nvPr/>
              </p:nvSpPr>
              <p:spPr bwMode="auto">
                <a:xfrm>
                  <a:off x="43" y="125"/>
                  <a:ext cx="736" cy="1358"/>
                </a:xfrm>
                <a:prstGeom prst="rect">
                  <a:avLst/>
                </a:prstGeom>
                <a:noFill/>
                <a:ln w="9525">
                  <a:noFill/>
                  <a:miter lim="800000"/>
                </a:ln>
              </p:spPr>
              <p:txBody>
                <a:bodyPr lIns="90000" tIns="46800" rIns="90000" bIns="46800"/>
                <a:lstStyle/>
                <a:p>
                  <a:pPr algn="ctr">
                    <a:buClr>
                      <a:schemeClr val="accent1"/>
                    </a:buClr>
                    <a:buSzPct val="90000"/>
                    <a:buFont typeface="Monotype Sorts" pitchFamily="2" charset="2"/>
                    <a:buNone/>
                  </a:pPr>
                  <a:r>
                    <a:rPr lang="zh-CN" altLang="en-US" sz="2000" b="1" dirty="0">
                      <a:solidFill>
                        <a:srgbClr val="000000"/>
                      </a:solidFill>
                      <a:latin typeface="Times New Roman" panose="02020603050405020304" pitchFamily="18" charset="0"/>
                      <a:sym typeface="Times New Roman" panose="02020603050405020304" pitchFamily="18" charset="0"/>
                    </a:rPr>
                    <a:t>李 勇</a:t>
                  </a:r>
                  <a:endParaRPr lang="zh-CN" altLang="en-US" sz="32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anose="02020603050405020304" pitchFamily="18" charset="0"/>
                      <a:sym typeface="Times New Roman" panose="02020603050405020304" pitchFamily="18" charset="0"/>
                    </a:rPr>
                    <a:t>王 军</a:t>
                  </a:r>
                  <a:endParaRPr lang="zh-CN" altLang="en-US" sz="32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r>
                    <a:rPr lang="zh-CN" altLang="en-US" sz="700" b="1" dirty="0">
                      <a:solidFill>
                        <a:srgbClr val="000000"/>
                      </a:solidFill>
                      <a:latin typeface="Times New Roman" panose="02020603050405020304" pitchFamily="18" charset="0"/>
                      <a:sym typeface="Times New Roman" panose="02020603050405020304" pitchFamily="18" charset="0"/>
                    </a:rPr>
                    <a:t> </a:t>
                  </a:r>
                  <a:endParaRPr lang="zh-CN" altLang="en-US" sz="10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endParaRPr lang="zh-CN" altLang="en-US"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endParaRPr lang="zh-CN" altLang="en-US"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anose="02020603050405020304" pitchFamily="18" charset="0"/>
                      <a:sym typeface="Times New Roman" panose="02020603050405020304" pitchFamily="18" charset="0"/>
                    </a:rPr>
                    <a:t>李 勇</a:t>
                  </a:r>
                </a:p>
                <a:p>
                  <a:pPr algn="ctr">
                    <a:buClr>
                      <a:schemeClr val="accent1"/>
                    </a:buClr>
                    <a:buSzPct val="90000"/>
                    <a:buFont typeface="Monotype Sorts" pitchFamily="2" charset="2"/>
                    <a:buNone/>
                  </a:pPr>
                  <a:r>
                    <a:rPr lang="zh-CN" altLang="en-US" sz="2000" b="1" dirty="0">
                      <a:solidFill>
                        <a:srgbClr val="000000"/>
                      </a:solidFill>
                      <a:latin typeface="Times New Roman" panose="02020603050405020304" pitchFamily="18" charset="0"/>
                      <a:sym typeface="Times New Roman" panose="02020603050405020304" pitchFamily="18" charset="0"/>
                    </a:rPr>
                    <a:t>张 平</a:t>
                  </a:r>
                </a:p>
                <a:p>
                  <a:pPr algn="ctr">
                    <a:buClr>
                      <a:schemeClr val="accent1"/>
                    </a:buClr>
                    <a:buSzPct val="90000"/>
                    <a:buFont typeface="Monotype Sorts" pitchFamily="2" charset="2"/>
                    <a:buNone/>
                  </a:pPr>
                  <a:endParaRPr lang="zh-CN" altLang="en-US"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endParaRPr lang="zh-CN" altLang="en-US"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anose="02020603050405020304" pitchFamily="18" charset="0"/>
                      <a:sym typeface="Times New Roman" panose="02020603050405020304" pitchFamily="18" charset="0"/>
                    </a:rPr>
                    <a:t>张 平</a:t>
                  </a:r>
                  <a:r>
                    <a:rPr lang="zh-CN" altLang="en-US" sz="2000" dirty="0">
                      <a:solidFill>
                        <a:srgbClr val="000000"/>
                      </a:solidFill>
                      <a:latin typeface="Times New Roman" panose="02020603050405020304" pitchFamily="18" charset="0"/>
                      <a:sym typeface="Times New Roman" panose="02020603050405020304" pitchFamily="18" charset="0"/>
                    </a:rPr>
                    <a:t/>
                  </a:r>
                  <a:br>
                    <a:rPr lang="zh-CN" altLang="en-US" sz="2000" dirty="0">
                      <a:solidFill>
                        <a:srgbClr val="000000"/>
                      </a:solidFill>
                      <a:latin typeface="Times New Roman" panose="02020603050405020304" pitchFamily="18" charset="0"/>
                      <a:sym typeface="Times New Roman" panose="02020603050405020304" pitchFamily="18" charset="0"/>
                    </a:rPr>
                  </a:br>
                  <a:r>
                    <a:rPr lang="zh-CN" altLang="en-US" sz="2000" b="1" dirty="0">
                      <a:solidFill>
                        <a:srgbClr val="000000"/>
                      </a:solidFill>
                      <a:latin typeface="Times New Roman" panose="02020603050405020304" pitchFamily="18" charset="0"/>
                      <a:sym typeface="Times New Roman" panose="02020603050405020304" pitchFamily="18" charset="0"/>
                    </a:rPr>
                    <a:t>周 峰</a:t>
                  </a:r>
                  <a:endParaRPr lang="zh-CN" altLang="en-US" sz="2000" dirty="0">
                    <a:solidFill>
                      <a:srgbClr val="000000"/>
                    </a:solidFill>
                    <a:latin typeface="Times New Roman" panose="02020603050405020304" pitchFamily="18" charset="0"/>
                    <a:sym typeface="Times New Roman" panose="02020603050405020304" pitchFamily="18" charset="0"/>
                  </a:endParaRPr>
                </a:p>
              </p:txBody>
            </p:sp>
            <p:sp>
              <p:nvSpPr>
                <p:cNvPr id="62490" name="Rectangle 89"/>
                <p:cNvSpPr>
                  <a:spLocks noChangeArrowheads="1"/>
                </p:cNvSpPr>
                <p:nvPr/>
              </p:nvSpPr>
              <p:spPr bwMode="auto">
                <a:xfrm>
                  <a:off x="0" y="0"/>
                  <a:ext cx="822" cy="1483"/>
                </a:xfrm>
                <a:prstGeom prst="rect">
                  <a:avLst/>
                </a:prstGeom>
                <a:noFill/>
                <a:ln w="7">
                  <a:solidFill>
                    <a:schemeClr val="tx1"/>
                  </a:solidFill>
                  <a:miter lim="800000"/>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nvGrpSpPr>
              <p:cNvPr id="62486" name="Group 43"/>
              <p:cNvGrpSpPr/>
              <p:nvPr/>
            </p:nvGrpSpPr>
            <p:grpSpPr bwMode="auto">
              <a:xfrm>
                <a:off x="1418" y="230"/>
                <a:ext cx="854" cy="1483"/>
                <a:chOff x="0" y="0"/>
                <a:chExt cx="854" cy="1483"/>
              </a:xfrm>
            </p:grpSpPr>
            <p:sp>
              <p:nvSpPr>
                <p:cNvPr id="62487" name="Rectangle 80"/>
                <p:cNvSpPr>
                  <a:spLocks noChangeArrowheads="1"/>
                </p:cNvSpPr>
                <p:nvPr/>
              </p:nvSpPr>
              <p:spPr bwMode="auto">
                <a:xfrm>
                  <a:off x="43" y="125"/>
                  <a:ext cx="768" cy="1358"/>
                </a:xfrm>
                <a:prstGeom prst="rect">
                  <a:avLst/>
                </a:prstGeom>
                <a:noFill/>
                <a:ln w="9525">
                  <a:noFill/>
                  <a:miter lim="800000"/>
                </a:ln>
              </p:spPr>
              <p:txBody>
                <a:bodyPr lIns="90000" tIns="46800" rIns="90000" bIns="46800"/>
                <a:lstStyle/>
                <a:p>
                  <a:pPr algn="ctr">
                    <a:lnSpc>
                      <a:spcPts val="2500"/>
                    </a:lnSpc>
                    <a:buClr>
                      <a:schemeClr val="accent1"/>
                    </a:buClr>
                    <a:buSzPct val="90000"/>
                    <a:buFont typeface="Monotype Sorts" pitchFamily="2" charset="2"/>
                    <a:buNone/>
                  </a:pPr>
                  <a:r>
                    <a:rPr lang="en-US" altLang="zh-CN" sz="700" b="1" dirty="0">
                      <a:solidFill>
                        <a:srgbClr val="000000"/>
                      </a:solidFill>
                      <a:latin typeface="Times New Roman" panose="02020603050405020304" pitchFamily="18" charset="0"/>
                      <a:sym typeface="Times New Roman" panose="02020603050405020304" pitchFamily="18" charset="0"/>
                    </a:rPr>
                    <a:t>  </a:t>
                  </a:r>
                  <a:r>
                    <a:rPr lang="zh-CN" altLang="en-US" b="1" dirty="0">
                      <a:solidFill>
                        <a:srgbClr val="000000"/>
                      </a:solidFill>
                      <a:latin typeface="Times New Roman" panose="02020603050405020304" pitchFamily="18" charset="0"/>
                      <a:sym typeface="Times New Roman" panose="02020603050405020304" pitchFamily="18" charset="0"/>
                    </a:rPr>
                    <a:t>普通物理学</a:t>
                  </a:r>
                  <a:endParaRPr lang="en-US" sz="2800" b="1" dirty="0">
                    <a:solidFill>
                      <a:srgbClr val="000000"/>
                    </a:solidFill>
                    <a:latin typeface="Times New Roman" panose="02020603050405020304" pitchFamily="18" charset="0"/>
                    <a:sym typeface="Times New Roman" panose="02020603050405020304"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anose="02020603050405020304" pitchFamily="18" charset="0"/>
                      <a:sym typeface="Times New Roman" panose="02020603050405020304" pitchFamily="18" charset="0"/>
                    </a:rPr>
                    <a:t>光学原理</a:t>
                  </a:r>
                  <a:endParaRPr lang="zh-CN" altLang="en-US" sz="2800" b="1" dirty="0">
                    <a:solidFill>
                      <a:srgbClr val="000000"/>
                    </a:solidFill>
                    <a:latin typeface="Times New Roman" panose="02020603050405020304" pitchFamily="18" charset="0"/>
                    <a:sym typeface="Times New Roman" panose="02020603050405020304"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anose="02020603050405020304" pitchFamily="18" charset="0"/>
                      <a:sym typeface="Times New Roman" panose="02020603050405020304" pitchFamily="18" charset="0"/>
                    </a:rPr>
                    <a:t>  物理习题集</a:t>
                  </a:r>
                </a:p>
                <a:p>
                  <a:pPr algn="ctr">
                    <a:lnSpc>
                      <a:spcPts val="2500"/>
                    </a:lnSpc>
                    <a:buClr>
                      <a:schemeClr val="accent1"/>
                    </a:buClr>
                    <a:buSzPct val="90000"/>
                    <a:buFont typeface="Monotype Sorts" pitchFamily="2" charset="2"/>
                    <a:buNone/>
                  </a:pPr>
                  <a:endParaRPr lang="zh-CN" altLang="en-US" b="1" dirty="0">
                    <a:solidFill>
                      <a:srgbClr val="000000"/>
                    </a:solidFill>
                    <a:latin typeface="Times New Roman" panose="02020603050405020304" pitchFamily="18" charset="0"/>
                    <a:sym typeface="Times New Roman" panose="02020603050405020304"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anose="02020603050405020304" pitchFamily="18" charset="0"/>
                      <a:sym typeface="Times New Roman" panose="02020603050405020304" pitchFamily="18" charset="0"/>
                    </a:rPr>
                    <a:t>数学分析</a:t>
                  </a: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anose="02020603050405020304" pitchFamily="18" charset="0"/>
                      <a:sym typeface="Times New Roman" panose="02020603050405020304" pitchFamily="18" charset="0"/>
                    </a:rPr>
                    <a:t>微分方程</a:t>
                  </a: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anose="02020603050405020304" pitchFamily="18" charset="0"/>
                      <a:sym typeface="Times New Roman" panose="02020603050405020304" pitchFamily="18" charset="0"/>
                    </a:rPr>
                    <a:t>   高等代数  </a:t>
                  </a:r>
                  <a:endParaRPr lang="zh-CN" altLang="en-US" sz="2800" b="1" dirty="0">
                    <a:solidFill>
                      <a:srgbClr val="000000"/>
                    </a:solidFill>
                    <a:latin typeface="Times New Roman" panose="02020603050405020304" pitchFamily="18" charset="0"/>
                    <a:sym typeface="Times New Roman" panose="02020603050405020304" pitchFamily="18" charset="0"/>
                  </a:endParaRPr>
                </a:p>
                <a:p>
                  <a:pPr algn="ctr">
                    <a:lnSpc>
                      <a:spcPts val="2500"/>
                    </a:lnSpc>
                    <a:buClr>
                      <a:schemeClr val="accent1"/>
                    </a:buClr>
                    <a:buSzPct val="90000"/>
                    <a:buFont typeface="Monotype Sorts" pitchFamily="2" charset="2"/>
                    <a:buNone/>
                  </a:pPr>
                  <a:endParaRPr lang="en-US" altLang="zh-CN" b="1" dirty="0" smtClean="0">
                    <a:solidFill>
                      <a:srgbClr val="000000"/>
                    </a:solidFill>
                    <a:latin typeface="Times New Roman" panose="02020603050405020304" pitchFamily="18" charset="0"/>
                    <a:sym typeface="Times New Roman" panose="02020603050405020304" pitchFamily="18" charset="0"/>
                  </a:endParaRPr>
                </a:p>
                <a:p>
                  <a:pPr algn="ctr">
                    <a:lnSpc>
                      <a:spcPts val="2500"/>
                    </a:lnSpc>
                    <a:buClr>
                      <a:schemeClr val="accent1"/>
                    </a:buClr>
                    <a:buSzPct val="90000"/>
                    <a:buFont typeface="Monotype Sorts" pitchFamily="2" charset="2"/>
                    <a:buNone/>
                  </a:pPr>
                  <a:r>
                    <a:rPr lang="zh-CN" altLang="en-US" b="1" dirty="0" smtClean="0">
                      <a:solidFill>
                        <a:srgbClr val="000000"/>
                      </a:solidFill>
                      <a:latin typeface="Times New Roman" panose="02020603050405020304" pitchFamily="18" charset="0"/>
                      <a:sym typeface="Times New Roman" panose="02020603050405020304" pitchFamily="18" charset="0"/>
                    </a:rPr>
                    <a:t>数学分析</a:t>
                  </a:r>
                  <a:endParaRPr lang="zh-CN" altLang="en-US" sz="2800" b="1" dirty="0">
                    <a:solidFill>
                      <a:srgbClr val="000000"/>
                    </a:solidFill>
                    <a:latin typeface="Times New Roman" panose="02020603050405020304" pitchFamily="18" charset="0"/>
                    <a:sym typeface="Times New Roman" panose="02020603050405020304" pitchFamily="18" charset="0"/>
                  </a:endParaRPr>
                </a:p>
                <a:p>
                  <a:pPr algn="ctr">
                    <a:lnSpc>
                      <a:spcPts val="3065"/>
                    </a:lnSpc>
                    <a:buClr>
                      <a:schemeClr val="accent1"/>
                    </a:buClr>
                    <a:buSzPct val="90000"/>
                    <a:buFont typeface="Monotype Sorts" pitchFamily="2" charset="2"/>
                    <a:buNone/>
                  </a:pPr>
                  <a:r>
                    <a:rPr lang="zh-CN" altLang="en-US" b="1" dirty="0">
                      <a:solidFill>
                        <a:srgbClr val="000000"/>
                      </a:solidFill>
                      <a:latin typeface="Times New Roman" panose="02020603050405020304" pitchFamily="18" charset="0"/>
                      <a:sym typeface="Times New Roman" panose="02020603050405020304" pitchFamily="18" charset="0"/>
                    </a:rPr>
                    <a:t> </a:t>
                  </a:r>
                  <a:endParaRPr lang="en-US" altLang="zh-CN" b="1" dirty="0" smtClean="0">
                    <a:solidFill>
                      <a:srgbClr val="000000"/>
                    </a:solidFill>
                    <a:latin typeface="Times New Roman" panose="02020603050405020304" pitchFamily="18" charset="0"/>
                    <a:sym typeface="Times New Roman" panose="02020603050405020304" pitchFamily="18" charset="0"/>
                  </a:endParaRPr>
                </a:p>
                <a:p>
                  <a:pPr algn="ctr">
                    <a:lnSpc>
                      <a:spcPts val="3065"/>
                    </a:lnSpc>
                    <a:buClr>
                      <a:schemeClr val="accent1"/>
                    </a:buClr>
                    <a:buSzPct val="90000"/>
                    <a:buFont typeface="Monotype Sorts" pitchFamily="2" charset="2"/>
                    <a:buNone/>
                  </a:pPr>
                  <a:endParaRPr lang="zh-CN" altLang="en-US" sz="2800" b="1" dirty="0">
                    <a:solidFill>
                      <a:srgbClr val="000000"/>
                    </a:solidFill>
                    <a:latin typeface="Times New Roman" panose="02020603050405020304" pitchFamily="18" charset="0"/>
                    <a:sym typeface="Times New Roman" panose="02020603050405020304" pitchFamily="18" charset="0"/>
                  </a:endParaRPr>
                </a:p>
                <a:p>
                  <a:pPr algn="ctr">
                    <a:lnSpc>
                      <a:spcPts val="3065"/>
                    </a:lnSpc>
                    <a:buClr>
                      <a:schemeClr val="accent1"/>
                    </a:buClr>
                    <a:buSzPct val="90000"/>
                    <a:buFont typeface="Monotype Sorts" pitchFamily="2" charset="2"/>
                    <a:buNone/>
                  </a:pPr>
                  <a:r>
                    <a:rPr lang="zh-CN" altLang="en-US" sz="700" b="1" dirty="0">
                      <a:solidFill>
                        <a:srgbClr val="000000"/>
                      </a:solidFill>
                      <a:latin typeface="Times New Roman" panose="02020603050405020304" pitchFamily="18" charset="0"/>
                      <a:sym typeface="Times New Roman" panose="02020603050405020304" pitchFamily="18" charset="0"/>
                    </a:rPr>
                    <a:t> </a:t>
                  </a:r>
                  <a:endParaRPr lang="zh-CN" altLang="en-US" sz="1000" b="1" dirty="0">
                    <a:solidFill>
                      <a:srgbClr val="000000"/>
                    </a:solidFill>
                    <a:latin typeface="Times New Roman" panose="02020603050405020304" pitchFamily="18" charset="0"/>
                    <a:sym typeface="Times New Roman" panose="02020603050405020304" pitchFamily="18" charset="0"/>
                  </a:endParaRPr>
                </a:p>
                <a:p>
                  <a:pPr algn="ctr">
                    <a:lnSpc>
                      <a:spcPts val="3065"/>
                    </a:lnSpc>
                    <a:buClr>
                      <a:schemeClr val="accent1"/>
                    </a:buClr>
                    <a:buSzPct val="90000"/>
                    <a:buFont typeface="Monotype Sorts" pitchFamily="2" charset="2"/>
                    <a:buNone/>
                  </a:pPr>
                  <a:r>
                    <a:rPr lang="zh-CN" altLang="en-US" sz="700" b="1" dirty="0">
                      <a:solidFill>
                        <a:srgbClr val="000000"/>
                      </a:solidFill>
                      <a:latin typeface="Times New Roman" panose="02020603050405020304" pitchFamily="18" charset="0"/>
                      <a:sym typeface="Times New Roman" panose="02020603050405020304" pitchFamily="18" charset="0"/>
                    </a:rPr>
                    <a:t> </a:t>
                  </a:r>
                  <a:endParaRPr lang="zh-CN" altLang="en-US" sz="1000" b="1" dirty="0">
                    <a:solidFill>
                      <a:srgbClr val="000000"/>
                    </a:solidFill>
                    <a:latin typeface="Times New Roman" panose="02020603050405020304" pitchFamily="18" charset="0"/>
                    <a:sym typeface="Times New Roman" panose="02020603050405020304" pitchFamily="18" charset="0"/>
                  </a:endParaRPr>
                </a:p>
                <a:p>
                  <a:pPr algn="ctr">
                    <a:lnSpc>
                      <a:spcPts val="3065"/>
                    </a:lnSpc>
                    <a:buClr>
                      <a:schemeClr val="accent1"/>
                    </a:buClr>
                    <a:buSzPct val="90000"/>
                    <a:buFont typeface="Monotype Sorts" pitchFamily="2" charset="2"/>
                    <a:buNone/>
                  </a:pPr>
                  <a:r>
                    <a:rPr lang="zh-CN" altLang="en-US" sz="1000" b="1" dirty="0">
                      <a:solidFill>
                        <a:srgbClr val="000000"/>
                      </a:solidFill>
                      <a:latin typeface="Times New Roman" panose="02020603050405020304" pitchFamily="18" charset="0"/>
                      <a:sym typeface="Times New Roman" panose="02020603050405020304" pitchFamily="18" charset="0"/>
                    </a:rPr>
                    <a:t> </a:t>
                  </a:r>
                </a:p>
                <a:p>
                  <a:pPr algn="ctr">
                    <a:lnSpc>
                      <a:spcPts val="3065"/>
                    </a:lnSpc>
                    <a:buClr>
                      <a:schemeClr val="accent1"/>
                    </a:buClr>
                    <a:buSzPct val="90000"/>
                    <a:buFont typeface="Monotype Sorts" pitchFamily="2" charset="2"/>
                    <a:buNone/>
                  </a:pPr>
                  <a:endParaRPr lang="zh-CN" altLang="en-US" sz="2400" b="1" dirty="0">
                    <a:solidFill>
                      <a:srgbClr val="000000"/>
                    </a:solidFill>
                    <a:latin typeface="Times New Roman" panose="02020603050405020304" pitchFamily="18" charset="0"/>
                    <a:sym typeface="Times New Roman" panose="02020603050405020304" pitchFamily="18" charset="0"/>
                  </a:endParaRPr>
                </a:p>
              </p:txBody>
            </p:sp>
            <p:sp>
              <p:nvSpPr>
                <p:cNvPr id="62488" name="Rectangle 91"/>
                <p:cNvSpPr>
                  <a:spLocks noChangeArrowheads="1"/>
                </p:cNvSpPr>
                <p:nvPr/>
              </p:nvSpPr>
              <p:spPr bwMode="auto">
                <a:xfrm>
                  <a:off x="0" y="0"/>
                  <a:ext cx="854" cy="1483"/>
                </a:xfrm>
                <a:prstGeom prst="rect">
                  <a:avLst/>
                </a:prstGeom>
                <a:noFill/>
                <a:ln w="7">
                  <a:solidFill>
                    <a:schemeClr val="tx1"/>
                  </a:solidFill>
                  <a:miter lim="800000"/>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sp>
          <p:nvSpPr>
            <p:cNvPr id="62480" name="Text Box 52"/>
            <p:cNvSpPr>
              <a:spLocks noChangeArrowheads="1"/>
            </p:cNvSpPr>
            <p:nvPr/>
          </p:nvSpPr>
          <p:spPr bwMode="auto">
            <a:xfrm>
              <a:off x="8040" y="6812"/>
              <a:ext cx="840" cy="720"/>
            </a:xfrm>
            <a:prstGeom prst="rect">
              <a:avLst/>
            </a:prstGeom>
            <a:noFill/>
            <a:ln w="9525">
              <a:noFill/>
              <a:miter lim="800000"/>
            </a:ln>
          </p:spPr>
          <p:txBody>
            <a:bodyPr/>
            <a:lstStyle/>
            <a:p>
              <a:pPr>
                <a:buClr>
                  <a:schemeClr val="accent1"/>
                </a:buClr>
                <a:buSzPct val="90000"/>
                <a:buFont typeface="Monotype Sorts" pitchFamily="2" charset="2"/>
                <a:buNone/>
              </a:pPr>
              <a:r>
                <a:rPr lang="en-US" altLang="zh-CN" sz="2000" b="1">
                  <a:solidFill>
                    <a:srgbClr val="000000"/>
                  </a:solidFill>
                  <a:sym typeface="Arial" panose="020B0604020202020204" pitchFamily="34" charset="0"/>
                </a:rPr>
                <a:t>…</a:t>
              </a:r>
              <a:endParaRPr lang="en-US" altLang="zh-CN" sz="3200" b="1">
                <a:solidFill>
                  <a:srgbClr val="000000"/>
                </a:solidFill>
                <a:latin typeface="Times New Roman" panose="02020603050405020304" pitchFamily="18" charset="0"/>
                <a:sym typeface="Times New Roman" panose="02020603050405020304" pitchFamily="18" charset="0"/>
              </a:endParaRPr>
            </a:p>
            <a:p>
              <a:pPr>
                <a:buClr>
                  <a:schemeClr val="accent1"/>
                </a:buClr>
                <a:buSzPct val="90000"/>
                <a:buFont typeface="Monotype Sorts" pitchFamily="2" charset="2"/>
                <a:buNone/>
              </a:pPr>
              <a:endParaRPr lang="zh-CN" altLang="en-US" sz="6000" b="1">
                <a:solidFill>
                  <a:srgbClr val="000000"/>
                </a:solidFill>
                <a:latin typeface="Times New Roman" panose="02020603050405020304" pitchFamily="18" charset="0"/>
                <a:sym typeface="Times New Roman" panose="02020603050405020304" pitchFamily="18" charset="0"/>
              </a:endParaRPr>
            </a:p>
          </p:txBody>
        </p:sp>
      </p:gr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6349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63492" name="Rectangle 2"/>
          <p:cNvSpPr>
            <a:spLocks noGrp="1" noChangeArrowheads="1"/>
          </p:cNvSpPr>
          <p:nvPr>
            <p:ph type="title" idx="4294967295"/>
          </p:nvPr>
        </p:nvSpPr>
        <p:spPr/>
        <p:txBody>
          <a:bodyPr/>
          <a:lstStyle/>
          <a:p>
            <a:r>
              <a:rPr lang="zh-CN" sz="3600" smtClean="0">
                <a:sym typeface="微软雅黑" panose="020B0503020204020204" pitchFamily="34" charset="-122"/>
              </a:rPr>
              <a:t>多值依赖（续）</a:t>
            </a:r>
            <a:endParaRPr lang="zh-CN" sz="3600" smtClean="0"/>
          </a:p>
        </p:txBody>
      </p:sp>
      <p:sp>
        <p:nvSpPr>
          <p:cNvPr id="63494" name="Rectangle 36"/>
          <p:cNvSpPr>
            <a:spLocks noChangeArrowheads="1"/>
          </p:cNvSpPr>
          <p:nvPr/>
        </p:nvSpPr>
        <p:spPr bwMode="auto">
          <a:xfrm>
            <a:off x="1763142" y="908720"/>
            <a:ext cx="5689178" cy="280987"/>
          </a:xfrm>
          <a:prstGeom prst="rect">
            <a:avLst/>
          </a:prstGeom>
          <a:noFill/>
          <a:ln w="9525">
            <a:noFill/>
            <a:miter lim="800000"/>
          </a:ln>
        </p:spPr>
        <p:txBody>
          <a:bodyPr wrap="none" lIns="90000" tIns="46800" rIns="90000" bIns="46800" anchor="ctr"/>
          <a:lstStyle/>
          <a:p>
            <a:pPr algn="ctr">
              <a:buClr>
                <a:schemeClr val="accent1"/>
              </a:buClr>
              <a:buSzPct val="90000"/>
              <a:buFont typeface="Monotype Sorts" pitchFamily="2" charset="2"/>
              <a:buNone/>
            </a:pPr>
            <a:r>
              <a:rPr lang="zh-CN" altLang="en-US" sz="2000" b="1" dirty="0" smtClean="0">
                <a:solidFill>
                  <a:srgbClr val="000000"/>
                </a:solidFill>
                <a:latin typeface="Times New Roman" panose="02020603050405020304" pitchFamily="18" charset="0"/>
                <a:sym typeface="Times New Roman" panose="02020603050405020304" pitchFamily="18" charset="0"/>
              </a:rPr>
              <a:t>表</a:t>
            </a:r>
            <a:r>
              <a:rPr lang="en-US" altLang="zh-CN" sz="2000" b="1" dirty="0" smtClean="0">
                <a:solidFill>
                  <a:srgbClr val="000000"/>
                </a:solidFill>
                <a:latin typeface="Times New Roman" panose="02020603050405020304" pitchFamily="18" charset="0"/>
                <a:sym typeface="Times New Roman" panose="02020603050405020304" pitchFamily="18" charset="0"/>
              </a:rPr>
              <a:t>6.4  </a:t>
            </a:r>
            <a:r>
              <a:rPr lang="zh-CN" altLang="en-US" b="1" dirty="0" smtClean="0">
                <a:solidFill>
                  <a:srgbClr val="000000"/>
                </a:solidFill>
                <a:latin typeface="Times New Roman" panose="02020603050405020304" pitchFamily="18" charset="0"/>
                <a:sym typeface="Times New Roman" panose="02020603050405020304" pitchFamily="18" charset="0"/>
              </a:rPr>
              <a:t>规范化</a:t>
            </a:r>
            <a:r>
              <a:rPr lang="zh-CN" altLang="en-US" sz="2000" b="1" dirty="0" smtClean="0">
                <a:solidFill>
                  <a:srgbClr val="000000"/>
                </a:solidFill>
                <a:latin typeface="Times New Roman" panose="02020603050405020304" pitchFamily="18" charset="0"/>
                <a:sym typeface="Times New Roman" panose="02020603050405020304" pitchFamily="18" charset="0"/>
              </a:rPr>
              <a:t>的二维表 </a:t>
            </a:r>
            <a:r>
              <a:rPr lang="en-US" altLang="zh-CN" sz="2000" b="1" dirty="0" smtClean="0">
                <a:solidFill>
                  <a:srgbClr val="000000"/>
                </a:solidFill>
                <a:latin typeface="+mn-lt"/>
                <a:sym typeface="Times New Roman" panose="02020603050405020304" pitchFamily="18" charset="0"/>
              </a:rPr>
              <a:t>Teaching </a:t>
            </a:r>
            <a:endParaRPr lang="zh-CN" altLang="en-US" sz="2400" b="1" dirty="0">
              <a:solidFill>
                <a:srgbClr val="000000"/>
              </a:solidFill>
              <a:latin typeface="+mn-lt"/>
              <a:ea typeface="黑体" panose="02010609060101010101" pitchFamily="49" charset="-122"/>
              <a:sym typeface="Times New Roman" panose="02020603050405020304" pitchFamily="18" charset="0"/>
            </a:endParaRPr>
          </a:p>
        </p:txBody>
      </p:sp>
      <p:graphicFrame>
        <p:nvGraphicFramePr>
          <p:cNvPr id="21" name="表格 20"/>
          <p:cNvGraphicFramePr>
            <a:graphicFrameLocks noGrp="1"/>
          </p:cNvGraphicFramePr>
          <p:nvPr/>
        </p:nvGraphicFramePr>
        <p:xfrm>
          <a:off x="1619672" y="1268760"/>
          <a:ext cx="6096000" cy="5120640"/>
        </p:xfrm>
        <a:graphic>
          <a:graphicData uri="http://schemas.openxmlformats.org/drawingml/2006/table">
            <a:tbl>
              <a:tblPr firstRow="1" bandRow="1">
                <a:tableStyleId>{5C22544A-7EE6-4342-B048-85BDC9FD1C3A}</a:tableStyleId>
              </a:tblPr>
              <a:tblGrid>
                <a:gridCol w="2032000"/>
                <a:gridCol w="2032000"/>
                <a:gridCol w="2032000"/>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课程 </a:t>
                      </a:r>
                      <a:r>
                        <a:rPr lang="en-US" altLang="zh-CN" sz="1800" b="1" dirty="0" smtClean="0">
                          <a:solidFill>
                            <a:srgbClr val="000000"/>
                          </a:solidFill>
                          <a:latin typeface="Times New Roman" panose="02020603050405020304" pitchFamily="18" charset="0"/>
                          <a:sym typeface="Times New Roman" panose="02020603050405020304"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教员 </a:t>
                      </a:r>
                      <a:r>
                        <a:rPr lang="en-US" altLang="zh-CN" sz="1800" b="1" dirty="0" smtClean="0">
                          <a:solidFill>
                            <a:srgbClr val="000000"/>
                          </a:solidFill>
                          <a:latin typeface="Times New Roman" panose="02020603050405020304" pitchFamily="18" charset="0"/>
                          <a:sym typeface="Times New Roman" panose="02020603050405020304"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参考书 </a:t>
                      </a:r>
                      <a:r>
                        <a:rPr lang="en-US" altLang="zh-CN" sz="1800" b="1" dirty="0" smtClean="0">
                          <a:solidFill>
                            <a:srgbClr val="000000"/>
                          </a:solidFill>
                          <a:latin typeface="Times New Roman" panose="02020603050405020304" pitchFamily="18" charset="0"/>
                          <a:sym typeface="Times New Roman" panose="02020603050405020304" pitchFamily="18" charset="0"/>
                        </a:rPr>
                        <a:t>B</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dirty="0" smtClean="0">
                          <a:solidFill>
                            <a:srgbClr val="000000"/>
                          </a:solidFill>
                          <a:latin typeface="Times New Roman" panose="02020603050405020304" pitchFamily="18" charset="0"/>
                          <a:sym typeface="Times New Roman" panose="02020603050405020304" pitchFamily="18" charset="0"/>
                        </a:rPr>
                        <a:t>…</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tr>
            </a:tbl>
          </a:graphicData>
        </a:graphic>
      </p:graphicFrame>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6451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64516"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多值依赖（续）</a:t>
            </a:r>
            <a:endParaRPr lang="zh-CN" sz="3600" dirty="0" smtClean="0"/>
          </a:p>
        </p:txBody>
      </p:sp>
      <p:sp>
        <p:nvSpPr>
          <p:cNvPr id="64517" name="Rectangle 3"/>
          <p:cNvSpPr>
            <a:spLocks noGrp="1" noChangeArrowheads="1"/>
          </p:cNvSpPr>
          <p:nvPr>
            <p:ph idx="1"/>
          </p:nvPr>
        </p:nvSpPr>
        <p:spPr>
          <a:xfrm>
            <a:off x="457200" y="1339850"/>
            <a:ext cx="8229600" cy="4854575"/>
          </a:xfrm>
        </p:spPr>
        <p:txBody>
          <a:bodyPr/>
          <a:lstStyle/>
          <a:p>
            <a:pPr marL="342900" indent="-342900" algn="l">
              <a:lnSpc>
                <a:spcPct val="150000"/>
              </a:lnSpc>
              <a:buFont typeface="Wingdings" panose="05000000000000000000" pitchFamily="2" charset="2"/>
              <a:buChar char="v"/>
            </a:pPr>
            <a:r>
              <a:rPr lang="en-US" altLang="zh-CN" dirty="0" smtClean="0">
                <a:sym typeface="Calibri" panose="020F0502020204030204" pitchFamily="34" charset="0"/>
              </a:rPr>
              <a:t>Teaching</a:t>
            </a:r>
            <a:r>
              <a:rPr lang="zh-CN" altLang="en-US" dirty="0" smtClean="0">
                <a:sym typeface="Calibri" panose="020F0502020204030204" pitchFamily="34" charset="0"/>
              </a:rPr>
              <a:t>具有唯一候选码</a:t>
            </a:r>
            <a:r>
              <a:rPr lang="en-US" altLang="zh-CN" dirty="0" smtClean="0">
                <a:sym typeface="Calibri" panose="020F0502020204030204" pitchFamily="34" charset="0"/>
              </a:rPr>
              <a:t>(C,T,B)</a:t>
            </a:r>
            <a:r>
              <a:rPr lang="zh-CN" altLang="en-US" dirty="0" smtClean="0">
                <a:sym typeface="Calibri" panose="020F0502020204030204" pitchFamily="34" charset="0"/>
              </a:rPr>
              <a:t>， 即全码。</a:t>
            </a:r>
          </a:p>
          <a:p>
            <a:pPr marL="342900" indent="-342900" algn="l">
              <a:lnSpc>
                <a:spcPct val="150000"/>
              </a:lnSpc>
              <a:buFont typeface="Wingdings" panose="05000000000000000000" pitchFamily="2" charset="2"/>
              <a:buChar char="v"/>
            </a:pPr>
            <a:r>
              <a:rPr lang="en-US" altLang="zh-CN" dirty="0" err="1" smtClean="0">
                <a:sym typeface="Calibri" panose="020F0502020204030204" pitchFamily="34" charset="0"/>
              </a:rPr>
              <a:t>Teaching∈BCNF</a:t>
            </a:r>
            <a:r>
              <a:rPr lang="en-US" altLang="zh-CN" dirty="0" smtClean="0">
                <a:sym typeface="Calibri" panose="020F0502020204030204" pitchFamily="34" charset="0"/>
              </a:rPr>
              <a:t>      </a:t>
            </a:r>
            <a:endParaRPr lang="zh-CN" altLang="en-US"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6553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65540"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多值依赖（续）</a:t>
            </a:r>
          </a:p>
        </p:txBody>
      </p:sp>
      <p:graphicFrame>
        <p:nvGraphicFramePr>
          <p:cNvPr id="21" name="表格 20"/>
          <p:cNvGraphicFramePr>
            <a:graphicFrameLocks noGrp="1"/>
          </p:cNvGraphicFramePr>
          <p:nvPr/>
        </p:nvGraphicFramePr>
        <p:xfrm>
          <a:off x="971600" y="1052736"/>
          <a:ext cx="6096000" cy="5120640"/>
        </p:xfrm>
        <a:graphic>
          <a:graphicData uri="http://schemas.openxmlformats.org/drawingml/2006/table">
            <a:tbl>
              <a:tblPr firstRow="1" bandRow="1">
                <a:tableStyleId>{5C22544A-7EE6-4342-B048-85BDC9FD1C3A}</a:tableStyleId>
              </a:tblPr>
              <a:tblGrid>
                <a:gridCol w="2032000"/>
                <a:gridCol w="2032000"/>
                <a:gridCol w="2032000"/>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课程 </a:t>
                      </a:r>
                      <a:r>
                        <a:rPr lang="en-US" altLang="zh-CN" sz="1800" b="1" dirty="0" smtClean="0">
                          <a:solidFill>
                            <a:srgbClr val="000000"/>
                          </a:solidFill>
                          <a:latin typeface="Times New Roman" panose="02020603050405020304" pitchFamily="18" charset="0"/>
                          <a:sym typeface="Times New Roman" panose="02020603050405020304"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教员 </a:t>
                      </a:r>
                      <a:r>
                        <a:rPr lang="en-US" altLang="zh-CN" sz="1800" b="1" dirty="0" smtClean="0">
                          <a:solidFill>
                            <a:srgbClr val="000000"/>
                          </a:solidFill>
                          <a:latin typeface="Times New Roman" panose="02020603050405020304" pitchFamily="18" charset="0"/>
                          <a:sym typeface="Times New Roman" panose="02020603050405020304"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参考书 </a:t>
                      </a:r>
                      <a:r>
                        <a:rPr lang="en-US" altLang="zh-CN" sz="1800" b="1" dirty="0" smtClean="0">
                          <a:solidFill>
                            <a:srgbClr val="000000"/>
                          </a:solidFill>
                          <a:latin typeface="Times New Roman" panose="02020603050405020304" pitchFamily="18" charset="0"/>
                          <a:sym typeface="Times New Roman" panose="02020603050405020304" pitchFamily="18" charset="0"/>
                        </a:rPr>
                        <a:t>B</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dirty="0" smtClean="0">
                          <a:solidFill>
                            <a:srgbClr val="000000"/>
                          </a:solidFill>
                          <a:latin typeface="Times New Roman" panose="02020603050405020304" pitchFamily="18" charset="0"/>
                          <a:sym typeface="Times New Roman" panose="02020603050405020304" pitchFamily="18" charset="0"/>
                        </a:rPr>
                        <a:t>…</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tr>
            </a:tbl>
          </a:graphicData>
        </a:graphic>
      </p:graphicFrame>
      <p:sp>
        <p:nvSpPr>
          <p:cNvPr id="25" name="AutoShape 19"/>
          <p:cNvSpPr/>
          <p:nvPr/>
        </p:nvSpPr>
        <p:spPr bwMode="auto">
          <a:xfrm>
            <a:off x="6156176" y="620713"/>
            <a:ext cx="2947987" cy="1071562"/>
          </a:xfrm>
          <a:prstGeom prst="borderCallout2">
            <a:avLst>
              <a:gd name="adj1" fmla="val 10667"/>
              <a:gd name="adj2" fmla="val -2583"/>
              <a:gd name="adj3" fmla="val 10667"/>
              <a:gd name="adj4" fmla="val -14593"/>
              <a:gd name="adj5" fmla="val 121037"/>
              <a:gd name="adj6" fmla="val -27032"/>
            </a:avLst>
          </a:prstGeom>
          <a:gradFill flip="none" rotWithShape="1">
            <a:gsLst>
              <a:gs pos="0">
                <a:srgbClr val="D9FDA5"/>
              </a:gs>
              <a:gs pos="35000">
                <a:schemeClr val="accent3">
                  <a:tint val="37000"/>
                  <a:satMod val="300000"/>
                </a:schemeClr>
              </a:gs>
              <a:gs pos="100000">
                <a:schemeClr val="accent3">
                  <a:tint val="15000"/>
                  <a:satMod val="350000"/>
                </a:schemeClr>
              </a:gs>
            </a:gsLst>
            <a:lin ang="5400000" scaled="0"/>
            <a:tileRect/>
          </a:gradFill>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t>(1)</a:t>
            </a:r>
            <a:r>
              <a:rPr lang="zh-CN" altLang="en-US" sz="2000" dirty="0"/>
              <a:t>数据冗余度大：有多少名任课教师，参考书就要存储多少次。</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6656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66564"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多值依赖（续）</a:t>
            </a:r>
          </a:p>
        </p:txBody>
      </p:sp>
      <p:graphicFrame>
        <p:nvGraphicFramePr>
          <p:cNvPr id="21" name="表格 20"/>
          <p:cNvGraphicFramePr>
            <a:graphicFrameLocks noGrp="1"/>
          </p:cNvGraphicFramePr>
          <p:nvPr/>
        </p:nvGraphicFramePr>
        <p:xfrm>
          <a:off x="1115616" y="1052736"/>
          <a:ext cx="6096000" cy="5120640"/>
        </p:xfrm>
        <a:graphic>
          <a:graphicData uri="http://schemas.openxmlformats.org/drawingml/2006/table">
            <a:tbl>
              <a:tblPr firstRow="1" bandRow="1">
                <a:tableStyleId>{5C22544A-7EE6-4342-B048-85BDC9FD1C3A}</a:tableStyleId>
              </a:tblPr>
              <a:tblGrid>
                <a:gridCol w="2032000"/>
                <a:gridCol w="2032000"/>
                <a:gridCol w="2032000"/>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课程 </a:t>
                      </a:r>
                      <a:r>
                        <a:rPr lang="en-US" altLang="zh-CN" sz="1800" b="1" dirty="0" smtClean="0">
                          <a:solidFill>
                            <a:srgbClr val="000000"/>
                          </a:solidFill>
                          <a:latin typeface="Times New Roman" panose="02020603050405020304" pitchFamily="18" charset="0"/>
                          <a:sym typeface="Times New Roman" panose="02020603050405020304"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教员 </a:t>
                      </a:r>
                      <a:r>
                        <a:rPr lang="en-US" altLang="zh-CN" sz="1800" b="1" dirty="0" smtClean="0">
                          <a:solidFill>
                            <a:srgbClr val="000000"/>
                          </a:solidFill>
                          <a:latin typeface="Times New Roman" panose="02020603050405020304" pitchFamily="18" charset="0"/>
                          <a:sym typeface="Times New Roman" panose="02020603050405020304"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参考书 </a:t>
                      </a:r>
                      <a:r>
                        <a:rPr lang="en-US" altLang="zh-CN" sz="1800" b="1" dirty="0" smtClean="0">
                          <a:solidFill>
                            <a:srgbClr val="000000"/>
                          </a:solidFill>
                          <a:latin typeface="Times New Roman" panose="02020603050405020304" pitchFamily="18" charset="0"/>
                          <a:sym typeface="Times New Roman" panose="02020603050405020304" pitchFamily="18" charset="0"/>
                        </a:rPr>
                        <a:t>B</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dirty="0" smtClean="0">
                          <a:solidFill>
                            <a:srgbClr val="000000"/>
                          </a:solidFill>
                          <a:latin typeface="Times New Roman" panose="02020603050405020304" pitchFamily="18" charset="0"/>
                          <a:sym typeface="Times New Roman" panose="02020603050405020304" pitchFamily="18" charset="0"/>
                        </a:rPr>
                        <a:t>…</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tr>
            </a:tbl>
          </a:graphicData>
        </a:graphic>
      </p:graphicFrame>
      <p:sp>
        <p:nvSpPr>
          <p:cNvPr id="22" name="AutoShape 18"/>
          <p:cNvSpPr/>
          <p:nvPr/>
        </p:nvSpPr>
        <p:spPr bwMode="auto">
          <a:xfrm>
            <a:off x="6155184" y="765423"/>
            <a:ext cx="2881312" cy="1727473"/>
          </a:xfrm>
          <a:prstGeom prst="borderCallout2">
            <a:avLst>
              <a:gd name="adj1" fmla="val 7222"/>
              <a:gd name="adj2" fmla="val -2644"/>
              <a:gd name="adj3" fmla="val 7222"/>
              <a:gd name="adj4" fmla="val -14931"/>
              <a:gd name="adj5" fmla="val 100102"/>
              <a:gd name="adj6" fmla="val -27657"/>
            </a:avLst>
          </a:prstGeom>
          <a:gradFill>
            <a:gsLst>
              <a:gs pos="0">
                <a:srgbClr val="D9FDA5"/>
              </a:gs>
              <a:gs pos="35000">
                <a:schemeClr val="accent3">
                  <a:tint val="37000"/>
                  <a:satMod val="300000"/>
                </a:schemeClr>
              </a:gs>
              <a:gs pos="100000">
                <a:schemeClr val="accent3">
                  <a:tint val="15000"/>
                  <a:satMod val="350000"/>
                </a:schemeClr>
              </a:gs>
            </a:gsLst>
            <a:lin ang="5400000" scaled="0"/>
          </a:gradFill>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marL="342900" indent="-342900"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179705"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lvl="1" eaLnBrk="1" hangingPunct="1">
              <a:buFontTx/>
              <a:buNone/>
            </a:pPr>
            <a:r>
              <a:rPr lang="en-US" altLang="zh-CN" sz="2000" dirty="0"/>
              <a:t>(2)</a:t>
            </a:r>
            <a:r>
              <a:rPr lang="zh-CN" altLang="en-US" sz="2000" dirty="0"/>
              <a:t>增加操作复杂：当某一课程增加一名任课教师时，该课程有多少本参照书，就必须插入多少个元组。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6758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67588"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多值依赖（续）</a:t>
            </a:r>
          </a:p>
        </p:txBody>
      </p:sp>
      <p:graphicFrame>
        <p:nvGraphicFramePr>
          <p:cNvPr id="21" name="表格 20"/>
          <p:cNvGraphicFramePr>
            <a:graphicFrameLocks noGrp="1"/>
          </p:cNvGraphicFramePr>
          <p:nvPr/>
        </p:nvGraphicFramePr>
        <p:xfrm>
          <a:off x="1115616" y="1044664"/>
          <a:ext cx="6096000" cy="5120640"/>
        </p:xfrm>
        <a:graphic>
          <a:graphicData uri="http://schemas.openxmlformats.org/drawingml/2006/table">
            <a:tbl>
              <a:tblPr firstRow="1" bandRow="1">
                <a:tableStyleId>{5C22544A-7EE6-4342-B048-85BDC9FD1C3A}</a:tableStyleId>
              </a:tblPr>
              <a:tblGrid>
                <a:gridCol w="2032000"/>
                <a:gridCol w="2032000"/>
                <a:gridCol w="2032000"/>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课程 </a:t>
                      </a:r>
                      <a:r>
                        <a:rPr lang="en-US" altLang="zh-CN" sz="1800" b="1" dirty="0" smtClean="0">
                          <a:solidFill>
                            <a:srgbClr val="000000"/>
                          </a:solidFill>
                          <a:latin typeface="Times New Roman" panose="02020603050405020304" pitchFamily="18" charset="0"/>
                          <a:sym typeface="Times New Roman" panose="02020603050405020304"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教员 </a:t>
                      </a:r>
                      <a:r>
                        <a:rPr lang="en-US" altLang="zh-CN" sz="1800" b="1" dirty="0" smtClean="0">
                          <a:solidFill>
                            <a:srgbClr val="000000"/>
                          </a:solidFill>
                          <a:latin typeface="Times New Roman" panose="02020603050405020304" pitchFamily="18" charset="0"/>
                          <a:sym typeface="Times New Roman" panose="02020603050405020304"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参考书 </a:t>
                      </a:r>
                      <a:r>
                        <a:rPr lang="en-US" altLang="zh-CN" sz="1800" b="1" dirty="0" smtClean="0">
                          <a:solidFill>
                            <a:srgbClr val="000000"/>
                          </a:solidFill>
                          <a:latin typeface="Times New Roman" panose="02020603050405020304" pitchFamily="18" charset="0"/>
                          <a:sym typeface="Times New Roman" panose="02020603050405020304" pitchFamily="18" charset="0"/>
                        </a:rPr>
                        <a:t>B</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dirty="0" smtClean="0">
                          <a:solidFill>
                            <a:srgbClr val="000000"/>
                          </a:solidFill>
                          <a:latin typeface="Times New Roman" panose="02020603050405020304" pitchFamily="18" charset="0"/>
                          <a:sym typeface="Times New Roman" panose="02020603050405020304" pitchFamily="18" charset="0"/>
                        </a:rPr>
                        <a:t>…</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tr>
            </a:tbl>
          </a:graphicData>
        </a:graphic>
      </p:graphicFrame>
      <p:sp>
        <p:nvSpPr>
          <p:cNvPr id="22" name="AutoShape 18"/>
          <p:cNvSpPr/>
          <p:nvPr/>
        </p:nvSpPr>
        <p:spPr bwMode="auto">
          <a:xfrm>
            <a:off x="6155754" y="836712"/>
            <a:ext cx="2952750" cy="1439862"/>
          </a:xfrm>
          <a:prstGeom prst="borderCallout2">
            <a:avLst>
              <a:gd name="adj1" fmla="val 7940"/>
              <a:gd name="adj2" fmla="val -2579"/>
              <a:gd name="adj3" fmla="val 7940"/>
              <a:gd name="adj4" fmla="val -14569"/>
              <a:gd name="adj5" fmla="val 90079"/>
              <a:gd name="adj6" fmla="val -26991"/>
            </a:avLst>
          </a:prstGeom>
          <a:gradFill>
            <a:gsLst>
              <a:gs pos="0">
                <a:srgbClr val="D9FDA5"/>
              </a:gs>
              <a:gs pos="0">
                <a:srgbClr val="D9FDA5"/>
              </a:gs>
              <a:gs pos="35000">
                <a:schemeClr val="accent3">
                  <a:tint val="37000"/>
                  <a:satMod val="300000"/>
                </a:schemeClr>
              </a:gs>
              <a:gs pos="100000">
                <a:schemeClr val="accent3">
                  <a:tint val="15000"/>
                  <a:satMod val="350000"/>
                </a:schemeClr>
              </a:gs>
            </a:gsLst>
            <a:lin ang="5400000" scaled="0"/>
          </a:gradFill>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t>(3)</a:t>
            </a:r>
            <a:r>
              <a:rPr lang="zh-CN" altLang="en-US" sz="2000" dirty="0"/>
              <a:t>删除操作复杂：某一门课要去掉一本参考书，该课程有多少名教师，就必须删除多少个元组。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6861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68612" name="Rectangle 2"/>
          <p:cNvSpPr>
            <a:spLocks noGrp="1" noChangeArrowheads="1"/>
          </p:cNvSpPr>
          <p:nvPr>
            <p:ph type="title" idx="4294967295"/>
          </p:nvPr>
        </p:nvSpPr>
        <p:spPr/>
        <p:txBody>
          <a:bodyPr/>
          <a:lstStyle/>
          <a:p>
            <a:r>
              <a:rPr lang="zh-CN" sz="3600" smtClean="0">
                <a:sym typeface="微软雅黑" panose="020B0503020204020204" pitchFamily="34" charset="-122"/>
              </a:rPr>
              <a:t>多值依赖（续）</a:t>
            </a:r>
          </a:p>
        </p:txBody>
      </p:sp>
      <p:graphicFrame>
        <p:nvGraphicFramePr>
          <p:cNvPr id="22" name="表格 21"/>
          <p:cNvGraphicFramePr>
            <a:graphicFrameLocks noGrp="1"/>
          </p:cNvGraphicFramePr>
          <p:nvPr/>
        </p:nvGraphicFramePr>
        <p:xfrm>
          <a:off x="1115616" y="1052736"/>
          <a:ext cx="6096000" cy="5120640"/>
        </p:xfrm>
        <a:graphic>
          <a:graphicData uri="http://schemas.openxmlformats.org/drawingml/2006/table">
            <a:tbl>
              <a:tblPr firstRow="1" bandRow="1">
                <a:tableStyleId>{5C22544A-7EE6-4342-B048-85BDC9FD1C3A}</a:tableStyleId>
              </a:tblPr>
              <a:tblGrid>
                <a:gridCol w="2032000"/>
                <a:gridCol w="2032000"/>
                <a:gridCol w="2032000"/>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课程 </a:t>
                      </a:r>
                      <a:r>
                        <a:rPr lang="en-US" altLang="zh-CN" sz="1800" b="1" dirty="0" smtClean="0">
                          <a:solidFill>
                            <a:srgbClr val="000000"/>
                          </a:solidFill>
                          <a:latin typeface="Times New Roman" panose="02020603050405020304" pitchFamily="18" charset="0"/>
                          <a:sym typeface="Times New Roman" panose="02020603050405020304"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教员 </a:t>
                      </a:r>
                      <a:r>
                        <a:rPr lang="en-US" altLang="zh-CN" sz="1800" b="1" dirty="0" smtClean="0">
                          <a:solidFill>
                            <a:srgbClr val="000000"/>
                          </a:solidFill>
                          <a:latin typeface="Times New Roman" panose="02020603050405020304" pitchFamily="18" charset="0"/>
                          <a:sym typeface="Times New Roman" panose="02020603050405020304"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参考书 </a:t>
                      </a:r>
                      <a:r>
                        <a:rPr lang="en-US" altLang="zh-CN" sz="1800" b="1" dirty="0" smtClean="0">
                          <a:solidFill>
                            <a:srgbClr val="000000"/>
                          </a:solidFill>
                          <a:latin typeface="Times New Roman" panose="02020603050405020304" pitchFamily="18" charset="0"/>
                          <a:sym typeface="Times New Roman" panose="02020603050405020304" pitchFamily="18" charset="0"/>
                        </a:rPr>
                        <a:t>B</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dirty="0" smtClean="0">
                          <a:solidFill>
                            <a:srgbClr val="000000"/>
                          </a:solidFill>
                          <a:latin typeface="Times New Roman" panose="02020603050405020304" pitchFamily="18" charset="0"/>
                          <a:sym typeface="Times New Roman" panose="02020603050405020304" pitchFamily="18" charset="0"/>
                        </a:rPr>
                        <a:t>…</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tr>
            </a:tbl>
          </a:graphicData>
        </a:graphic>
      </p:graphicFrame>
      <p:sp>
        <p:nvSpPr>
          <p:cNvPr id="23" name="AutoShape 18"/>
          <p:cNvSpPr/>
          <p:nvPr/>
        </p:nvSpPr>
        <p:spPr bwMode="auto">
          <a:xfrm>
            <a:off x="6088509" y="836712"/>
            <a:ext cx="2947987" cy="1366838"/>
          </a:xfrm>
          <a:prstGeom prst="borderCallout2">
            <a:avLst>
              <a:gd name="adj1" fmla="val 8361"/>
              <a:gd name="adj2" fmla="val -2583"/>
              <a:gd name="adj3" fmla="val 8361"/>
              <a:gd name="adj4" fmla="val -14593"/>
              <a:gd name="adj5" fmla="val 100116"/>
              <a:gd name="adj6" fmla="val -27032"/>
            </a:avLst>
          </a:prstGeom>
          <a:gradFill>
            <a:gsLst>
              <a:gs pos="0">
                <a:srgbClr val="D9FDA5"/>
              </a:gs>
              <a:gs pos="35000">
                <a:schemeClr val="accent3">
                  <a:tint val="37000"/>
                  <a:satMod val="300000"/>
                </a:schemeClr>
              </a:gs>
              <a:gs pos="100000">
                <a:schemeClr val="accent3">
                  <a:tint val="15000"/>
                  <a:satMod val="350000"/>
                </a:schemeClr>
              </a:gs>
            </a:gsLst>
            <a:lin ang="5400000" scaled="0"/>
          </a:gradFill>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t>(4)</a:t>
            </a:r>
            <a:r>
              <a:rPr lang="zh-CN" altLang="en-US" sz="2000" dirty="0"/>
              <a:t>修改操作复杂：某一门课要修改一本参考书，该课程有多少名教师，就必须修改多少个元组。</a:t>
            </a:r>
          </a:p>
        </p:txBody>
      </p:sp>
      <p:sp>
        <p:nvSpPr>
          <p:cNvPr id="24" name="Rectangle 19"/>
          <p:cNvSpPr>
            <a:spLocks noChangeArrowheads="1"/>
          </p:cNvSpPr>
          <p:nvPr/>
        </p:nvSpPr>
        <p:spPr bwMode="auto">
          <a:xfrm>
            <a:off x="457200" y="5500702"/>
            <a:ext cx="8137525" cy="857236"/>
          </a:xfrm>
          <a:prstGeom prst="rect">
            <a:avLst/>
          </a:prstGeom>
          <a:gradFill flip="none" rotWithShape="1">
            <a:gsLst>
              <a:gs pos="0">
                <a:schemeClr val="accent6">
                  <a:lumMod val="60000"/>
                  <a:lumOff val="40000"/>
                </a:schemeClr>
              </a:gs>
              <a:gs pos="35000">
                <a:schemeClr val="accent1">
                  <a:tint val="37000"/>
                  <a:satMod val="300000"/>
                </a:schemeClr>
              </a:gs>
              <a:gs pos="100000">
                <a:schemeClr val="accent1">
                  <a:tint val="15000"/>
                  <a:satMod val="350000"/>
                </a:schemeClr>
              </a:gs>
            </a:gsLst>
            <a:lin ang="5400000" scaled="0"/>
            <a:tileRect/>
          </a:gradFill>
        </p:spPr>
        <p:style>
          <a:lnRef idx="1">
            <a:schemeClr val="accent1"/>
          </a:lnRef>
          <a:fillRef idx="2">
            <a:schemeClr val="accent1"/>
          </a:fillRef>
          <a:effectRef idx="1">
            <a:schemeClr val="accent1"/>
          </a:effectRef>
          <a:fontRef idx="minor">
            <a:schemeClr val="dk1"/>
          </a:fontRef>
        </p:style>
        <p:txBody>
          <a:bodyPr wrap="none" lIns="90000" tIns="46800" rIns="90000" bIns="46800" anchor="ctr"/>
          <a:lstStyle>
            <a:lvl1pPr algn="l" defTabSz="220345"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defTabSz="220345"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defTabSz="220345"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defTabSz="220345"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defTabSz="220345"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defTabSz="220345"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defTabSz="220345"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defTabSz="220345"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defTabSz="220345"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200" dirty="0">
                <a:solidFill>
                  <a:schemeClr val="accent2"/>
                </a:solidFill>
              </a:rPr>
              <a:t>产生</a:t>
            </a:r>
            <a:r>
              <a:rPr lang="zh-CN" altLang="en-US" sz="2200" dirty="0" smtClean="0">
                <a:solidFill>
                  <a:schemeClr val="accent2"/>
                </a:solidFill>
              </a:rPr>
              <a:t>原因</a:t>
            </a:r>
            <a:r>
              <a:rPr lang="en-US" altLang="zh-CN" sz="2200" dirty="0" smtClean="0">
                <a:solidFill>
                  <a:schemeClr val="accent2"/>
                </a:solidFill>
              </a:rPr>
              <a:t>:</a:t>
            </a:r>
            <a:r>
              <a:rPr lang="zh-CN" altLang="en-US" sz="2000" dirty="0" smtClean="0">
                <a:ea typeface="宋体" panose="02010600030101010101" pitchFamily="2" charset="-122"/>
              </a:rPr>
              <a:t>	</a:t>
            </a:r>
            <a:r>
              <a:rPr lang="zh-CN" altLang="en-US" sz="2200" dirty="0" smtClean="0">
                <a:solidFill>
                  <a:schemeClr val="accent2"/>
                </a:solidFill>
              </a:rPr>
              <a:t>存在多值依赖</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1+#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linds(horizontal)">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6963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69636" name="Rectangle 2"/>
          <p:cNvSpPr>
            <a:spLocks noGrp="1" noChangeArrowheads="1"/>
          </p:cNvSpPr>
          <p:nvPr>
            <p:ph type="title" idx="4294967295"/>
          </p:nvPr>
        </p:nvSpPr>
        <p:spPr/>
        <p:txBody>
          <a:bodyPr/>
          <a:lstStyle/>
          <a:p>
            <a:r>
              <a:rPr lang="zh-CN" sz="3600" smtClean="0">
                <a:sym typeface="微软雅黑" panose="020B0503020204020204" pitchFamily="34" charset="-122"/>
              </a:rPr>
              <a:t>多值依赖（续）</a:t>
            </a:r>
          </a:p>
        </p:txBody>
      </p:sp>
      <p:sp>
        <p:nvSpPr>
          <p:cNvPr id="69637" name="Rectangle 3"/>
          <p:cNvSpPr>
            <a:spLocks noGrp="1" noChangeArrowheads="1"/>
          </p:cNvSpPr>
          <p:nvPr>
            <p:ph idx="1"/>
          </p:nvPr>
        </p:nvSpPr>
        <p:spPr>
          <a:xfrm>
            <a:off x="457200" y="928670"/>
            <a:ext cx="8229600" cy="5095875"/>
          </a:xfrm>
        </p:spPr>
        <p:txBody>
          <a:bodyPr/>
          <a:lstStyle/>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定义</a:t>
            </a:r>
            <a:r>
              <a:rPr lang="en-US" altLang="zh-CN" dirty="0" smtClean="0">
                <a:sym typeface="Calibri" panose="020F0502020204030204" pitchFamily="34" charset="0"/>
              </a:rPr>
              <a:t>6.9    </a:t>
            </a:r>
            <a:r>
              <a:rPr lang="zh-CN" altLang="en-US" dirty="0" smtClean="0"/>
              <a:t>设</a:t>
            </a:r>
            <a:r>
              <a:rPr lang="en-US" altLang="zh-CN" i="1" dirty="0" smtClean="0"/>
              <a:t>R(U)</a:t>
            </a:r>
            <a:r>
              <a:rPr lang="zh-CN" altLang="en-US" dirty="0" smtClean="0"/>
              <a:t>是属性集</a:t>
            </a:r>
            <a:r>
              <a:rPr lang="en-US" altLang="zh-CN" i="1" dirty="0" smtClean="0"/>
              <a:t>U</a:t>
            </a:r>
            <a:r>
              <a:rPr lang="zh-CN" altLang="en-US" dirty="0" smtClean="0"/>
              <a:t>上的一个关系模式。</a:t>
            </a:r>
            <a:r>
              <a:rPr lang="en-US" altLang="zh-CN" i="1" dirty="0" smtClean="0"/>
              <a:t>X</a:t>
            </a:r>
            <a:r>
              <a:rPr lang="zh-CN" altLang="en-US" dirty="0" smtClean="0"/>
              <a:t>,</a:t>
            </a:r>
            <a:r>
              <a:rPr lang="en-US" altLang="zh-CN" i="1" dirty="0" smtClean="0"/>
              <a:t>Y</a:t>
            </a:r>
            <a:r>
              <a:rPr lang="zh-CN" altLang="en-US" dirty="0" smtClean="0"/>
              <a:t>,</a:t>
            </a:r>
            <a:r>
              <a:rPr lang="en-US" altLang="zh-CN" i="1" dirty="0" smtClean="0"/>
              <a:t>Z</a:t>
            </a:r>
            <a:r>
              <a:rPr lang="zh-CN" altLang="en-US" dirty="0" smtClean="0"/>
              <a:t>是</a:t>
            </a:r>
            <a:r>
              <a:rPr lang="en-US" altLang="zh-CN" i="1" dirty="0" smtClean="0"/>
              <a:t>U</a:t>
            </a:r>
            <a:r>
              <a:rPr lang="zh-CN" altLang="en-US" dirty="0" smtClean="0"/>
              <a:t>的子集，并且</a:t>
            </a:r>
            <a:r>
              <a:rPr lang="en-US" altLang="zh-CN" i="1" dirty="0" smtClean="0"/>
              <a:t>Z</a:t>
            </a:r>
            <a:r>
              <a:rPr lang="en-US" altLang="zh-CN" dirty="0" smtClean="0"/>
              <a:t>=</a:t>
            </a:r>
            <a:r>
              <a:rPr lang="en-US" altLang="zh-CN" i="1" dirty="0" smtClean="0"/>
              <a:t>U</a:t>
            </a:r>
            <a:r>
              <a:rPr lang="en-US" altLang="zh-CN" dirty="0" smtClean="0"/>
              <a:t>-</a:t>
            </a:r>
            <a:r>
              <a:rPr lang="en-US" altLang="zh-CN" i="1" dirty="0" smtClean="0"/>
              <a:t>X</a:t>
            </a:r>
            <a:r>
              <a:rPr lang="en-US" altLang="zh-CN" dirty="0" smtClean="0"/>
              <a:t>-</a:t>
            </a:r>
            <a:r>
              <a:rPr lang="en-US" altLang="zh-CN" i="1" dirty="0" smtClean="0"/>
              <a:t>Y</a:t>
            </a:r>
            <a:r>
              <a:rPr lang="zh-CN" altLang="en-US" dirty="0" smtClean="0"/>
              <a:t>。关系模式</a:t>
            </a:r>
            <a:r>
              <a:rPr lang="en-US" altLang="zh-CN" i="1" dirty="0" smtClean="0"/>
              <a:t>R(U)</a:t>
            </a:r>
            <a:r>
              <a:rPr lang="zh-CN" altLang="en-US" dirty="0" smtClean="0"/>
              <a:t>中多值依赖</a:t>
            </a:r>
            <a:r>
              <a:rPr lang="en-US" altLang="zh-CN" i="1" dirty="0" smtClean="0"/>
              <a:t>X</a:t>
            </a:r>
            <a:r>
              <a:rPr lang="zh-CN" altLang="en-US" dirty="0" smtClean="0"/>
              <a:t>→→</a:t>
            </a:r>
            <a:r>
              <a:rPr lang="en-US" altLang="zh-CN" i="1" dirty="0" smtClean="0"/>
              <a:t>Y</a:t>
            </a:r>
            <a:r>
              <a:rPr lang="zh-CN" altLang="en-US" dirty="0" smtClean="0"/>
              <a:t>成立，当且仅当对</a:t>
            </a:r>
            <a:r>
              <a:rPr lang="en-US" altLang="zh-CN" i="1" dirty="0" smtClean="0"/>
              <a:t>R(U)</a:t>
            </a:r>
            <a:r>
              <a:rPr lang="zh-CN" altLang="en-US" dirty="0" smtClean="0"/>
              <a:t>的任一关系</a:t>
            </a:r>
            <a:r>
              <a:rPr lang="en-US" altLang="zh-CN" i="1" dirty="0" smtClean="0"/>
              <a:t>r</a:t>
            </a:r>
            <a:r>
              <a:rPr lang="zh-CN" altLang="en-US" dirty="0" smtClean="0"/>
              <a:t>，给定的一对</a:t>
            </a:r>
            <a:r>
              <a:rPr lang="en-US" altLang="zh-CN" dirty="0" smtClean="0"/>
              <a:t>(</a:t>
            </a:r>
            <a:r>
              <a:rPr lang="en-US" altLang="zh-CN" i="1" dirty="0" err="1" smtClean="0"/>
              <a:t>x</a:t>
            </a:r>
            <a:r>
              <a:rPr lang="en-US" altLang="zh-CN" dirty="0" err="1" smtClean="0"/>
              <a:t>,</a:t>
            </a:r>
            <a:r>
              <a:rPr lang="en-US" altLang="zh-CN" i="1" dirty="0" err="1" smtClean="0"/>
              <a:t>z</a:t>
            </a:r>
            <a:r>
              <a:rPr lang="en-US" altLang="zh-CN" dirty="0" smtClean="0"/>
              <a:t>)</a:t>
            </a:r>
            <a:r>
              <a:rPr lang="zh-CN" altLang="en-US" dirty="0" smtClean="0"/>
              <a:t>值，有一组</a:t>
            </a:r>
            <a:r>
              <a:rPr lang="en-US" altLang="zh-CN" i="1" dirty="0" smtClean="0"/>
              <a:t>Y</a:t>
            </a:r>
            <a:r>
              <a:rPr lang="zh-CN" altLang="en-US" dirty="0" smtClean="0"/>
              <a:t>的值，这组值仅仅决定于</a:t>
            </a:r>
            <a:r>
              <a:rPr lang="en-US" altLang="zh-CN" i="1" dirty="0" smtClean="0"/>
              <a:t>x</a:t>
            </a:r>
            <a:r>
              <a:rPr lang="zh-CN" altLang="en-US" dirty="0" smtClean="0"/>
              <a:t>值而与</a:t>
            </a:r>
            <a:r>
              <a:rPr lang="en-US" altLang="zh-CN" i="1" dirty="0" smtClean="0"/>
              <a:t>z</a:t>
            </a:r>
            <a:r>
              <a:rPr lang="zh-CN" altLang="en-US" dirty="0" smtClean="0"/>
              <a:t>值无关。</a:t>
            </a:r>
            <a:endParaRPr lang="en-US" altLang="zh-CN" dirty="0" smtClean="0"/>
          </a:p>
          <a:p>
            <a:pPr marL="342900" indent="-342900" algn="l">
              <a:lnSpc>
                <a:spcPct val="150000"/>
              </a:lnSpc>
              <a:buFont typeface="Wingdings" panose="05000000000000000000" pitchFamily="2" charset="2"/>
              <a:buChar char="v"/>
            </a:pPr>
            <a:r>
              <a:rPr lang="zh-CN" altLang="en-US" dirty="0" smtClean="0">
                <a:ea typeface="宋体" panose="02010600030101010101" pitchFamily="2" charset="-122"/>
              </a:rPr>
              <a:t>例  </a:t>
            </a:r>
            <a:r>
              <a:rPr lang="en-US" altLang="zh-CN" dirty="0" smtClean="0">
                <a:ea typeface="宋体" panose="02010600030101010101" pitchFamily="2" charset="-122"/>
              </a:rPr>
              <a:t>Teaching</a:t>
            </a:r>
            <a:r>
              <a:rPr lang="zh-CN" altLang="en-US" dirty="0" smtClean="0">
                <a:ea typeface="宋体" panose="02010600030101010101" pitchFamily="2" charset="-122"/>
              </a:rPr>
              <a:t>（</a:t>
            </a:r>
            <a:r>
              <a:rPr lang="en-US" altLang="zh-CN" dirty="0" smtClean="0">
                <a:ea typeface="宋体" panose="02010600030101010101" pitchFamily="2" charset="-122"/>
              </a:rPr>
              <a:t>C, T, B</a:t>
            </a:r>
            <a:r>
              <a:rPr lang="zh-CN" altLang="en-US" dirty="0" smtClean="0">
                <a:ea typeface="宋体" panose="02010600030101010101" pitchFamily="2" charset="-122"/>
              </a:rPr>
              <a:t>）</a:t>
            </a:r>
          </a:p>
          <a:p>
            <a:r>
              <a:rPr lang="zh-CN" altLang="en-US" dirty="0" smtClean="0">
                <a:ea typeface="宋体" panose="02010600030101010101" pitchFamily="2" charset="-122"/>
              </a:rPr>
              <a:t>    对于</a:t>
            </a:r>
            <a:r>
              <a:rPr lang="en-US" altLang="zh-CN" dirty="0" smtClean="0">
                <a:ea typeface="宋体" panose="02010600030101010101" pitchFamily="2" charset="-122"/>
              </a:rPr>
              <a:t>C</a:t>
            </a:r>
            <a:r>
              <a:rPr lang="zh-CN" altLang="en-US" dirty="0" smtClean="0">
                <a:ea typeface="宋体" panose="02010600030101010101" pitchFamily="2" charset="-122"/>
              </a:rPr>
              <a:t>的每一个值，</a:t>
            </a:r>
            <a:r>
              <a:rPr lang="en-US" altLang="zh-CN" dirty="0" smtClean="0">
                <a:ea typeface="宋体" panose="02010600030101010101" pitchFamily="2" charset="-122"/>
              </a:rPr>
              <a:t>T</a:t>
            </a:r>
            <a:r>
              <a:rPr lang="zh-CN" altLang="en-US" dirty="0" smtClean="0">
                <a:ea typeface="宋体" panose="02010600030101010101" pitchFamily="2" charset="-122"/>
              </a:rPr>
              <a:t>有一组值与之对应，而不论</a:t>
            </a:r>
            <a:endParaRPr lang="en-US" altLang="zh-CN" dirty="0" smtClean="0">
              <a:ea typeface="宋体" panose="02010600030101010101" pitchFamily="2" charset="-122"/>
            </a:endParaRPr>
          </a:p>
          <a:p>
            <a:r>
              <a:rPr lang="en-US" altLang="zh-CN" dirty="0" smtClean="0">
                <a:ea typeface="宋体" panose="02010600030101010101" pitchFamily="2" charset="-122"/>
              </a:rPr>
              <a:t>B</a:t>
            </a:r>
            <a:r>
              <a:rPr lang="zh-CN" altLang="en-US" dirty="0" smtClean="0">
                <a:ea typeface="宋体" panose="02010600030101010101" pitchFamily="2" charset="-122"/>
              </a:rPr>
              <a:t>取何值。因此</a:t>
            </a:r>
            <a:r>
              <a:rPr lang="en-US" altLang="zh-CN" dirty="0" smtClean="0">
                <a:ea typeface="宋体" panose="02010600030101010101" pitchFamily="2" charset="-122"/>
              </a:rPr>
              <a:t>T</a:t>
            </a:r>
            <a:r>
              <a:rPr lang="zh-CN" altLang="en-US" dirty="0" smtClean="0">
                <a:ea typeface="宋体" panose="02010600030101010101" pitchFamily="2" charset="-122"/>
              </a:rPr>
              <a:t>多值依赖于</a:t>
            </a:r>
            <a:r>
              <a:rPr lang="en-US" altLang="zh-CN" dirty="0" smtClean="0">
                <a:ea typeface="宋体" panose="02010600030101010101" pitchFamily="2" charset="-122"/>
              </a:rPr>
              <a:t>C</a:t>
            </a:r>
            <a:r>
              <a:rPr lang="zh-CN" altLang="en-US" dirty="0" smtClean="0">
                <a:ea typeface="宋体" panose="02010600030101010101" pitchFamily="2" charset="-122"/>
              </a:rPr>
              <a:t>，即</a:t>
            </a:r>
            <a:r>
              <a:rPr lang="en-US" altLang="zh-CN" dirty="0" smtClean="0">
                <a:ea typeface="宋体" panose="02010600030101010101" pitchFamily="2" charset="-122"/>
              </a:rPr>
              <a:t>C→→T</a:t>
            </a:r>
            <a:r>
              <a:rPr lang="zh-CN" altLang="en-US" dirty="0" smtClean="0">
                <a:ea typeface="宋体" panose="02010600030101010101" pitchFamily="2" charset="-122"/>
              </a:rPr>
              <a:t>。 </a:t>
            </a:r>
          </a:p>
          <a:p>
            <a:pPr marL="342900" indent="-342900" algn="l">
              <a:lnSpc>
                <a:spcPct val="120000"/>
              </a:lnSpc>
              <a:buFont typeface="Wingdings" panose="05000000000000000000" pitchFamily="2" charset="2"/>
              <a:buChar char="v"/>
            </a:pPr>
            <a:endParaRPr lang="zh-CN" altLang="en-US"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noChangeArrowheads="1"/>
          </p:cNvSpPr>
          <p:nvPr>
            <p:ph type="title" idx="4294967295"/>
          </p:nvPr>
        </p:nvSpPr>
        <p:spPr/>
        <p:txBody>
          <a:bodyPr/>
          <a:lstStyle/>
          <a:p>
            <a:r>
              <a:rPr lang="zh-CN" sz="3600" dirty="0" smtClean="0">
                <a:sym typeface="微软雅黑" panose="020B0503020204020204" pitchFamily="34" charset="-122"/>
              </a:rPr>
              <a:t>多值依赖（续）</a:t>
            </a:r>
            <a:endParaRPr lang="zh-CN" sz="3600" dirty="0" smtClean="0"/>
          </a:p>
        </p:txBody>
      </p:sp>
      <p:sp>
        <p:nvSpPr>
          <p:cNvPr id="70659" name="内容占位符 2"/>
          <p:cNvSpPr>
            <a:spLocks noGrp="1" noChangeArrowheads="1"/>
          </p:cNvSpPr>
          <p:nvPr>
            <p:ph idx="1"/>
          </p:nvPr>
        </p:nvSpPr>
        <p:spPr>
          <a:xfrm>
            <a:off x="457200" y="1098551"/>
            <a:ext cx="8229600" cy="5499100"/>
          </a:xfrm>
        </p:spPr>
        <p:txBody>
          <a:bodyPr/>
          <a:lstStyle/>
          <a:p>
            <a:pPr marL="342900" indent="-342900" algn="l">
              <a:lnSpc>
                <a:spcPct val="120000"/>
              </a:lnSpc>
              <a:buFont typeface="Wingdings" panose="05000000000000000000" pitchFamily="2" charset="2"/>
              <a:buChar char="v"/>
            </a:pPr>
            <a:r>
              <a:rPr lang="zh-CN" altLang="en-US" dirty="0" smtClean="0"/>
              <a:t>多值依赖的另一个等价的定义</a:t>
            </a:r>
            <a:endParaRPr lang="en-US" dirty="0" smtClean="0"/>
          </a:p>
          <a:p>
            <a:pPr marL="742950" lvl="1" indent="-285750" algn="l">
              <a:lnSpc>
                <a:spcPct val="150000"/>
              </a:lnSpc>
            </a:pPr>
            <a:r>
              <a:rPr lang="zh-CN" altLang="en-US" dirty="0" smtClean="0"/>
              <a:t>在</a:t>
            </a:r>
            <a:r>
              <a:rPr lang="en-US" altLang="zh-CN" i="1" dirty="0" smtClean="0"/>
              <a:t>R</a:t>
            </a:r>
            <a:r>
              <a:rPr lang="en-US" altLang="zh-CN" dirty="0" smtClean="0"/>
              <a:t>(</a:t>
            </a:r>
            <a:r>
              <a:rPr lang="en-US" altLang="zh-CN" i="1" dirty="0" smtClean="0"/>
              <a:t>U</a:t>
            </a:r>
            <a:r>
              <a:rPr lang="en-US" altLang="zh-CN" dirty="0" smtClean="0"/>
              <a:t>)</a:t>
            </a:r>
            <a:r>
              <a:rPr lang="zh-CN" altLang="en-US" dirty="0" smtClean="0"/>
              <a:t>的任一关系</a:t>
            </a:r>
            <a:r>
              <a:rPr lang="en-US" altLang="zh-CN" i="1" dirty="0" smtClean="0"/>
              <a:t>r</a:t>
            </a:r>
            <a:r>
              <a:rPr lang="zh-CN" altLang="en-US" dirty="0" smtClean="0"/>
              <a:t>中，如果存在元组</a:t>
            </a:r>
            <a:r>
              <a:rPr lang="en-US" altLang="zh-CN" i="1" dirty="0" smtClean="0"/>
              <a:t>t</a:t>
            </a:r>
            <a:r>
              <a:rPr lang="zh-CN" altLang="en-US" dirty="0" smtClean="0"/>
              <a:t>，</a:t>
            </a:r>
            <a:r>
              <a:rPr lang="en-US" altLang="zh-CN" i="1" dirty="0" smtClean="0"/>
              <a:t>s</a:t>
            </a:r>
            <a:r>
              <a:rPr lang="zh-CN" altLang="en-US" dirty="0" smtClean="0"/>
              <a:t>使得</a:t>
            </a:r>
            <a:r>
              <a:rPr lang="en-US" altLang="zh-CN" i="1" dirty="0" smtClean="0"/>
              <a:t>t</a:t>
            </a:r>
            <a:r>
              <a:rPr lang="en-US" altLang="zh-CN" dirty="0" smtClean="0"/>
              <a:t>[</a:t>
            </a:r>
            <a:r>
              <a:rPr lang="en-US" altLang="zh-CN" i="1" dirty="0" smtClean="0"/>
              <a:t>X</a:t>
            </a:r>
            <a:r>
              <a:rPr lang="en-US" altLang="zh-CN" dirty="0" smtClean="0"/>
              <a:t>]=</a:t>
            </a:r>
            <a:r>
              <a:rPr lang="en-US" altLang="zh-CN" i="1" dirty="0" smtClean="0"/>
              <a:t>s</a:t>
            </a:r>
            <a:r>
              <a:rPr lang="en-US" altLang="zh-CN" dirty="0" smtClean="0"/>
              <a:t>[</a:t>
            </a:r>
            <a:r>
              <a:rPr lang="en-US" altLang="zh-CN" i="1" dirty="0" smtClean="0"/>
              <a:t>X</a:t>
            </a:r>
            <a:r>
              <a:rPr lang="en-US" altLang="zh-CN" dirty="0" smtClean="0"/>
              <a:t>]</a:t>
            </a:r>
          </a:p>
          <a:p>
            <a:pPr marL="742950" lvl="1" indent="-285750" algn="l">
              <a:lnSpc>
                <a:spcPct val="150000"/>
              </a:lnSpc>
            </a:pPr>
            <a:r>
              <a:rPr lang="zh-CN" altLang="en-US" dirty="0" smtClean="0"/>
              <a:t>，那么就必然存在元组</a:t>
            </a:r>
            <a:r>
              <a:rPr lang="en-US" altLang="zh-CN" i="1" dirty="0" smtClean="0"/>
              <a:t>w</a:t>
            </a:r>
            <a:r>
              <a:rPr lang="zh-CN" altLang="en-US" dirty="0" smtClean="0"/>
              <a:t>，</a:t>
            </a:r>
            <a:r>
              <a:rPr lang="en-US" altLang="zh-CN" i="1" dirty="0" smtClean="0"/>
              <a:t>v</a:t>
            </a:r>
            <a:r>
              <a:rPr lang="zh-CN" altLang="en-US" dirty="0" smtClean="0"/>
              <a:t>∈</a:t>
            </a:r>
            <a:r>
              <a:rPr lang="en-US" altLang="zh-CN" i="1" dirty="0" smtClean="0"/>
              <a:t>r</a:t>
            </a:r>
            <a:r>
              <a:rPr lang="zh-CN" altLang="en-US" dirty="0" smtClean="0"/>
              <a:t>，（</a:t>
            </a:r>
            <a:r>
              <a:rPr lang="en-US" altLang="zh-CN" i="1" dirty="0" smtClean="0"/>
              <a:t>w</a:t>
            </a:r>
            <a:r>
              <a:rPr lang="zh-CN" altLang="en-US" dirty="0" smtClean="0"/>
              <a:t>，</a:t>
            </a:r>
            <a:r>
              <a:rPr lang="en-US" altLang="zh-CN" i="1" dirty="0" smtClean="0"/>
              <a:t>v</a:t>
            </a:r>
            <a:r>
              <a:rPr lang="zh-CN" altLang="en-US" dirty="0" smtClean="0"/>
              <a:t>可以与</a:t>
            </a:r>
            <a:r>
              <a:rPr lang="en-US" altLang="zh-CN" i="1" dirty="0" smtClean="0"/>
              <a:t>s</a:t>
            </a:r>
            <a:r>
              <a:rPr lang="zh-CN" altLang="en-US" dirty="0" smtClean="0"/>
              <a:t>，</a:t>
            </a:r>
            <a:r>
              <a:rPr lang="en-US" altLang="zh-CN" i="1" dirty="0" smtClean="0"/>
              <a:t>t</a:t>
            </a:r>
            <a:r>
              <a:rPr lang="zh-CN" altLang="en-US" dirty="0" smtClean="0"/>
              <a:t>相</a:t>
            </a:r>
            <a:endParaRPr lang="en-US" altLang="zh-CN" dirty="0" smtClean="0"/>
          </a:p>
          <a:p>
            <a:pPr marL="742950" lvl="1" indent="-285750" algn="l">
              <a:lnSpc>
                <a:spcPct val="150000"/>
              </a:lnSpc>
            </a:pPr>
            <a:r>
              <a:rPr lang="zh-CN" altLang="en-US" dirty="0" smtClean="0"/>
              <a:t>同）, 使得</a:t>
            </a:r>
            <a:r>
              <a:rPr lang="en-US" altLang="zh-CN" i="1" dirty="0" smtClean="0"/>
              <a:t>w</a:t>
            </a:r>
            <a:r>
              <a:rPr lang="en-US" altLang="zh-CN" dirty="0" smtClean="0"/>
              <a:t>[</a:t>
            </a:r>
            <a:r>
              <a:rPr lang="en-US" altLang="zh-CN" i="1" dirty="0" smtClean="0"/>
              <a:t>X</a:t>
            </a:r>
            <a:r>
              <a:rPr lang="en-US" altLang="zh-CN" dirty="0" smtClean="0"/>
              <a:t>]=</a:t>
            </a:r>
            <a:r>
              <a:rPr lang="en-US" altLang="zh-CN" i="1" dirty="0" smtClean="0"/>
              <a:t>v</a:t>
            </a:r>
            <a:r>
              <a:rPr lang="en-US" altLang="zh-CN" dirty="0" smtClean="0"/>
              <a:t>[</a:t>
            </a:r>
            <a:r>
              <a:rPr lang="en-US" altLang="zh-CN" i="1" dirty="0" smtClean="0"/>
              <a:t>X</a:t>
            </a:r>
            <a:r>
              <a:rPr lang="en-US" altLang="zh-CN" dirty="0" smtClean="0"/>
              <a:t>]=</a:t>
            </a:r>
            <a:r>
              <a:rPr lang="en-US" altLang="zh-CN" i="1" dirty="0" smtClean="0"/>
              <a:t>t</a:t>
            </a:r>
            <a:r>
              <a:rPr lang="en-US" altLang="zh-CN" dirty="0" smtClean="0"/>
              <a:t>[</a:t>
            </a:r>
            <a:r>
              <a:rPr lang="en-US" altLang="zh-CN" i="1" dirty="0" smtClean="0"/>
              <a:t>X</a:t>
            </a:r>
            <a:r>
              <a:rPr lang="en-US" altLang="zh-CN" dirty="0" smtClean="0"/>
              <a:t>]</a:t>
            </a:r>
            <a:r>
              <a:rPr lang="zh-CN" altLang="en-US" dirty="0" smtClean="0"/>
              <a:t>，而</a:t>
            </a:r>
            <a:r>
              <a:rPr lang="en-US" altLang="zh-CN" i="1" dirty="0" smtClean="0"/>
              <a:t>w</a:t>
            </a:r>
            <a:r>
              <a:rPr lang="en-US" altLang="zh-CN" dirty="0" smtClean="0"/>
              <a:t>[</a:t>
            </a:r>
            <a:r>
              <a:rPr lang="en-US" altLang="zh-CN" i="1" dirty="0" smtClean="0"/>
              <a:t>Y</a:t>
            </a:r>
            <a:r>
              <a:rPr lang="en-US" altLang="zh-CN" dirty="0" smtClean="0"/>
              <a:t>]=</a:t>
            </a:r>
            <a:r>
              <a:rPr lang="en-US" altLang="zh-CN" i="1" dirty="0" smtClean="0"/>
              <a:t>t</a:t>
            </a:r>
            <a:r>
              <a:rPr lang="en-US" altLang="zh-CN" dirty="0" smtClean="0"/>
              <a:t>[</a:t>
            </a:r>
            <a:r>
              <a:rPr lang="en-US" altLang="zh-CN" i="1" dirty="0" smtClean="0"/>
              <a:t>Y</a:t>
            </a:r>
            <a:r>
              <a:rPr lang="en-US" altLang="zh-CN" dirty="0" smtClean="0"/>
              <a:t>]</a:t>
            </a:r>
            <a:r>
              <a:rPr lang="zh-CN" altLang="en-US" dirty="0" smtClean="0"/>
              <a:t>，</a:t>
            </a:r>
            <a:r>
              <a:rPr lang="en-US" altLang="zh-CN" i="1" dirty="0" smtClean="0"/>
              <a:t>w</a:t>
            </a:r>
            <a:r>
              <a:rPr lang="en-US" altLang="zh-CN" dirty="0" smtClean="0"/>
              <a:t>[</a:t>
            </a:r>
            <a:r>
              <a:rPr lang="en-US" altLang="zh-CN" i="1" dirty="0" smtClean="0"/>
              <a:t>Z</a:t>
            </a:r>
            <a:r>
              <a:rPr lang="en-US" altLang="zh-CN" dirty="0" smtClean="0"/>
              <a:t>]=</a:t>
            </a:r>
            <a:r>
              <a:rPr lang="en-US" altLang="zh-CN" i="1" dirty="0" smtClean="0"/>
              <a:t>s</a:t>
            </a:r>
            <a:r>
              <a:rPr lang="en-US" altLang="zh-CN" dirty="0" smtClean="0"/>
              <a:t>[</a:t>
            </a:r>
            <a:r>
              <a:rPr lang="en-US" altLang="zh-CN" i="1" dirty="0" smtClean="0"/>
              <a:t>Z</a:t>
            </a:r>
            <a:r>
              <a:rPr lang="en-US" altLang="zh-CN" dirty="0" smtClean="0"/>
              <a:t>]</a:t>
            </a:r>
            <a:r>
              <a:rPr lang="zh-CN" altLang="en-US" dirty="0" smtClean="0"/>
              <a:t>，</a:t>
            </a:r>
            <a:endParaRPr lang="en-US" altLang="zh-CN" dirty="0" smtClean="0"/>
          </a:p>
          <a:p>
            <a:pPr marL="742950" lvl="1" indent="-285750" algn="l">
              <a:lnSpc>
                <a:spcPct val="150000"/>
              </a:lnSpc>
            </a:pPr>
            <a:r>
              <a:rPr lang="en-US" altLang="zh-CN" i="1" dirty="0" smtClean="0"/>
              <a:t>v</a:t>
            </a:r>
            <a:r>
              <a:rPr lang="en-US" altLang="zh-CN" dirty="0" smtClean="0"/>
              <a:t>[</a:t>
            </a:r>
            <a:r>
              <a:rPr lang="en-US" altLang="zh-CN" i="1" dirty="0" smtClean="0"/>
              <a:t>Y</a:t>
            </a:r>
            <a:r>
              <a:rPr lang="en-US" altLang="zh-CN" dirty="0" smtClean="0"/>
              <a:t>]=</a:t>
            </a:r>
            <a:r>
              <a:rPr lang="en-US" altLang="zh-CN" i="1" dirty="0" smtClean="0"/>
              <a:t>s</a:t>
            </a:r>
            <a:r>
              <a:rPr lang="en-US" altLang="zh-CN" dirty="0" smtClean="0"/>
              <a:t>[</a:t>
            </a:r>
            <a:r>
              <a:rPr lang="en-US" altLang="zh-CN" i="1" dirty="0" smtClean="0"/>
              <a:t>Y</a:t>
            </a:r>
            <a:r>
              <a:rPr lang="en-US" altLang="zh-CN" dirty="0" smtClean="0"/>
              <a:t>]</a:t>
            </a:r>
            <a:r>
              <a:rPr lang="zh-CN" altLang="en-US" dirty="0" smtClean="0"/>
              <a:t>，</a:t>
            </a:r>
            <a:r>
              <a:rPr lang="en-US" altLang="zh-CN" i="1" dirty="0" smtClean="0"/>
              <a:t>v</a:t>
            </a:r>
            <a:r>
              <a:rPr lang="en-US" altLang="zh-CN" dirty="0" smtClean="0"/>
              <a:t>[</a:t>
            </a:r>
            <a:r>
              <a:rPr lang="en-US" altLang="zh-CN" i="1" dirty="0" smtClean="0"/>
              <a:t>Z</a:t>
            </a:r>
            <a:r>
              <a:rPr lang="en-US" altLang="zh-CN" dirty="0" smtClean="0"/>
              <a:t>]=</a:t>
            </a:r>
            <a:r>
              <a:rPr lang="en-US" altLang="zh-CN" i="1" dirty="0" smtClean="0"/>
              <a:t>t</a:t>
            </a:r>
            <a:r>
              <a:rPr lang="en-US" altLang="zh-CN" dirty="0" smtClean="0"/>
              <a:t>[</a:t>
            </a:r>
            <a:r>
              <a:rPr lang="en-US" altLang="zh-CN" i="1" dirty="0" smtClean="0"/>
              <a:t>Z</a:t>
            </a:r>
            <a:r>
              <a:rPr lang="en-US" altLang="zh-CN" dirty="0" smtClean="0"/>
              <a:t>]</a:t>
            </a:r>
            <a:r>
              <a:rPr lang="zh-CN" altLang="en-US" dirty="0" smtClean="0"/>
              <a:t>（即交换</a:t>
            </a:r>
            <a:r>
              <a:rPr lang="en-US" altLang="zh-CN" i="1" dirty="0" smtClean="0"/>
              <a:t>s</a:t>
            </a:r>
            <a:r>
              <a:rPr lang="zh-CN" altLang="en-US" dirty="0" smtClean="0"/>
              <a:t>，</a:t>
            </a:r>
            <a:r>
              <a:rPr lang="en-US" altLang="zh-CN" i="1" dirty="0" smtClean="0"/>
              <a:t>t</a:t>
            </a:r>
            <a:r>
              <a:rPr lang="zh-CN" altLang="en-US" dirty="0" smtClean="0"/>
              <a:t>元组的</a:t>
            </a:r>
            <a:r>
              <a:rPr lang="en-US" altLang="zh-CN" i="1" dirty="0" smtClean="0"/>
              <a:t>Y</a:t>
            </a:r>
            <a:r>
              <a:rPr lang="zh-CN" altLang="en-US" dirty="0" smtClean="0"/>
              <a:t>值所得的两</a:t>
            </a:r>
            <a:endParaRPr lang="en-US" altLang="zh-CN" dirty="0" smtClean="0"/>
          </a:p>
          <a:p>
            <a:pPr marL="742950" lvl="1" indent="-285750" algn="l">
              <a:lnSpc>
                <a:spcPct val="150000"/>
              </a:lnSpc>
            </a:pPr>
            <a:r>
              <a:rPr lang="zh-CN" altLang="en-US" dirty="0" smtClean="0"/>
              <a:t>个新元组必在</a:t>
            </a:r>
            <a:r>
              <a:rPr lang="en-US" altLang="zh-CN" i="1" dirty="0" smtClean="0"/>
              <a:t>r</a:t>
            </a:r>
            <a:r>
              <a:rPr lang="zh-CN" altLang="en-US" dirty="0" smtClean="0"/>
              <a:t>中则</a:t>
            </a:r>
            <a:r>
              <a:rPr lang="en-US" altLang="zh-CN" i="1" dirty="0" smtClean="0"/>
              <a:t>Y</a:t>
            </a:r>
            <a:r>
              <a:rPr lang="zh-CN" altLang="en-US" dirty="0" smtClean="0"/>
              <a:t>多值依赖于</a:t>
            </a:r>
            <a:r>
              <a:rPr lang="en-US" altLang="zh-CN" i="1" dirty="0" smtClean="0"/>
              <a:t>X</a:t>
            </a:r>
            <a:r>
              <a:rPr lang="zh-CN" altLang="en-US" dirty="0" smtClean="0"/>
              <a:t>，记为</a:t>
            </a:r>
            <a:r>
              <a:rPr lang="en-US" altLang="zh-CN" i="1" dirty="0" smtClean="0"/>
              <a:t>X</a:t>
            </a:r>
            <a:r>
              <a:rPr lang="zh-CN" altLang="en-US" dirty="0" smtClean="0"/>
              <a:t>→→</a:t>
            </a:r>
            <a:r>
              <a:rPr lang="en-US" altLang="zh-CN" i="1" dirty="0" smtClean="0"/>
              <a:t>Y</a:t>
            </a:r>
            <a:r>
              <a:rPr lang="zh-CN" altLang="en-US" dirty="0" smtClean="0"/>
              <a:t>。这里</a:t>
            </a:r>
            <a:endParaRPr lang="en-US" altLang="zh-CN" dirty="0" smtClean="0"/>
          </a:p>
          <a:p>
            <a:pPr marL="742950" lvl="1" indent="-285750" algn="l">
              <a:lnSpc>
                <a:spcPct val="150000"/>
              </a:lnSpc>
            </a:pPr>
            <a:r>
              <a:rPr lang="en-US" altLang="zh-CN" i="1" dirty="0" smtClean="0"/>
              <a:t>X</a:t>
            </a:r>
            <a:r>
              <a:rPr lang="zh-CN" altLang="en-US" dirty="0" smtClean="0"/>
              <a:t>，</a:t>
            </a:r>
            <a:r>
              <a:rPr lang="en-US" altLang="zh-CN" i="1" dirty="0" smtClean="0"/>
              <a:t>Y</a:t>
            </a:r>
            <a:r>
              <a:rPr lang="zh-CN" altLang="en-US" dirty="0" smtClean="0"/>
              <a:t>是</a:t>
            </a:r>
            <a:r>
              <a:rPr lang="en-US" altLang="zh-CN" i="1" dirty="0" smtClean="0"/>
              <a:t>U</a:t>
            </a:r>
            <a:r>
              <a:rPr lang="zh-CN" altLang="en-US" dirty="0" smtClean="0"/>
              <a:t>的子集，</a:t>
            </a:r>
            <a:r>
              <a:rPr lang="en-US" altLang="zh-CN" i="1" dirty="0" smtClean="0"/>
              <a:t>Z</a:t>
            </a:r>
            <a:r>
              <a:rPr lang="en-US" altLang="zh-CN" dirty="0" smtClean="0"/>
              <a:t>=</a:t>
            </a:r>
            <a:r>
              <a:rPr lang="en-US" altLang="zh-CN" i="1" dirty="0" smtClean="0"/>
              <a:t>U</a:t>
            </a:r>
            <a:r>
              <a:rPr lang="en-US" altLang="zh-CN" dirty="0" smtClean="0"/>
              <a:t>-</a:t>
            </a:r>
            <a:r>
              <a:rPr lang="en-US" altLang="zh-CN" i="1" dirty="0" smtClean="0"/>
              <a:t>X</a:t>
            </a:r>
            <a:r>
              <a:rPr lang="en-US" altLang="zh-CN" dirty="0" smtClean="0"/>
              <a:t>-</a:t>
            </a:r>
            <a:r>
              <a:rPr lang="en-US" altLang="zh-CN" i="1" dirty="0" smtClean="0"/>
              <a:t>Y</a:t>
            </a:r>
            <a:r>
              <a:rPr lang="zh-CN" altLang="en-US" dirty="0" smtClean="0"/>
              <a:t>。</a:t>
            </a:r>
          </a:p>
          <a:p>
            <a:pPr marL="342900" indent="-342900" algn="l">
              <a:lnSpc>
                <a:spcPct val="120000"/>
              </a:lnSpc>
              <a:buFont typeface="Wingdings" panose="05000000000000000000" pitchFamily="2" charset="2"/>
              <a:buChar char="v"/>
            </a:pPr>
            <a:endParaRPr lang="zh-CN" alt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921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9220"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问题的提出（续）</a:t>
            </a:r>
          </a:p>
        </p:txBody>
      </p:sp>
      <p:sp>
        <p:nvSpPr>
          <p:cNvPr id="9221" name="Rectangle 3"/>
          <p:cNvSpPr>
            <a:spLocks noGrp="1" noChangeArrowheads="1"/>
          </p:cNvSpPr>
          <p:nvPr>
            <p:ph idx="1"/>
          </p:nvPr>
        </p:nvSpPr>
        <p:spPr>
          <a:xfrm>
            <a:off x="457200" y="982663"/>
            <a:ext cx="8372475" cy="5256212"/>
          </a:xfrm>
        </p:spPr>
        <p:txBody>
          <a:bodyPr/>
          <a:lstStyle/>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数据依赖</a:t>
            </a:r>
            <a:endParaRPr lang="en-US" dirty="0" smtClean="0">
              <a:sym typeface="Calibri" panose="020F0502020204030204" pitchFamily="34" charset="0"/>
            </a:endParaRPr>
          </a:p>
          <a:p>
            <a:pPr marL="800100" lvl="1" indent="-342900" algn="l">
              <a:lnSpc>
                <a:spcPct val="150000"/>
              </a:lnSpc>
              <a:buFont typeface="Wingdings" panose="05000000000000000000" pitchFamily="2" charset="2"/>
              <a:buChar char="n"/>
            </a:pPr>
            <a:r>
              <a:rPr lang="zh-CN" altLang="en-US" dirty="0" smtClean="0">
                <a:sym typeface="Calibri" panose="020F0502020204030204" pitchFamily="34" charset="0"/>
              </a:rPr>
              <a:t>是一个关系内部属性与属性之间的一种约束关系</a:t>
            </a:r>
            <a:endParaRPr lang="en-US" dirty="0" smtClean="0">
              <a:sym typeface="Calibri" panose="020F0502020204030204" pitchFamily="34" charset="0"/>
            </a:endParaRPr>
          </a:p>
          <a:p>
            <a:pPr marL="1200150" lvl="2" indent="-285750" algn="l">
              <a:lnSpc>
                <a:spcPct val="150000"/>
              </a:lnSpc>
              <a:buSzPct val="87000"/>
              <a:buFont typeface="Wingdings" panose="05000000000000000000" pitchFamily="2" charset="2"/>
              <a:buChar char="l"/>
            </a:pPr>
            <a:r>
              <a:rPr lang="zh-CN" altLang="en-US" dirty="0" smtClean="0">
                <a:sym typeface="Calibri" panose="020F0502020204030204" pitchFamily="34" charset="0"/>
              </a:rPr>
              <a:t>通过属性间值的相等与否体现出来的数据间相互联系</a:t>
            </a:r>
            <a:endParaRPr lang="en-US" sz="2600" dirty="0" smtClean="0">
              <a:sym typeface="Calibri" panose="020F0502020204030204" pitchFamily="34" charset="0"/>
            </a:endParaRPr>
          </a:p>
          <a:p>
            <a:pPr marL="800100" lvl="1" indent="-342900" algn="l">
              <a:lnSpc>
                <a:spcPct val="150000"/>
              </a:lnSpc>
              <a:buFont typeface="Wingdings" panose="05000000000000000000" pitchFamily="2" charset="2"/>
              <a:buChar char="n"/>
            </a:pPr>
            <a:r>
              <a:rPr lang="zh-CN" altLang="en-US" dirty="0" smtClean="0">
                <a:sym typeface="Calibri" panose="020F0502020204030204" pitchFamily="34" charset="0"/>
              </a:rPr>
              <a:t>是现实世界属性间相互联系的抽象</a:t>
            </a:r>
            <a:endParaRPr lang="en-US" sz="2800" dirty="0" smtClean="0">
              <a:sym typeface="Calibri" panose="020F0502020204030204" pitchFamily="34" charset="0"/>
            </a:endParaRPr>
          </a:p>
          <a:p>
            <a:pPr marL="800100" lvl="1" indent="-342900" algn="l">
              <a:lnSpc>
                <a:spcPct val="150000"/>
              </a:lnSpc>
              <a:buFont typeface="Wingdings" panose="05000000000000000000" pitchFamily="2" charset="2"/>
              <a:buChar char="n"/>
            </a:pPr>
            <a:r>
              <a:rPr lang="zh-CN" altLang="en-US" dirty="0" smtClean="0">
                <a:sym typeface="Calibri" panose="020F0502020204030204" pitchFamily="34" charset="0"/>
              </a:rPr>
              <a:t>是数据内在的性质</a:t>
            </a:r>
            <a:endParaRPr lang="en-US" sz="2800" dirty="0" smtClean="0">
              <a:sym typeface="Calibri" panose="020F0502020204030204" pitchFamily="34" charset="0"/>
            </a:endParaRPr>
          </a:p>
          <a:p>
            <a:pPr marL="800100" lvl="1" indent="-342900" algn="l">
              <a:lnSpc>
                <a:spcPct val="150000"/>
              </a:lnSpc>
              <a:buFont typeface="Wingdings" panose="05000000000000000000" pitchFamily="2" charset="2"/>
              <a:buChar char="n"/>
            </a:pPr>
            <a:r>
              <a:rPr lang="zh-CN" altLang="en-US" dirty="0" smtClean="0">
                <a:sym typeface="Calibri" panose="020F0502020204030204" pitchFamily="34" charset="0"/>
              </a:rPr>
              <a:t>是语义的体现</a:t>
            </a:r>
            <a:endParaRPr lang="zh-CN" altLang="en-US" dirty="0" smtClean="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7168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71684" name="Rectangle 2"/>
          <p:cNvSpPr>
            <a:spLocks noGrp="1" noChangeArrowheads="1"/>
          </p:cNvSpPr>
          <p:nvPr>
            <p:ph type="title" idx="4294967295"/>
          </p:nvPr>
        </p:nvSpPr>
        <p:spPr/>
        <p:txBody>
          <a:bodyPr/>
          <a:lstStyle/>
          <a:p>
            <a:r>
              <a:rPr lang="zh-CN" sz="3600" smtClean="0">
                <a:sym typeface="微软雅黑" panose="020B0503020204020204" pitchFamily="34" charset="-122"/>
              </a:rPr>
              <a:t>多值依赖（续）</a:t>
            </a:r>
            <a:endParaRPr lang="zh-CN" sz="3600" smtClean="0"/>
          </a:p>
        </p:txBody>
      </p:sp>
      <p:sp>
        <p:nvSpPr>
          <p:cNvPr id="71685" name="Rectangle 3"/>
          <p:cNvSpPr>
            <a:spLocks noGrp="1" noChangeArrowheads="1"/>
          </p:cNvSpPr>
          <p:nvPr>
            <p:ph idx="1"/>
          </p:nvPr>
        </p:nvSpPr>
        <p:spPr>
          <a:xfrm>
            <a:off x="457200" y="1268760"/>
            <a:ext cx="8258175" cy="5065365"/>
          </a:xfrm>
        </p:spPr>
        <p:txBody>
          <a:bodyPr/>
          <a:lstStyle/>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平凡多值依赖和非平凡的多值依赖</a:t>
            </a:r>
          </a:p>
          <a:p>
            <a:pPr marL="742950" lvl="1" indent="-285750" algn="l">
              <a:lnSpc>
                <a:spcPct val="150000"/>
              </a:lnSpc>
              <a:buFont typeface="Wingdings" panose="05000000000000000000" pitchFamily="2" charset="2"/>
              <a:buChar char="n"/>
            </a:pPr>
            <a:r>
              <a:rPr lang="zh-CN" altLang="en-US" dirty="0" smtClean="0">
                <a:sym typeface="Calibri" panose="020F0502020204030204" pitchFamily="34" charset="0"/>
              </a:rPr>
              <a:t>	若</a:t>
            </a:r>
            <a:r>
              <a:rPr lang="en-US" altLang="zh-CN" dirty="0" smtClean="0">
                <a:sym typeface="Calibri" panose="020F0502020204030204" pitchFamily="34" charset="0"/>
              </a:rPr>
              <a:t>X→→Y</a:t>
            </a:r>
            <a:r>
              <a:rPr lang="zh-CN" altLang="en-US" dirty="0" smtClean="0">
                <a:sym typeface="Calibri" panose="020F0502020204030204" pitchFamily="34" charset="0"/>
              </a:rPr>
              <a:t>，而</a:t>
            </a:r>
            <a:r>
              <a:rPr lang="en-US" altLang="zh-CN" dirty="0" smtClean="0">
                <a:sym typeface="Calibri" panose="020F0502020204030204" pitchFamily="34" charset="0"/>
              </a:rPr>
              <a:t>Z</a:t>
            </a:r>
            <a:r>
              <a:rPr lang="zh-CN" altLang="en-US" dirty="0" smtClean="0">
                <a:latin typeface="Times New Roman" panose="02020603050405020304" pitchFamily="18" charset="0"/>
                <a:sym typeface="Times New Roman" panose="02020603050405020304" pitchFamily="18" charset="0"/>
              </a:rPr>
              <a:t>＝</a:t>
            </a:r>
            <a:r>
              <a:rPr lang="zh-CN" altLang="en-US" dirty="0" smtClean="0"/>
              <a:t>Ф</a:t>
            </a:r>
            <a:r>
              <a:rPr lang="zh-CN" altLang="en-US" dirty="0" smtClean="0">
                <a:latin typeface="Times New Roman" panose="02020603050405020304" pitchFamily="18" charset="0"/>
                <a:sym typeface="Times New Roman" panose="02020603050405020304" pitchFamily="18" charset="0"/>
              </a:rPr>
              <a:t>，即</a:t>
            </a:r>
            <a:r>
              <a:rPr lang="en-US" altLang="zh-CN" dirty="0" smtClean="0">
                <a:latin typeface="Times New Roman" panose="02020603050405020304" pitchFamily="18" charset="0"/>
                <a:sym typeface="Times New Roman" panose="02020603050405020304" pitchFamily="18" charset="0"/>
              </a:rPr>
              <a:t>Z</a:t>
            </a:r>
            <a:r>
              <a:rPr lang="zh-CN" altLang="en-US" dirty="0" smtClean="0">
                <a:latin typeface="Times New Roman" panose="02020603050405020304" pitchFamily="18" charset="0"/>
                <a:sym typeface="Times New Roman" panose="02020603050405020304" pitchFamily="18" charset="0"/>
              </a:rPr>
              <a:t>为空，</a:t>
            </a:r>
            <a:r>
              <a:rPr lang="zh-CN" altLang="en-US" dirty="0" smtClean="0">
                <a:sym typeface="Calibri" panose="020F0502020204030204" pitchFamily="34" charset="0"/>
              </a:rPr>
              <a:t>则称</a:t>
            </a:r>
            <a:r>
              <a:rPr lang="en-US" altLang="zh-CN" dirty="0" smtClean="0">
                <a:sym typeface="Calibri" panose="020F0502020204030204" pitchFamily="34" charset="0"/>
              </a:rPr>
              <a:t>X→→Y</a:t>
            </a:r>
            <a:r>
              <a:rPr lang="zh-CN" altLang="en-US" dirty="0" smtClean="0">
                <a:sym typeface="Calibri" panose="020F0502020204030204" pitchFamily="34" charset="0"/>
              </a:rPr>
              <a:t>为</a:t>
            </a:r>
            <a:r>
              <a:rPr lang="zh-CN" altLang="en-US" dirty="0" smtClean="0">
                <a:solidFill>
                  <a:srgbClr val="FF00FF"/>
                </a:solidFill>
                <a:sym typeface="Calibri" panose="020F0502020204030204" pitchFamily="34" charset="0"/>
              </a:rPr>
              <a:t>平凡的多值依赖</a:t>
            </a:r>
            <a:r>
              <a:rPr lang="zh-CN" altLang="en-US" dirty="0" smtClean="0">
                <a:sym typeface="Calibri" panose="020F0502020204030204" pitchFamily="34" charset="0"/>
              </a:rPr>
              <a:t>。</a:t>
            </a:r>
          </a:p>
          <a:p>
            <a:pPr marL="742950" lvl="1" indent="-285750" algn="l">
              <a:lnSpc>
                <a:spcPct val="150000"/>
              </a:lnSpc>
              <a:buFont typeface="Wingdings" panose="05000000000000000000" pitchFamily="2" charset="2"/>
              <a:buChar char="n"/>
            </a:pPr>
            <a:r>
              <a:rPr lang="zh-CN" altLang="en-US" dirty="0" smtClean="0">
                <a:sym typeface="Calibri" panose="020F0502020204030204" pitchFamily="34" charset="0"/>
              </a:rPr>
              <a:t>	否则称</a:t>
            </a:r>
            <a:r>
              <a:rPr lang="en-US" altLang="zh-CN" dirty="0" smtClean="0">
                <a:sym typeface="Calibri" panose="020F0502020204030204" pitchFamily="34" charset="0"/>
              </a:rPr>
              <a:t>X→→Y</a:t>
            </a:r>
            <a:r>
              <a:rPr lang="zh-CN" altLang="en-US" dirty="0" smtClean="0">
                <a:sym typeface="Calibri" panose="020F0502020204030204" pitchFamily="34" charset="0"/>
              </a:rPr>
              <a:t>为</a:t>
            </a:r>
            <a:r>
              <a:rPr lang="zh-CN" altLang="en-US" dirty="0" smtClean="0">
                <a:solidFill>
                  <a:srgbClr val="FF00FF"/>
                </a:solidFill>
                <a:sym typeface="Calibri" panose="020F0502020204030204" pitchFamily="34" charset="0"/>
              </a:rPr>
              <a:t>非平凡的多值依赖</a:t>
            </a:r>
            <a:r>
              <a:rPr lang="zh-CN" altLang="en-US" dirty="0" smtClean="0">
                <a:sym typeface="Calibri" panose="020F0502020204030204"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noChangeArrowheads="1"/>
          </p:cNvSpPr>
          <p:nvPr>
            <p:ph type="title" idx="4294967295"/>
          </p:nvPr>
        </p:nvSpPr>
        <p:spPr/>
        <p:txBody>
          <a:bodyPr/>
          <a:lstStyle/>
          <a:p>
            <a:r>
              <a:rPr lang="zh-CN" sz="3600" dirty="0" smtClean="0">
                <a:sym typeface="微软雅黑" panose="020B0503020204020204" pitchFamily="34" charset="-122"/>
              </a:rPr>
              <a:t>多值依赖（续）</a:t>
            </a:r>
            <a:endParaRPr lang="zh-CN" sz="3600" dirty="0" smtClean="0"/>
          </a:p>
        </p:txBody>
      </p:sp>
      <p:graphicFrame>
        <p:nvGraphicFramePr>
          <p:cNvPr id="72707" name="Group 3"/>
          <p:cNvGraphicFramePr>
            <a:graphicFrameLocks noGrp="1"/>
          </p:cNvGraphicFramePr>
          <p:nvPr/>
        </p:nvGraphicFramePr>
        <p:xfrm>
          <a:off x="2123729" y="2852936"/>
          <a:ext cx="4248470" cy="3352800"/>
        </p:xfrm>
        <a:graphic>
          <a:graphicData uri="http://schemas.openxmlformats.org/drawingml/2006/table">
            <a:tbl>
              <a:tblPr/>
              <a:tblGrid>
                <a:gridCol w="1416157"/>
                <a:gridCol w="1416156"/>
                <a:gridCol w="1416157"/>
              </a:tblGrid>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W</a:t>
                      </a:r>
                      <a:endParaRPr kumimoji="0" lang="zh-CN" altLang="en-US" sz="24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S</a:t>
                      </a:r>
                      <a:endParaRPr kumimoji="0" lang="zh-CN" altLang="en-US" sz="24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W1</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S1</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C1</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W1</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S1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C2</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W1</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S1</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C3</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W1</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tabLst>
                          <a:tab pos="266700" algn="l"/>
                          <a:tab pos="2636520" algn="ctr"/>
                          <a:tab pos="5273675" algn="r"/>
                        </a:tabLst>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S2</a:t>
                      </a:r>
                      <a:endParaRPr kumimoji="0" lang="zh-CN" altLang="en-US" sz="20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C1</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W1</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S2</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C2</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W1</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S2</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C3</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W2</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S3</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C4</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W2</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S3</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C5</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W2</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S4</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C4</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W2</a:t>
                      </a:r>
                      <a:endParaRPr kumimoji="0" lang="zh-CN" altLang="en-US" sz="24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S4</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C5</a:t>
                      </a:r>
                      <a:endParaRPr kumimoji="0" lang="zh-CN" altLang="en-US" sz="24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2744" name="内容占位符 4"/>
          <p:cNvSpPr>
            <a:spLocks noGrp="1" noChangeArrowheads="1"/>
          </p:cNvSpPr>
          <p:nvPr>
            <p:ph sz="half" idx="4294967295"/>
          </p:nvPr>
        </p:nvSpPr>
        <p:spPr>
          <a:xfrm>
            <a:off x="457200" y="981075"/>
            <a:ext cx="8363272" cy="1871861"/>
          </a:xfrm>
        </p:spPr>
        <p:txBody>
          <a:bodyPr/>
          <a:lstStyle/>
          <a:p>
            <a:pPr>
              <a:buNone/>
            </a:pPr>
            <a:r>
              <a:rPr lang="zh-CN" altLang="en-US" sz="2400" dirty="0" smtClean="0"/>
              <a:t>[例6.</a:t>
            </a:r>
            <a:r>
              <a:rPr lang="en-US" altLang="zh-CN" sz="2400" dirty="0" smtClean="0"/>
              <a:t>10</a:t>
            </a:r>
            <a:r>
              <a:rPr lang="zh-CN" altLang="en-US" sz="2400" dirty="0" smtClean="0"/>
              <a:t>]关系模式</a:t>
            </a:r>
            <a:r>
              <a:rPr lang="en-US" altLang="zh-CN" sz="2400" dirty="0" smtClean="0"/>
              <a:t>WSC(W,S,C)</a:t>
            </a:r>
            <a:r>
              <a:rPr lang="zh-CN" altLang="en-US" sz="2400" dirty="0" smtClean="0"/>
              <a:t>中，</a:t>
            </a:r>
            <a:r>
              <a:rPr lang="en-US" altLang="zh-CN" sz="2400" dirty="0" smtClean="0"/>
              <a:t>W</a:t>
            </a:r>
            <a:r>
              <a:rPr lang="zh-CN" altLang="en-US" sz="2400" dirty="0" smtClean="0"/>
              <a:t>表示仓库，</a:t>
            </a:r>
            <a:r>
              <a:rPr lang="en-US" altLang="zh-CN" sz="2400" dirty="0" smtClean="0"/>
              <a:t>S</a:t>
            </a:r>
            <a:r>
              <a:rPr lang="zh-CN" altLang="en-US" sz="2400" dirty="0" smtClean="0"/>
              <a:t> 表示保管</a:t>
            </a:r>
            <a:endParaRPr lang="en-US" altLang="zh-CN" sz="2400" dirty="0" smtClean="0"/>
          </a:p>
          <a:p>
            <a:pPr>
              <a:buNone/>
            </a:pPr>
            <a:r>
              <a:rPr lang="zh-CN" altLang="en-US" sz="2400" dirty="0" smtClean="0"/>
              <a:t>员，</a:t>
            </a:r>
            <a:r>
              <a:rPr lang="en-US" altLang="zh-CN" sz="2400" dirty="0" smtClean="0"/>
              <a:t>C</a:t>
            </a:r>
            <a:r>
              <a:rPr lang="zh-CN" altLang="en-US" sz="2400" dirty="0" smtClean="0"/>
              <a:t> 表示商品。假设每个仓库有若干个保管员，有若干种</a:t>
            </a:r>
            <a:endParaRPr lang="en-US" altLang="zh-CN" sz="2400" dirty="0" smtClean="0"/>
          </a:p>
          <a:p>
            <a:pPr>
              <a:buNone/>
            </a:pPr>
            <a:r>
              <a:rPr lang="zh-CN" altLang="en-US" sz="2400" dirty="0" smtClean="0"/>
              <a:t>商品。每个保管员保管所在仓库的所有商品，每种商品被所</a:t>
            </a:r>
            <a:endParaRPr lang="en-US" altLang="zh-CN" sz="2400" dirty="0" smtClean="0"/>
          </a:p>
          <a:p>
            <a:pPr>
              <a:buNone/>
            </a:pPr>
            <a:r>
              <a:rPr lang="zh-CN" altLang="en-US" sz="2400" dirty="0" smtClean="0"/>
              <a:t>有保管员保管。</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4"/>
          <p:cNvSpPr>
            <a:spLocks noGrp="1" noChangeArrowheads="1"/>
          </p:cNvSpPr>
          <p:nvPr>
            <p:ph type="title" idx="4294967295"/>
          </p:nvPr>
        </p:nvSpPr>
        <p:spPr/>
        <p:txBody>
          <a:bodyPr/>
          <a:lstStyle/>
          <a:p>
            <a:r>
              <a:rPr lang="zh-CN" sz="3600" smtClean="0">
                <a:sym typeface="微软雅黑" panose="020B0503020204020204" pitchFamily="34" charset="-122"/>
              </a:rPr>
              <a:t>多值依赖（续）</a:t>
            </a:r>
            <a:endParaRPr lang="zh-CN" sz="3600" smtClean="0"/>
          </a:p>
        </p:txBody>
      </p:sp>
      <p:sp>
        <p:nvSpPr>
          <p:cNvPr id="73731" name="内容占位符 5"/>
          <p:cNvSpPr>
            <a:spLocks noGrp="1" noChangeArrowheads="1"/>
          </p:cNvSpPr>
          <p:nvPr>
            <p:ph idx="1"/>
          </p:nvPr>
        </p:nvSpPr>
        <p:spPr>
          <a:xfrm>
            <a:off x="457200" y="1141413"/>
            <a:ext cx="8435280" cy="4854575"/>
          </a:xfrm>
        </p:spPr>
        <p:txBody>
          <a:bodyPr/>
          <a:lstStyle/>
          <a:p>
            <a:pPr marL="342900" indent="-342900" algn="l">
              <a:lnSpc>
                <a:spcPct val="120000"/>
              </a:lnSpc>
              <a:buFont typeface="Wingdings" panose="05000000000000000000" pitchFamily="2" charset="2"/>
              <a:buChar char="v"/>
            </a:pPr>
            <a:r>
              <a:rPr lang="zh-CN" altLang="en-US" dirty="0" smtClean="0"/>
              <a:t>按照语义对于</a:t>
            </a:r>
            <a:r>
              <a:rPr lang="en-US" altLang="zh-CN" dirty="0" smtClean="0"/>
              <a:t>W</a:t>
            </a:r>
            <a:r>
              <a:rPr lang="zh-CN" altLang="en-US" dirty="0" smtClean="0"/>
              <a:t>的每一个值</a:t>
            </a:r>
            <a:r>
              <a:rPr lang="en-US" altLang="zh-CN" dirty="0" err="1" smtClean="0"/>
              <a:t>W</a:t>
            </a:r>
            <a:r>
              <a:rPr lang="en-US" altLang="zh-CN" baseline="-25000" dirty="0" err="1" smtClean="0"/>
              <a:t>i</a:t>
            </a:r>
            <a:r>
              <a:rPr lang="zh-CN" altLang="en-US" dirty="0" smtClean="0"/>
              <a:t>，</a:t>
            </a:r>
            <a:r>
              <a:rPr lang="en-US" altLang="zh-CN" dirty="0" smtClean="0"/>
              <a:t>S</a:t>
            </a:r>
            <a:r>
              <a:rPr lang="zh-CN" altLang="en-US" dirty="0" smtClean="0"/>
              <a:t>有一个完整的集合与之对应而不问</a:t>
            </a:r>
            <a:r>
              <a:rPr lang="en-US" altLang="zh-CN" dirty="0" smtClean="0"/>
              <a:t>C</a:t>
            </a:r>
            <a:r>
              <a:rPr lang="zh-CN" altLang="en-US" dirty="0" smtClean="0"/>
              <a:t>取何值。所以</a:t>
            </a:r>
            <a:r>
              <a:rPr lang="en-US" altLang="zh-CN" dirty="0" smtClean="0"/>
              <a:t>W</a:t>
            </a:r>
            <a:r>
              <a:rPr lang="zh-CN" altLang="en-US" dirty="0" smtClean="0"/>
              <a:t>→→</a:t>
            </a:r>
            <a:r>
              <a:rPr lang="en-US" altLang="zh-CN" dirty="0" smtClean="0"/>
              <a:t>S</a:t>
            </a:r>
            <a:r>
              <a:rPr lang="zh-CN" altLang="en-US" dirty="0" smtClean="0"/>
              <a:t>。</a:t>
            </a:r>
            <a:endParaRPr lang="en-US" altLang="zh-CN" dirty="0" smtClean="0"/>
          </a:p>
          <a:p>
            <a:pPr marL="342900" indent="-342900" algn="l">
              <a:lnSpc>
                <a:spcPct val="120000"/>
              </a:lnSpc>
              <a:buFont typeface="Wingdings" panose="05000000000000000000" pitchFamily="2" charset="2"/>
              <a:buChar char="v"/>
            </a:pPr>
            <a:r>
              <a:rPr lang="zh-CN" altLang="en-US" dirty="0" smtClean="0"/>
              <a:t>如图</a:t>
            </a:r>
            <a:r>
              <a:rPr lang="en-US" altLang="zh-CN" dirty="0" smtClean="0"/>
              <a:t>6.7</a:t>
            </a:r>
            <a:r>
              <a:rPr lang="zh-CN" altLang="en-US" dirty="0" smtClean="0"/>
              <a:t>所示</a:t>
            </a:r>
          </a:p>
          <a:p>
            <a:pPr marL="800100" lvl="1" indent="-342900" algn="l">
              <a:lnSpc>
                <a:spcPct val="120000"/>
              </a:lnSpc>
              <a:buFont typeface="Wingdings" panose="05000000000000000000" pitchFamily="2" charset="2"/>
              <a:buChar char="n"/>
            </a:pPr>
            <a:r>
              <a:rPr lang="zh-CN" altLang="en-US" dirty="0" smtClean="0"/>
              <a:t>对应</a:t>
            </a:r>
            <a:r>
              <a:rPr lang="en-US" altLang="zh-CN" dirty="0" smtClean="0"/>
              <a:t>W</a:t>
            </a:r>
            <a:r>
              <a:rPr lang="zh-CN" altLang="en-US" dirty="0" smtClean="0"/>
              <a:t>的某一个值</a:t>
            </a:r>
            <a:r>
              <a:rPr lang="en-US" altLang="zh-CN" dirty="0" err="1" smtClean="0"/>
              <a:t>W</a:t>
            </a:r>
            <a:r>
              <a:rPr lang="en-US" altLang="zh-CN" baseline="-25000" dirty="0" err="1" smtClean="0"/>
              <a:t>i</a:t>
            </a:r>
            <a:r>
              <a:rPr lang="zh-CN" altLang="en-US" dirty="0" smtClean="0"/>
              <a:t>的全部</a:t>
            </a:r>
            <a:r>
              <a:rPr lang="en-US" altLang="zh-CN" dirty="0" smtClean="0"/>
              <a:t>S</a:t>
            </a:r>
            <a:r>
              <a:rPr lang="zh-CN" altLang="en-US" dirty="0" smtClean="0"/>
              <a:t>值记作</a:t>
            </a:r>
            <a:r>
              <a:rPr lang="en-US" altLang="zh-CN" dirty="0" smtClean="0"/>
              <a:t>{S}</a:t>
            </a:r>
            <a:r>
              <a:rPr lang="en-US" altLang="zh-CN" baseline="-25000" dirty="0" err="1" smtClean="0"/>
              <a:t>Wi</a:t>
            </a:r>
            <a:r>
              <a:rPr lang="zh-CN" altLang="en-US" dirty="0" smtClean="0"/>
              <a:t>（表示此仓库工作的全部保管员）</a:t>
            </a:r>
            <a:endParaRPr lang="en-US" altLang="zh-CN" dirty="0" smtClean="0"/>
          </a:p>
          <a:p>
            <a:pPr marL="800100" lvl="1" indent="-342900" algn="l">
              <a:lnSpc>
                <a:spcPct val="120000"/>
              </a:lnSpc>
              <a:buFont typeface="Wingdings" panose="05000000000000000000" pitchFamily="2" charset="2"/>
              <a:buChar char="n"/>
            </a:pPr>
            <a:r>
              <a:rPr lang="zh-CN" altLang="en-US" dirty="0" smtClean="0"/>
              <a:t>全部</a:t>
            </a:r>
            <a:r>
              <a:rPr lang="en-US" altLang="zh-CN" dirty="0" smtClean="0"/>
              <a:t>C</a:t>
            </a:r>
            <a:r>
              <a:rPr lang="zh-CN" altLang="en-US" dirty="0" smtClean="0"/>
              <a:t>值记作</a:t>
            </a:r>
            <a:r>
              <a:rPr lang="en-US" altLang="zh-CN" dirty="0" smtClean="0"/>
              <a:t>{C}</a:t>
            </a:r>
            <a:r>
              <a:rPr lang="en-US" altLang="zh-CN" baseline="-25000" dirty="0" err="1" smtClean="0"/>
              <a:t>Wi</a:t>
            </a:r>
            <a:r>
              <a:rPr lang="zh-CN" altLang="en-US" dirty="0" smtClean="0"/>
              <a:t>（表示在此仓库中存放的所有商品）</a:t>
            </a:r>
            <a:endParaRPr lang="en-US" altLang="zh-CN" dirty="0" smtClean="0"/>
          </a:p>
          <a:p>
            <a:pPr marL="800100" lvl="1" indent="-342900" algn="l">
              <a:lnSpc>
                <a:spcPct val="120000"/>
              </a:lnSpc>
              <a:buFont typeface="Wingdings" panose="05000000000000000000" pitchFamily="2" charset="2"/>
              <a:buChar char="n"/>
            </a:pPr>
            <a:r>
              <a:rPr lang="zh-CN" altLang="en-US" dirty="0" smtClean="0"/>
              <a:t>应当有</a:t>
            </a:r>
            <a:r>
              <a:rPr lang="en-US" altLang="zh-CN" dirty="0" smtClean="0"/>
              <a:t>{S}</a:t>
            </a:r>
            <a:r>
              <a:rPr lang="en-US" altLang="zh-CN" baseline="-25000" dirty="0" err="1" smtClean="0"/>
              <a:t>Wi</a:t>
            </a:r>
            <a:r>
              <a:rPr lang="zh-CN" altLang="en-US" dirty="0" smtClean="0"/>
              <a:t>中的每一个值和</a:t>
            </a:r>
            <a:r>
              <a:rPr lang="en-US" altLang="zh-CN" dirty="0" smtClean="0"/>
              <a:t>{C}</a:t>
            </a:r>
            <a:r>
              <a:rPr lang="en-US" altLang="zh-CN" baseline="-25000" dirty="0" err="1" smtClean="0"/>
              <a:t>Wi</a:t>
            </a:r>
            <a:r>
              <a:rPr lang="zh-CN" altLang="en-US" dirty="0" smtClean="0"/>
              <a:t>中的每一个</a:t>
            </a:r>
            <a:r>
              <a:rPr lang="en-US" altLang="zh-CN" dirty="0" smtClean="0"/>
              <a:t>C</a:t>
            </a:r>
            <a:r>
              <a:rPr lang="zh-CN" altLang="en-US" dirty="0" smtClean="0"/>
              <a:t>值对应</a:t>
            </a:r>
            <a:endParaRPr lang="en-US" altLang="zh-CN" dirty="0" smtClean="0"/>
          </a:p>
          <a:p>
            <a:pPr marL="800100" lvl="1" indent="-342900" algn="l">
              <a:lnSpc>
                <a:spcPct val="120000"/>
              </a:lnSpc>
              <a:buFont typeface="Wingdings" panose="05000000000000000000" pitchFamily="2" charset="2"/>
              <a:buChar char="n"/>
            </a:pPr>
            <a:r>
              <a:rPr lang="zh-CN" altLang="en-US" dirty="0" smtClean="0"/>
              <a:t>于是</a:t>
            </a:r>
            <a:r>
              <a:rPr lang="en-US" altLang="zh-CN" dirty="0" smtClean="0"/>
              <a:t>{S}</a:t>
            </a:r>
            <a:r>
              <a:rPr lang="en-US" altLang="zh-CN" baseline="-25000" dirty="0" err="1" smtClean="0"/>
              <a:t>Wi</a:t>
            </a:r>
            <a:r>
              <a:rPr lang="zh-CN" altLang="en-US" dirty="0" smtClean="0"/>
              <a:t>与</a:t>
            </a:r>
            <a:r>
              <a:rPr lang="en-US" altLang="zh-CN" dirty="0" smtClean="0"/>
              <a:t>{C}</a:t>
            </a:r>
            <a:r>
              <a:rPr lang="en-US" altLang="zh-CN" baseline="-25000" dirty="0" err="1" smtClean="0"/>
              <a:t>Wi</a:t>
            </a:r>
            <a:r>
              <a:rPr lang="zh-CN" altLang="en-US" dirty="0" smtClean="0"/>
              <a:t>之间正好形成一个完全二分图，因而</a:t>
            </a:r>
            <a:r>
              <a:rPr lang="en-US" altLang="zh-CN" dirty="0" smtClean="0"/>
              <a:t>W</a:t>
            </a:r>
            <a:r>
              <a:rPr lang="zh-CN" altLang="en-US" dirty="0" smtClean="0"/>
              <a:t>→→</a:t>
            </a:r>
            <a:r>
              <a:rPr lang="en-US" altLang="zh-CN" dirty="0" smtClean="0"/>
              <a:t>S</a:t>
            </a:r>
            <a:r>
              <a:rPr lang="zh-CN" altLang="en-US" dirty="0" smtClean="0"/>
              <a: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noChangeArrowheads="1"/>
          </p:cNvSpPr>
          <p:nvPr>
            <p:ph type="title" idx="4294967295"/>
          </p:nvPr>
        </p:nvSpPr>
        <p:spPr/>
        <p:txBody>
          <a:bodyPr/>
          <a:lstStyle/>
          <a:p>
            <a:r>
              <a:rPr lang="zh-CN" sz="3600" dirty="0" smtClean="0">
                <a:sym typeface="微软雅黑" panose="020B0503020204020204" pitchFamily="34" charset="-122"/>
              </a:rPr>
              <a:t>多值依赖（续）</a:t>
            </a:r>
            <a:endParaRPr lang="zh-CN" sz="3600" dirty="0" smtClean="0"/>
          </a:p>
        </p:txBody>
      </p:sp>
      <p:pic>
        <p:nvPicPr>
          <p:cNvPr id="74755" name="内容占位符 3" descr="67"/>
          <p:cNvPicPr>
            <a:picLocks noGrp="1" noChangeArrowheads="1"/>
          </p:cNvPicPr>
          <p:nvPr>
            <p:ph sz="half" idx="1"/>
          </p:nvPr>
        </p:nvPicPr>
        <p:blipFill>
          <a:blip r:embed="rId2" cstate="print"/>
          <a:srcRect/>
          <a:stretch>
            <a:fillRect/>
          </a:stretch>
        </p:blipFill>
        <p:spPr>
          <a:xfrm>
            <a:off x="1115615" y="1989932"/>
            <a:ext cx="7056785" cy="3167260"/>
          </a:xfrm>
        </p:spPr>
      </p:pic>
      <p:sp>
        <p:nvSpPr>
          <p:cNvPr id="74756" name="内容占位符 6"/>
          <p:cNvSpPr>
            <a:spLocks noGrp="1" noChangeArrowheads="1"/>
          </p:cNvSpPr>
          <p:nvPr>
            <p:ph sz="half" idx="4294967295"/>
          </p:nvPr>
        </p:nvSpPr>
        <p:spPr>
          <a:xfrm>
            <a:off x="250825" y="1124744"/>
            <a:ext cx="8435975" cy="1081088"/>
          </a:xfrm>
        </p:spPr>
        <p:txBody>
          <a:bodyPr/>
          <a:lstStyle/>
          <a:p>
            <a:r>
              <a:rPr lang="zh-CN" altLang="en-US" dirty="0" smtClean="0"/>
              <a:t>由于</a:t>
            </a:r>
            <a:r>
              <a:rPr lang="en-US" altLang="zh-CN" dirty="0" smtClean="0"/>
              <a:t>C</a:t>
            </a:r>
            <a:r>
              <a:rPr lang="zh-CN" altLang="en-US" dirty="0" smtClean="0"/>
              <a:t>与</a:t>
            </a:r>
            <a:r>
              <a:rPr lang="en-US" altLang="zh-CN" dirty="0" smtClean="0"/>
              <a:t>S</a:t>
            </a:r>
            <a:r>
              <a:rPr lang="zh-CN" altLang="en-US" dirty="0" smtClean="0"/>
              <a:t>的完全对称性，必然有</a:t>
            </a:r>
            <a:r>
              <a:rPr lang="en-US" altLang="zh-CN" dirty="0" smtClean="0"/>
              <a:t>W</a:t>
            </a:r>
            <a:r>
              <a:rPr lang="zh-CN" altLang="en-US" dirty="0" smtClean="0"/>
              <a:t>→→</a:t>
            </a:r>
            <a:r>
              <a:rPr lang="en-US" altLang="zh-CN" dirty="0" smtClean="0"/>
              <a:t>C</a:t>
            </a:r>
            <a:r>
              <a:rPr lang="zh-CN" altLang="en-US" dirty="0" smtClean="0"/>
              <a:t>成立。</a:t>
            </a:r>
          </a:p>
          <a:p>
            <a:endParaRPr lang="zh-CN" altLang="en-US" dirty="0" smtClean="0"/>
          </a:p>
        </p:txBody>
      </p:sp>
      <p:sp>
        <p:nvSpPr>
          <p:cNvPr id="74757" name="矩形 4"/>
          <p:cNvSpPr>
            <a:spLocks noChangeArrowheads="1"/>
          </p:cNvSpPr>
          <p:nvPr/>
        </p:nvSpPr>
        <p:spPr bwMode="auto">
          <a:xfrm>
            <a:off x="2945803" y="5651956"/>
            <a:ext cx="2778325" cy="369332"/>
          </a:xfrm>
          <a:prstGeom prst="rect">
            <a:avLst/>
          </a:prstGeom>
          <a:noFill/>
          <a:ln w="9525">
            <a:noFill/>
            <a:miter lim="800000"/>
          </a:ln>
        </p:spPr>
        <p:txBody>
          <a:bodyPr wrap="none">
            <a:spAutoFit/>
          </a:bodyPr>
          <a:lstStyle/>
          <a:p>
            <a:r>
              <a:rPr lang="zh-CN" altLang="en-US" b="1" dirty="0">
                <a:solidFill>
                  <a:srgbClr val="000000"/>
                </a:solidFill>
                <a:sym typeface="Arial" panose="020B0604020202020204" pitchFamily="34" charset="0"/>
              </a:rPr>
              <a:t>图</a:t>
            </a:r>
            <a:r>
              <a:rPr lang="en-US" altLang="zh-CN" b="1" dirty="0">
                <a:solidFill>
                  <a:srgbClr val="000000"/>
                </a:solidFill>
                <a:sym typeface="Arial" panose="020B0604020202020204" pitchFamily="34" charset="0"/>
              </a:rPr>
              <a:t>6.7  W</a:t>
            </a:r>
            <a:r>
              <a:rPr lang="zh-CN" altLang="en-US" b="1" dirty="0">
                <a:solidFill>
                  <a:srgbClr val="000000"/>
                </a:solidFill>
                <a:sym typeface="Arial" panose="020B0604020202020204" pitchFamily="34" charset="0"/>
              </a:rPr>
              <a:t>→→</a:t>
            </a:r>
            <a:r>
              <a:rPr lang="en-US" altLang="zh-CN" b="1" dirty="0">
                <a:solidFill>
                  <a:srgbClr val="000000"/>
                </a:solidFill>
                <a:sym typeface="Arial" panose="020B0604020202020204" pitchFamily="34" charset="0"/>
              </a:rPr>
              <a:t>S</a:t>
            </a:r>
            <a:r>
              <a:rPr lang="zh-CN" altLang="en-US" b="1" dirty="0">
                <a:solidFill>
                  <a:srgbClr val="000000"/>
                </a:solidFill>
                <a:sym typeface="Arial" panose="020B0604020202020204" pitchFamily="34" charset="0"/>
              </a:rPr>
              <a:t>且</a:t>
            </a:r>
            <a:r>
              <a:rPr lang="en-US" altLang="zh-CN" b="1" dirty="0">
                <a:solidFill>
                  <a:srgbClr val="000000"/>
                </a:solidFill>
                <a:sym typeface="Arial" panose="020B0604020202020204" pitchFamily="34" charset="0"/>
              </a:rPr>
              <a:t>W</a:t>
            </a:r>
            <a:r>
              <a:rPr lang="zh-CN" altLang="en-US" b="1" dirty="0">
                <a:solidFill>
                  <a:srgbClr val="000000"/>
                </a:solidFill>
                <a:sym typeface="Arial" panose="020B0604020202020204" pitchFamily="34" charset="0"/>
              </a:rPr>
              <a:t>→→</a:t>
            </a:r>
            <a:r>
              <a:rPr lang="en-US" altLang="zh-CN" b="1" dirty="0">
                <a:solidFill>
                  <a:srgbClr val="000000"/>
                </a:solidFill>
                <a:sym typeface="Arial" panose="020B0604020202020204" pitchFamily="34" charset="0"/>
              </a:rPr>
              <a:t>C</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sz="3600" dirty="0" smtClean="0">
                <a:sym typeface="微软雅黑" panose="020B0503020204020204" pitchFamily="34" charset="-122"/>
              </a:rPr>
              <a:t>多值依赖（续）</a:t>
            </a:r>
          </a:p>
        </p:txBody>
      </p:sp>
      <p:sp>
        <p:nvSpPr>
          <p:cNvPr id="75779" name="Rectangle 3"/>
          <p:cNvSpPr>
            <a:spLocks noGrp="1" noChangeArrowheads="1"/>
          </p:cNvSpPr>
          <p:nvPr>
            <p:ph type="body" idx="1"/>
          </p:nvPr>
        </p:nvSpPr>
        <p:spPr>
          <a:xfrm>
            <a:off x="457200" y="1098550"/>
            <a:ext cx="8229600" cy="5095875"/>
          </a:xfrm>
        </p:spPr>
        <p:txBody>
          <a:bodyPr/>
          <a:lstStyle/>
          <a:p>
            <a:pPr>
              <a:lnSpc>
                <a:spcPct val="150000"/>
              </a:lnSpc>
            </a:pPr>
            <a:r>
              <a:rPr lang="zh-CN" altLang="en-US" dirty="0" smtClean="0">
                <a:sym typeface="Calibri" panose="020F0502020204030204" pitchFamily="34" charset="0"/>
              </a:rPr>
              <a:t>多值依赖的性质</a:t>
            </a:r>
          </a:p>
          <a:p>
            <a:pPr lvl="1">
              <a:lnSpc>
                <a:spcPct val="150000"/>
              </a:lnSpc>
              <a:buNone/>
            </a:pPr>
            <a:r>
              <a:rPr lang="zh-CN" altLang="en-US" dirty="0" smtClean="0">
                <a:sym typeface="Calibri" panose="020F0502020204030204" pitchFamily="34" charset="0"/>
              </a:rPr>
              <a:t>（</a:t>
            </a:r>
            <a:r>
              <a:rPr lang="en-US" altLang="zh-CN" dirty="0" smtClean="0">
                <a:sym typeface="Calibri" panose="020F0502020204030204" pitchFamily="34" charset="0"/>
              </a:rPr>
              <a:t>1</a:t>
            </a:r>
            <a:r>
              <a:rPr lang="zh-CN" altLang="en-US" dirty="0" smtClean="0">
                <a:sym typeface="Calibri" panose="020F0502020204030204" pitchFamily="34" charset="0"/>
              </a:rPr>
              <a:t>）多值依赖具有对称性。</a:t>
            </a:r>
            <a:endParaRPr lang="en-US" altLang="zh-CN" dirty="0" smtClean="0">
              <a:sym typeface="Calibri" panose="020F0502020204030204" pitchFamily="34" charset="0"/>
            </a:endParaRPr>
          </a:p>
          <a:p>
            <a:pPr lvl="2">
              <a:lnSpc>
                <a:spcPct val="150000"/>
              </a:lnSpc>
              <a:buNone/>
            </a:pPr>
            <a:r>
              <a:rPr lang="zh-CN" altLang="en-US" sz="2400" dirty="0" smtClean="0">
                <a:sym typeface="Calibri" panose="020F0502020204030204" pitchFamily="34" charset="0"/>
              </a:rPr>
              <a:t>即若</a:t>
            </a:r>
            <a:r>
              <a:rPr lang="en-US" altLang="zh-CN" sz="2400" i="1" dirty="0" smtClean="0">
                <a:sym typeface="Calibri" panose="020F0502020204030204" pitchFamily="34" charset="0"/>
              </a:rPr>
              <a:t>X</a:t>
            </a:r>
            <a:r>
              <a:rPr lang="en-US" altLang="zh-CN" sz="2400" dirty="0" smtClean="0">
                <a:sym typeface="Calibri" panose="020F0502020204030204" pitchFamily="34" charset="0"/>
              </a:rPr>
              <a:t>→→</a:t>
            </a:r>
            <a:r>
              <a:rPr lang="en-US" altLang="zh-CN" sz="2400" i="1" dirty="0" smtClean="0">
                <a:sym typeface="Calibri" panose="020F0502020204030204" pitchFamily="34" charset="0"/>
              </a:rPr>
              <a:t>Y</a:t>
            </a:r>
            <a:r>
              <a:rPr lang="zh-CN" altLang="en-US" sz="2400" dirty="0" smtClean="0">
                <a:sym typeface="Calibri" panose="020F0502020204030204" pitchFamily="34" charset="0"/>
              </a:rPr>
              <a:t>，则</a:t>
            </a:r>
            <a:r>
              <a:rPr lang="en-US" altLang="zh-CN" sz="2400" i="1" dirty="0" smtClean="0">
                <a:sym typeface="Calibri" panose="020F0502020204030204" pitchFamily="34" charset="0"/>
              </a:rPr>
              <a:t>X</a:t>
            </a:r>
            <a:r>
              <a:rPr lang="en-US" altLang="zh-CN" sz="2400" dirty="0" smtClean="0">
                <a:sym typeface="Calibri" panose="020F0502020204030204" pitchFamily="34" charset="0"/>
              </a:rPr>
              <a:t>→→</a:t>
            </a:r>
            <a:r>
              <a:rPr lang="en-US" altLang="zh-CN" sz="2400" i="1" dirty="0" smtClean="0">
                <a:sym typeface="Calibri" panose="020F0502020204030204" pitchFamily="34" charset="0"/>
              </a:rPr>
              <a:t>Z</a:t>
            </a:r>
            <a:r>
              <a:rPr lang="zh-CN" altLang="en-US" sz="2400" dirty="0" smtClean="0">
                <a:sym typeface="Calibri" panose="020F0502020204030204" pitchFamily="34" charset="0"/>
              </a:rPr>
              <a:t>，其中</a:t>
            </a:r>
            <a:r>
              <a:rPr lang="en-US" altLang="zh-CN" sz="2400" i="1" dirty="0" smtClean="0">
                <a:sym typeface="Calibri" panose="020F0502020204030204" pitchFamily="34" charset="0"/>
              </a:rPr>
              <a:t>Z</a:t>
            </a:r>
            <a:r>
              <a:rPr lang="zh-CN" altLang="en-US" sz="2400" dirty="0" smtClean="0">
                <a:sym typeface="Calibri" panose="020F0502020204030204" pitchFamily="34" charset="0"/>
              </a:rPr>
              <a:t>＝</a:t>
            </a:r>
            <a:r>
              <a:rPr lang="en-US" altLang="zh-CN" sz="2400" i="1" dirty="0" smtClean="0">
                <a:sym typeface="Calibri" panose="020F0502020204030204" pitchFamily="34" charset="0"/>
              </a:rPr>
              <a:t>U</a:t>
            </a:r>
            <a:r>
              <a:rPr lang="zh-CN" altLang="en-US" sz="2400" dirty="0" smtClean="0">
                <a:sym typeface="Calibri" panose="020F0502020204030204" pitchFamily="34" charset="0"/>
              </a:rPr>
              <a:t>－</a:t>
            </a:r>
            <a:r>
              <a:rPr lang="en-US" altLang="zh-CN" sz="2400" i="1" dirty="0" smtClean="0">
                <a:sym typeface="Calibri" panose="020F0502020204030204" pitchFamily="34" charset="0"/>
              </a:rPr>
              <a:t>X</a:t>
            </a:r>
            <a:r>
              <a:rPr lang="zh-CN" altLang="en-US" sz="2400" dirty="0" smtClean="0">
                <a:sym typeface="Calibri" panose="020F0502020204030204" pitchFamily="34" charset="0"/>
              </a:rPr>
              <a:t>－</a:t>
            </a:r>
            <a:r>
              <a:rPr lang="en-US" altLang="zh-CN" sz="2400" i="1" dirty="0" smtClean="0">
                <a:sym typeface="Calibri" panose="020F0502020204030204" pitchFamily="34" charset="0"/>
              </a:rPr>
              <a:t>Y</a:t>
            </a:r>
          </a:p>
          <a:p>
            <a:pPr lvl="2">
              <a:lnSpc>
                <a:spcPct val="150000"/>
              </a:lnSpc>
              <a:buFont typeface="Wingdings" panose="05000000000000000000" pitchFamily="2" charset="2"/>
              <a:buChar char="l"/>
            </a:pPr>
            <a:r>
              <a:rPr lang="zh-CN" altLang="en-US" dirty="0" smtClean="0">
                <a:sym typeface="Calibri" panose="020F0502020204030204" pitchFamily="34" charset="0"/>
              </a:rPr>
              <a:t>多值依赖的对称性可以用完全二分图直观地表示出来。</a:t>
            </a:r>
            <a:endParaRPr lang="en-US" dirty="0" smtClean="0">
              <a:sym typeface="Calibri" panose="020F0502020204030204" pitchFamily="34" charset="0"/>
            </a:endParaRPr>
          </a:p>
          <a:p>
            <a:pPr lvl="2">
              <a:lnSpc>
                <a:spcPct val="150000"/>
              </a:lnSpc>
              <a:buFont typeface="Wingdings" panose="05000000000000000000" pitchFamily="2" charset="2"/>
              <a:buChar char="l"/>
            </a:pPr>
            <a:r>
              <a:rPr lang="zh-CN" altLang="en-US" dirty="0" smtClean="0"/>
              <a:t>从[例</a:t>
            </a:r>
            <a:r>
              <a:rPr lang="en-US" altLang="zh-CN" dirty="0" smtClean="0"/>
              <a:t>6.10</a:t>
            </a:r>
            <a:r>
              <a:rPr lang="zh-CN" altLang="en-US" dirty="0" smtClean="0"/>
              <a:t>] 容易看出，因为每个保管员保管所有商品，同时每种商品被所有保管员保管，显然若</a:t>
            </a:r>
            <a:r>
              <a:rPr lang="en-US" altLang="zh-CN" i="1" dirty="0" smtClean="0"/>
              <a:t>W</a:t>
            </a:r>
            <a:r>
              <a:rPr lang="zh-CN" altLang="en-US" dirty="0" smtClean="0"/>
              <a:t>→→</a:t>
            </a:r>
            <a:r>
              <a:rPr lang="en-US" altLang="zh-CN" i="1" dirty="0" smtClean="0"/>
              <a:t>S</a:t>
            </a:r>
            <a:r>
              <a:rPr lang="zh-CN" altLang="en-US" dirty="0" smtClean="0"/>
              <a:t>，必然有</a:t>
            </a:r>
            <a:r>
              <a:rPr lang="en-US" altLang="zh-CN" i="1" dirty="0" smtClean="0"/>
              <a:t>W</a:t>
            </a:r>
            <a:r>
              <a:rPr lang="zh-CN" altLang="en-US" dirty="0" smtClean="0"/>
              <a:t>→→</a:t>
            </a:r>
            <a:r>
              <a:rPr lang="en-US" altLang="zh-CN" i="1" dirty="0" smtClean="0"/>
              <a:t>C</a:t>
            </a:r>
            <a:r>
              <a:rPr lang="zh-CN" altLang="en-US" dirty="0" smtClean="0"/>
              <a:t>。</a:t>
            </a:r>
            <a:endParaRPr lang="zh-CN" altLang="en-US" dirty="0" smtClean="0">
              <a:sym typeface="Calibri" panose="020F0502020204030204" pitchFamily="34" charset="0"/>
            </a:endParaRPr>
          </a:p>
          <a:p>
            <a:endParaRPr lang="zh-CN" altLang="en-US" sz="2200" dirty="0" smtClean="0">
              <a:sym typeface="Calibri" panose="020F0502020204030204" pitchFamily="34"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76804"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多值依赖（续）</a:t>
            </a:r>
            <a:endParaRPr lang="zh-CN" sz="3600" dirty="0" smtClean="0"/>
          </a:p>
        </p:txBody>
      </p:sp>
      <p:sp>
        <p:nvSpPr>
          <p:cNvPr id="76805" name="Rectangle 3"/>
          <p:cNvSpPr>
            <a:spLocks noGrp="1" noChangeArrowheads="1"/>
          </p:cNvSpPr>
          <p:nvPr>
            <p:ph idx="1"/>
          </p:nvPr>
        </p:nvSpPr>
        <p:spPr>
          <a:xfrm>
            <a:off x="250825" y="1123950"/>
            <a:ext cx="8713788" cy="4854575"/>
          </a:xfrm>
        </p:spPr>
        <p:txBody>
          <a:bodyPr/>
          <a:lstStyle/>
          <a:p>
            <a:pPr marL="742950" lvl="1" indent="-285750" algn="l">
              <a:lnSpc>
                <a:spcPct val="150000"/>
              </a:lnSpc>
            </a:pPr>
            <a:r>
              <a:rPr lang="zh-CN" altLang="en-US" dirty="0" smtClean="0">
                <a:sym typeface="Calibri" panose="020F0502020204030204" pitchFamily="34" charset="0"/>
              </a:rPr>
              <a:t>（</a:t>
            </a:r>
            <a:r>
              <a:rPr lang="en-US" altLang="zh-CN" dirty="0" smtClean="0">
                <a:sym typeface="Calibri" panose="020F0502020204030204" pitchFamily="34" charset="0"/>
              </a:rPr>
              <a:t>2</a:t>
            </a:r>
            <a:r>
              <a:rPr lang="zh-CN" altLang="en-US" dirty="0" smtClean="0">
                <a:sym typeface="Calibri" panose="020F0502020204030204" pitchFamily="34" charset="0"/>
              </a:rPr>
              <a:t>）多值依赖具有传递性。即若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zh-CN" altLang="en-US" dirty="0" smtClean="0">
                <a:sym typeface="Calibri" panose="020F0502020204030204" pitchFamily="34" charset="0"/>
              </a:rPr>
              <a:t>， 则</a:t>
            </a:r>
            <a:r>
              <a:rPr lang="en-US" dirty="0" smtClean="0">
                <a:sym typeface="Calibri" panose="020F0502020204030204" pitchFamily="34" charset="0"/>
              </a:rPr>
              <a:t>	  	   </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en-US" altLang="zh-CN" dirty="0" smtClean="0">
                <a:sym typeface="Calibri" panose="020F0502020204030204" pitchFamily="34" charset="0"/>
              </a:rPr>
              <a:t> -</a:t>
            </a:r>
            <a:r>
              <a:rPr lang="en-US" altLang="zh-CN" i="1" dirty="0" smtClean="0">
                <a:sym typeface="Calibri" panose="020F0502020204030204" pitchFamily="34" charset="0"/>
              </a:rPr>
              <a:t>Y</a:t>
            </a:r>
            <a:r>
              <a:rPr lang="zh-CN" altLang="en-US" dirty="0" smtClean="0">
                <a:sym typeface="Calibri" panose="020F0502020204030204" pitchFamily="34" charset="0"/>
              </a:rPr>
              <a:t>。</a:t>
            </a:r>
            <a:endParaRPr lang="en-US" sz="2800" dirty="0" smtClean="0">
              <a:sym typeface="Calibri" panose="020F0502020204030204" pitchFamily="34" charset="0"/>
            </a:endParaRPr>
          </a:p>
          <a:p>
            <a:pPr marL="742950" lvl="1" indent="-285750" algn="l">
              <a:lnSpc>
                <a:spcPct val="150000"/>
              </a:lnSpc>
            </a:pPr>
            <a:r>
              <a:rPr lang="zh-CN" altLang="en-US" dirty="0" smtClean="0">
                <a:sym typeface="Calibri" panose="020F0502020204030204" pitchFamily="34" charset="0"/>
              </a:rPr>
              <a:t>（</a:t>
            </a:r>
            <a:r>
              <a:rPr lang="en-US" altLang="zh-CN" dirty="0" smtClean="0">
                <a:sym typeface="Calibri" panose="020F0502020204030204" pitchFamily="34" charset="0"/>
              </a:rPr>
              <a:t>3</a:t>
            </a:r>
            <a:r>
              <a:rPr lang="zh-CN" altLang="en-US" dirty="0" smtClean="0">
                <a:sym typeface="Calibri" panose="020F0502020204030204" pitchFamily="34" charset="0"/>
              </a:rPr>
              <a:t>）函数依赖是多值依赖的特殊情况。即若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，则   </a:t>
            </a:r>
            <a:r>
              <a:rPr lang="en-US" dirty="0" smtClean="0">
                <a:sym typeface="Calibri" panose="020F0502020204030204" pitchFamily="34" charset="0"/>
              </a:rPr>
              <a:t>	</a:t>
            </a:r>
            <a:r>
              <a:rPr lang="zh-CN" altLang="en-US" dirty="0" smtClean="0">
                <a:sym typeface="Calibri" panose="020F0502020204030204" pitchFamily="34" charset="0"/>
              </a:rPr>
              <a:t>    </a:t>
            </a:r>
            <a:endParaRPr lang="en-US" altLang="zh-CN" dirty="0" smtClean="0">
              <a:sym typeface="Calibri" panose="020F0502020204030204" pitchFamily="34" charset="0"/>
            </a:endParaRPr>
          </a:p>
          <a:p>
            <a:pPr marL="742950" lvl="1" indent="-285750" algn="l">
              <a:lnSpc>
                <a:spcPct val="150000"/>
              </a:lnSpc>
            </a:pPr>
            <a:r>
              <a:rPr lang="en-US" altLang="zh-CN" i="1" dirty="0" smtClean="0">
                <a:sym typeface="Calibri" panose="020F0502020204030204" pitchFamily="34" charset="0"/>
              </a:rPr>
              <a:t>         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a:t>
            </a:r>
          </a:p>
          <a:p>
            <a:pPr marL="742950" lvl="1" indent="-285750" algn="l">
              <a:lnSpc>
                <a:spcPct val="150000"/>
              </a:lnSpc>
            </a:pPr>
            <a:r>
              <a:rPr lang="zh-CN" altLang="en-US" dirty="0" smtClean="0">
                <a:sym typeface="Calibri" panose="020F0502020204030204" pitchFamily="34" charset="0"/>
              </a:rPr>
              <a:t>（</a:t>
            </a:r>
            <a:r>
              <a:rPr lang="en-US" altLang="zh-CN" dirty="0" smtClean="0">
                <a:sym typeface="Calibri" panose="020F0502020204030204" pitchFamily="34" charset="0"/>
              </a:rPr>
              <a:t>4</a:t>
            </a:r>
            <a:r>
              <a:rPr lang="zh-CN" altLang="en-US" dirty="0" smtClean="0">
                <a:sym typeface="Calibri" panose="020F0502020204030204" pitchFamily="34" charset="0"/>
              </a:rPr>
              <a:t>）若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zh-CN" altLang="en-US" dirty="0" smtClean="0">
                <a:sym typeface="Calibri" panose="020F0502020204030204" pitchFamily="34" charset="0"/>
              </a:rPr>
              <a:t>，则</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YZ</a:t>
            </a:r>
            <a:r>
              <a:rPr lang="zh-CN" altLang="en-US" dirty="0" smtClean="0">
                <a:sym typeface="Calibri" panose="020F0502020204030204" pitchFamily="34" charset="0"/>
              </a:rPr>
              <a:t>。</a:t>
            </a:r>
          </a:p>
          <a:p>
            <a:pPr marL="742950" lvl="1" indent="-285750" algn="l">
              <a:lnSpc>
                <a:spcPct val="150000"/>
              </a:lnSpc>
            </a:pPr>
            <a:r>
              <a:rPr lang="zh-CN" altLang="en-US" dirty="0" smtClean="0">
                <a:sym typeface="Calibri" panose="020F0502020204030204" pitchFamily="34" charset="0"/>
              </a:rPr>
              <a:t>（</a:t>
            </a:r>
            <a:r>
              <a:rPr lang="en-US" altLang="zh-CN" dirty="0" smtClean="0">
                <a:sym typeface="Calibri" panose="020F0502020204030204" pitchFamily="34" charset="0"/>
              </a:rPr>
              <a:t>5</a:t>
            </a:r>
            <a:r>
              <a:rPr lang="zh-CN" altLang="en-US" dirty="0" smtClean="0">
                <a:sym typeface="Calibri" panose="020F0502020204030204" pitchFamily="34" charset="0"/>
              </a:rPr>
              <a:t>）若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zh-CN" altLang="en-US" dirty="0" smtClean="0">
                <a:sym typeface="Calibri" panose="020F0502020204030204" pitchFamily="34" charset="0"/>
              </a:rPr>
              <a:t>，则</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zh-CN" altLang="en-US" dirty="0" smtClean="0">
                <a:sym typeface="Calibri" panose="020F0502020204030204" pitchFamily="34" charset="0"/>
              </a:rPr>
              <a:t>。</a:t>
            </a:r>
          </a:p>
          <a:p>
            <a:pPr marL="742950" lvl="1" indent="-285750" algn="l">
              <a:lnSpc>
                <a:spcPct val="150000"/>
              </a:lnSpc>
            </a:pPr>
            <a:r>
              <a:rPr lang="zh-CN" altLang="en-US" dirty="0" smtClean="0">
                <a:sym typeface="Calibri" panose="020F0502020204030204" pitchFamily="34" charset="0"/>
              </a:rPr>
              <a:t>（</a:t>
            </a:r>
            <a:r>
              <a:rPr lang="en-US" altLang="zh-CN" dirty="0" smtClean="0">
                <a:sym typeface="Calibri" panose="020F0502020204030204" pitchFamily="34" charset="0"/>
              </a:rPr>
              <a:t>6</a:t>
            </a:r>
            <a:r>
              <a:rPr lang="zh-CN" altLang="en-US" dirty="0" smtClean="0">
                <a:sym typeface="Calibri" panose="020F0502020204030204" pitchFamily="34" charset="0"/>
              </a:rPr>
              <a:t>）若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zh-CN" altLang="en-US" dirty="0" smtClean="0">
                <a:sym typeface="Calibri" panose="020F0502020204030204" pitchFamily="34" charset="0"/>
              </a:rPr>
              <a:t>，则</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zh-CN" altLang="en-US"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en-US" altLang="zh-CN" dirty="0" smtClean="0">
                <a:sym typeface="Calibri" panose="020F0502020204030204" pitchFamily="34" charset="0"/>
              </a:rPr>
              <a:t> -</a:t>
            </a:r>
            <a:r>
              <a:rPr lang="en-US" altLang="zh-CN" i="1" dirty="0" smtClean="0">
                <a:sym typeface="Calibri" panose="020F0502020204030204" pitchFamily="34" charset="0"/>
              </a:rPr>
              <a:t>Y</a:t>
            </a:r>
            <a:r>
              <a:rPr lang="zh-CN" altLang="en-US" dirty="0" smtClean="0">
                <a:sym typeface="Calibri" panose="020F0502020204030204" pitchFamily="34" charset="0"/>
              </a:rPr>
              <a:t>。</a:t>
            </a: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7782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77828"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多值依赖（续）</a:t>
            </a:r>
            <a:endParaRPr lang="zh-CN" sz="3600" dirty="0" smtClean="0"/>
          </a:p>
        </p:txBody>
      </p:sp>
      <p:sp>
        <p:nvSpPr>
          <p:cNvPr id="77829" name="Rectangle 3"/>
          <p:cNvSpPr>
            <a:spLocks noGrp="1" noChangeArrowheads="1"/>
          </p:cNvSpPr>
          <p:nvPr>
            <p:ph idx="1"/>
          </p:nvPr>
        </p:nvSpPr>
        <p:spPr>
          <a:xfrm>
            <a:off x="457200" y="1098551"/>
            <a:ext cx="8229600" cy="5930900"/>
          </a:xfrm>
        </p:spPr>
        <p:txBody>
          <a:bodyPr/>
          <a:lstStyle/>
          <a:p>
            <a:pPr marL="342900" indent="-342900" algn="l">
              <a:lnSpc>
                <a:spcPct val="120000"/>
              </a:lnSpc>
              <a:buFont typeface="Wingdings" panose="05000000000000000000" pitchFamily="2" charset="2"/>
              <a:buChar char="v"/>
            </a:pPr>
            <a:r>
              <a:rPr lang="zh-CN" altLang="en-US" dirty="0" smtClean="0">
                <a:sym typeface="Calibri" panose="020F0502020204030204" pitchFamily="34" charset="0"/>
              </a:rPr>
              <a:t>多值依赖与函数依赖的区别</a:t>
            </a:r>
          </a:p>
          <a:p>
            <a:pPr marL="742950" lvl="1" indent="-285750" algn="l">
              <a:lnSpc>
                <a:spcPct val="120000"/>
              </a:lnSpc>
            </a:pPr>
            <a:r>
              <a:rPr lang="zh-CN" altLang="en-US" dirty="0" smtClean="0">
                <a:sym typeface="Calibri" panose="020F0502020204030204" pitchFamily="34" charset="0"/>
              </a:rPr>
              <a:t>（</a:t>
            </a:r>
            <a:r>
              <a:rPr lang="en-US" altLang="zh-CN" dirty="0" smtClean="0">
                <a:sym typeface="Calibri" panose="020F0502020204030204" pitchFamily="34" charset="0"/>
              </a:rPr>
              <a:t>1</a:t>
            </a:r>
            <a:r>
              <a:rPr lang="zh-CN" altLang="en-US" dirty="0" smtClean="0">
                <a:sym typeface="Calibri" panose="020F0502020204030204" pitchFamily="34" charset="0"/>
              </a:rPr>
              <a:t>）多值依赖的有效性与属性集的范围有关</a:t>
            </a:r>
          </a:p>
          <a:p>
            <a:pPr marL="1143000" lvl="2" indent="-228600" algn="l">
              <a:lnSpc>
                <a:spcPct val="120000"/>
              </a:lnSpc>
              <a:buSzPct val="87000"/>
              <a:buFont typeface="Wingdings" panose="05000000000000000000" pitchFamily="2" charset="2"/>
              <a:buChar char="l"/>
            </a:pPr>
            <a:r>
              <a:rPr lang="zh-CN" altLang="en-US" dirty="0" smtClean="0">
                <a:sym typeface="Calibri" panose="020F0502020204030204" pitchFamily="34" charset="0"/>
              </a:rPr>
              <a:t>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在</a:t>
            </a:r>
            <a:r>
              <a:rPr lang="en-US" altLang="zh-CN" i="1" dirty="0" smtClean="0">
                <a:sym typeface="Calibri" panose="020F0502020204030204" pitchFamily="34" charset="0"/>
              </a:rPr>
              <a:t>U</a:t>
            </a:r>
            <a:r>
              <a:rPr lang="zh-CN" altLang="en-US" dirty="0" smtClean="0">
                <a:sym typeface="Calibri" panose="020F0502020204030204" pitchFamily="34" charset="0"/>
              </a:rPr>
              <a:t>上成立，则在</a:t>
            </a:r>
            <a:r>
              <a:rPr lang="en-US" altLang="zh-CN" i="1" dirty="0" smtClean="0">
                <a:sym typeface="Calibri" panose="020F0502020204030204" pitchFamily="34" charset="0"/>
              </a:rPr>
              <a:t>W</a:t>
            </a:r>
            <a:r>
              <a:rPr lang="zh-CN" altLang="en-US" dirty="0" smtClean="0">
                <a:sym typeface="Calibri" panose="020F0502020204030204" pitchFamily="34" charset="0"/>
              </a:rPr>
              <a:t>（</a:t>
            </a:r>
            <a:r>
              <a:rPr lang="zh-CN" altLang="en-US" i="1" dirty="0" smtClean="0">
                <a:sym typeface="Calibri" panose="020F0502020204030204" pitchFamily="34" charset="0"/>
              </a:rPr>
              <a:t>XY</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W</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U</a:t>
            </a:r>
            <a:r>
              <a:rPr lang="zh-CN" altLang="en-US" dirty="0" smtClean="0">
                <a:sym typeface="Calibri" panose="020F0502020204030204" pitchFamily="34" charset="0"/>
              </a:rPr>
              <a:t>）上一定成立；反之则不然，即</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在</a:t>
            </a:r>
            <a:r>
              <a:rPr lang="en-US" altLang="zh-CN" i="1" dirty="0" smtClean="0">
                <a:sym typeface="Calibri" panose="020F0502020204030204" pitchFamily="34" charset="0"/>
              </a:rPr>
              <a:t>W</a:t>
            </a:r>
            <a:r>
              <a:rPr lang="zh-CN" altLang="en-US" dirty="0" smtClean="0">
                <a:sym typeface="Calibri" panose="020F0502020204030204" pitchFamily="34" charset="0"/>
              </a:rPr>
              <a:t>（</a:t>
            </a:r>
            <a:r>
              <a:rPr lang="en-US" altLang="zh-CN" i="1" dirty="0" smtClean="0">
                <a:sym typeface="Calibri" panose="020F0502020204030204" pitchFamily="34" charset="0"/>
              </a:rPr>
              <a:t>W</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U</a:t>
            </a:r>
            <a:r>
              <a:rPr lang="zh-CN" altLang="en-US" dirty="0" smtClean="0">
                <a:sym typeface="Calibri" panose="020F0502020204030204" pitchFamily="34" charset="0"/>
              </a:rPr>
              <a:t>）上成立，在</a:t>
            </a:r>
            <a:r>
              <a:rPr lang="en-US" altLang="zh-CN" i="1" dirty="0" smtClean="0">
                <a:sym typeface="Calibri" panose="020F0502020204030204" pitchFamily="34" charset="0"/>
              </a:rPr>
              <a:t>U</a:t>
            </a:r>
            <a:r>
              <a:rPr lang="zh-CN" altLang="en-US" dirty="0" smtClean="0">
                <a:sym typeface="Calibri" panose="020F0502020204030204" pitchFamily="34" charset="0"/>
              </a:rPr>
              <a:t>上并不一定成立。</a:t>
            </a:r>
          </a:p>
          <a:p>
            <a:pPr marL="1143000" lvl="2" indent="-228600" algn="l">
              <a:lnSpc>
                <a:spcPct val="120000"/>
              </a:lnSpc>
              <a:buSzPct val="87000"/>
              <a:buFont typeface="Wingdings" panose="05000000000000000000" pitchFamily="2" charset="2"/>
              <a:buChar char="l"/>
            </a:pPr>
            <a:r>
              <a:rPr lang="zh-CN" altLang="en-US" dirty="0" smtClean="0">
                <a:sym typeface="Calibri" panose="020F0502020204030204" pitchFamily="34" charset="0"/>
              </a:rPr>
              <a:t>原因：多值依赖的定义中不仅涉及属性组</a:t>
            </a:r>
            <a:r>
              <a:rPr lang="en-US" altLang="zh-CN" i="1" dirty="0" smtClean="0">
                <a:sym typeface="Calibri" panose="020F0502020204030204" pitchFamily="34" charset="0"/>
              </a:rPr>
              <a:t>X</a:t>
            </a:r>
            <a:r>
              <a:rPr lang="zh-CN" altLang="en-US" dirty="0" smtClean="0">
                <a:sym typeface="Calibri" panose="020F0502020204030204" pitchFamily="34" charset="0"/>
              </a:rPr>
              <a:t>和</a:t>
            </a:r>
            <a:r>
              <a:rPr lang="en-US" altLang="zh-CN" i="1" dirty="0" smtClean="0">
                <a:sym typeface="Calibri" panose="020F0502020204030204" pitchFamily="34" charset="0"/>
              </a:rPr>
              <a:t>Y</a:t>
            </a:r>
            <a:r>
              <a:rPr lang="zh-CN" altLang="en-US" dirty="0" smtClean="0">
                <a:sym typeface="Calibri" panose="020F0502020204030204" pitchFamily="34" charset="0"/>
              </a:rPr>
              <a:t>，而且涉及</a:t>
            </a:r>
            <a:r>
              <a:rPr lang="en-US" altLang="zh-CN" i="1" dirty="0" smtClean="0">
                <a:sym typeface="Calibri" panose="020F0502020204030204" pitchFamily="34" charset="0"/>
              </a:rPr>
              <a:t>U</a:t>
            </a:r>
            <a:r>
              <a:rPr lang="zh-CN" altLang="en-US" dirty="0" smtClean="0">
                <a:sym typeface="Calibri" panose="020F0502020204030204" pitchFamily="34" charset="0"/>
              </a:rPr>
              <a:t>中其余属性</a:t>
            </a:r>
            <a:r>
              <a:rPr lang="en-US" altLang="zh-CN" i="1" dirty="0" smtClean="0">
                <a:sym typeface="Calibri" panose="020F0502020204030204" pitchFamily="34" charset="0"/>
              </a:rPr>
              <a:t>Z</a:t>
            </a:r>
            <a:r>
              <a:rPr lang="zh-CN" altLang="en-US" dirty="0" smtClean="0">
                <a:sym typeface="Calibri" panose="020F0502020204030204" pitchFamily="34" charset="0"/>
              </a:rPr>
              <a:t>。</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7782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77828"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多值依赖（续）</a:t>
            </a:r>
            <a:endParaRPr lang="zh-CN" sz="3600" dirty="0" smtClean="0"/>
          </a:p>
        </p:txBody>
      </p:sp>
      <p:sp>
        <p:nvSpPr>
          <p:cNvPr id="77829" name="Rectangle 3"/>
          <p:cNvSpPr>
            <a:spLocks noGrp="1" noChangeArrowheads="1"/>
          </p:cNvSpPr>
          <p:nvPr>
            <p:ph idx="1"/>
          </p:nvPr>
        </p:nvSpPr>
        <p:spPr>
          <a:xfrm>
            <a:off x="457200" y="1121941"/>
            <a:ext cx="8229600" cy="5259387"/>
          </a:xfrm>
        </p:spPr>
        <p:txBody>
          <a:bodyPr/>
          <a:lstStyle/>
          <a:p>
            <a:pPr marL="685800" lvl="1" indent="-228600" algn="l">
              <a:lnSpc>
                <a:spcPct val="120000"/>
              </a:lnSpc>
              <a:buSzPct val="87000"/>
              <a:buFont typeface="Wingdings" panose="05000000000000000000" pitchFamily="2" charset="2"/>
              <a:buChar char="n"/>
            </a:pPr>
            <a:r>
              <a:rPr lang="zh-CN" altLang="en-US" dirty="0" smtClean="0">
                <a:sym typeface="Calibri" panose="020F0502020204030204" pitchFamily="34" charset="0"/>
              </a:rPr>
              <a:t> 多值依赖的有效性与属性集的范围有关（续）</a:t>
            </a:r>
            <a:endParaRPr lang="en-US" altLang="zh-CN" dirty="0" smtClean="0">
              <a:sym typeface="Calibri" panose="020F0502020204030204" pitchFamily="34" charset="0"/>
            </a:endParaRPr>
          </a:p>
          <a:p>
            <a:pPr marL="1143000" lvl="2" indent="-228600" algn="l">
              <a:lnSpc>
                <a:spcPct val="120000"/>
              </a:lnSpc>
              <a:buSzPct val="87000"/>
              <a:buFont typeface="Wingdings" panose="05000000000000000000" pitchFamily="2" charset="2"/>
              <a:buChar char="l"/>
            </a:pPr>
            <a:r>
              <a:rPr lang="zh-CN" altLang="en-US" dirty="0" smtClean="0">
                <a:sym typeface="Calibri" panose="020F0502020204030204" pitchFamily="34" charset="0"/>
              </a:rPr>
              <a:t>一般地，在</a:t>
            </a:r>
            <a:r>
              <a:rPr lang="en-US" altLang="zh-CN" i="1" dirty="0" smtClean="0">
                <a:sym typeface="Calibri" panose="020F0502020204030204" pitchFamily="34" charset="0"/>
              </a:rPr>
              <a:t>R</a:t>
            </a:r>
            <a:r>
              <a:rPr lang="zh-CN" altLang="en-US" dirty="0" smtClean="0">
                <a:sym typeface="Calibri" panose="020F0502020204030204" pitchFamily="34" charset="0"/>
              </a:rPr>
              <a:t>(</a:t>
            </a:r>
            <a:r>
              <a:rPr lang="en-US" altLang="zh-CN" i="1" dirty="0" smtClean="0">
                <a:sym typeface="Calibri" panose="020F0502020204030204" pitchFamily="34" charset="0"/>
              </a:rPr>
              <a:t>U</a:t>
            </a:r>
            <a:r>
              <a:rPr lang="zh-CN" altLang="en-US" dirty="0" smtClean="0">
                <a:sym typeface="Calibri" panose="020F0502020204030204" pitchFamily="34" charset="0"/>
              </a:rPr>
              <a:t>)上若有</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在</a:t>
            </a:r>
            <a:r>
              <a:rPr lang="en-US" altLang="zh-CN" i="1" dirty="0" smtClean="0">
                <a:sym typeface="Calibri" panose="020F0502020204030204" pitchFamily="34" charset="0"/>
              </a:rPr>
              <a:t>W</a:t>
            </a:r>
            <a:r>
              <a:rPr lang="zh-CN" altLang="en-US" dirty="0" smtClean="0">
                <a:sym typeface="Calibri" panose="020F0502020204030204" pitchFamily="34" charset="0"/>
              </a:rPr>
              <a:t>(</a:t>
            </a:r>
            <a:r>
              <a:rPr lang="en-US" altLang="zh-CN" i="1" dirty="0" smtClean="0">
                <a:sym typeface="Calibri" panose="020F0502020204030204" pitchFamily="34" charset="0"/>
              </a:rPr>
              <a:t>W</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U</a:t>
            </a:r>
            <a:r>
              <a:rPr lang="zh-CN" altLang="en-US" dirty="0" smtClean="0">
                <a:sym typeface="Calibri" panose="020F0502020204030204" pitchFamily="34" charset="0"/>
              </a:rPr>
              <a:t>)上成立，则称</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为</a:t>
            </a:r>
            <a:r>
              <a:rPr lang="en-US" altLang="zh-CN" i="1" dirty="0" smtClean="0">
                <a:sym typeface="Calibri" panose="020F0502020204030204" pitchFamily="34" charset="0"/>
              </a:rPr>
              <a:t>R</a:t>
            </a:r>
            <a:r>
              <a:rPr lang="en-US" altLang="zh-CN" dirty="0" smtClean="0">
                <a:sym typeface="Calibri" panose="020F0502020204030204" pitchFamily="34" charset="0"/>
              </a:rPr>
              <a: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zh-CN" altLang="en-US" dirty="0" smtClean="0">
                <a:sym typeface="Calibri" panose="020F0502020204030204" pitchFamily="34" charset="0"/>
              </a:rPr>
              <a:t>的嵌入型多值依赖。</a:t>
            </a:r>
            <a:endParaRPr lang="en-US" altLang="zh-CN" dirty="0" smtClean="0">
              <a:sym typeface="Calibri" panose="020F0502020204030204" pitchFamily="34" charset="0"/>
            </a:endParaRPr>
          </a:p>
          <a:p>
            <a:pPr marL="1143000" lvl="2" indent="-228600" algn="l">
              <a:lnSpc>
                <a:spcPct val="120000"/>
              </a:lnSpc>
              <a:buSzPct val="87000"/>
              <a:buFont typeface="Wingdings" panose="05000000000000000000" pitchFamily="2" charset="2"/>
              <a:buChar char="l"/>
            </a:pPr>
            <a:r>
              <a:rPr lang="zh-CN" altLang="en-US" dirty="0" smtClean="0">
                <a:sym typeface="Calibri" panose="020F0502020204030204" pitchFamily="34" charset="0"/>
              </a:rPr>
              <a:t>函数依赖</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的有效性仅决定于</a:t>
            </a:r>
            <a:r>
              <a:rPr lang="en-US" altLang="zh-CN" i="1" dirty="0" smtClean="0">
                <a:sym typeface="Calibri" panose="020F0502020204030204" pitchFamily="34" charset="0"/>
              </a:rPr>
              <a:t>X</a:t>
            </a:r>
            <a:r>
              <a:rPr lang="zh-CN" altLang="en-US"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这两个属性集的值</a:t>
            </a:r>
          </a:p>
          <a:p>
            <a:pPr marL="1143000" lvl="2" indent="-228600" algn="l">
              <a:lnSpc>
                <a:spcPct val="120000"/>
              </a:lnSpc>
              <a:buSzPct val="87000"/>
              <a:buFont typeface="Wingdings" panose="05000000000000000000" pitchFamily="2" charset="2"/>
              <a:buChar char="l"/>
            </a:pPr>
            <a:r>
              <a:rPr lang="zh-CN" altLang="en-US" dirty="0" smtClean="0">
                <a:sym typeface="Calibri" panose="020F0502020204030204" pitchFamily="34" charset="0"/>
              </a:rPr>
              <a:t>只要在</a:t>
            </a:r>
            <a:r>
              <a:rPr lang="en-US" altLang="zh-CN" i="1" dirty="0" smtClean="0">
                <a:sym typeface="Calibri" panose="020F0502020204030204" pitchFamily="34" charset="0"/>
              </a:rPr>
              <a:t>R</a:t>
            </a:r>
            <a:r>
              <a:rPr lang="zh-CN" altLang="en-US" dirty="0" smtClean="0">
                <a:sym typeface="Calibri" panose="020F0502020204030204" pitchFamily="34" charset="0"/>
              </a:rPr>
              <a:t>(</a:t>
            </a:r>
            <a:r>
              <a:rPr lang="en-US" altLang="zh-CN" i="1" dirty="0" smtClean="0">
                <a:sym typeface="Calibri" panose="020F0502020204030204" pitchFamily="34" charset="0"/>
              </a:rPr>
              <a:t>U</a:t>
            </a:r>
            <a:r>
              <a:rPr lang="zh-CN" altLang="en-US" dirty="0" smtClean="0">
                <a:sym typeface="Calibri" panose="020F0502020204030204" pitchFamily="34" charset="0"/>
              </a:rPr>
              <a:t>)的任何一个关系</a:t>
            </a:r>
            <a:r>
              <a:rPr lang="en-US" altLang="zh-CN" dirty="0" smtClean="0">
                <a:sym typeface="Calibri" panose="020F0502020204030204" pitchFamily="34" charset="0"/>
              </a:rPr>
              <a:t>r</a:t>
            </a:r>
            <a:r>
              <a:rPr lang="zh-CN" altLang="en-US" dirty="0" smtClean="0">
                <a:sym typeface="Calibri" panose="020F0502020204030204" pitchFamily="34" charset="0"/>
              </a:rPr>
              <a:t>中，元组在</a:t>
            </a:r>
            <a:r>
              <a:rPr lang="en-US" altLang="zh-CN" i="1" dirty="0" smtClean="0">
                <a:sym typeface="Calibri" panose="020F0502020204030204" pitchFamily="34" charset="0"/>
              </a:rPr>
              <a:t>X</a:t>
            </a:r>
            <a:r>
              <a:rPr lang="zh-CN" altLang="en-US" dirty="0" smtClean="0">
                <a:sym typeface="Calibri" panose="020F0502020204030204" pitchFamily="34" charset="0"/>
              </a:rPr>
              <a:t>和</a:t>
            </a:r>
            <a:r>
              <a:rPr lang="en-US" altLang="zh-CN" i="1" dirty="0" smtClean="0">
                <a:sym typeface="Calibri" panose="020F0502020204030204" pitchFamily="34" charset="0"/>
              </a:rPr>
              <a:t>Y</a:t>
            </a:r>
            <a:r>
              <a:rPr lang="zh-CN" altLang="en-US" dirty="0" smtClean="0">
                <a:sym typeface="Calibri" panose="020F0502020204030204" pitchFamily="34" charset="0"/>
              </a:rPr>
              <a:t>上的值满足定义</a:t>
            </a:r>
            <a:r>
              <a:rPr lang="en-US" altLang="zh-CN" dirty="0" smtClean="0">
                <a:sym typeface="Calibri" panose="020F0502020204030204" pitchFamily="34" charset="0"/>
              </a:rPr>
              <a:t>6.l</a:t>
            </a:r>
            <a:r>
              <a:rPr lang="zh-CN" altLang="en-US" dirty="0" smtClean="0">
                <a:sym typeface="Calibri" panose="020F0502020204030204" pitchFamily="34" charset="0"/>
              </a:rPr>
              <a:t>，则函数依赖</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在任何属性集</a:t>
            </a:r>
            <a:r>
              <a:rPr lang="en-US" altLang="zh-CN" i="1" dirty="0" smtClean="0">
                <a:sym typeface="Calibri" panose="020F0502020204030204" pitchFamily="34" charset="0"/>
              </a:rPr>
              <a:t>W</a:t>
            </a:r>
            <a:r>
              <a:rPr lang="zh-CN" altLang="en-US" dirty="0" smtClean="0">
                <a:sym typeface="Calibri" panose="020F0502020204030204" pitchFamily="34" charset="0"/>
              </a:rPr>
              <a:t>(</a:t>
            </a:r>
            <a:r>
              <a:rPr lang="en-US" altLang="zh-CN" i="1" dirty="0" smtClean="0">
                <a:sym typeface="Calibri" panose="020F0502020204030204" pitchFamily="34" charset="0"/>
              </a:rPr>
              <a:t>XY</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W</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i="1" dirty="0" smtClean="0">
                <a:sym typeface="Calibri" panose="020F0502020204030204" pitchFamily="34" charset="0"/>
              </a:rPr>
              <a:t>U</a:t>
            </a:r>
            <a:r>
              <a:rPr lang="zh-CN" altLang="en-US" dirty="0" smtClean="0">
                <a:sym typeface="Calibri" panose="020F0502020204030204" pitchFamily="34" charset="0"/>
              </a:rPr>
              <a:t>)上成立。</a:t>
            </a:r>
            <a:endParaRPr lang="zh-CN" altLang="en-US" dirty="0" smtClean="0"/>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7885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78852"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多值依赖（续）</a:t>
            </a:r>
            <a:endParaRPr lang="zh-CN" sz="3600" dirty="0" smtClean="0"/>
          </a:p>
        </p:txBody>
      </p:sp>
      <p:sp>
        <p:nvSpPr>
          <p:cNvPr id="78853" name="Rectangle 3"/>
          <p:cNvSpPr>
            <a:spLocks noGrp="1" noChangeArrowheads="1"/>
          </p:cNvSpPr>
          <p:nvPr>
            <p:ph idx="1"/>
          </p:nvPr>
        </p:nvSpPr>
        <p:spPr>
          <a:xfrm>
            <a:off x="323527" y="1238721"/>
            <a:ext cx="8391847" cy="4854575"/>
          </a:xfrm>
        </p:spPr>
        <p:txBody>
          <a:bodyPr/>
          <a:lstStyle/>
          <a:p>
            <a:pPr marL="800100" lvl="1" indent="-342900" algn="l">
              <a:lnSpc>
                <a:spcPct val="150000"/>
              </a:lnSpc>
            </a:pPr>
            <a:r>
              <a:rPr lang="zh-CN" altLang="en-US" dirty="0" smtClean="0">
                <a:sym typeface="Calibri" panose="020F0502020204030204" pitchFamily="34" charset="0"/>
              </a:rPr>
              <a:t>（</a:t>
            </a:r>
            <a:r>
              <a:rPr lang="en-US" altLang="zh-CN" dirty="0" smtClean="0">
                <a:sym typeface="Calibri" panose="020F0502020204030204" pitchFamily="34" charset="0"/>
              </a:rPr>
              <a:t>2</a:t>
            </a:r>
            <a:r>
              <a:rPr lang="zh-CN" altLang="en-US" dirty="0" smtClean="0">
                <a:sym typeface="Calibri" panose="020F0502020204030204" pitchFamily="34" charset="0"/>
              </a:rPr>
              <a:t>）若函数依赖</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在</a:t>
            </a:r>
            <a:r>
              <a:rPr lang="en-US" altLang="zh-CN" i="1" dirty="0" smtClean="0">
                <a:sym typeface="Calibri" panose="020F0502020204030204" pitchFamily="34" charset="0"/>
              </a:rPr>
              <a:t>R</a:t>
            </a:r>
            <a:r>
              <a:rPr lang="en-US" altLang="zh-CN" dirty="0" smtClean="0">
                <a:sym typeface="Calibri" panose="020F0502020204030204" pitchFamily="34" charset="0"/>
              </a:rPr>
              <a:t> (</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zh-CN" altLang="en-US" dirty="0" smtClean="0">
                <a:sym typeface="Calibri" panose="020F0502020204030204" pitchFamily="34" charset="0"/>
              </a:rPr>
              <a:t>上成立，则对于任何</a:t>
            </a:r>
            <a:r>
              <a:rPr lang="en-US" altLang="zh-CN" i="1" dirty="0" smtClean="0">
                <a:sym typeface="Calibri" panose="020F0502020204030204" pitchFamily="34" charset="0"/>
              </a:rPr>
              <a:t>Y‘</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Y</a:t>
            </a:r>
            <a:r>
              <a:rPr lang="zh-CN" altLang="en-US" dirty="0" smtClean="0">
                <a:sym typeface="Calibri" panose="020F0502020204030204" pitchFamily="34" charset="0"/>
              </a:rPr>
              <a:t>均有</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 </a:t>
            </a:r>
            <a:r>
              <a:rPr lang="zh-CN" altLang="en-US" dirty="0" smtClean="0">
                <a:sym typeface="Calibri" panose="020F0502020204030204" pitchFamily="34" charset="0"/>
              </a:rPr>
              <a:t>成立。多值依赖</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若在</a:t>
            </a:r>
            <a:r>
              <a:rPr lang="en-US" altLang="zh-CN" i="1" dirty="0" smtClean="0">
                <a:sym typeface="Calibri" panose="020F0502020204030204" pitchFamily="34" charset="0"/>
              </a:rPr>
              <a:t>R</a:t>
            </a:r>
            <a:r>
              <a:rPr lang="en-US" altLang="zh-CN" dirty="0" smtClean="0">
                <a:sym typeface="Calibri" panose="020F0502020204030204" pitchFamily="34" charset="0"/>
              </a:rPr>
              <a: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zh-CN" altLang="en-US" dirty="0" smtClean="0">
                <a:sym typeface="Calibri" panose="020F0502020204030204" pitchFamily="34" charset="0"/>
              </a:rPr>
              <a:t>上成立，不能断言对于任何</a:t>
            </a:r>
            <a:r>
              <a:rPr lang="en-US" altLang="zh-CN" i="1" dirty="0" smtClean="0">
                <a:sym typeface="Calibri" panose="020F0502020204030204" pitchFamily="34" charset="0"/>
              </a:rPr>
              <a:t>Y’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Y</a:t>
            </a:r>
            <a:r>
              <a:rPr lang="zh-CN" altLang="en-US" dirty="0" smtClean="0">
                <a:sym typeface="Calibri" panose="020F0502020204030204" pitchFamily="34" charset="0"/>
              </a:rPr>
              <a:t>有</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 </a:t>
            </a:r>
            <a:r>
              <a:rPr lang="zh-CN" altLang="en-US" dirty="0" smtClean="0">
                <a:sym typeface="Calibri" panose="020F0502020204030204" pitchFamily="34" charset="0"/>
              </a:rPr>
              <a:t>成立。</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7885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78852"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多值依赖（续）</a:t>
            </a:r>
            <a:endParaRPr lang="zh-CN" sz="3600" dirty="0" smtClean="0"/>
          </a:p>
        </p:txBody>
      </p:sp>
      <p:sp>
        <p:nvSpPr>
          <p:cNvPr id="78853" name="Rectangle 3"/>
          <p:cNvSpPr>
            <a:spLocks noGrp="1" noChangeArrowheads="1"/>
          </p:cNvSpPr>
          <p:nvPr>
            <p:ph idx="1"/>
          </p:nvPr>
        </p:nvSpPr>
        <p:spPr>
          <a:xfrm>
            <a:off x="323527" y="981075"/>
            <a:ext cx="8391847" cy="4854575"/>
          </a:xfrm>
        </p:spPr>
        <p:txBody>
          <a:bodyPr/>
          <a:lstStyle/>
          <a:p>
            <a:pPr marL="800100" lvl="1" indent="-342900" algn="l">
              <a:lnSpc>
                <a:spcPct val="150000"/>
              </a:lnSpc>
            </a:pPr>
            <a:r>
              <a:rPr lang="zh-CN" altLang="en-US" dirty="0" smtClean="0"/>
              <a:t>   例如，关系</a:t>
            </a:r>
            <a:r>
              <a:rPr lang="en-US" altLang="zh-CN" dirty="0" smtClean="0"/>
              <a:t>R(A,B,C,D)</a:t>
            </a:r>
            <a:r>
              <a:rPr lang="zh-CN" altLang="en-US" dirty="0" smtClean="0"/>
              <a:t>，</a:t>
            </a:r>
            <a:r>
              <a:rPr lang="en-US" altLang="zh-CN" dirty="0" smtClean="0"/>
              <a:t>A</a:t>
            </a:r>
            <a:r>
              <a:rPr lang="zh-CN" altLang="en-US" dirty="0" smtClean="0"/>
              <a:t>→→</a:t>
            </a:r>
            <a:r>
              <a:rPr lang="en-US" altLang="zh-CN" dirty="0" smtClean="0"/>
              <a:t>BC</a:t>
            </a:r>
            <a:r>
              <a:rPr lang="zh-CN" altLang="en-US" dirty="0" smtClean="0"/>
              <a:t>成立，当然也有</a:t>
            </a:r>
            <a:r>
              <a:rPr lang="en-US" altLang="zh-CN" dirty="0" smtClean="0"/>
              <a:t>A</a:t>
            </a:r>
            <a:r>
              <a:rPr lang="zh-CN" altLang="en-US" dirty="0" smtClean="0"/>
              <a:t>→→</a:t>
            </a:r>
            <a:r>
              <a:rPr lang="en-US" altLang="zh-CN" dirty="0" smtClean="0"/>
              <a:t>D</a:t>
            </a:r>
            <a:r>
              <a:rPr lang="zh-CN" altLang="en-US" dirty="0" smtClean="0"/>
              <a:t>成立。有</a:t>
            </a:r>
            <a:r>
              <a:rPr lang="en-US" altLang="zh-CN" dirty="0" smtClean="0"/>
              <a:t>R</a:t>
            </a:r>
            <a:r>
              <a:rPr lang="zh-CN" altLang="en-US" dirty="0" smtClean="0"/>
              <a:t>的一个关系实例，在此实例上</a:t>
            </a:r>
            <a:r>
              <a:rPr lang="en-US" altLang="zh-CN" dirty="0" smtClean="0"/>
              <a:t>A</a:t>
            </a:r>
            <a:r>
              <a:rPr lang="zh-CN" altLang="en-US" dirty="0" smtClean="0"/>
              <a:t>→→</a:t>
            </a:r>
            <a:r>
              <a:rPr lang="en-US" altLang="zh-CN" dirty="0" smtClean="0"/>
              <a:t>B</a:t>
            </a:r>
            <a:r>
              <a:rPr lang="zh-CN" altLang="en-US" dirty="0" smtClean="0"/>
              <a:t>是不成立的。</a:t>
            </a:r>
            <a:endParaRPr lang="zh-CN" altLang="en-US" dirty="0" smtClean="0">
              <a:sym typeface="Calibri" panose="020F0502020204030204" pitchFamily="34" charset="0"/>
            </a:endParaRPr>
          </a:p>
          <a:p>
            <a:pPr marL="1143000" lvl="2" indent="-228600" algn="l">
              <a:lnSpc>
                <a:spcPct val="150000"/>
              </a:lnSpc>
              <a:buFont typeface="Arial" panose="020B0604020202020204" pitchFamily="34" charset="0"/>
              <a:buChar char="•"/>
            </a:pPr>
            <a:endParaRPr lang="zh-CN" altLang="en-US" dirty="0" smtClean="0">
              <a:sym typeface="Calibri" panose="020F0502020204030204" pitchFamily="34" charset="0"/>
            </a:endParaRPr>
          </a:p>
        </p:txBody>
      </p:sp>
      <p:graphicFrame>
        <p:nvGraphicFramePr>
          <p:cNvPr id="78854" name="Group 6"/>
          <p:cNvGraphicFramePr>
            <a:graphicFrameLocks noGrp="1"/>
          </p:cNvGraphicFramePr>
          <p:nvPr/>
        </p:nvGraphicFramePr>
        <p:xfrm>
          <a:off x="1998240" y="3523777"/>
          <a:ext cx="5526088" cy="1849439"/>
        </p:xfrm>
        <a:graphic>
          <a:graphicData uri="http://schemas.openxmlformats.org/drawingml/2006/table">
            <a:tbl>
              <a:tblPr/>
              <a:tblGrid>
                <a:gridCol w="1422400"/>
                <a:gridCol w="1333500"/>
                <a:gridCol w="1384300"/>
                <a:gridCol w="1385888"/>
              </a:tblGrid>
              <a:tr h="350838">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A</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B</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D</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a</a:t>
                      </a:r>
                      <a:r>
                        <a:rPr kumimoji="0" lang="en-US" sz="22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2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b</a:t>
                      </a:r>
                      <a:r>
                        <a:rPr kumimoji="0" lang="en-US" sz="22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2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a:t>
                      </a:r>
                      <a:r>
                        <a:rPr kumimoji="0" lang="en-US" sz="22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2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d</a:t>
                      </a:r>
                      <a:r>
                        <a:rPr kumimoji="0" lang="en-US" sz="22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2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a</a:t>
                      </a:r>
                      <a:r>
                        <a:rPr kumimoji="0" lang="en-US" sz="22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2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b</a:t>
                      </a:r>
                      <a:r>
                        <a:rPr kumimoji="0" lang="en-US" sz="22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2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a:t>
                      </a:r>
                      <a:r>
                        <a:rPr kumimoji="0" lang="en-US" sz="22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2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d</a:t>
                      </a:r>
                      <a:r>
                        <a:rPr kumimoji="0" lang="en-US" sz="22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2</a:t>
                      </a:r>
                      <a:endParaRPr kumimoji="0" lang="zh-CN" altLang="en-US" sz="22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413">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a</a:t>
                      </a:r>
                      <a:r>
                        <a:rPr kumimoji="0" lang="en-US" sz="22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2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b</a:t>
                      </a:r>
                      <a:r>
                        <a:rPr kumimoji="0" lang="en-US" sz="22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2</a:t>
                      </a:r>
                      <a:endParaRPr kumimoji="0" lang="zh-CN" altLang="en-US" sz="22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a:t>
                      </a:r>
                      <a:r>
                        <a:rPr kumimoji="0" lang="en-US" sz="22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2</a:t>
                      </a:r>
                      <a:endParaRPr kumimoji="0" lang="zh-CN" altLang="en-US" sz="22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d</a:t>
                      </a:r>
                      <a:r>
                        <a:rPr kumimoji="0" lang="en-US" sz="22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2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a</a:t>
                      </a:r>
                      <a:r>
                        <a:rPr kumimoji="0" lang="en-US" sz="22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2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b</a:t>
                      </a:r>
                      <a:r>
                        <a:rPr kumimoji="0" lang="en-US" sz="22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2</a:t>
                      </a:r>
                      <a:endParaRPr kumimoji="0" lang="zh-CN" altLang="en-US" sz="22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a:t>
                      </a:r>
                      <a:r>
                        <a:rPr kumimoji="0" lang="en-US" sz="22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2</a:t>
                      </a:r>
                      <a:endParaRPr kumimoji="0" lang="zh-CN" altLang="en-US" sz="22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d</a:t>
                      </a:r>
                      <a:r>
                        <a:rPr kumimoji="0" lang="en-US" sz="22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2</a:t>
                      </a: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 </a:t>
                      </a:r>
                      <a:endParaRPr kumimoji="0" lang="zh-CN" altLang="en-US" sz="22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Box 7"/>
          <p:cNvSpPr txBox="1"/>
          <p:nvPr/>
        </p:nvSpPr>
        <p:spPr>
          <a:xfrm>
            <a:off x="3419872" y="2996952"/>
            <a:ext cx="2194832" cy="369332"/>
          </a:xfrm>
          <a:prstGeom prst="rect">
            <a:avLst/>
          </a:prstGeom>
          <a:noFill/>
        </p:spPr>
        <p:txBody>
          <a:bodyPr wrap="none" rtlCol="0">
            <a:spAutoFit/>
          </a:bodyPr>
          <a:lstStyle/>
          <a:p>
            <a:r>
              <a:rPr lang="zh-CN" altLang="en-US" b="1" dirty="0" smtClean="0"/>
              <a:t>表</a:t>
            </a:r>
            <a:r>
              <a:rPr lang="en-US" altLang="zh-CN" b="1" dirty="0" smtClean="0"/>
              <a:t>6.6  R</a:t>
            </a:r>
            <a:r>
              <a:rPr lang="zh-CN" altLang="en-US" b="1" dirty="0" smtClean="0"/>
              <a:t>的一个实例</a:t>
            </a:r>
            <a:endParaRPr lang="zh-CN" altLang="en-US" b="1"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1024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0244" name="Rectangle 2"/>
          <p:cNvSpPr>
            <a:spLocks noGrp="1" noChangeArrowheads="1"/>
          </p:cNvSpPr>
          <p:nvPr>
            <p:ph type="title" idx="4294967295"/>
          </p:nvPr>
        </p:nvSpPr>
        <p:spPr/>
        <p:txBody>
          <a:bodyPr/>
          <a:lstStyle/>
          <a:p>
            <a:r>
              <a:rPr lang="zh-CN" sz="3600" smtClean="0">
                <a:sym typeface="微软雅黑" panose="020B0503020204020204" pitchFamily="34" charset="-122"/>
              </a:rPr>
              <a:t>问题的提出（续）</a:t>
            </a:r>
          </a:p>
        </p:txBody>
      </p:sp>
      <p:sp>
        <p:nvSpPr>
          <p:cNvPr id="10245" name="Rectangle 3"/>
          <p:cNvSpPr>
            <a:spLocks noGrp="1" noChangeArrowheads="1"/>
          </p:cNvSpPr>
          <p:nvPr>
            <p:ph idx="1"/>
          </p:nvPr>
        </p:nvSpPr>
        <p:spPr>
          <a:xfrm>
            <a:off x="457200" y="1098550"/>
            <a:ext cx="8686800" cy="5095875"/>
          </a:xfrm>
        </p:spPr>
        <p:txBody>
          <a:bodyPr/>
          <a:lstStyle/>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数据依赖的主要类型</a:t>
            </a:r>
          </a:p>
          <a:p>
            <a:pPr marL="627380" lvl="1" algn="l">
              <a:lnSpc>
                <a:spcPct val="150000"/>
              </a:lnSpc>
              <a:buFont typeface="Wingdings" panose="05000000000000000000" pitchFamily="2" charset="2"/>
              <a:buChar char="n"/>
            </a:pPr>
            <a:r>
              <a:rPr lang="zh-CN" altLang="en-US" dirty="0" smtClean="0">
                <a:sym typeface="Calibri" panose="020F0502020204030204" pitchFamily="34" charset="0"/>
              </a:rPr>
              <a:t>函数依赖（</a:t>
            </a:r>
            <a:r>
              <a:rPr lang="en-US" altLang="zh-CN" dirty="0" smtClean="0">
                <a:sym typeface="Calibri" panose="020F0502020204030204" pitchFamily="34" charset="0"/>
              </a:rPr>
              <a:t>Functional Dependency</a:t>
            </a:r>
            <a:r>
              <a:rPr lang="zh-CN" altLang="en-US" dirty="0" smtClean="0">
                <a:sym typeface="Calibri" panose="020F0502020204030204" pitchFamily="34" charset="0"/>
              </a:rPr>
              <a:t>，简记为</a:t>
            </a:r>
            <a:r>
              <a:rPr lang="en-US" altLang="zh-CN" dirty="0" smtClean="0">
                <a:sym typeface="Calibri" panose="020F0502020204030204" pitchFamily="34" charset="0"/>
              </a:rPr>
              <a:t>FD</a:t>
            </a:r>
            <a:r>
              <a:rPr lang="zh-CN" altLang="en-US" dirty="0" smtClean="0">
                <a:sym typeface="Calibri" panose="020F0502020204030204" pitchFamily="34" charset="0"/>
              </a:rPr>
              <a:t>）</a:t>
            </a:r>
          </a:p>
          <a:p>
            <a:pPr marL="627380" lvl="1" algn="l">
              <a:lnSpc>
                <a:spcPct val="150000"/>
              </a:lnSpc>
              <a:buFont typeface="Wingdings" panose="05000000000000000000" pitchFamily="2" charset="2"/>
              <a:buChar char="n"/>
            </a:pPr>
            <a:r>
              <a:rPr lang="zh-CN" altLang="en-US" dirty="0" smtClean="0">
                <a:sym typeface="Calibri" panose="020F0502020204030204" pitchFamily="34" charset="0"/>
              </a:rPr>
              <a:t>多值依赖（</a:t>
            </a:r>
            <a:r>
              <a:rPr lang="en-US" altLang="zh-CN" dirty="0" smtClean="0">
                <a:sym typeface="Calibri" panose="020F0502020204030204" pitchFamily="34" charset="0"/>
              </a:rPr>
              <a:t>Multi-Valued Dependency</a:t>
            </a:r>
            <a:r>
              <a:rPr lang="zh-CN" altLang="en-US" dirty="0" smtClean="0">
                <a:sym typeface="Calibri" panose="020F0502020204030204" pitchFamily="34" charset="0"/>
              </a:rPr>
              <a:t>，简记为</a:t>
            </a:r>
            <a:r>
              <a:rPr lang="en-US" altLang="zh-CN" dirty="0" smtClean="0">
                <a:sym typeface="Calibri" panose="020F0502020204030204" pitchFamily="34" charset="0"/>
              </a:rPr>
              <a:t>MVD</a:t>
            </a:r>
            <a:r>
              <a:rPr lang="zh-CN" altLang="en-US" dirty="0" smtClean="0">
                <a:sym typeface="Calibri" panose="020F0502020204030204"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3"/>
          <p:cNvSpPr>
            <a:spLocks noGrp="1" noChangeArrowheads="1"/>
          </p:cNvSpPr>
          <p:nvPr>
            <p:ph type="title" idx="4294967295"/>
          </p:nvPr>
        </p:nvSpPr>
        <p:spPr/>
        <p:txBody>
          <a:bodyPr/>
          <a:lstStyle/>
          <a:p>
            <a:r>
              <a:rPr lang="en-US" altLang="zh-CN" dirty="0" smtClean="0">
                <a:sym typeface="微软雅黑" panose="020B0503020204020204" pitchFamily="34" charset="-122"/>
              </a:rPr>
              <a:t>6.2 </a:t>
            </a:r>
            <a:r>
              <a:rPr lang="zh-CN" altLang="en-US" dirty="0" smtClean="0">
                <a:sym typeface="微软雅黑" panose="020B0503020204020204" pitchFamily="34" charset="-122"/>
              </a:rPr>
              <a:t>规范化</a:t>
            </a:r>
            <a:endParaRPr lang="zh-CN" altLang="en-US" dirty="0" smtClean="0"/>
          </a:p>
        </p:txBody>
      </p:sp>
      <p:sp>
        <p:nvSpPr>
          <p:cNvPr id="79875"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anose="020F0502020204030204" pitchFamily="34" charset="0"/>
              </a:rPr>
              <a:t>6.2.1  </a:t>
            </a:r>
            <a:r>
              <a:rPr lang="zh-CN" altLang="en-US" dirty="0" smtClean="0">
                <a:sym typeface="Calibri" panose="020F0502020204030204" pitchFamily="34" charset="0"/>
              </a:rPr>
              <a:t>函数依赖</a:t>
            </a:r>
          </a:p>
          <a:p>
            <a:pPr marL="342900" indent="-342900" algn="l">
              <a:lnSpc>
                <a:spcPct val="120000"/>
              </a:lnSpc>
            </a:pPr>
            <a:r>
              <a:rPr lang="en-US" altLang="zh-CN" dirty="0" smtClean="0">
                <a:sym typeface="Calibri" panose="020F0502020204030204" pitchFamily="34" charset="0"/>
              </a:rPr>
              <a:t>6.2.2  </a:t>
            </a:r>
            <a:r>
              <a:rPr lang="zh-CN" altLang="en-US" dirty="0" smtClean="0">
                <a:sym typeface="Calibri" panose="020F0502020204030204" pitchFamily="34" charset="0"/>
              </a:rPr>
              <a:t>码</a:t>
            </a:r>
          </a:p>
          <a:p>
            <a:pPr marL="342900" indent="-342900" algn="l">
              <a:lnSpc>
                <a:spcPct val="120000"/>
              </a:lnSpc>
            </a:pPr>
            <a:r>
              <a:rPr lang="en-US" altLang="zh-CN" dirty="0" smtClean="0">
                <a:sym typeface="Calibri" panose="020F0502020204030204" pitchFamily="34" charset="0"/>
              </a:rPr>
              <a:t>6.2.3  </a:t>
            </a:r>
            <a:r>
              <a:rPr lang="zh-CN" altLang="en-US" dirty="0" smtClean="0">
                <a:sym typeface="Calibri" panose="020F0502020204030204" pitchFamily="34" charset="0"/>
              </a:rPr>
              <a:t>范式</a:t>
            </a:r>
          </a:p>
          <a:p>
            <a:pPr marL="342900" indent="-342900" algn="l">
              <a:lnSpc>
                <a:spcPct val="120000"/>
              </a:lnSpc>
            </a:pPr>
            <a:r>
              <a:rPr lang="en-US" altLang="zh-CN" dirty="0" smtClean="0">
                <a:sym typeface="Calibri" panose="020F0502020204030204" pitchFamily="34" charset="0"/>
              </a:rPr>
              <a:t>6.2.4  2NF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6.2.5  3NF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6.2.6  BCNF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6.2.7  </a:t>
            </a:r>
            <a:r>
              <a:rPr lang="zh-CN" altLang="en-US" dirty="0" smtClean="0">
                <a:sym typeface="Calibri" panose="020F0502020204030204" pitchFamily="34" charset="0"/>
              </a:rPr>
              <a:t>多值依赖</a:t>
            </a:r>
          </a:p>
          <a:p>
            <a:pPr marL="342900" indent="-342900" algn="l">
              <a:lnSpc>
                <a:spcPct val="120000"/>
              </a:lnSpc>
            </a:pPr>
            <a:r>
              <a:rPr lang="en-US" altLang="zh-CN" dirty="0" smtClean="0">
                <a:solidFill>
                  <a:srgbClr val="00B050"/>
                </a:solidFill>
                <a:sym typeface="Calibri" panose="020F0502020204030204" pitchFamily="34" charset="0"/>
              </a:rPr>
              <a:t>6.2.8  4NF</a:t>
            </a:r>
            <a:endParaRPr lang="zh-CN" altLang="en-US" dirty="0" smtClean="0">
              <a:solidFill>
                <a:srgbClr val="00B050"/>
              </a:solidFill>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6.2.9  </a:t>
            </a:r>
            <a:r>
              <a:rPr lang="zh-CN" altLang="en-US" dirty="0" smtClean="0">
                <a:sym typeface="Calibri" panose="020F0502020204030204"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8089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80900" name="Rectangle 2"/>
          <p:cNvSpPr>
            <a:spLocks noGrp="1" noChangeArrowheads="1"/>
          </p:cNvSpPr>
          <p:nvPr>
            <p:ph type="title" idx="4294967295"/>
          </p:nvPr>
        </p:nvSpPr>
        <p:spPr/>
        <p:txBody>
          <a:bodyPr/>
          <a:lstStyle/>
          <a:p>
            <a:r>
              <a:rPr lang="zh-CN" altLang="en-US" sz="3600" dirty="0" smtClean="0">
                <a:sym typeface="微软雅黑" panose="020B0503020204020204" pitchFamily="34" charset="-122"/>
              </a:rPr>
              <a:t>6.2.8  </a:t>
            </a:r>
            <a:r>
              <a:rPr lang="en-US" altLang="zh-CN" sz="3600" dirty="0" smtClean="0">
                <a:sym typeface="微软雅黑" panose="020B0503020204020204" pitchFamily="34" charset="-122"/>
              </a:rPr>
              <a:t>4NF</a:t>
            </a:r>
            <a:endParaRPr lang="zh-CN" altLang="en-US" sz="3600" dirty="0" smtClean="0"/>
          </a:p>
        </p:txBody>
      </p:sp>
      <p:sp>
        <p:nvSpPr>
          <p:cNvPr id="80901" name="Rectangle 3"/>
          <p:cNvSpPr>
            <a:spLocks noGrp="1" noChangeArrowheads="1"/>
          </p:cNvSpPr>
          <p:nvPr>
            <p:ph idx="1"/>
          </p:nvPr>
        </p:nvSpPr>
        <p:spPr>
          <a:xfrm>
            <a:off x="457200" y="1098550"/>
            <a:ext cx="8229600" cy="5283201"/>
          </a:xfrm>
        </p:spPr>
        <p:txBody>
          <a:bodyPr/>
          <a:lstStyle/>
          <a:p>
            <a:pPr marL="342900" indent="-342900" algn="l">
              <a:lnSpc>
                <a:spcPct val="120000"/>
              </a:lnSpc>
              <a:buFont typeface="Wingdings" panose="05000000000000000000" pitchFamily="2" charset="2"/>
              <a:buChar char="v"/>
            </a:pPr>
            <a:r>
              <a:rPr lang="zh-CN" altLang="en-US" dirty="0" smtClean="0">
                <a:sym typeface="Calibri" panose="020F0502020204030204" pitchFamily="34" charset="0"/>
              </a:rPr>
              <a:t>定义</a:t>
            </a:r>
            <a:r>
              <a:rPr lang="en-US" altLang="zh-CN" dirty="0" smtClean="0">
                <a:sym typeface="Calibri" panose="020F0502020204030204" pitchFamily="34" charset="0"/>
              </a:rPr>
              <a:t>6.10  </a:t>
            </a:r>
            <a:r>
              <a:rPr lang="zh-CN" altLang="en-US" dirty="0" smtClean="0">
                <a:sym typeface="Calibri" panose="020F0502020204030204" pitchFamily="34" charset="0"/>
              </a:rPr>
              <a:t>关系模式</a:t>
            </a:r>
            <a:r>
              <a:rPr lang="en-US" altLang="zh-CN" i="1" dirty="0" smtClean="0">
                <a:sym typeface="Calibri" panose="020F0502020204030204" pitchFamily="34" charset="0"/>
              </a:rPr>
              <a:t>R</a:t>
            </a:r>
            <a:r>
              <a:rPr lang="en-US" altLang="zh-CN" dirty="0" smtClean="0">
                <a:sym typeface="Calibri" panose="020F0502020204030204" pitchFamily="34" charset="0"/>
              </a:rPr>
              <a:t>&lt;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&gt;∈1NF</a:t>
            </a:r>
            <a:r>
              <a:rPr lang="zh-CN" altLang="en-US" dirty="0" smtClean="0">
                <a:sym typeface="Calibri" panose="020F0502020204030204" pitchFamily="34" charset="0"/>
              </a:rPr>
              <a:t>，如果对于</a:t>
            </a:r>
            <a:r>
              <a:rPr lang="en-US" altLang="zh-CN" i="1" dirty="0" smtClean="0">
                <a:sym typeface="Calibri" panose="020F0502020204030204" pitchFamily="34" charset="0"/>
              </a:rPr>
              <a:t>R</a:t>
            </a:r>
            <a:r>
              <a:rPr lang="zh-CN" altLang="en-US" dirty="0" smtClean="0">
                <a:sym typeface="Calibri" panose="020F0502020204030204" pitchFamily="34" charset="0"/>
              </a:rPr>
              <a:t>的每个非平凡多值依赖</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 </a:t>
            </a:r>
            <a:r>
              <a:rPr lang="en-US" altLang="zh-CN" dirty="0" smtClean="0">
                <a:sym typeface="Arial Unicode MS" panose="020B0604020202020204" pitchFamily="34" charset="-122"/>
              </a:rPr>
              <a:t>⊈</a:t>
            </a:r>
            <a:r>
              <a:rPr lang="en-US" altLang="zh-CN" dirty="0" smtClean="0">
                <a:sym typeface="Calibri" panose="020F0502020204030204" pitchFamily="34" charset="0"/>
              </a:rPr>
              <a:t> </a:t>
            </a:r>
            <a:r>
              <a:rPr lang="en-US" altLang="zh-CN" i="1" dirty="0" smtClean="0">
                <a:sym typeface="Calibri" panose="020F0502020204030204" pitchFamily="34" charset="0"/>
              </a:rPr>
              <a:t>X</a:t>
            </a:r>
            <a:r>
              <a:rPr lang="zh-CN" altLang="en-US" dirty="0" smtClean="0">
                <a:sym typeface="Calibri" panose="020F0502020204030204" pitchFamily="34" charset="0"/>
              </a:rPr>
              <a:t>），</a:t>
            </a:r>
            <a:r>
              <a:rPr lang="en-US" altLang="zh-CN" i="1" dirty="0" smtClean="0">
                <a:sym typeface="Calibri" panose="020F0502020204030204" pitchFamily="34" charset="0"/>
              </a:rPr>
              <a:t>X</a:t>
            </a:r>
            <a:r>
              <a:rPr lang="zh-CN" altLang="en-US" dirty="0" smtClean="0">
                <a:sym typeface="Calibri" panose="020F0502020204030204" pitchFamily="34" charset="0"/>
              </a:rPr>
              <a:t>都含有码，则</a:t>
            </a:r>
            <a:r>
              <a:rPr lang="en-US" altLang="zh-CN" i="1" dirty="0" smtClean="0">
                <a:sym typeface="Calibri" panose="020F0502020204030204" pitchFamily="34" charset="0"/>
              </a:rPr>
              <a:t>R</a:t>
            </a:r>
            <a:r>
              <a:rPr lang="en-US" altLang="zh-CN" dirty="0" smtClean="0">
                <a:sym typeface="Calibri" panose="020F0502020204030204" pitchFamily="34" charset="0"/>
              </a:rPr>
              <a:t>&lt;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&gt;∈4NF</a:t>
            </a:r>
            <a:r>
              <a:rPr lang="zh-CN" altLang="en-US" dirty="0" smtClean="0">
                <a:sym typeface="Calibri" panose="020F0502020204030204" pitchFamily="34" charset="0"/>
              </a:rPr>
              <a:t>。</a:t>
            </a:r>
          </a:p>
          <a:p>
            <a:pPr marL="342900" indent="-342900" algn="l">
              <a:lnSpc>
                <a:spcPct val="120000"/>
              </a:lnSpc>
              <a:buFont typeface="Wingdings" panose="05000000000000000000" pitchFamily="2" charset="2"/>
              <a:buChar char="v"/>
            </a:pPr>
            <a:r>
              <a:rPr lang="en-US" altLang="zh-CN" dirty="0" smtClean="0">
                <a:sym typeface="Calibri" panose="020F0502020204030204" pitchFamily="34" charset="0"/>
              </a:rPr>
              <a:t>4NF</a:t>
            </a:r>
            <a:r>
              <a:rPr lang="zh-CN" altLang="en-US" dirty="0" smtClean="0">
                <a:sym typeface="Calibri" panose="020F0502020204030204" pitchFamily="34" charset="0"/>
              </a:rPr>
              <a:t>就是限制关系模式的属性之间不允许有非平凡且非函数依赖的多值依赖。</a:t>
            </a:r>
            <a:r>
              <a:rPr lang="en-US" altLang="zh-CN" dirty="0" smtClean="0">
                <a:sym typeface="Calibri" panose="020F0502020204030204" pitchFamily="34" charset="0"/>
              </a:rPr>
              <a:t>4NF</a:t>
            </a:r>
            <a:r>
              <a:rPr lang="zh-CN" altLang="en-US" dirty="0" smtClean="0">
                <a:sym typeface="Calibri" panose="020F0502020204030204" pitchFamily="34" charset="0"/>
              </a:rPr>
              <a:t>所允许的非平凡多值依赖实际上是函数依赖。</a:t>
            </a:r>
            <a:endParaRPr lang="zh-CN" altLang="en-US" dirty="0" smtClean="0"/>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8192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81924" name="Rectangle 2"/>
          <p:cNvSpPr>
            <a:spLocks noGrp="1" noChangeArrowheads="1"/>
          </p:cNvSpPr>
          <p:nvPr>
            <p:ph type="title" idx="4294967295"/>
          </p:nvPr>
        </p:nvSpPr>
        <p:spPr/>
        <p:txBody>
          <a:bodyPr/>
          <a:lstStyle/>
          <a:p>
            <a:r>
              <a:rPr lang="en-US" altLang="zh-CN" sz="3600" dirty="0" smtClean="0">
                <a:sym typeface="微软雅黑" panose="020B0503020204020204" pitchFamily="34" charset="-122"/>
              </a:rPr>
              <a:t>4NF</a:t>
            </a:r>
            <a:r>
              <a:rPr lang="zh-CN" altLang="en-US" sz="3600" dirty="0" smtClean="0">
                <a:sym typeface="微软雅黑" panose="020B0503020204020204" pitchFamily="34" charset="-122"/>
              </a:rPr>
              <a:t>（续）</a:t>
            </a:r>
          </a:p>
        </p:txBody>
      </p:sp>
      <p:sp>
        <p:nvSpPr>
          <p:cNvPr id="81925" name="Rectangle 3"/>
          <p:cNvSpPr>
            <a:spLocks noGrp="1" noChangeArrowheads="1"/>
          </p:cNvSpPr>
          <p:nvPr>
            <p:ph idx="1"/>
          </p:nvPr>
        </p:nvSpPr>
        <p:spPr>
          <a:xfrm>
            <a:off x="457200" y="1125538"/>
            <a:ext cx="8229600" cy="5284787"/>
          </a:xfrm>
        </p:spPr>
        <p:txBody>
          <a:bodyPr/>
          <a:lstStyle/>
          <a:p>
            <a:pPr marL="342900" indent="-342900" algn="l">
              <a:lnSpc>
                <a:spcPct val="120000"/>
              </a:lnSpc>
              <a:buFont typeface="Wingdings" panose="05000000000000000000" pitchFamily="2" charset="2"/>
              <a:buChar char="v"/>
            </a:pPr>
            <a:r>
              <a:rPr lang="zh-CN" altLang="en-US" dirty="0" smtClean="0">
                <a:sym typeface="Calibri" panose="020F0502020204030204" pitchFamily="34" charset="0"/>
              </a:rPr>
              <a:t>如果一个关系模式是</a:t>
            </a:r>
            <a:r>
              <a:rPr lang="en-US" altLang="zh-CN" dirty="0" smtClean="0">
                <a:sym typeface="Calibri" panose="020F0502020204030204" pitchFamily="34" charset="0"/>
              </a:rPr>
              <a:t>4NF</a:t>
            </a:r>
            <a:r>
              <a:rPr lang="zh-CN" altLang="en-US" dirty="0" smtClean="0">
                <a:sym typeface="Calibri" panose="020F0502020204030204" pitchFamily="34" charset="0"/>
              </a:rPr>
              <a:t>， 则必为</a:t>
            </a:r>
            <a:r>
              <a:rPr lang="en-US" altLang="zh-CN" dirty="0" smtClean="0">
                <a:sym typeface="Calibri" panose="020F0502020204030204" pitchFamily="34" charset="0"/>
              </a:rPr>
              <a:t>BCNF</a:t>
            </a:r>
            <a:r>
              <a:rPr lang="zh-CN" altLang="en-US" dirty="0" smtClean="0">
                <a:sym typeface="Calibri" panose="020F0502020204030204" pitchFamily="34" charset="0"/>
              </a:rPr>
              <a:t>。</a:t>
            </a:r>
          </a:p>
          <a:p>
            <a:pPr marL="342900" indent="-342900" algn="l">
              <a:lnSpc>
                <a:spcPct val="120000"/>
              </a:lnSpc>
              <a:buFont typeface="Wingdings" panose="05000000000000000000" pitchFamily="2" charset="2"/>
              <a:buChar char="v"/>
            </a:pPr>
            <a:r>
              <a:rPr lang="zh-CN" altLang="en-US" dirty="0" smtClean="0">
                <a:sym typeface="Calibri" panose="020F0502020204030204" pitchFamily="34" charset="0"/>
              </a:rPr>
              <a:t>在</a:t>
            </a:r>
            <a:r>
              <a:rPr lang="en-US" altLang="zh-CN" dirty="0" smtClean="0">
                <a:sym typeface="Calibri" panose="020F0502020204030204" pitchFamily="34" charset="0"/>
              </a:rPr>
              <a:t>[</a:t>
            </a:r>
            <a:r>
              <a:rPr lang="zh-CN" altLang="en-US" dirty="0" smtClean="0">
                <a:sym typeface="Calibri" panose="020F0502020204030204" pitchFamily="34" charset="0"/>
              </a:rPr>
              <a:t>例6.10</a:t>
            </a:r>
            <a:r>
              <a:rPr lang="en-US" altLang="zh-CN" dirty="0" smtClean="0">
                <a:sym typeface="Calibri" panose="020F0502020204030204" pitchFamily="34" charset="0"/>
              </a:rPr>
              <a:t>]</a:t>
            </a:r>
            <a:r>
              <a:rPr lang="zh-CN" altLang="en-US" dirty="0" smtClean="0">
                <a:sym typeface="Calibri" panose="020F0502020204030204" pitchFamily="34" charset="0"/>
              </a:rPr>
              <a:t>的</a:t>
            </a:r>
            <a:r>
              <a:rPr lang="en-US" altLang="zh-CN" dirty="0" smtClean="0">
                <a:sym typeface="Calibri" panose="020F0502020204030204" pitchFamily="34" charset="0"/>
              </a:rPr>
              <a:t>WSC</a:t>
            </a:r>
            <a:r>
              <a:rPr lang="zh-CN" altLang="en-US" dirty="0" smtClean="0">
                <a:sym typeface="Calibri" panose="020F0502020204030204" pitchFamily="34" charset="0"/>
              </a:rPr>
              <a:t>中，</a:t>
            </a:r>
            <a:r>
              <a:rPr lang="en-US" altLang="zh-CN" dirty="0" smtClean="0">
                <a:sym typeface="Calibri" panose="020F0502020204030204" pitchFamily="34" charset="0"/>
              </a:rPr>
              <a:t>W →→S, W→→C,</a:t>
            </a:r>
            <a:r>
              <a:rPr lang="zh-CN" altLang="en-US" dirty="0" smtClean="0">
                <a:sym typeface="Calibri" panose="020F0502020204030204" pitchFamily="34" charset="0"/>
              </a:rPr>
              <a:t>他们都是非平凡多值依赖。而</a:t>
            </a:r>
            <a:r>
              <a:rPr lang="en-US" altLang="zh-CN" dirty="0" smtClean="0">
                <a:sym typeface="Calibri" panose="020F0502020204030204" pitchFamily="34" charset="0"/>
              </a:rPr>
              <a:t>W</a:t>
            </a:r>
            <a:r>
              <a:rPr lang="zh-CN" altLang="en-US" dirty="0" smtClean="0">
                <a:sym typeface="Calibri" panose="020F0502020204030204" pitchFamily="34" charset="0"/>
              </a:rPr>
              <a:t>不是码，关系模式</a:t>
            </a:r>
            <a:r>
              <a:rPr lang="en-US" altLang="zh-CN" dirty="0" smtClean="0">
                <a:sym typeface="Calibri" panose="020F0502020204030204" pitchFamily="34" charset="0"/>
              </a:rPr>
              <a:t>WSC</a:t>
            </a:r>
            <a:r>
              <a:rPr lang="zh-CN" altLang="en-US" dirty="0" smtClean="0">
                <a:sym typeface="Calibri" panose="020F0502020204030204" pitchFamily="34" charset="0"/>
              </a:rPr>
              <a:t>的码是</a:t>
            </a:r>
            <a:r>
              <a:rPr lang="en-US" altLang="zh-CN" dirty="0" smtClean="0">
                <a:sym typeface="Calibri" panose="020F0502020204030204" pitchFamily="34" charset="0"/>
              </a:rPr>
              <a:t>(W,S,C)</a:t>
            </a:r>
            <a:r>
              <a:rPr lang="zh-CN" altLang="en-US" dirty="0" smtClean="0">
                <a:sym typeface="Calibri" panose="020F0502020204030204" pitchFamily="34" charset="0"/>
              </a:rPr>
              <a:t>，即</a:t>
            </a:r>
            <a:r>
              <a:rPr lang="en-US" altLang="zh-CN" dirty="0" smtClean="0">
                <a:sym typeface="Calibri" panose="020F0502020204030204" pitchFamily="34" charset="0"/>
              </a:rPr>
              <a:t>All-key</a:t>
            </a:r>
            <a:r>
              <a:rPr lang="zh-CN" altLang="en-US" dirty="0" smtClean="0">
                <a:sym typeface="Calibri" panose="020F0502020204030204" pitchFamily="34" charset="0"/>
              </a:rPr>
              <a:t>，因此</a:t>
            </a:r>
            <a:r>
              <a:rPr lang="en-US" altLang="zh-CN" dirty="0" smtClean="0">
                <a:sym typeface="Calibri" panose="020F0502020204030204" pitchFamily="34" charset="0"/>
              </a:rPr>
              <a:t>WSC</a:t>
            </a:r>
            <a:r>
              <a:rPr lang="zh-CN" altLang="en-US" dirty="0" smtClean="0"/>
              <a:t> ∈ </a:t>
            </a:r>
            <a:r>
              <a:rPr lang="en-US" altLang="zh-CN" dirty="0" smtClean="0">
                <a:sym typeface="Calibri" panose="020F0502020204030204" pitchFamily="34" charset="0"/>
              </a:rPr>
              <a:t>4NF</a:t>
            </a:r>
            <a:r>
              <a:rPr lang="zh-CN" altLang="en-US" dirty="0" smtClean="0">
                <a:sym typeface="Calibri" panose="020F0502020204030204" pitchFamily="34" charset="0"/>
              </a:rPr>
              <a:t>。</a:t>
            </a:r>
            <a:endParaRPr lang="en-US" dirty="0" smtClean="0">
              <a:sym typeface="Calibri" panose="020F0502020204030204" pitchFamily="34" charset="0"/>
            </a:endParaRPr>
          </a:p>
          <a:p>
            <a:pPr marL="342900" indent="-342900" algn="l">
              <a:lnSpc>
                <a:spcPct val="120000"/>
              </a:lnSpc>
              <a:buFont typeface="Wingdings" panose="05000000000000000000" pitchFamily="2" charset="2"/>
              <a:buChar char="v"/>
            </a:pPr>
            <a:r>
              <a:rPr lang="zh-CN" altLang="en-US" dirty="0" smtClean="0">
                <a:sym typeface="Calibri" panose="020F0502020204030204" pitchFamily="34" charset="0"/>
              </a:rPr>
              <a:t>可以把</a:t>
            </a:r>
            <a:r>
              <a:rPr lang="en-US" altLang="zh-CN" dirty="0" smtClean="0">
                <a:sym typeface="Calibri" panose="020F0502020204030204" pitchFamily="34" charset="0"/>
              </a:rPr>
              <a:t>WSC</a:t>
            </a:r>
            <a:r>
              <a:rPr lang="zh-CN" altLang="en-US" dirty="0" smtClean="0">
                <a:sym typeface="Calibri" panose="020F0502020204030204" pitchFamily="34" charset="0"/>
              </a:rPr>
              <a:t>分解成</a:t>
            </a:r>
            <a:r>
              <a:rPr lang="en-US" altLang="zh-CN" dirty="0" smtClean="0">
                <a:sym typeface="Calibri" panose="020F0502020204030204" pitchFamily="34" charset="0"/>
              </a:rPr>
              <a:t>WS(W,S),WC(W,C)</a:t>
            </a:r>
            <a:r>
              <a:rPr lang="zh-CN" altLang="en-US" dirty="0" smtClean="0">
                <a:sym typeface="Calibri" panose="020F0502020204030204" pitchFamily="34" charset="0"/>
              </a:rPr>
              <a:t>，</a:t>
            </a:r>
            <a:r>
              <a:rPr lang="en-US" dirty="0" smtClean="0"/>
              <a:t> </a:t>
            </a:r>
            <a:r>
              <a:rPr lang="en-US" altLang="zh-CN" dirty="0" smtClean="0"/>
              <a:t>WS</a:t>
            </a:r>
            <a:r>
              <a:rPr lang="zh-CN" altLang="en-US" dirty="0" smtClean="0"/>
              <a:t>∈</a:t>
            </a:r>
            <a:r>
              <a:rPr lang="en-US" altLang="zh-CN" dirty="0" smtClean="0"/>
              <a:t>4NF</a:t>
            </a:r>
            <a:r>
              <a:rPr lang="zh-CN" altLang="en-US" dirty="0" smtClean="0"/>
              <a:t>，</a:t>
            </a:r>
            <a:r>
              <a:rPr lang="en-US" altLang="zh-CN" dirty="0" smtClean="0"/>
              <a:t>WC</a:t>
            </a:r>
            <a:r>
              <a:rPr lang="zh-CN" altLang="en-US" dirty="0" smtClean="0"/>
              <a:t>∈</a:t>
            </a:r>
            <a:r>
              <a:rPr lang="en-US" altLang="zh-CN" dirty="0" smtClean="0"/>
              <a:t>4NF</a:t>
            </a:r>
            <a:r>
              <a:rPr lang="zh-CN" altLang="en-US" dirty="0" smtClean="0"/>
              <a:t>。</a:t>
            </a:r>
          </a:p>
        </p:txBody>
      </p:sp>
      <p:cxnSp>
        <p:nvCxnSpPr>
          <p:cNvPr id="7" name="直接连接符 6"/>
          <p:cNvCxnSpPr/>
          <p:nvPr/>
        </p:nvCxnSpPr>
        <p:spPr bwMode="auto">
          <a:xfrm flipH="1">
            <a:off x="7236296" y="2924944"/>
            <a:ext cx="72008" cy="288032"/>
          </a:xfrm>
          <a:prstGeom prst="line">
            <a:avLst/>
          </a:prstGeom>
          <a:noFill/>
          <a:ln w="19050" cap="flat" cmpd="sng" algn="ctr">
            <a:solidFill>
              <a:schemeClr val="tx1"/>
            </a:solidFill>
            <a:prstDash val="solid"/>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3"/>
          <p:cNvSpPr>
            <a:spLocks noGrp="1" noChangeArrowheads="1"/>
          </p:cNvSpPr>
          <p:nvPr>
            <p:ph type="title" idx="4294967295"/>
          </p:nvPr>
        </p:nvSpPr>
        <p:spPr/>
        <p:txBody>
          <a:bodyPr/>
          <a:lstStyle/>
          <a:p>
            <a:r>
              <a:rPr lang="en-US" altLang="zh-CN" smtClean="0">
                <a:sym typeface="微软雅黑" panose="020B0503020204020204" pitchFamily="34" charset="-122"/>
              </a:rPr>
              <a:t>6.2</a:t>
            </a:r>
            <a:r>
              <a:rPr lang="zh-CN" altLang="en-US" smtClean="0">
                <a:sym typeface="微软雅黑" panose="020B0503020204020204" pitchFamily="34" charset="-122"/>
              </a:rPr>
              <a:t>  规范化</a:t>
            </a:r>
            <a:endParaRPr lang="zh-CN" altLang="en-US" smtClean="0"/>
          </a:p>
        </p:txBody>
      </p:sp>
      <p:sp>
        <p:nvSpPr>
          <p:cNvPr id="82947"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anose="020F0502020204030204" pitchFamily="34" charset="0"/>
              </a:rPr>
              <a:t>6.2.1  </a:t>
            </a:r>
            <a:r>
              <a:rPr lang="zh-CN" altLang="en-US" dirty="0" smtClean="0">
                <a:sym typeface="Calibri" panose="020F0502020204030204" pitchFamily="34" charset="0"/>
              </a:rPr>
              <a:t>函数依赖</a:t>
            </a:r>
          </a:p>
          <a:p>
            <a:pPr marL="342900" indent="-342900" algn="l">
              <a:lnSpc>
                <a:spcPct val="120000"/>
              </a:lnSpc>
            </a:pPr>
            <a:r>
              <a:rPr lang="en-US" altLang="zh-CN" dirty="0" smtClean="0">
                <a:sym typeface="Calibri" panose="020F0502020204030204" pitchFamily="34" charset="0"/>
              </a:rPr>
              <a:t>6.2.2  </a:t>
            </a:r>
            <a:r>
              <a:rPr lang="zh-CN" altLang="en-US" dirty="0" smtClean="0">
                <a:sym typeface="Calibri" panose="020F0502020204030204" pitchFamily="34" charset="0"/>
              </a:rPr>
              <a:t>码</a:t>
            </a:r>
          </a:p>
          <a:p>
            <a:pPr marL="342900" indent="-342900" algn="l">
              <a:lnSpc>
                <a:spcPct val="120000"/>
              </a:lnSpc>
            </a:pPr>
            <a:r>
              <a:rPr lang="en-US" altLang="zh-CN" dirty="0" smtClean="0">
                <a:sym typeface="Calibri" panose="020F0502020204030204" pitchFamily="34" charset="0"/>
              </a:rPr>
              <a:t>6.2.3  </a:t>
            </a:r>
            <a:r>
              <a:rPr lang="zh-CN" altLang="en-US" dirty="0" smtClean="0">
                <a:sym typeface="Calibri" panose="020F0502020204030204" pitchFamily="34" charset="0"/>
              </a:rPr>
              <a:t>范式</a:t>
            </a:r>
          </a:p>
          <a:p>
            <a:pPr marL="342900" indent="-342900" algn="l">
              <a:lnSpc>
                <a:spcPct val="120000"/>
              </a:lnSpc>
            </a:pPr>
            <a:r>
              <a:rPr lang="en-US" altLang="zh-CN" dirty="0" smtClean="0">
                <a:sym typeface="Calibri" panose="020F0502020204030204" pitchFamily="34" charset="0"/>
              </a:rPr>
              <a:t>6.2.4  2NF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6.2.5  3NF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6.2.6  BCNF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6.2.7  </a:t>
            </a:r>
            <a:r>
              <a:rPr lang="zh-CN" altLang="en-US" dirty="0" smtClean="0">
                <a:sym typeface="Calibri" panose="020F0502020204030204" pitchFamily="34" charset="0"/>
              </a:rPr>
              <a:t>多值依赖</a:t>
            </a:r>
          </a:p>
          <a:p>
            <a:pPr marL="342900" indent="-342900" algn="l">
              <a:lnSpc>
                <a:spcPct val="120000"/>
              </a:lnSpc>
            </a:pPr>
            <a:r>
              <a:rPr lang="en-US" altLang="zh-CN" dirty="0" smtClean="0">
                <a:sym typeface="Calibri" panose="020F0502020204030204" pitchFamily="34" charset="0"/>
              </a:rPr>
              <a:t>6.2.8  4NF</a:t>
            </a:r>
            <a:endParaRPr lang="zh-CN" altLang="en-US" dirty="0" smtClean="0">
              <a:sym typeface="Calibri" panose="020F0502020204030204" pitchFamily="34" charset="0"/>
            </a:endParaRPr>
          </a:p>
          <a:p>
            <a:pPr marL="342900" indent="-342900" algn="l">
              <a:lnSpc>
                <a:spcPct val="120000"/>
              </a:lnSpc>
            </a:pPr>
            <a:r>
              <a:rPr lang="en-US" altLang="zh-CN" dirty="0" smtClean="0">
                <a:solidFill>
                  <a:srgbClr val="00B050"/>
                </a:solidFill>
                <a:sym typeface="Calibri" panose="020F0502020204030204" pitchFamily="34" charset="0"/>
              </a:rPr>
              <a:t>6.2.9  </a:t>
            </a:r>
            <a:r>
              <a:rPr lang="zh-CN" altLang="en-US" dirty="0" smtClean="0">
                <a:solidFill>
                  <a:srgbClr val="00B050"/>
                </a:solidFill>
                <a:sym typeface="Calibri" panose="020F0502020204030204"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8397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83972" name="Rectangle 2"/>
          <p:cNvSpPr>
            <a:spLocks noGrp="1" noChangeArrowheads="1"/>
          </p:cNvSpPr>
          <p:nvPr>
            <p:ph type="title" idx="4294967295"/>
          </p:nvPr>
        </p:nvSpPr>
        <p:spPr/>
        <p:txBody>
          <a:bodyPr/>
          <a:lstStyle/>
          <a:p>
            <a:r>
              <a:rPr lang="zh-CN" altLang="en-US" sz="3600" smtClean="0">
                <a:sym typeface="微软雅黑" panose="020B0503020204020204" pitchFamily="34" charset="-122"/>
              </a:rPr>
              <a:t>6.2.9  规范化小结</a:t>
            </a:r>
          </a:p>
        </p:txBody>
      </p:sp>
      <p:sp>
        <p:nvSpPr>
          <p:cNvPr id="83973" name="Rectangle 3"/>
          <p:cNvSpPr>
            <a:spLocks noGrp="1" noChangeArrowheads="1"/>
          </p:cNvSpPr>
          <p:nvPr>
            <p:ph idx="1"/>
          </p:nvPr>
        </p:nvSpPr>
        <p:spPr>
          <a:xfrm>
            <a:off x="457200" y="1046311"/>
            <a:ext cx="8258175" cy="5407025"/>
          </a:xfrm>
        </p:spPr>
        <p:txBody>
          <a:bodyPr/>
          <a:lstStyle/>
          <a:p>
            <a:pPr marL="342900" indent="-342900" algn="l">
              <a:lnSpc>
                <a:spcPct val="110000"/>
              </a:lnSpc>
              <a:spcBef>
                <a:spcPts val="0"/>
              </a:spcBef>
              <a:buFont typeface="Wingdings" panose="05000000000000000000" pitchFamily="2" charset="2"/>
              <a:buChar char="v"/>
            </a:pPr>
            <a:r>
              <a:rPr lang="zh-CN" altLang="zh-CN" dirty="0" smtClean="0"/>
              <a:t>在关系数据库中，对关系模式的基本要求是满足第一范式。</a:t>
            </a:r>
            <a:endParaRPr lang="en-US" altLang="zh-CN" dirty="0" smtClean="0"/>
          </a:p>
          <a:p>
            <a:pPr marL="342900" indent="-342900" algn="l">
              <a:lnSpc>
                <a:spcPct val="110000"/>
              </a:lnSpc>
              <a:spcBef>
                <a:spcPts val="0"/>
              </a:spcBef>
              <a:buFont typeface="Wingdings" panose="05000000000000000000" pitchFamily="2" charset="2"/>
              <a:buChar char="v"/>
            </a:pPr>
            <a:r>
              <a:rPr lang="zh-CN" altLang="en-US" dirty="0" smtClean="0"/>
              <a:t>规范化程度过低的关系不一定能够很好地描述现实世界</a:t>
            </a:r>
            <a:endParaRPr lang="en-US" altLang="zh-CN" dirty="0" smtClean="0"/>
          </a:p>
          <a:p>
            <a:pPr marL="800100" lvl="1" indent="-342900" algn="l">
              <a:lnSpc>
                <a:spcPct val="110000"/>
              </a:lnSpc>
              <a:spcBef>
                <a:spcPts val="0"/>
              </a:spcBef>
              <a:buFont typeface="Wingdings" panose="05000000000000000000" pitchFamily="2" charset="2"/>
              <a:buChar char="n"/>
            </a:pPr>
            <a:r>
              <a:rPr lang="zh-CN" altLang="en-US" dirty="0" smtClean="0"/>
              <a:t>可能存在插入异常、删除异常、修改复杂、数据冗余等问题</a:t>
            </a:r>
            <a:endParaRPr lang="en-US" altLang="zh-CN" dirty="0" smtClean="0"/>
          </a:p>
          <a:p>
            <a:pPr marL="800100" lvl="1" indent="-342900" algn="l">
              <a:lnSpc>
                <a:spcPct val="110000"/>
              </a:lnSpc>
              <a:spcBef>
                <a:spcPts val="0"/>
              </a:spcBef>
              <a:buFont typeface="Wingdings" panose="05000000000000000000" pitchFamily="2" charset="2"/>
              <a:buChar char="n"/>
            </a:pPr>
            <a:r>
              <a:rPr lang="zh-CN" altLang="en-US" dirty="0" smtClean="0"/>
              <a:t>解决方法就是对其进行规范化，转换成高级范式。</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8397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83972" name="Rectangle 2"/>
          <p:cNvSpPr>
            <a:spLocks noGrp="1" noChangeArrowheads="1"/>
          </p:cNvSpPr>
          <p:nvPr>
            <p:ph type="title" idx="4294967295"/>
          </p:nvPr>
        </p:nvSpPr>
        <p:spPr/>
        <p:txBody>
          <a:bodyPr/>
          <a:lstStyle/>
          <a:p>
            <a:r>
              <a:rPr lang="zh-CN" altLang="en-US" sz="3600" dirty="0" smtClean="0">
                <a:sym typeface="微软雅黑" panose="020B0503020204020204" pitchFamily="34" charset="-122"/>
              </a:rPr>
              <a:t>规范化小结（续）</a:t>
            </a:r>
          </a:p>
        </p:txBody>
      </p:sp>
      <p:sp>
        <p:nvSpPr>
          <p:cNvPr id="83973" name="Rectangle 3"/>
          <p:cNvSpPr>
            <a:spLocks noGrp="1" noChangeArrowheads="1"/>
          </p:cNvSpPr>
          <p:nvPr>
            <p:ph idx="1"/>
          </p:nvPr>
        </p:nvSpPr>
        <p:spPr>
          <a:xfrm>
            <a:off x="457200" y="1046311"/>
            <a:ext cx="8258175" cy="5407025"/>
          </a:xfrm>
        </p:spPr>
        <p:txBody>
          <a:bodyPr/>
          <a:lstStyle/>
          <a:p>
            <a:pPr marL="342900" indent="-342900" algn="l">
              <a:lnSpc>
                <a:spcPct val="120000"/>
              </a:lnSpc>
              <a:spcBef>
                <a:spcPts val="0"/>
              </a:spcBef>
              <a:buFont typeface="Wingdings" panose="05000000000000000000" pitchFamily="2" charset="2"/>
              <a:buChar char="v"/>
            </a:pPr>
            <a:r>
              <a:rPr lang="zh-CN" altLang="en-US" dirty="0" smtClean="0"/>
              <a:t>一个低一级范式的关系模式，通过模式分解可以转换为若干个高一级范式的关系模式集合，这种过程就叫关系模式的规范化。</a:t>
            </a:r>
          </a:p>
          <a:p>
            <a:pPr marL="342900" indent="-342900" algn="l">
              <a:lnSpc>
                <a:spcPct val="120000"/>
              </a:lnSpc>
              <a:spcBef>
                <a:spcPts val="0"/>
              </a:spcBef>
              <a:buFont typeface="Wingdings" panose="05000000000000000000" pitchFamily="2" charset="2"/>
              <a:buChar char="v"/>
            </a:pPr>
            <a:r>
              <a:rPr lang="zh-CN" altLang="en-US" dirty="0" smtClean="0"/>
              <a:t>关系数据库的规范化理论是数据库逻辑设计的工具。</a:t>
            </a: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8397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83972" name="Rectangle 2"/>
          <p:cNvSpPr>
            <a:spLocks noGrp="1" noChangeArrowheads="1"/>
          </p:cNvSpPr>
          <p:nvPr>
            <p:ph type="title" idx="4294967295"/>
          </p:nvPr>
        </p:nvSpPr>
        <p:spPr/>
        <p:txBody>
          <a:bodyPr/>
          <a:lstStyle/>
          <a:p>
            <a:r>
              <a:rPr lang="zh-CN" altLang="zh-CN" sz="3600" dirty="0" smtClean="0">
                <a:sym typeface="微软雅黑" panose="020B0503020204020204" pitchFamily="34" charset="-122"/>
              </a:rPr>
              <a:t>规范化小结（续）</a:t>
            </a:r>
            <a:endParaRPr lang="zh-CN" altLang="en-US" sz="3600" dirty="0" smtClean="0">
              <a:sym typeface="微软雅黑" panose="020B0503020204020204" pitchFamily="34" charset="-122"/>
            </a:endParaRPr>
          </a:p>
        </p:txBody>
      </p:sp>
      <p:sp>
        <p:nvSpPr>
          <p:cNvPr id="83973" name="Rectangle 3"/>
          <p:cNvSpPr>
            <a:spLocks noGrp="1" noChangeArrowheads="1"/>
          </p:cNvSpPr>
          <p:nvPr>
            <p:ph idx="1"/>
          </p:nvPr>
        </p:nvSpPr>
        <p:spPr>
          <a:xfrm>
            <a:off x="457200" y="950913"/>
            <a:ext cx="8507288" cy="5407025"/>
          </a:xfrm>
        </p:spPr>
        <p:txBody>
          <a:bodyPr/>
          <a:lstStyle/>
          <a:p>
            <a:pPr marL="342900" indent="-342900" algn="l">
              <a:lnSpc>
                <a:spcPct val="120000"/>
              </a:lnSpc>
              <a:spcBef>
                <a:spcPts val="600"/>
              </a:spcBef>
              <a:buFont typeface="Wingdings" panose="05000000000000000000" pitchFamily="2" charset="2"/>
              <a:buChar char="v"/>
            </a:pPr>
            <a:r>
              <a:rPr lang="zh-CN" altLang="en-US" dirty="0" smtClean="0"/>
              <a:t>规范化的基本思想</a:t>
            </a:r>
            <a:endParaRPr lang="en-US" altLang="zh-CN" dirty="0" smtClean="0"/>
          </a:p>
          <a:p>
            <a:pPr marL="800100" lvl="1" indent="-342900" algn="l">
              <a:lnSpc>
                <a:spcPct val="120000"/>
              </a:lnSpc>
              <a:spcBef>
                <a:spcPts val="600"/>
              </a:spcBef>
              <a:buFont typeface="Wingdings" panose="05000000000000000000" pitchFamily="2" charset="2"/>
              <a:buChar char="n"/>
            </a:pPr>
            <a:r>
              <a:rPr lang="zh-CN" altLang="en-US" dirty="0" smtClean="0"/>
              <a:t>是逐步消除数据依赖中不合适的部分，使模式中的各关系模式达到某种程度的“分离”。</a:t>
            </a:r>
            <a:endParaRPr lang="en-US" altLang="zh-CN" dirty="0" smtClean="0"/>
          </a:p>
          <a:p>
            <a:pPr marL="800100" lvl="1" indent="-342900" algn="l">
              <a:lnSpc>
                <a:spcPct val="120000"/>
              </a:lnSpc>
              <a:spcBef>
                <a:spcPts val="600"/>
              </a:spcBef>
              <a:buFont typeface="Wingdings" panose="05000000000000000000" pitchFamily="2" charset="2"/>
              <a:buChar char="n"/>
            </a:pPr>
            <a:r>
              <a:rPr lang="zh-CN" altLang="en-US" dirty="0" smtClean="0"/>
              <a:t>即采用“一事一地”的模式设计原则</a:t>
            </a:r>
            <a:endParaRPr lang="en-US" altLang="zh-CN" dirty="0" smtClean="0"/>
          </a:p>
          <a:p>
            <a:pPr lvl="2" algn="l" eaLnBrk="1" hangingPunct="1">
              <a:lnSpc>
                <a:spcPct val="120000"/>
              </a:lnSpc>
              <a:spcBef>
                <a:spcPts val="600"/>
              </a:spcBef>
              <a:buSzPct val="87000"/>
              <a:buFont typeface="Wingdings" panose="05000000000000000000" pitchFamily="2" charset="2"/>
              <a:buChar char="l"/>
            </a:pPr>
            <a:r>
              <a:rPr lang="zh-CN" altLang="en-US" dirty="0" smtClean="0"/>
              <a:t>让一个关系描述一个概念、一个实体或者实体间的一种联系。</a:t>
            </a:r>
          </a:p>
          <a:p>
            <a:pPr lvl="2" algn="l" eaLnBrk="1" hangingPunct="1">
              <a:lnSpc>
                <a:spcPct val="120000"/>
              </a:lnSpc>
              <a:spcBef>
                <a:spcPts val="600"/>
              </a:spcBef>
              <a:buSzPct val="87000"/>
              <a:buFont typeface="Wingdings" panose="05000000000000000000" pitchFamily="2" charset="2"/>
              <a:buChar char="l"/>
            </a:pPr>
            <a:r>
              <a:rPr lang="zh-CN" altLang="en-US" dirty="0" smtClean="0"/>
              <a:t>若多于一个概念就把它“分离”出去。</a:t>
            </a:r>
            <a:endParaRPr lang="en-US" altLang="zh-CN" dirty="0" smtClean="0"/>
          </a:p>
          <a:p>
            <a:pPr marL="800100" lvl="1" indent="-342900" algn="l">
              <a:lnSpc>
                <a:spcPct val="120000"/>
              </a:lnSpc>
              <a:spcBef>
                <a:spcPts val="600"/>
              </a:spcBef>
              <a:buFont typeface="Wingdings" panose="05000000000000000000" pitchFamily="2" charset="2"/>
              <a:buChar char="n"/>
            </a:pPr>
            <a:r>
              <a:rPr lang="zh-CN" altLang="en-US" dirty="0" smtClean="0"/>
              <a:t>因此 规范化实质上是概念的单一化。</a:t>
            </a: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8601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86020" name="Rectangle 5"/>
          <p:cNvSpPr>
            <a:spLocks noChangeArrowheads="1"/>
          </p:cNvSpPr>
          <p:nvPr/>
        </p:nvSpPr>
        <p:spPr bwMode="auto">
          <a:xfrm>
            <a:off x="457201" y="1123950"/>
            <a:ext cx="8579296" cy="4683125"/>
          </a:xfrm>
          <a:prstGeom prst="rect">
            <a:avLst/>
          </a:prstGeom>
          <a:gradFill rotWithShape="1">
            <a:gsLst>
              <a:gs pos="0">
                <a:srgbClr val="D9FDA5"/>
              </a:gs>
              <a:gs pos="34998">
                <a:srgbClr val="E3FEBF"/>
              </a:gs>
              <a:gs pos="100000">
                <a:srgbClr val="F4FEE6"/>
              </a:gs>
            </a:gsLst>
            <a:lin ang="5400000" scaled="1"/>
          </a:gradFill>
          <a:ln w="9525">
            <a:solidFill>
              <a:srgbClr val="9BBB59"/>
            </a:solidFill>
            <a:miter lim="800000"/>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sp>
        <p:nvSpPr>
          <p:cNvPr id="86021"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规范化小结（续）</a:t>
            </a:r>
          </a:p>
        </p:txBody>
      </p:sp>
      <p:sp>
        <p:nvSpPr>
          <p:cNvPr id="86022" name="Rectangle 3"/>
          <p:cNvSpPr>
            <a:spLocks noGrp="1" noChangeArrowheads="1"/>
          </p:cNvSpPr>
          <p:nvPr>
            <p:ph idx="1"/>
          </p:nvPr>
        </p:nvSpPr>
        <p:spPr>
          <a:xfrm>
            <a:off x="457200" y="1339850"/>
            <a:ext cx="8686800" cy="4854575"/>
          </a:xfrm>
        </p:spPr>
        <p:txBody>
          <a:bodyPr/>
          <a:lstStyle/>
          <a:p>
            <a:pPr marL="342900" indent="-342900" algn="l"/>
            <a:r>
              <a:rPr lang="zh-CN" altLang="en-US" sz="2400" dirty="0" smtClean="0">
                <a:sym typeface="Calibri" panose="020F0502020204030204" pitchFamily="34" charset="0"/>
              </a:rPr>
              <a:t>关系模式规范化的基本步骤</a:t>
            </a:r>
            <a:endParaRPr lang="en-US" sz="2400" dirty="0" smtClean="0">
              <a:sym typeface="Calibri" panose="020F0502020204030204" pitchFamily="34" charset="0"/>
            </a:endParaRPr>
          </a:p>
          <a:p>
            <a:pPr marL="342900" indent="-342900" algn="l"/>
            <a:r>
              <a:rPr lang="en-US" sz="2400" dirty="0" smtClean="0">
                <a:sym typeface="Calibri" panose="020F0502020204030204" pitchFamily="34" charset="0"/>
              </a:rPr>
              <a:t>                             </a:t>
            </a:r>
            <a:r>
              <a:rPr lang="zh-CN" altLang="en-US" sz="2400" dirty="0" smtClean="0">
                <a:sym typeface="Calibri" panose="020F0502020204030204" pitchFamily="34" charset="0"/>
              </a:rPr>
              <a:t> </a:t>
            </a:r>
            <a:r>
              <a:rPr lang="en-US" altLang="zh-CN" sz="2400" dirty="0" smtClean="0">
                <a:sym typeface="Calibri" panose="020F0502020204030204" pitchFamily="34" charset="0"/>
              </a:rPr>
              <a:t>1NF</a:t>
            </a:r>
            <a:endParaRPr lang="zh-CN" altLang="en-US" sz="2400" dirty="0" smtClean="0">
              <a:sym typeface="Calibri" panose="020F0502020204030204" pitchFamily="34" charset="0"/>
            </a:endParaRPr>
          </a:p>
          <a:p>
            <a:pPr marL="342900" indent="-342900" algn="l"/>
            <a:r>
              <a:rPr lang="en-US" altLang="zh-CN" sz="2400" dirty="0" smtClean="0">
                <a:sym typeface="Calibri" panose="020F0502020204030204" pitchFamily="34" charset="0"/>
              </a:rPr>
              <a:t>                	          ↓      </a:t>
            </a:r>
            <a:r>
              <a:rPr lang="zh-CN" altLang="en-US" sz="2400" dirty="0" smtClean="0">
                <a:sym typeface="Calibri" panose="020F0502020204030204" pitchFamily="34" charset="0"/>
              </a:rPr>
              <a:t>消除非主属性对码的部分函数依赖</a:t>
            </a:r>
          </a:p>
          <a:p>
            <a:pPr marL="342900" indent="-342900" algn="l"/>
            <a:r>
              <a:rPr lang="zh-CN" altLang="en-US" sz="2400" dirty="0" smtClean="0">
                <a:sym typeface="Calibri" panose="020F0502020204030204" pitchFamily="34" charset="0"/>
              </a:rPr>
              <a:t>消除决定因素        </a:t>
            </a:r>
            <a:r>
              <a:rPr lang="en-US" altLang="zh-CN" sz="2400" dirty="0" smtClean="0">
                <a:sym typeface="Calibri" panose="020F0502020204030204" pitchFamily="34" charset="0"/>
              </a:rPr>
              <a:t>2NF</a:t>
            </a:r>
            <a:endParaRPr lang="zh-CN" altLang="en-US" sz="2400" dirty="0" smtClean="0">
              <a:sym typeface="Calibri" panose="020F0502020204030204" pitchFamily="34" charset="0"/>
            </a:endParaRPr>
          </a:p>
          <a:p>
            <a:pPr marL="342900" indent="-342900" algn="l"/>
            <a:r>
              <a:rPr lang="zh-CN" altLang="en-US" sz="2400" dirty="0" smtClean="0">
                <a:sym typeface="Calibri" panose="020F0502020204030204" pitchFamily="34" charset="0"/>
              </a:rPr>
              <a:t>非码的非平凡         ↓      消除非主属性对码的传递函数依赖</a:t>
            </a:r>
          </a:p>
          <a:p>
            <a:pPr marL="342900" indent="-342900" algn="l"/>
            <a:r>
              <a:rPr lang="zh-CN" altLang="en-US" sz="2400" dirty="0" smtClean="0">
                <a:sym typeface="Calibri" panose="020F0502020204030204" pitchFamily="34" charset="0"/>
              </a:rPr>
              <a:t>函数依赖               </a:t>
            </a:r>
            <a:r>
              <a:rPr lang="en-US" altLang="zh-CN" sz="2400" dirty="0" smtClean="0">
                <a:sym typeface="Calibri" panose="020F0502020204030204" pitchFamily="34" charset="0"/>
              </a:rPr>
              <a:t>3NF</a:t>
            </a:r>
            <a:endParaRPr lang="zh-CN" altLang="en-US" sz="2400" dirty="0" smtClean="0">
              <a:sym typeface="Calibri" panose="020F0502020204030204" pitchFamily="34" charset="0"/>
            </a:endParaRPr>
          </a:p>
          <a:p>
            <a:pPr marL="342900" indent="-342900" algn="l"/>
            <a:r>
              <a:rPr lang="en-US" altLang="zh-CN" sz="2400" dirty="0" smtClean="0">
                <a:sym typeface="Calibri" panose="020F0502020204030204" pitchFamily="34" charset="0"/>
              </a:rPr>
              <a:t>                	         ↓      </a:t>
            </a:r>
            <a:r>
              <a:rPr lang="zh-CN" altLang="en-US" sz="2400" dirty="0" smtClean="0">
                <a:sym typeface="Calibri" panose="020F0502020204030204" pitchFamily="34" charset="0"/>
              </a:rPr>
              <a:t>消除主属性对码的部分和传递函数依赖</a:t>
            </a:r>
          </a:p>
          <a:p>
            <a:pPr marL="342900" indent="-342900" algn="l"/>
            <a:r>
              <a:rPr lang="zh-CN" altLang="en-US" sz="2400" dirty="0" smtClean="0">
                <a:sym typeface="Calibri" panose="020F0502020204030204" pitchFamily="34" charset="0"/>
              </a:rPr>
              <a:t>                             </a:t>
            </a:r>
            <a:r>
              <a:rPr lang="en-US" altLang="zh-CN" sz="2400" dirty="0" smtClean="0">
                <a:sym typeface="Calibri" panose="020F0502020204030204" pitchFamily="34" charset="0"/>
              </a:rPr>
              <a:t>BCNF </a:t>
            </a:r>
            <a:endParaRPr lang="zh-CN" altLang="en-US" sz="2400" dirty="0" smtClean="0">
              <a:sym typeface="Calibri" panose="020F0502020204030204" pitchFamily="34" charset="0"/>
            </a:endParaRPr>
          </a:p>
          <a:p>
            <a:pPr marL="342900" indent="-342900" algn="l"/>
            <a:r>
              <a:rPr lang="en-US" altLang="zh-CN" sz="2400" dirty="0" smtClean="0">
                <a:sym typeface="Calibri" panose="020F0502020204030204" pitchFamily="34" charset="0"/>
              </a:rPr>
              <a:t>                	          ↓      </a:t>
            </a:r>
            <a:r>
              <a:rPr lang="zh-CN" altLang="en-US" sz="2400" dirty="0" smtClean="0">
                <a:sym typeface="Calibri" panose="020F0502020204030204" pitchFamily="34" charset="0"/>
              </a:rPr>
              <a:t>消除非平凡且非函数依赖的多值依赖</a:t>
            </a:r>
          </a:p>
          <a:p>
            <a:pPr marL="342900" indent="-342900" algn="l"/>
            <a:r>
              <a:rPr lang="zh-CN" altLang="en-US" sz="2400" dirty="0" smtClean="0">
                <a:sym typeface="Calibri" panose="020F0502020204030204" pitchFamily="34" charset="0"/>
              </a:rPr>
              <a:t>                        </a:t>
            </a:r>
            <a:r>
              <a:rPr lang="en-US" altLang="zh-CN" sz="2400" dirty="0" smtClean="0">
                <a:sym typeface="Calibri" panose="020F0502020204030204" pitchFamily="34" charset="0"/>
              </a:rPr>
              <a:t>    </a:t>
            </a:r>
            <a:r>
              <a:rPr lang="zh-CN" altLang="en-US" sz="2400" dirty="0" smtClean="0">
                <a:sym typeface="Calibri" panose="020F0502020204030204" pitchFamily="34" charset="0"/>
              </a:rPr>
              <a:t> </a:t>
            </a:r>
            <a:r>
              <a:rPr lang="en-US" altLang="zh-CN" sz="2400" dirty="0" smtClean="0">
                <a:sym typeface="Calibri" panose="020F0502020204030204" pitchFamily="34" charset="0"/>
              </a:rPr>
              <a:t>4NF</a:t>
            </a:r>
            <a:endParaRPr lang="zh-CN" altLang="en-US" sz="2400" dirty="0" smtClean="0">
              <a:sym typeface="Calibri" panose="020F0502020204030204" pitchFamily="34" charset="0"/>
            </a:endParaRPr>
          </a:p>
        </p:txBody>
      </p:sp>
      <p:sp>
        <p:nvSpPr>
          <p:cNvPr id="86023" name="Line 4"/>
          <p:cNvSpPr>
            <a:spLocks noChangeShapeType="1"/>
          </p:cNvSpPr>
          <p:nvPr/>
        </p:nvSpPr>
        <p:spPr bwMode="auto">
          <a:xfrm flipH="1">
            <a:off x="2554189" y="1795463"/>
            <a:ext cx="1587" cy="2786062"/>
          </a:xfrm>
          <a:prstGeom prst="line">
            <a:avLst/>
          </a:prstGeom>
          <a:noFill/>
          <a:ln w="28575">
            <a:solidFill>
              <a:schemeClr val="tx1"/>
            </a:solidFill>
            <a:round/>
            <a:tailEnd type="triangle" w="med" len="med"/>
          </a:ln>
        </p:spPr>
        <p:txBody>
          <a:bodyPr wrap="none" lIns="90000" tIns="46800" rIns="90000" bIns="46800" anchor="ctr"/>
          <a:lstStyle/>
          <a:p>
            <a:endParaRPr lang="zh-CN" altLang="en-US"/>
          </a:p>
        </p:txBody>
      </p:sp>
      <p:sp>
        <p:nvSpPr>
          <p:cNvPr id="86024" name="Line 8"/>
          <p:cNvSpPr>
            <a:spLocks noChangeShapeType="1"/>
          </p:cNvSpPr>
          <p:nvPr/>
        </p:nvSpPr>
        <p:spPr bwMode="auto">
          <a:xfrm>
            <a:off x="2122066" y="4665663"/>
            <a:ext cx="793750" cy="1587"/>
          </a:xfrm>
          <a:prstGeom prst="line">
            <a:avLst/>
          </a:prstGeom>
          <a:noFill/>
          <a:ln w="38100">
            <a:solidFill>
              <a:schemeClr val="tx1"/>
            </a:solidFill>
            <a:prstDash val="dash"/>
            <a:round/>
          </a:ln>
        </p:spPr>
        <p:txBody>
          <a:bodyPr/>
          <a:lstStyle/>
          <a:p>
            <a:endParaRPr lang="zh-CN" altLang="en-US"/>
          </a:p>
        </p:txBody>
      </p:sp>
      <p:sp>
        <p:nvSpPr>
          <p:cNvPr id="86025" name="TextBox 1"/>
          <p:cNvSpPr>
            <a:spLocks noChangeArrowheads="1"/>
          </p:cNvSpPr>
          <p:nvPr/>
        </p:nvSpPr>
        <p:spPr bwMode="auto">
          <a:xfrm>
            <a:off x="3131840" y="5939988"/>
            <a:ext cx="3025775" cy="369332"/>
          </a:xfrm>
          <a:prstGeom prst="rect">
            <a:avLst/>
          </a:prstGeom>
          <a:noFill/>
          <a:ln w="9525">
            <a:noFill/>
            <a:miter lim="800000"/>
          </a:ln>
        </p:spPr>
        <p:txBody>
          <a:bodyPr>
            <a:spAutoFit/>
          </a:bodyPr>
          <a:lstStyle/>
          <a:p>
            <a:r>
              <a:rPr lang="zh-CN" altLang="en-US" b="1" dirty="0">
                <a:solidFill>
                  <a:srgbClr val="000000"/>
                </a:solidFill>
                <a:sym typeface="Arial" panose="020B0604020202020204" pitchFamily="34" charset="0"/>
              </a:rPr>
              <a:t>图</a:t>
            </a:r>
            <a:r>
              <a:rPr lang="en-US" altLang="zh-CN" b="1" dirty="0">
                <a:solidFill>
                  <a:srgbClr val="000000"/>
                </a:solidFill>
                <a:sym typeface="Arial" panose="020B0604020202020204" pitchFamily="34" charset="0"/>
              </a:rPr>
              <a:t>6.8 </a:t>
            </a:r>
            <a:r>
              <a:rPr lang="zh-CN" altLang="en-US" b="1" dirty="0">
                <a:solidFill>
                  <a:srgbClr val="000000"/>
                </a:solidFill>
                <a:sym typeface="Arial" panose="020B0604020202020204" pitchFamily="34" charset="0"/>
              </a:rPr>
              <a:t>规范化过程</a:t>
            </a: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8704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87044"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规范化小结（续）</a:t>
            </a:r>
          </a:p>
        </p:txBody>
      </p:sp>
      <p:sp>
        <p:nvSpPr>
          <p:cNvPr id="87045"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anose="05000000000000000000" pitchFamily="2" charset="2"/>
              <a:buChar char="v"/>
            </a:pPr>
            <a:r>
              <a:rPr lang="zh-CN" dirty="0" smtClean="0">
                <a:sym typeface="Calibri" panose="020F0502020204030204" pitchFamily="34" charset="0"/>
              </a:rPr>
              <a:t>不能说规范化程度越高的关系模式就越好。</a:t>
            </a:r>
          </a:p>
          <a:p>
            <a:pPr marL="742950" lvl="1" indent="-285750" algn="l">
              <a:lnSpc>
                <a:spcPct val="150000"/>
              </a:lnSpc>
              <a:buFont typeface="Wingdings" panose="05000000000000000000" pitchFamily="2" charset="2"/>
              <a:buChar char="n"/>
            </a:pPr>
            <a:r>
              <a:rPr lang="zh-CN" dirty="0" smtClean="0">
                <a:sym typeface="Calibri" panose="020F0502020204030204" pitchFamily="34" charset="0"/>
              </a:rPr>
              <a:t>必须对现实世界的实际情况和用户应用需求作进一步分析，确定一个合适的、能够反映现实世界的模式。</a:t>
            </a:r>
          </a:p>
          <a:p>
            <a:pPr marL="742950" lvl="1" indent="-285750" algn="l">
              <a:lnSpc>
                <a:spcPct val="150000"/>
              </a:lnSpc>
              <a:buFont typeface="Wingdings" panose="05000000000000000000" pitchFamily="2" charset="2"/>
              <a:buChar char="n"/>
            </a:pPr>
            <a:r>
              <a:rPr lang="zh-CN" dirty="0" smtClean="0">
                <a:sym typeface="Calibri" panose="020F0502020204030204" pitchFamily="34" charset="0"/>
              </a:rPr>
              <a:t>上面的规范化步骤可以在其中任何一步终止。</a:t>
            </a:r>
            <a:endParaRPr lang="zh-CN" dirty="0" smtClean="0"/>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p:txBody>
          <a:bodyPr/>
          <a:lstStyle/>
          <a:p>
            <a:r>
              <a:rPr lang="zh-CN" smtClean="0">
                <a:sym typeface="微软雅黑" panose="020B0503020204020204" pitchFamily="34" charset="-122"/>
              </a:rPr>
              <a:t>第六章 关系数据理论</a:t>
            </a:r>
            <a:endParaRPr lang="zh-CN" smtClean="0"/>
          </a:p>
        </p:txBody>
      </p:sp>
      <p:sp>
        <p:nvSpPr>
          <p:cNvPr id="88067" name="Rectangle 3"/>
          <p:cNvSpPr>
            <a:spLocks noGrp="1" noChangeArrowheads="1"/>
          </p:cNvSpPr>
          <p:nvPr>
            <p:ph idx="1"/>
          </p:nvPr>
        </p:nvSpPr>
        <p:spPr>
          <a:xfrm>
            <a:off x="827088" y="1339850"/>
            <a:ext cx="7705725" cy="4537075"/>
          </a:xfrm>
        </p:spPr>
        <p:txBody>
          <a:bodyPr/>
          <a:lstStyle/>
          <a:p>
            <a:pPr marL="742950" lvl="1" indent="-285750" algn="l" defTabSz="-635" eaLnBrk="1" hangingPunct="1">
              <a:lnSpc>
                <a:spcPct val="150000"/>
              </a:lnSpc>
              <a:tabLst>
                <a:tab pos="1431925" algn="l"/>
              </a:tabLst>
            </a:pPr>
            <a:r>
              <a:rPr lang="en-US" altLang="zh-CN" sz="2800" dirty="0" smtClean="0">
                <a:sym typeface="Calibri" panose="020F0502020204030204" pitchFamily="34" charset="0"/>
              </a:rPr>
              <a:t>6.1 </a:t>
            </a:r>
            <a:r>
              <a:rPr lang="zh-CN" altLang="en-US" sz="2800" dirty="0" smtClean="0">
                <a:sym typeface="Calibri" panose="020F0502020204030204" pitchFamily="34" charset="0"/>
              </a:rPr>
              <a:t>问题的提出</a:t>
            </a:r>
          </a:p>
          <a:p>
            <a:pPr marL="742950" lvl="1" indent="-285750" algn="l" defTabSz="-635" eaLnBrk="1" hangingPunct="1">
              <a:lnSpc>
                <a:spcPct val="150000"/>
              </a:lnSpc>
              <a:tabLst>
                <a:tab pos="1431925" algn="l"/>
              </a:tabLst>
            </a:pPr>
            <a:r>
              <a:rPr lang="en-US" altLang="zh-CN" sz="2800" dirty="0" smtClean="0">
                <a:sym typeface="Calibri" panose="020F0502020204030204" pitchFamily="34" charset="0"/>
              </a:rPr>
              <a:t>6.2 </a:t>
            </a:r>
            <a:r>
              <a:rPr lang="zh-CN" altLang="en-US" sz="2800" dirty="0" smtClean="0">
                <a:sym typeface="Calibri" panose="020F0502020204030204" pitchFamily="34" charset="0"/>
              </a:rPr>
              <a:t>规范化</a:t>
            </a:r>
          </a:p>
          <a:p>
            <a:pPr marL="742950" lvl="1" indent="-285750" algn="l" defTabSz="-635" eaLnBrk="1" hangingPunct="1">
              <a:lnSpc>
                <a:spcPct val="150000"/>
              </a:lnSpc>
              <a:tabLst>
                <a:tab pos="1431925" algn="l"/>
              </a:tabLst>
            </a:pPr>
            <a:r>
              <a:rPr lang="en-US" altLang="zh-CN" sz="2800" dirty="0" smtClean="0">
                <a:solidFill>
                  <a:srgbClr val="0066FF"/>
                </a:solidFill>
                <a:sym typeface="Calibri" panose="020F0502020204030204" pitchFamily="34" charset="0"/>
              </a:rPr>
              <a:t>6.3 </a:t>
            </a:r>
            <a:r>
              <a:rPr lang="zh-CN" altLang="en-US" sz="2800" dirty="0" smtClean="0">
                <a:solidFill>
                  <a:srgbClr val="0066FF"/>
                </a:solidFill>
                <a:sym typeface="Calibri" panose="020F0502020204030204" pitchFamily="34" charset="0"/>
              </a:rPr>
              <a:t>数据依赖的公理系统</a:t>
            </a:r>
          </a:p>
          <a:p>
            <a:pPr marL="741680" indent="-284480" algn="l" defTabSz="-635">
              <a:lnSpc>
                <a:spcPct val="150000"/>
              </a:lnSpc>
              <a:tabLst>
                <a:tab pos="1431925" algn="l"/>
              </a:tabLst>
            </a:pPr>
            <a:r>
              <a:rPr lang="en-US" altLang="zh-CN" dirty="0" smtClean="0">
                <a:sym typeface="Calibri" panose="020F0502020204030204" pitchFamily="34" charset="0"/>
              </a:rPr>
              <a:t>*6.4 </a:t>
            </a:r>
            <a:r>
              <a:rPr lang="zh-CN" altLang="en-US" dirty="0" smtClean="0">
                <a:sym typeface="Calibri" panose="020F0502020204030204" pitchFamily="34" charset="0"/>
              </a:rPr>
              <a:t>模式的分解</a:t>
            </a:r>
          </a:p>
          <a:p>
            <a:pPr marL="741680" indent="-284480" algn="l" defTabSz="-635">
              <a:lnSpc>
                <a:spcPct val="150000"/>
              </a:lnSpc>
              <a:tabLst>
                <a:tab pos="1431925" algn="l"/>
              </a:tabLst>
            </a:pPr>
            <a:r>
              <a:rPr lang="zh-CN" altLang="en-US" dirty="0" smtClean="0">
                <a:sym typeface="Calibri" panose="020F0502020204030204" pitchFamily="34" charset="0"/>
              </a:rPr>
              <a:t>6.5 小结</a:t>
            </a:r>
            <a:endParaRPr lang="zh-CN" altLang="en-US"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1126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1268"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问题的提出（续）</a:t>
            </a:r>
          </a:p>
        </p:txBody>
      </p:sp>
      <p:sp>
        <p:nvSpPr>
          <p:cNvPr id="11269" name="Rectangle 3"/>
          <p:cNvSpPr>
            <a:spLocks noGrp="1" noChangeArrowheads="1"/>
          </p:cNvSpPr>
          <p:nvPr>
            <p:ph idx="1"/>
          </p:nvPr>
        </p:nvSpPr>
        <p:spPr>
          <a:xfrm>
            <a:off x="323850" y="985763"/>
            <a:ext cx="8474075" cy="5755605"/>
          </a:xfrm>
        </p:spPr>
        <p:txBody>
          <a:bodyPr/>
          <a:lstStyle/>
          <a:p>
            <a:pPr marL="342900" indent="-342900" algn="l">
              <a:lnSpc>
                <a:spcPct val="120000"/>
              </a:lnSpc>
              <a:buFont typeface="Wingdings" panose="05000000000000000000" pitchFamily="2" charset="2"/>
              <a:buChar char="v"/>
            </a:pPr>
            <a:r>
              <a:rPr lang="zh-CN" altLang="en-US" dirty="0" smtClean="0">
                <a:sym typeface="Calibri" panose="020F0502020204030204" pitchFamily="34" charset="0"/>
              </a:rPr>
              <a:t>函数依赖普遍存在于现实生活中</a:t>
            </a:r>
            <a:endParaRPr lang="en-US" dirty="0" smtClean="0">
              <a:sym typeface="Calibri" panose="020F0502020204030204" pitchFamily="34" charset="0"/>
            </a:endParaRPr>
          </a:p>
          <a:p>
            <a:pPr marL="800100" lvl="1" indent="-342900" algn="l">
              <a:lnSpc>
                <a:spcPct val="120000"/>
              </a:lnSpc>
              <a:buSzPct val="87000"/>
              <a:buFont typeface="Wingdings" panose="05000000000000000000" pitchFamily="2" charset="2"/>
              <a:buChar char="n"/>
            </a:pPr>
            <a:r>
              <a:rPr lang="zh-CN" altLang="en-US" dirty="0" smtClean="0">
                <a:sym typeface="Calibri" panose="020F0502020204030204" pitchFamily="34" charset="0"/>
              </a:rPr>
              <a:t>描述一个学生关系，可以有学号、姓名、系名等属性。</a:t>
            </a:r>
            <a:endParaRPr lang="en-US" altLang="zh-CN" dirty="0" smtClean="0">
              <a:sym typeface="Calibri" panose="020F0502020204030204" pitchFamily="34" charset="0"/>
            </a:endParaRPr>
          </a:p>
          <a:p>
            <a:pPr marL="1257300" lvl="2" indent="-342900" algn="l">
              <a:lnSpc>
                <a:spcPct val="120000"/>
              </a:lnSpc>
              <a:buSzPct val="87000"/>
              <a:buFont typeface="Wingdings" panose="05000000000000000000" pitchFamily="2" charset="2"/>
              <a:buChar char="l"/>
            </a:pPr>
            <a:r>
              <a:rPr lang="zh-CN" altLang="en-US" dirty="0" smtClean="0">
                <a:sym typeface="Calibri" panose="020F0502020204030204" pitchFamily="34" charset="0"/>
              </a:rPr>
              <a:t>一个学号只对应一个学生，一个学生只在一个系中学习</a:t>
            </a:r>
            <a:endParaRPr lang="en-US" altLang="zh-CN" dirty="0" smtClean="0">
              <a:sym typeface="Calibri" panose="020F0502020204030204" pitchFamily="34" charset="0"/>
            </a:endParaRPr>
          </a:p>
          <a:p>
            <a:pPr marL="1257300" lvl="2" indent="-342900" algn="l">
              <a:lnSpc>
                <a:spcPct val="120000"/>
              </a:lnSpc>
              <a:buSzPct val="87000"/>
              <a:buFont typeface="Wingdings" panose="05000000000000000000" pitchFamily="2" charset="2"/>
              <a:buChar char="l"/>
            </a:pPr>
            <a:r>
              <a:rPr lang="zh-CN" altLang="en-US" dirty="0" smtClean="0">
                <a:sym typeface="宋体" panose="02010600030101010101" pitchFamily="2" charset="-122"/>
              </a:rPr>
              <a:t>“</a:t>
            </a:r>
            <a:r>
              <a:rPr lang="zh-CN" altLang="en-US" dirty="0" smtClean="0">
                <a:sym typeface="Calibri" panose="020F0502020204030204" pitchFamily="34" charset="0"/>
              </a:rPr>
              <a:t>学号</a:t>
            </a:r>
            <a:r>
              <a:rPr lang="zh-CN" altLang="en-US" dirty="0" smtClean="0">
                <a:sym typeface="宋体" panose="02010600030101010101" pitchFamily="2" charset="-122"/>
              </a:rPr>
              <a:t>”</a:t>
            </a:r>
            <a:r>
              <a:rPr lang="zh-CN" altLang="en-US" dirty="0" smtClean="0">
                <a:sym typeface="Calibri" panose="020F0502020204030204" pitchFamily="34" charset="0"/>
              </a:rPr>
              <a:t>值确定后，学生的姓名及所在系的值就被唯一确定。</a:t>
            </a:r>
            <a:endParaRPr lang="en-US" dirty="0" smtClean="0">
              <a:sym typeface="Calibri" panose="020F0502020204030204" pitchFamily="34" charset="0"/>
            </a:endParaRPr>
          </a:p>
          <a:p>
            <a:pPr marL="800100" lvl="1" indent="-342900" algn="l">
              <a:lnSpc>
                <a:spcPct val="120000"/>
              </a:lnSpc>
              <a:buSzPct val="87000"/>
              <a:buFont typeface="Wingdings" panose="05000000000000000000" pitchFamily="2" charset="2"/>
              <a:buChar char="n"/>
            </a:pPr>
            <a:r>
              <a:rPr lang="en-US" altLang="zh-CN" dirty="0" err="1" smtClean="0"/>
              <a:t>Sname</a:t>
            </a:r>
            <a:r>
              <a:rPr lang="en-US" altLang="zh-CN" dirty="0" smtClean="0"/>
              <a:t>=f(</a:t>
            </a:r>
            <a:r>
              <a:rPr lang="en-US" altLang="zh-CN" dirty="0" err="1" smtClean="0"/>
              <a:t>Sno</a:t>
            </a:r>
            <a:r>
              <a:rPr lang="en-US" altLang="zh-CN" dirty="0" smtClean="0"/>
              <a:t>)</a:t>
            </a:r>
            <a:r>
              <a:rPr lang="zh-CN" altLang="en-US" dirty="0" smtClean="0"/>
              <a:t>，</a:t>
            </a:r>
            <a:r>
              <a:rPr lang="en-US" altLang="zh-CN" dirty="0" err="1" smtClean="0"/>
              <a:t>Sdept</a:t>
            </a:r>
            <a:r>
              <a:rPr lang="en-US" altLang="zh-CN" dirty="0" smtClean="0"/>
              <a:t>=f(</a:t>
            </a:r>
            <a:r>
              <a:rPr lang="en-US" altLang="zh-CN" dirty="0" err="1" smtClean="0"/>
              <a:t>Sno</a:t>
            </a:r>
            <a:r>
              <a:rPr lang="en-US" altLang="zh-CN" dirty="0" smtClean="0"/>
              <a:t>)</a:t>
            </a:r>
            <a:endParaRPr lang="zh-CN" altLang="en-US" dirty="0" smtClean="0"/>
          </a:p>
          <a:p>
            <a:pPr marL="1257300" lvl="2" indent="-342900" algn="l">
              <a:lnSpc>
                <a:spcPct val="120000"/>
              </a:lnSpc>
              <a:buSzPct val="87000"/>
              <a:buFont typeface="Wingdings" panose="05000000000000000000" pitchFamily="2" charset="2"/>
              <a:buChar char="l"/>
            </a:pPr>
            <a:r>
              <a:rPr lang="zh-CN" altLang="en-US" dirty="0" smtClean="0"/>
              <a:t>即</a:t>
            </a:r>
            <a:r>
              <a:rPr lang="en-US" altLang="zh-CN" dirty="0" err="1" smtClean="0"/>
              <a:t>Sno</a:t>
            </a:r>
            <a:r>
              <a:rPr lang="zh-CN" altLang="en-US" dirty="0" smtClean="0"/>
              <a:t>函数决定</a:t>
            </a:r>
            <a:r>
              <a:rPr lang="en-US" altLang="zh-CN" dirty="0" err="1" smtClean="0"/>
              <a:t>Sname</a:t>
            </a:r>
            <a:endParaRPr lang="en-US" altLang="zh-CN" dirty="0" smtClean="0"/>
          </a:p>
          <a:p>
            <a:pPr marL="1257300" lvl="2" indent="-342900" algn="l">
              <a:lnSpc>
                <a:spcPct val="120000"/>
              </a:lnSpc>
              <a:buSzPct val="87000"/>
              <a:buFont typeface="Wingdings" panose="05000000000000000000" pitchFamily="2" charset="2"/>
              <a:buChar char="l"/>
            </a:pPr>
            <a:r>
              <a:rPr lang="en-US" altLang="zh-CN" dirty="0" err="1" smtClean="0"/>
              <a:t>Sno</a:t>
            </a:r>
            <a:r>
              <a:rPr lang="zh-CN" altLang="en-US" dirty="0" smtClean="0"/>
              <a:t>函数决定</a:t>
            </a:r>
            <a:r>
              <a:rPr lang="en-US" altLang="zh-CN" dirty="0" err="1" smtClean="0"/>
              <a:t>Sdept</a:t>
            </a:r>
            <a:endParaRPr lang="zh-CN" altLang="en-US" dirty="0" smtClean="0"/>
          </a:p>
          <a:p>
            <a:pPr marL="1257300" lvl="2" indent="-342900" algn="l">
              <a:lnSpc>
                <a:spcPct val="120000"/>
              </a:lnSpc>
              <a:buSzPct val="87000"/>
              <a:buFont typeface="Wingdings" panose="05000000000000000000" pitchFamily="2" charset="2"/>
              <a:buChar char="l"/>
            </a:pPr>
            <a:r>
              <a:rPr lang="zh-CN" altLang="en-US" dirty="0" smtClean="0"/>
              <a:t>记作</a:t>
            </a:r>
            <a:r>
              <a:rPr lang="en-US" altLang="zh-CN" dirty="0" err="1" smtClean="0"/>
              <a:t>Sno</a:t>
            </a:r>
            <a:r>
              <a:rPr lang="zh-CN" altLang="en-US" dirty="0" smtClean="0"/>
              <a:t>→</a:t>
            </a:r>
            <a:r>
              <a:rPr lang="en-US" altLang="zh-CN" dirty="0" err="1" smtClean="0"/>
              <a:t>Sname</a:t>
            </a:r>
            <a:r>
              <a:rPr lang="zh-CN" altLang="en-US" dirty="0" smtClean="0"/>
              <a:t>，</a:t>
            </a:r>
            <a:r>
              <a:rPr lang="en-US" altLang="zh-CN" dirty="0" err="1" smtClean="0"/>
              <a:t>Sno</a:t>
            </a:r>
            <a:r>
              <a:rPr lang="zh-CN" altLang="en-US" dirty="0" smtClean="0"/>
              <a:t>→</a:t>
            </a:r>
            <a:r>
              <a:rPr lang="en-US" altLang="zh-CN" dirty="0" err="1" smtClean="0"/>
              <a:t>Sdept</a:t>
            </a:r>
            <a:endParaRPr lang="zh-CN" altLang="en-US"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8909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89092" name="Rectangle 2"/>
          <p:cNvSpPr>
            <a:spLocks noGrp="1" noChangeArrowheads="1"/>
          </p:cNvSpPr>
          <p:nvPr>
            <p:ph type="title" idx="4294967295"/>
          </p:nvPr>
        </p:nvSpPr>
        <p:spPr/>
        <p:txBody>
          <a:bodyPr/>
          <a:lstStyle/>
          <a:p>
            <a:r>
              <a:rPr lang="en-US" altLang="zh-CN" sz="3600" dirty="0" smtClean="0">
                <a:sym typeface="微软雅黑" panose="020B0503020204020204" pitchFamily="34" charset="-122"/>
              </a:rPr>
              <a:t>6.3  </a:t>
            </a:r>
            <a:r>
              <a:rPr lang="zh-CN" altLang="en-US" sz="3600" dirty="0" smtClean="0">
                <a:sym typeface="微软雅黑" panose="020B0503020204020204" pitchFamily="34" charset="-122"/>
              </a:rPr>
              <a:t>数据依赖的公理系统</a:t>
            </a:r>
            <a:endParaRPr lang="zh-CN" altLang="en-US" sz="3600" dirty="0" smtClean="0"/>
          </a:p>
        </p:txBody>
      </p:sp>
      <p:sp>
        <p:nvSpPr>
          <p:cNvPr id="89093"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定义</a:t>
            </a:r>
            <a:r>
              <a:rPr lang="en-US" altLang="zh-CN" dirty="0" smtClean="0">
                <a:sym typeface="Calibri" panose="020F0502020204030204" pitchFamily="34" charset="0"/>
              </a:rPr>
              <a:t>6.11  </a:t>
            </a:r>
            <a:r>
              <a:rPr lang="zh-CN" altLang="en-US" dirty="0" smtClean="0">
                <a:sym typeface="Calibri" panose="020F0502020204030204" pitchFamily="34" charset="0"/>
              </a:rPr>
              <a:t>对于满足一组</a:t>
            </a:r>
            <a:r>
              <a:rPr lang="zh-CN" altLang="en-US" dirty="0" smtClean="0">
                <a:solidFill>
                  <a:srgbClr val="0066FF"/>
                </a:solidFill>
                <a:sym typeface="Calibri" panose="020F0502020204030204" pitchFamily="34" charset="0"/>
              </a:rPr>
              <a:t>函数依赖</a:t>
            </a:r>
            <a:r>
              <a:rPr lang="en-US" altLang="zh-CN" i="1" dirty="0" smtClean="0">
                <a:sym typeface="Calibri" panose="020F0502020204030204" pitchFamily="34" charset="0"/>
              </a:rPr>
              <a:t>F</a:t>
            </a:r>
            <a:r>
              <a:rPr lang="zh-CN" altLang="en-US" dirty="0" smtClean="0">
                <a:sym typeface="Calibri" panose="020F0502020204030204" pitchFamily="34" charset="0"/>
              </a:rPr>
              <a:t>的关系模式   </a:t>
            </a:r>
            <a:r>
              <a:rPr lang="en-US" altLang="zh-CN" i="1" dirty="0" smtClean="0">
                <a:sym typeface="Calibri" panose="020F0502020204030204" pitchFamily="34" charset="0"/>
              </a:rPr>
              <a:t>R</a:t>
            </a:r>
            <a:r>
              <a:rPr lang="en-US" altLang="zh-CN" dirty="0" smtClean="0">
                <a:sym typeface="Calibri" panose="020F0502020204030204" pitchFamily="34" charset="0"/>
              </a:rPr>
              <a:t> &lt;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a:t>
            </a:r>
            <a:r>
              <a:rPr lang="zh-CN" altLang="en-US" dirty="0" smtClean="0">
                <a:sym typeface="Calibri" panose="020F0502020204030204" pitchFamily="34" charset="0"/>
              </a:rPr>
              <a:t>，其任何一个关系</a:t>
            </a:r>
            <a:r>
              <a:rPr lang="en-US" altLang="zh-CN" i="1" dirty="0" smtClean="0">
                <a:sym typeface="Calibri" panose="020F0502020204030204" pitchFamily="34" charset="0"/>
              </a:rPr>
              <a:t>r</a:t>
            </a:r>
            <a:r>
              <a:rPr lang="zh-CN" altLang="en-US" dirty="0" smtClean="0">
                <a:sym typeface="Calibri" panose="020F0502020204030204" pitchFamily="34" charset="0"/>
              </a:rPr>
              <a:t>，若函数依赖</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都成立（即</a:t>
            </a:r>
            <a:r>
              <a:rPr lang="en-US" altLang="zh-CN" i="1" dirty="0" smtClean="0">
                <a:sym typeface="Calibri" panose="020F0502020204030204" pitchFamily="34" charset="0"/>
              </a:rPr>
              <a:t>r</a:t>
            </a:r>
            <a:r>
              <a:rPr lang="zh-CN" altLang="en-US" dirty="0" smtClean="0">
                <a:sym typeface="Calibri" panose="020F0502020204030204" pitchFamily="34" charset="0"/>
              </a:rPr>
              <a:t>中任意两元组</a:t>
            </a:r>
            <a:r>
              <a:rPr lang="en-US" altLang="zh-CN" i="1" dirty="0" smtClean="0">
                <a:sym typeface="Calibri" panose="020F0502020204030204" pitchFamily="34" charset="0"/>
              </a:rPr>
              <a:t>t</a:t>
            </a:r>
            <a:r>
              <a:rPr lang="zh-CN" altLang="en-US" dirty="0" smtClean="0">
                <a:sym typeface="Calibri" panose="020F0502020204030204" pitchFamily="34" charset="0"/>
              </a:rPr>
              <a:t>、</a:t>
            </a:r>
            <a:r>
              <a:rPr lang="en-US" altLang="zh-CN" i="1" dirty="0" smtClean="0">
                <a:sym typeface="Calibri" panose="020F0502020204030204" pitchFamily="34" charset="0"/>
              </a:rPr>
              <a:t>s</a:t>
            </a:r>
            <a:r>
              <a:rPr lang="zh-CN" altLang="en-US" dirty="0" smtClean="0">
                <a:sym typeface="Calibri" panose="020F0502020204030204" pitchFamily="34" charset="0"/>
              </a:rPr>
              <a:t>，若</a:t>
            </a:r>
            <a:r>
              <a:rPr lang="en-US" altLang="zh-CN" i="1" dirty="0" smtClean="0">
                <a:sym typeface="Calibri" panose="020F0502020204030204" pitchFamily="34" charset="0"/>
              </a:rPr>
              <a:t>t</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s</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zh-CN" altLang="en-US" dirty="0" smtClean="0">
                <a:sym typeface="Calibri" panose="020F0502020204030204" pitchFamily="34" charset="0"/>
              </a:rPr>
              <a:t>，则 </a:t>
            </a:r>
            <a:r>
              <a:rPr lang="en-US" altLang="zh-CN" i="1" dirty="0" smtClean="0">
                <a:sym typeface="Calibri" panose="020F0502020204030204" pitchFamily="34" charset="0"/>
              </a:rPr>
              <a:t>t</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s</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zh-CN" altLang="en-US" dirty="0" smtClean="0">
                <a:sym typeface="Calibri" panose="020F0502020204030204" pitchFamily="34" charset="0"/>
              </a:rPr>
              <a:t>），则称</a:t>
            </a:r>
            <a:r>
              <a:rPr lang="en-US" altLang="zh-CN" i="1" dirty="0" smtClean="0">
                <a:sym typeface="Calibri" panose="020F0502020204030204" pitchFamily="34" charset="0"/>
              </a:rPr>
              <a:t>F</a:t>
            </a:r>
            <a:r>
              <a:rPr lang="zh-CN" altLang="en-US" dirty="0" smtClean="0">
                <a:solidFill>
                  <a:srgbClr val="FF00FF"/>
                </a:solidFill>
                <a:sym typeface="Calibri" panose="020F0502020204030204" pitchFamily="34" charset="0"/>
              </a:rPr>
              <a:t>逻辑蕴涵</a:t>
            </a:r>
            <a:r>
              <a:rPr lang="en-US" altLang="zh-CN" i="1" dirty="0" smtClean="0">
                <a:sym typeface="Calibri" panose="020F0502020204030204" pitchFamily="34" charset="0"/>
              </a:rPr>
              <a:t>X</a:t>
            </a:r>
            <a:r>
              <a:rPr lang="en-US" altLang="zh-CN" dirty="0" smtClean="0">
                <a:sym typeface="Calibri" panose="020F0502020204030204" pitchFamily="34" charset="0"/>
              </a:rPr>
              <a:t> →</a:t>
            </a:r>
            <a:r>
              <a:rPr lang="en-US" altLang="zh-CN" i="1" dirty="0" smtClean="0">
                <a:sym typeface="Calibri" panose="020F0502020204030204" pitchFamily="34" charset="0"/>
              </a:rPr>
              <a:t>Y</a:t>
            </a:r>
            <a:r>
              <a:rPr lang="zh-CN" altLang="en-US" dirty="0" smtClean="0">
                <a:sym typeface="Calibri" panose="020F0502020204030204"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9011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90116" name="Rectangle 2"/>
          <p:cNvSpPr>
            <a:spLocks noGrp="1" noChangeArrowheads="1"/>
          </p:cNvSpPr>
          <p:nvPr>
            <p:ph type="title" idx="4294967295"/>
          </p:nvPr>
        </p:nvSpPr>
        <p:spPr/>
        <p:txBody>
          <a:bodyPr/>
          <a:lstStyle/>
          <a:p>
            <a:r>
              <a:rPr lang="zh-CN" altLang="en-US" sz="3600" dirty="0" smtClean="0">
                <a:sym typeface="微软雅黑" panose="020B0503020204020204" pitchFamily="34" charset="-122"/>
              </a:rPr>
              <a:t>数据依赖的公理系统（续）</a:t>
            </a:r>
            <a:endParaRPr lang="zh-CN" altLang="en-US" sz="3600" dirty="0" smtClean="0"/>
          </a:p>
        </p:txBody>
      </p:sp>
      <p:sp>
        <p:nvSpPr>
          <p:cNvPr id="90117" name="Rectangle 3"/>
          <p:cNvSpPr>
            <a:spLocks noGrp="1" noChangeArrowheads="1"/>
          </p:cNvSpPr>
          <p:nvPr>
            <p:ph idx="1"/>
          </p:nvPr>
        </p:nvSpPr>
        <p:spPr>
          <a:xfrm>
            <a:off x="457200" y="1098551"/>
            <a:ext cx="8229600" cy="5024438"/>
          </a:xfrm>
        </p:spPr>
        <p:txBody>
          <a:bodyPr/>
          <a:lstStyle/>
          <a:p>
            <a:pPr marL="342900" indent="-342900" algn="l">
              <a:lnSpc>
                <a:spcPct val="150000"/>
              </a:lnSpc>
              <a:buFont typeface="Wingdings" panose="05000000000000000000" pitchFamily="2" charset="2"/>
              <a:buChar char="v"/>
            </a:pPr>
            <a:r>
              <a:rPr lang="en-US" altLang="zh-CN" dirty="0" smtClean="0">
                <a:sym typeface="Calibri" panose="020F0502020204030204" pitchFamily="34" charset="0"/>
              </a:rPr>
              <a:t>Armstrong</a:t>
            </a:r>
            <a:r>
              <a:rPr lang="zh-CN" altLang="en-US" dirty="0" smtClean="0">
                <a:sym typeface="Calibri" panose="020F0502020204030204" pitchFamily="34" charset="0"/>
              </a:rPr>
              <a:t>公理系统</a:t>
            </a:r>
          </a:p>
          <a:p>
            <a:pPr marL="742950" lvl="1" indent="-285750" algn="l">
              <a:lnSpc>
                <a:spcPct val="150000"/>
              </a:lnSpc>
              <a:buFont typeface="Wingdings" panose="05000000000000000000" pitchFamily="2" charset="2"/>
              <a:buChar char="n"/>
            </a:pPr>
            <a:r>
              <a:rPr lang="zh-CN" altLang="en-US" dirty="0" smtClean="0">
                <a:sym typeface="Calibri" panose="020F0502020204030204" pitchFamily="34" charset="0"/>
              </a:rPr>
              <a:t>一套推理规则，是模式分解算法的理论基础</a:t>
            </a:r>
            <a:endParaRPr lang="en-US" altLang="zh-CN" dirty="0" smtClean="0">
              <a:sym typeface="Calibri" panose="020F0502020204030204" pitchFamily="34" charset="0"/>
            </a:endParaRPr>
          </a:p>
          <a:p>
            <a:pPr marL="742950" lvl="1" indent="-285750" algn="l">
              <a:lnSpc>
                <a:spcPct val="150000"/>
              </a:lnSpc>
              <a:buFont typeface="Wingdings" panose="05000000000000000000" pitchFamily="2" charset="2"/>
              <a:buChar char="n"/>
            </a:pPr>
            <a:r>
              <a:rPr lang="zh-CN" altLang="en-US" dirty="0" smtClean="0">
                <a:sym typeface="Calibri" panose="020F0502020204030204" pitchFamily="34" charset="0"/>
              </a:rPr>
              <a:t>用途</a:t>
            </a:r>
          </a:p>
          <a:p>
            <a:pPr marL="1257300" lvl="2" indent="-342900" algn="l">
              <a:lnSpc>
                <a:spcPct val="150000"/>
              </a:lnSpc>
              <a:buFont typeface="Wingdings" panose="05000000000000000000" pitchFamily="2" charset="2"/>
              <a:buChar char="l"/>
            </a:pPr>
            <a:r>
              <a:rPr lang="zh-CN" altLang="en-US" sz="2400" dirty="0" smtClean="0">
                <a:sym typeface="Calibri" panose="020F0502020204030204" pitchFamily="34" charset="0"/>
              </a:rPr>
              <a:t>求给定关系模式的码</a:t>
            </a:r>
          </a:p>
          <a:p>
            <a:pPr marL="1257300" lvl="2" indent="-342900" algn="l">
              <a:lnSpc>
                <a:spcPct val="150000"/>
              </a:lnSpc>
              <a:buFont typeface="Wingdings" panose="05000000000000000000" pitchFamily="2" charset="2"/>
              <a:buChar char="l"/>
            </a:pPr>
            <a:r>
              <a:rPr lang="zh-CN" altLang="en-US" sz="2400" dirty="0" smtClean="0">
                <a:sym typeface="Calibri" panose="020F0502020204030204" pitchFamily="34" charset="0"/>
              </a:rPr>
              <a:t>从一组函数依赖求得蕴涵的函数依赖</a:t>
            </a:r>
          </a:p>
          <a:p>
            <a:pPr marL="742950" lvl="1" indent="-285750" algn="l">
              <a:lnSpc>
                <a:spcPct val="150000"/>
              </a:lnSpc>
            </a:pPr>
            <a:endParaRPr lang="zh-CN" altLang="en-US" dirty="0" smtClean="0"/>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9113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91140" name="Rectangle 2"/>
          <p:cNvSpPr>
            <a:spLocks noGrp="1" noChangeArrowheads="1"/>
          </p:cNvSpPr>
          <p:nvPr>
            <p:ph type="title" idx="4294967295"/>
          </p:nvPr>
        </p:nvSpPr>
        <p:spPr>
          <a:xfrm>
            <a:off x="528638" y="-79375"/>
            <a:ext cx="8229600" cy="1133475"/>
          </a:xfrm>
        </p:spPr>
        <p:txBody>
          <a:bodyPr/>
          <a:lstStyle/>
          <a:p>
            <a:r>
              <a:rPr lang="zh-CN" altLang="en-US" sz="3600" smtClean="0">
                <a:sym typeface="微软雅黑" panose="020B0503020204020204" pitchFamily="34" charset="-122"/>
              </a:rPr>
              <a:t>数据依赖的公理系统（续）</a:t>
            </a:r>
          </a:p>
        </p:txBody>
      </p:sp>
      <p:sp>
        <p:nvSpPr>
          <p:cNvPr id="91141" name="Rectangle 3"/>
          <p:cNvSpPr>
            <a:spLocks noGrp="1" noChangeArrowheads="1"/>
          </p:cNvSpPr>
          <p:nvPr>
            <p:ph idx="1"/>
          </p:nvPr>
        </p:nvSpPr>
        <p:spPr>
          <a:xfrm>
            <a:off x="457200" y="908720"/>
            <a:ext cx="8229600" cy="5425405"/>
          </a:xfrm>
        </p:spPr>
        <p:txBody>
          <a:bodyPr/>
          <a:lstStyle/>
          <a:p>
            <a:pPr marL="342900" indent="-342900" algn="l">
              <a:lnSpc>
                <a:spcPct val="120000"/>
              </a:lnSpc>
              <a:spcBef>
                <a:spcPts val="0"/>
              </a:spcBef>
              <a:buFont typeface="Wingdings" panose="05000000000000000000" pitchFamily="2" charset="2"/>
              <a:buChar char="v"/>
            </a:pPr>
            <a:r>
              <a:rPr lang="en-US" altLang="zh-CN" dirty="0" smtClean="0">
                <a:sym typeface="Calibri" panose="020F0502020204030204" pitchFamily="34" charset="0"/>
              </a:rPr>
              <a:t>Armstrong</a:t>
            </a:r>
            <a:r>
              <a:rPr lang="zh-CN" altLang="en-US" dirty="0" smtClean="0">
                <a:sym typeface="Calibri" panose="020F0502020204030204" pitchFamily="34" charset="0"/>
              </a:rPr>
              <a:t>公理系统  设</a:t>
            </a:r>
            <a:r>
              <a:rPr lang="en-US" altLang="zh-CN" i="1" dirty="0" smtClean="0">
                <a:sym typeface="Calibri" panose="020F0502020204030204" pitchFamily="34" charset="0"/>
              </a:rPr>
              <a:t>U</a:t>
            </a:r>
            <a:r>
              <a:rPr lang="zh-CN" altLang="en-US" dirty="0" smtClean="0">
                <a:sym typeface="Calibri" panose="020F0502020204030204" pitchFamily="34" charset="0"/>
              </a:rPr>
              <a:t>为属性集总体，</a:t>
            </a:r>
            <a:r>
              <a:rPr lang="en-US" altLang="zh-CN" i="1" dirty="0" smtClean="0">
                <a:sym typeface="Calibri" panose="020F0502020204030204" pitchFamily="34" charset="0"/>
              </a:rPr>
              <a:t>F</a:t>
            </a:r>
            <a:r>
              <a:rPr lang="zh-CN" altLang="en-US" dirty="0" smtClean="0">
                <a:sym typeface="Calibri" panose="020F0502020204030204" pitchFamily="34" charset="0"/>
              </a:rPr>
              <a:t>是</a:t>
            </a:r>
            <a:r>
              <a:rPr lang="en-US" altLang="zh-CN" i="1" dirty="0" smtClean="0">
                <a:sym typeface="Calibri" panose="020F0502020204030204" pitchFamily="34" charset="0"/>
              </a:rPr>
              <a:t>U</a:t>
            </a:r>
            <a:r>
              <a:rPr lang="zh-CN" altLang="en-US" dirty="0" smtClean="0">
                <a:sym typeface="Calibri" panose="020F0502020204030204" pitchFamily="34" charset="0"/>
              </a:rPr>
              <a:t>上的一组函数依赖， 于是有关系模式</a:t>
            </a:r>
            <a:r>
              <a:rPr lang="en-US" altLang="zh-CN" i="1" dirty="0" smtClean="0">
                <a:sym typeface="Calibri" panose="020F0502020204030204" pitchFamily="34" charset="0"/>
              </a:rPr>
              <a:t>R</a:t>
            </a:r>
            <a:r>
              <a:rPr lang="en-US" altLang="zh-CN" dirty="0" smtClean="0">
                <a:sym typeface="Calibri" panose="020F0502020204030204" pitchFamily="34" charset="0"/>
              </a:rPr>
              <a:t> &lt;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 &gt;</a:t>
            </a:r>
            <a:r>
              <a:rPr lang="zh-CN" altLang="en-US" dirty="0" smtClean="0">
                <a:sym typeface="Calibri" panose="020F0502020204030204" pitchFamily="34" charset="0"/>
              </a:rPr>
              <a:t>。对</a:t>
            </a:r>
            <a:r>
              <a:rPr lang="en-US" altLang="zh-CN" i="1" dirty="0" smtClean="0">
                <a:sym typeface="Calibri" panose="020F0502020204030204" pitchFamily="34" charset="0"/>
              </a:rPr>
              <a:t>R</a:t>
            </a:r>
            <a:r>
              <a:rPr lang="en-US" altLang="zh-CN" dirty="0" smtClean="0">
                <a:sym typeface="Calibri" panose="020F0502020204030204" pitchFamily="34" charset="0"/>
              </a:rPr>
              <a:t> &lt;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 </a:t>
            </a:r>
            <a:r>
              <a:rPr lang="zh-CN" altLang="en-US" dirty="0" smtClean="0">
                <a:sym typeface="Calibri" panose="020F0502020204030204" pitchFamily="34" charset="0"/>
              </a:rPr>
              <a:t>来说有以下的推理规则：</a:t>
            </a:r>
          </a:p>
          <a:p>
            <a:pPr marL="742950" lvl="1" indent="-285750" algn="l">
              <a:lnSpc>
                <a:spcPct val="150000"/>
              </a:lnSpc>
              <a:spcBef>
                <a:spcPts val="0"/>
              </a:spcBef>
              <a:buFont typeface="Wingdings" panose="05000000000000000000" pitchFamily="2" charset="2"/>
              <a:buChar char="n"/>
            </a:pPr>
            <a:r>
              <a:rPr lang="en-US" altLang="zh-CN" dirty="0" smtClean="0">
                <a:sym typeface="Calibri" panose="020F0502020204030204" pitchFamily="34" charset="0"/>
              </a:rPr>
              <a:t>A</a:t>
            </a:r>
            <a:r>
              <a:rPr lang="zh-CN" altLang="en-US" dirty="0" smtClean="0">
                <a:sym typeface="Calibri" panose="020F0502020204030204" pitchFamily="34" charset="0"/>
              </a:rPr>
              <a:t>1 自反律（</a:t>
            </a:r>
            <a:r>
              <a:rPr lang="en-US" altLang="zh-CN" dirty="0" smtClean="0">
                <a:sym typeface="Calibri" panose="020F0502020204030204" pitchFamily="34" charset="0"/>
              </a:rPr>
              <a:t>reflexivity</a:t>
            </a:r>
            <a:r>
              <a:rPr lang="zh-CN" altLang="en-US" dirty="0" smtClean="0">
                <a:sym typeface="Calibri" panose="020F0502020204030204" pitchFamily="34" charset="0"/>
              </a:rPr>
              <a:t> </a:t>
            </a:r>
            <a:r>
              <a:rPr lang="en-US" altLang="zh-CN" dirty="0" smtClean="0">
                <a:sym typeface="Calibri" panose="020F0502020204030204" pitchFamily="34" charset="0"/>
              </a:rPr>
              <a:t>rule</a:t>
            </a:r>
            <a:r>
              <a:rPr lang="zh-CN" altLang="en-US" dirty="0" smtClean="0">
                <a:sym typeface="Calibri" panose="020F0502020204030204" pitchFamily="34" charset="0"/>
              </a:rPr>
              <a:t>）：若</a:t>
            </a:r>
            <a:r>
              <a:rPr lang="en-US" altLang="zh-CN" i="1" dirty="0" smtClean="0">
                <a:sym typeface="Calibri" panose="020F0502020204030204" pitchFamily="34" charset="0"/>
              </a:rPr>
              <a:t>Y</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X</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U</a:t>
            </a:r>
            <a:r>
              <a:rPr lang="zh-CN" altLang="en-US" dirty="0" smtClean="0">
                <a:sym typeface="Calibri" panose="020F0502020204030204" pitchFamily="34" charset="0"/>
              </a:rPr>
              <a:t>，则</a:t>
            </a:r>
            <a:r>
              <a:rPr lang="en-US" altLang="zh-CN" i="1" dirty="0" smtClean="0">
                <a:sym typeface="Calibri" panose="020F0502020204030204" pitchFamily="34" charset="0"/>
              </a:rPr>
              <a:t>X</a:t>
            </a:r>
            <a:r>
              <a:rPr lang="en-US" altLang="zh-CN" dirty="0" smtClean="0">
                <a:sym typeface="Calibri" panose="020F0502020204030204" pitchFamily="34" charset="0"/>
              </a:rPr>
              <a:t> →</a:t>
            </a:r>
            <a:r>
              <a:rPr lang="en-US" altLang="zh-CN" i="1" dirty="0" smtClean="0">
                <a:sym typeface="Calibri" panose="020F0502020204030204" pitchFamily="34" charset="0"/>
              </a:rPr>
              <a:t>Y </a:t>
            </a:r>
            <a:r>
              <a:rPr lang="zh-CN" altLang="en-US" dirty="0" smtClean="0">
                <a:sym typeface="Calibri" panose="020F0502020204030204" pitchFamily="34" charset="0"/>
              </a:rPr>
              <a:t>为</a:t>
            </a:r>
            <a:r>
              <a:rPr lang="en-US" altLang="zh-CN" i="1" dirty="0" smtClean="0">
                <a:sym typeface="Calibri" panose="020F0502020204030204" pitchFamily="34" charset="0"/>
              </a:rPr>
              <a:t>F</a:t>
            </a:r>
            <a:r>
              <a:rPr lang="zh-CN" altLang="en-US" dirty="0" smtClean="0">
                <a:sym typeface="Calibri" panose="020F0502020204030204" pitchFamily="34" charset="0"/>
              </a:rPr>
              <a:t>所蕴涵。</a:t>
            </a:r>
          </a:p>
          <a:p>
            <a:pPr marL="742950" lvl="1" indent="-285750" algn="l">
              <a:lnSpc>
                <a:spcPct val="110000"/>
              </a:lnSpc>
              <a:spcBef>
                <a:spcPts val="0"/>
              </a:spcBef>
              <a:buFont typeface="Wingdings" panose="05000000000000000000" pitchFamily="2" charset="2"/>
              <a:buChar char="n"/>
            </a:pPr>
            <a:r>
              <a:rPr lang="en-US" altLang="zh-CN" dirty="0" smtClean="0">
                <a:sym typeface="Calibri" panose="020F0502020204030204" pitchFamily="34" charset="0"/>
              </a:rPr>
              <a:t>A2</a:t>
            </a:r>
            <a:r>
              <a:rPr lang="zh-CN" altLang="en-US" dirty="0" smtClean="0">
                <a:sym typeface="Calibri" panose="020F0502020204030204" pitchFamily="34" charset="0"/>
              </a:rPr>
              <a:t> 增广律（</a:t>
            </a:r>
            <a:r>
              <a:rPr lang="en-US" altLang="zh-CN" dirty="0" smtClean="0">
                <a:sym typeface="Calibri" panose="020F0502020204030204" pitchFamily="34" charset="0"/>
              </a:rPr>
              <a:t>augmentation</a:t>
            </a:r>
            <a:r>
              <a:rPr lang="zh-CN" altLang="en-US" dirty="0" smtClean="0">
                <a:sym typeface="Calibri" panose="020F0502020204030204" pitchFamily="34" charset="0"/>
              </a:rPr>
              <a:t> </a:t>
            </a:r>
            <a:r>
              <a:rPr lang="en-US" altLang="zh-CN" dirty="0" smtClean="0">
                <a:sym typeface="Calibri" panose="020F0502020204030204" pitchFamily="34" charset="0"/>
              </a:rPr>
              <a:t>rule</a:t>
            </a:r>
            <a:r>
              <a:rPr lang="zh-CN" altLang="en-US" dirty="0" smtClean="0">
                <a:sym typeface="Calibri" panose="020F0502020204030204" pitchFamily="34" charset="0"/>
              </a:rPr>
              <a:t>）：若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为</a:t>
            </a:r>
            <a:r>
              <a:rPr lang="en-US" altLang="zh-CN" i="1" dirty="0" smtClean="0">
                <a:sym typeface="Calibri" panose="020F0502020204030204" pitchFamily="34" charset="0"/>
              </a:rPr>
              <a:t>F</a:t>
            </a:r>
            <a:r>
              <a:rPr lang="zh-CN" altLang="en-US" dirty="0" smtClean="0">
                <a:sym typeface="Calibri" panose="020F0502020204030204" pitchFamily="34" charset="0"/>
              </a:rPr>
              <a:t>所蕴涵，且</a:t>
            </a:r>
            <a:r>
              <a:rPr lang="en-US" altLang="zh-CN" i="1" dirty="0" smtClean="0">
                <a:sym typeface="Calibri" panose="020F0502020204030204" pitchFamily="34" charset="0"/>
              </a:rPr>
              <a:t>Z</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U</a:t>
            </a:r>
            <a:r>
              <a:rPr lang="zh-CN" altLang="en-US" dirty="0" smtClean="0">
                <a:sym typeface="Calibri" panose="020F0502020204030204" pitchFamily="34" charset="0"/>
              </a:rPr>
              <a:t>，则</a:t>
            </a:r>
            <a:r>
              <a:rPr lang="en-US" altLang="zh-CN" i="1" dirty="0" smtClean="0">
                <a:sym typeface="Calibri" panose="020F0502020204030204" pitchFamily="34" charset="0"/>
              </a:rPr>
              <a:t>XZ</a:t>
            </a:r>
            <a:r>
              <a:rPr lang="en-US" altLang="zh-CN" dirty="0" smtClean="0">
                <a:sym typeface="Calibri" panose="020F0502020204030204" pitchFamily="34" charset="0"/>
              </a:rPr>
              <a:t>→</a:t>
            </a:r>
            <a:r>
              <a:rPr lang="en-US" altLang="zh-CN" i="1" dirty="0" smtClean="0">
                <a:sym typeface="Calibri" panose="020F0502020204030204" pitchFamily="34" charset="0"/>
              </a:rPr>
              <a:t>YZ </a:t>
            </a:r>
            <a:r>
              <a:rPr lang="zh-CN" altLang="en-US" dirty="0" smtClean="0">
                <a:sym typeface="Calibri" panose="020F0502020204030204" pitchFamily="34" charset="0"/>
              </a:rPr>
              <a:t>为</a:t>
            </a:r>
            <a:r>
              <a:rPr lang="en-US" altLang="zh-CN" i="1" dirty="0" smtClean="0">
                <a:sym typeface="Calibri" panose="020F0502020204030204" pitchFamily="34" charset="0"/>
              </a:rPr>
              <a:t>F</a:t>
            </a:r>
            <a:r>
              <a:rPr lang="zh-CN" altLang="en-US" dirty="0" smtClean="0">
                <a:sym typeface="Calibri" panose="020F0502020204030204" pitchFamily="34" charset="0"/>
              </a:rPr>
              <a:t>所蕴涵。</a:t>
            </a:r>
          </a:p>
          <a:p>
            <a:pPr marL="742950" lvl="1" indent="-285750" algn="l">
              <a:lnSpc>
                <a:spcPct val="110000"/>
              </a:lnSpc>
              <a:spcBef>
                <a:spcPts val="0"/>
              </a:spcBef>
              <a:buFont typeface="Wingdings" panose="05000000000000000000" pitchFamily="2" charset="2"/>
              <a:buChar char="n"/>
            </a:pPr>
            <a:r>
              <a:rPr lang="en-US" altLang="zh-CN" dirty="0" smtClean="0">
                <a:sym typeface="Calibri" panose="020F0502020204030204" pitchFamily="34" charset="0"/>
              </a:rPr>
              <a:t>A3</a:t>
            </a:r>
            <a:r>
              <a:rPr lang="zh-CN" altLang="en-US" dirty="0" smtClean="0">
                <a:sym typeface="Calibri" panose="020F0502020204030204" pitchFamily="34" charset="0"/>
              </a:rPr>
              <a:t> 传递律（</a:t>
            </a:r>
            <a:r>
              <a:rPr lang="en-US" altLang="zh-CN" dirty="0" smtClean="0">
                <a:sym typeface="Calibri" panose="020F0502020204030204" pitchFamily="34" charset="0"/>
              </a:rPr>
              <a:t>transitivity</a:t>
            </a:r>
            <a:r>
              <a:rPr lang="zh-CN" altLang="en-US" dirty="0" smtClean="0">
                <a:sym typeface="Calibri" panose="020F0502020204030204" pitchFamily="34" charset="0"/>
              </a:rPr>
              <a:t> </a:t>
            </a:r>
            <a:r>
              <a:rPr lang="en-US" altLang="zh-CN" dirty="0" smtClean="0">
                <a:sym typeface="Calibri" panose="020F0502020204030204" pitchFamily="34" charset="0"/>
              </a:rPr>
              <a:t>rule</a:t>
            </a:r>
            <a:r>
              <a:rPr lang="zh-CN" altLang="en-US" dirty="0" smtClean="0">
                <a:sym typeface="Calibri" panose="020F0502020204030204" pitchFamily="34" charset="0"/>
              </a:rPr>
              <a:t>）：若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及</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zh-CN" altLang="en-US" dirty="0" smtClean="0">
                <a:sym typeface="Calibri" panose="020F0502020204030204" pitchFamily="34" charset="0"/>
              </a:rPr>
              <a:t>为</a:t>
            </a:r>
            <a:r>
              <a:rPr lang="en-US" altLang="zh-CN" i="1" dirty="0" smtClean="0">
                <a:sym typeface="Calibri" panose="020F0502020204030204" pitchFamily="34" charset="0"/>
              </a:rPr>
              <a:t>F</a:t>
            </a:r>
            <a:r>
              <a:rPr lang="zh-CN" altLang="en-US" dirty="0" smtClean="0">
                <a:sym typeface="Calibri" panose="020F0502020204030204" pitchFamily="34" charset="0"/>
              </a:rPr>
              <a:t>所蕴涵，则</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Z </a:t>
            </a:r>
            <a:r>
              <a:rPr lang="zh-CN" altLang="en-US" dirty="0" smtClean="0">
                <a:sym typeface="Calibri" panose="020F0502020204030204" pitchFamily="34" charset="0"/>
              </a:rPr>
              <a:t>为</a:t>
            </a:r>
            <a:r>
              <a:rPr lang="en-US" altLang="zh-CN" i="1" dirty="0" smtClean="0">
                <a:sym typeface="Calibri" panose="020F0502020204030204" pitchFamily="34" charset="0"/>
              </a:rPr>
              <a:t>F</a:t>
            </a:r>
            <a:r>
              <a:rPr lang="zh-CN" altLang="en-US" dirty="0" smtClean="0">
                <a:sym typeface="Calibri" panose="020F0502020204030204" pitchFamily="34" charset="0"/>
              </a:rPr>
              <a:t>所蕴涵。</a:t>
            </a:r>
          </a:p>
          <a:p>
            <a:pPr marL="742950" lvl="1" indent="-285750" algn="l">
              <a:lnSpc>
                <a:spcPct val="200000"/>
              </a:lnSpc>
              <a:spcBef>
                <a:spcPts val="0"/>
              </a:spcBef>
            </a:pPr>
            <a:r>
              <a:rPr lang="zh-CN" altLang="en-US" b="0" dirty="0" smtClean="0">
                <a:sym typeface="Calibri" panose="020F0502020204030204" pitchFamily="34" charset="0"/>
              </a:rPr>
              <a:t>注意：由自反律所得到的函数依赖均是平凡的函数依赖</a:t>
            </a:r>
            <a:r>
              <a:rPr lang="en-US" altLang="zh-CN" b="0" dirty="0" smtClean="0">
                <a:sym typeface="Calibri" panose="020F0502020204030204" pitchFamily="34" charset="0"/>
              </a:rPr>
              <a:t>,  </a:t>
            </a:r>
          </a:p>
          <a:p>
            <a:pPr marL="742950" lvl="1" indent="-285750" algn="l">
              <a:lnSpc>
                <a:spcPct val="110000"/>
              </a:lnSpc>
              <a:spcBef>
                <a:spcPts val="0"/>
              </a:spcBef>
            </a:pPr>
            <a:r>
              <a:rPr lang="en-US" altLang="zh-CN" b="0" dirty="0" smtClean="0">
                <a:sym typeface="Calibri" panose="020F0502020204030204" pitchFamily="34" charset="0"/>
              </a:rPr>
              <a:t>           </a:t>
            </a:r>
            <a:r>
              <a:rPr lang="zh-CN" altLang="en-US" b="0" dirty="0" smtClean="0">
                <a:sym typeface="Calibri" panose="020F0502020204030204" pitchFamily="34" charset="0"/>
              </a:rPr>
              <a:t>自反律的使用并不依赖于</a:t>
            </a:r>
            <a:r>
              <a:rPr lang="en-US" altLang="zh-CN" b="0" i="1" dirty="0" smtClean="0">
                <a:sym typeface="Calibri" panose="020F0502020204030204" pitchFamily="34" charset="0"/>
              </a:rPr>
              <a:t>F</a:t>
            </a:r>
            <a:r>
              <a:rPr lang="zh-CN" altLang="en-US" b="0" dirty="0" smtClean="0">
                <a:sym typeface="Calibri" panose="020F0502020204030204" pitchFamily="34" charset="0"/>
              </a:rPr>
              <a:t>。</a:t>
            </a:r>
            <a:endParaRPr lang="zh-CN" altLang="en-US" b="0" dirty="0" smtClean="0"/>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9216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92164" name="Rectangle 2"/>
          <p:cNvSpPr>
            <a:spLocks noGrp="1" noChangeArrowheads="1"/>
          </p:cNvSpPr>
          <p:nvPr>
            <p:ph type="title" idx="4294967295"/>
          </p:nvPr>
        </p:nvSpPr>
        <p:spPr/>
        <p:txBody>
          <a:bodyPr/>
          <a:lstStyle/>
          <a:p>
            <a:r>
              <a:rPr lang="zh-CN" altLang="en-US" sz="3600" smtClean="0">
                <a:sym typeface="微软雅黑" panose="020B0503020204020204" pitchFamily="34" charset="-122"/>
              </a:rPr>
              <a:t>数据依赖的公理系统（续）</a:t>
            </a:r>
          </a:p>
        </p:txBody>
      </p:sp>
      <p:sp>
        <p:nvSpPr>
          <p:cNvPr id="92165" name="Rectangle 3"/>
          <p:cNvSpPr>
            <a:spLocks noGrp="1" noChangeArrowheads="1"/>
          </p:cNvSpPr>
          <p:nvPr>
            <p:ph idx="1"/>
          </p:nvPr>
        </p:nvSpPr>
        <p:spPr>
          <a:xfrm>
            <a:off x="457200" y="909638"/>
            <a:ext cx="8229600" cy="5284787"/>
          </a:xfrm>
        </p:spPr>
        <p:txBody>
          <a:bodyPr/>
          <a:lstStyle/>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定理</a:t>
            </a:r>
            <a:r>
              <a:rPr lang="en-US" altLang="zh-CN" dirty="0" smtClean="0">
                <a:sym typeface="Calibri" panose="020F0502020204030204" pitchFamily="34" charset="0"/>
              </a:rPr>
              <a:t>6.1  Armstrong</a:t>
            </a:r>
            <a:r>
              <a:rPr lang="zh-CN" altLang="en-US" dirty="0" smtClean="0">
                <a:sym typeface="Calibri" panose="020F0502020204030204" pitchFamily="34" charset="0"/>
              </a:rPr>
              <a:t>推理规则是正确的。</a:t>
            </a:r>
          </a:p>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证明</a:t>
            </a:r>
          </a:p>
          <a:p>
            <a:pPr marL="400050" lvl="1" algn="l">
              <a:lnSpc>
                <a:spcPct val="120000"/>
              </a:lnSpc>
              <a:buFont typeface="Wingdings" panose="05000000000000000000" pitchFamily="2" charset="2"/>
              <a:buChar char="n"/>
            </a:pPr>
            <a:r>
              <a:rPr lang="zh-CN" altLang="en-US" dirty="0" smtClean="0">
                <a:sym typeface="Calibri" panose="020F0502020204030204" pitchFamily="34" charset="0"/>
              </a:rPr>
              <a:t>A1 自反律</a:t>
            </a:r>
          </a:p>
          <a:p>
            <a:pPr marL="400050" lvl="1" algn="l">
              <a:lnSpc>
                <a:spcPct val="120000"/>
              </a:lnSpc>
            </a:pPr>
            <a:r>
              <a:rPr lang="zh-CN" altLang="en-US" dirty="0" smtClean="0">
                <a:sym typeface="Calibri" panose="020F0502020204030204" pitchFamily="34" charset="0"/>
              </a:rPr>
              <a:t>     	设</a:t>
            </a:r>
            <a:r>
              <a:rPr lang="en-US" altLang="zh-CN" i="1" dirty="0" smtClean="0">
                <a:sym typeface="Calibri" panose="020F0502020204030204" pitchFamily="34" charset="0"/>
              </a:rPr>
              <a:t>Y</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X</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U</a:t>
            </a:r>
            <a:r>
              <a:rPr lang="en-US" altLang="zh-CN" dirty="0" smtClean="0">
                <a:sym typeface="Calibri" panose="020F0502020204030204" pitchFamily="34" charset="0"/>
              </a:rPr>
              <a:t> </a:t>
            </a:r>
            <a:r>
              <a:rPr lang="zh-CN" altLang="en-US" dirty="0" smtClean="0">
                <a:sym typeface="Calibri" panose="020F0502020204030204" pitchFamily="34" charset="0"/>
              </a:rPr>
              <a:t>。</a:t>
            </a:r>
          </a:p>
          <a:p>
            <a:pPr marL="400050" lvl="1" algn="l">
              <a:lnSpc>
                <a:spcPct val="120000"/>
              </a:lnSpc>
            </a:pPr>
            <a:r>
              <a:rPr lang="zh-CN" altLang="en-US" dirty="0" smtClean="0">
                <a:sym typeface="Calibri" panose="020F0502020204030204" pitchFamily="34" charset="0"/>
              </a:rPr>
              <a:t>	对</a:t>
            </a:r>
            <a:r>
              <a:rPr lang="en-US" altLang="zh-CN" i="1" dirty="0" smtClean="0">
                <a:sym typeface="Calibri" panose="020F0502020204030204" pitchFamily="34" charset="0"/>
              </a:rPr>
              <a:t>R</a:t>
            </a:r>
            <a:r>
              <a:rPr lang="en-US" altLang="zh-CN" dirty="0" smtClean="0">
                <a:sym typeface="Calibri" panose="020F0502020204030204" pitchFamily="34" charset="0"/>
              </a:rPr>
              <a:t> &lt;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 </a:t>
            </a:r>
            <a:r>
              <a:rPr lang="zh-CN" altLang="en-US" dirty="0" smtClean="0">
                <a:sym typeface="Calibri" panose="020F0502020204030204" pitchFamily="34" charset="0"/>
              </a:rPr>
              <a:t>的任一关系</a:t>
            </a:r>
            <a:r>
              <a:rPr lang="en-US" altLang="zh-CN" i="1" dirty="0" smtClean="0">
                <a:sym typeface="Calibri" panose="020F0502020204030204" pitchFamily="34" charset="0"/>
              </a:rPr>
              <a:t>r</a:t>
            </a:r>
            <a:r>
              <a:rPr lang="zh-CN" altLang="en-US" dirty="0" smtClean="0">
                <a:sym typeface="Calibri" panose="020F0502020204030204" pitchFamily="34" charset="0"/>
              </a:rPr>
              <a:t>中的任意两个元组</a:t>
            </a:r>
            <a:r>
              <a:rPr lang="en-US" altLang="zh-CN" i="1" dirty="0" smtClean="0">
                <a:sym typeface="Calibri" panose="020F0502020204030204" pitchFamily="34" charset="0"/>
              </a:rPr>
              <a:t>t</a:t>
            </a:r>
            <a:r>
              <a:rPr lang="zh-CN" altLang="en-US" i="1" dirty="0" smtClean="0">
                <a:sym typeface="Calibri" panose="020F0502020204030204" pitchFamily="34" charset="0"/>
              </a:rPr>
              <a:t>、</a:t>
            </a:r>
            <a:r>
              <a:rPr lang="en-US" altLang="zh-CN" i="1" dirty="0" smtClean="0">
                <a:sym typeface="Calibri" panose="020F0502020204030204" pitchFamily="34" charset="0"/>
              </a:rPr>
              <a:t>s</a:t>
            </a:r>
            <a:r>
              <a:rPr lang="zh-CN" altLang="en-US" dirty="0" smtClean="0">
                <a:sym typeface="Calibri" panose="020F0502020204030204" pitchFamily="34" charset="0"/>
              </a:rPr>
              <a:t>：</a:t>
            </a:r>
          </a:p>
          <a:p>
            <a:pPr marL="400050" lvl="1" algn="l">
              <a:lnSpc>
                <a:spcPct val="120000"/>
              </a:lnSpc>
            </a:pPr>
            <a:r>
              <a:rPr lang="zh-CN" altLang="en-US" dirty="0" smtClean="0">
                <a:sym typeface="Calibri" panose="020F0502020204030204" pitchFamily="34" charset="0"/>
              </a:rPr>
              <a:t>	若</a:t>
            </a:r>
            <a:r>
              <a:rPr lang="en-US" altLang="zh-CN" i="1" dirty="0" smtClean="0">
                <a:sym typeface="Calibri" panose="020F0502020204030204" pitchFamily="34" charset="0"/>
              </a:rPr>
              <a:t>t</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s</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zh-CN" altLang="en-US" dirty="0" smtClean="0">
                <a:sym typeface="Calibri" panose="020F0502020204030204" pitchFamily="34" charset="0"/>
              </a:rPr>
              <a:t>，由于</a:t>
            </a:r>
            <a:r>
              <a:rPr lang="en-US" altLang="zh-CN" i="1" dirty="0" smtClean="0">
                <a:sym typeface="Calibri" panose="020F0502020204030204" pitchFamily="34" charset="0"/>
              </a:rPr>
              <a:t>Y</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X</a:t>
            </a:r>
            <a:r>
              <a:rPr lang="zh-CN" altLang="en-US" dirty="0" smtClean="0">
                <a:sym typeface="Calibri" panose="020F0502020204030204" pitchFamily="34" charset="0"/>
              </a:rPr>
              <a:t>，有</a:t>
            </a:r>
            <a:r>
              <a:rPr lang="en-US" altLang="zh-CN" i="1" dirty="0" smtClean="0">
                <a:sym typeface="Calibri" panose="020F0502020204030204" pitchFamily="34" charset="0"/>
              </a:rPr>
              <a:t>t</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s</a:t>
            </a:r>
            <a:r>
              <a:rPr lang="en-US" altLang="zh-CN" dirty="0" smtClean="0">
                <a:sym typeface="Calibri" panose="020F0502020204030204" pitchFamily="34" charset="0"/>
              </a:rPr>
              <a:t>[Y]</a:t>
            </a:r>
            <a:r>
              <a:rPr lang="zh-CN" altLang="en-US" dirty="0" smtClean="0">
                <a:sym typeface="Calibri" panose="020F0502020204030204" pitchFamily="34" charset="0"/>
              </a:rPr>
              <a:t>，</a:t>
            </a:r>
          </a:p>
          <a:p>
            <a:pPr marL="400050" lvl="1" algn="l">
              <a:lnSpc>
                <a:spcPct val="120000"/>
              </a:lnSpc>
            </a:pPr>
            <a:r>
              <a:rPr lang="zh-CN" altLang="en-US" dirty="0" smtClean="0">
                <a:sym typeface="Calibri" panose="020F0502020204030204" pitchFamily="34" charset="0"/>
              </a:rPr>
              <a:t>	所以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成立，</a:t>
            </a:r>
            <a:endParaRPr lang="en-US" altLang="zh-CN" dirty="0" smtClean="0">
              <a:sym typeface="Calibri" panose="020F0502020204030204" pitchFamily="34" charset="0"/>
            </a:endParaRPr>
          </a:p>
          <a:p>
            <a:pPr marL="400050" lvl="1" algn="l">
              <a:lnSpc>
                <a:spcPct val="120000"/>
              </a:lnSpc>
            </a:pPr>
            <a:r>
              <a:rPr lang="en-US" altLang="zh-CN" dirty="0" smtClean="0">
                <a:sym typeface="Calibri" panose="020F0502020204030204" pitchFamily="34" charset="0"/>
              </a:rPr>
              <a:t>	</a:t>
            </a:r>
            <a:r>
              <a:rPr lang="zh-CN" altLang="en-US" dirty="0" smtClean="0">
                <a:sym typeface="Calibri" panose="020F0502020204030204" pitchFamily="34" charset="0"/>
              </a:rPr>
              <a:t>自反律得证。</a:t>
            </a:r>
            <a:endParaRPr lang="zh-CN" altLang="en-US" dirty="0" smtClean="0"/>
          </a:p>
        </p:txBody>
      </p:sp>
    </p:spTree>
  </p:cSld>
  <p:clrMapOvr>
    <a:masterClrMapping/>
  </p:clrMapOvr>
  <p:transition advClick="0"/>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9318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93188" name="Rectangle 2"/>
          <p:cNvSpPr>
            <a:spLocks noGrp="1" noChangeArrowheads="1"/>
          </p:cNvSpPr>
          <p:nvPr>
            <p:ph type="title" idx="4294967295"/>
          </p:nvPr>
        </p:nvSpPr>
        <p:spPr/>
        <p:txBody>
          <a:bodyPr/>
          <a:lstStyle/>
          <a:p>
            <a:r>
              <a:rPr lang="zh-CN" altLang="en-US" sz="3600" smtClean="0">
                <a:sym typeface="微软雅黑" panose="020B0503020204020204" pitchFamily="34" charset="-122"/>
              </a:rPr>
              <a:t>数据依赖的公理系统（续）</a:t>
            </a:r>
          </a:p>
        </p:txBody>
      </p:sp>
      <p:sp>
        <p:nvSpPr>
          <p:cNvPr id="93189" name="Rectangle 3"/>
          <p:cNvSpPr>
            <a:spLocks noGrp="1" noChangeArrowheads="1"/>
          </p:cNvSpPr>
          <p:nvPr>
            <p:ph idx="1"/>
          </p:nvPr>
        </p:nvSpPr>
        <p:spPr>
          <a:xfrm>
            <a:off x="457200" y="1098550"/>
            <a:ext cx="8229600" cy="5095875"/>
          </a:xfrm>
        </p:spPr>
        <p:txBody>
          <a:bodyPr/>
          <a:lstStyle/>
          <a:p>
            <a:pPr marL="742950" lvl="1" indent="-285750" algn="l">
              <a:lnSpc>
                <a:spcPct val="120000"/>
              </a:lnSpc>
              <a:buFont typeface="Wingdings" panose="05000000000000000000" pitchFamily="2" charset="2"/>
              <a:buChar char="n"/>
            </a:pPr>
            <a:r>
              <a:rPr lang="zh-CN" altLang="en-US" dirty="0" smtClean="0">
                <a:sym typeface="Calibri" panose="020F0502020204030204" pitchFamily="34" charset="0"/>
              </a:rPr>
              <a:t>A2 增广律</a:t>
            </a:r>
          </a:p>
          <a:p>
            <a:pPr marL="342900" indent="-342900" algn="l">
              <a:lnSpc>
                <a:spcPct val="120000"/>
              </a:lnSpc>
            </a:pPr>
            <a:r>
              <a:rPr lang="zh-CN" altLang="en-US" sz="2400" dirty="0" smtClean="0">
                <a:sym typeface="Calibri" panose="020F0502020204030204" pitchFamily="34" charset="0"/>
              </a:rPr>
              <a:t>    		设</a:t>
            </a:r>
            <a:r>
              <a:rPr lang="en-US" altLang="zh-CN" sz="2400" i="1" dirty="0" smtClean="0">
                <a:sym typeface="Calibri" panose="020F0502020204030204" pitchFamily="34" charset="0"/>
              </a:rPr>
              <a:t>X</a:t>
            </a:r>
            <a:r>
              <a:rPr lang="en-US" altLang="zh-CN" sz="2400" dirty="0" smtClean="0">
                <a:sym typeface="Calibri" panose="020F0502020204030204" pitchFamily="34" charset="0"/>
              </a:rPr>
              <a:t>→</a:t>
            </a:r>
            <a:r>
              <a:rPr lang="en-US" altLang="zh-CN" sz="2400" i="1" dirty="0" smtClean="0">
                <a:sym typeface="Calibri" panose="020F0502020204030204" pitchFamily="34" charset="0"/>
              </a:rPr>
              <a:t>Y</a:t>
            </a:r>
            <a:r>
              <a:rPr lang="zh-CN" altLang="en-US" sz="2400" dirty="0" smtClean="0">
                <a:sym typeface="Calibri" panose="020F0502020204030204" pitchFamily="34" charset="0"/>
              </a:rPr>
              <a:t>为</a:t>
            </a:r>
            <a:r>
              <a:rPr lang="en-US" altLang="zh-CN" sz="2400" i="1" dirty="0" smtClean="0">
                <a:sym typeface="Calibri" panose="020F0502020204030204" pitchFamily="34" charset="0"/>
              </a:rPr>
              <a:t>F</a:t>
            </a:r>
            <a:r>
              <a:rPr lang="zh-CN" altLang="en-US" sz="2400" dirty="0" smtClean="0">
                <a:sym typeface="Calibri" panose="020F0502020204030204" pitchFamily="34" charset="0"/>
              </a:rPr>
              <a:t>所蕴涵，且</a:t>
            </a:r>
            <a:r>
              <a:rPr lang="en-US" altLang="zh-CN" sz="2400" i="1" dirty="0" smtClean="0">
                <a:sym typeface="Calibri" panose="020F0502020204030204" pitchFamily="34" charset="0"/>
              </a:rPr>
              <a:t>Z</a:t>
            </a:r>
            <a:r>
              <a:rPr lang="en-US" altLang="zh-CN" sz="2400" dirty="0" smtClean="0">
                <a:sym typeface="Calibri" panose="020F0502020204030204" pitchFamily="34" charset="0"/>
              </a:rPr>
              <a:t> </a:t>
            </a:r>
            <a:r>
              <a:rPr lang="en-US" altLang="zh-CN" sz="2400" dirty="0" smtClean="0">
                <a:sym typeface="Symbol" panose="05050102010706020507" pitchFamily="18" charset="2"/>
              </a:rPr>
              <a:t></a:t>
            </a:r>
            <a:r>
              <a:rPr lang="en-US" altLang="zh-CN" sz="2400" dirty="0" smtClean="0">
                <a:sym typeface="Calibri" panose="020F0502020204030204" pitchFamily="34" charset="0"/>
              </a:rPr>
              <a:t> </a:t>
            </a:r>
            <a:r>
              <a:rPr lang="en-US" altLang="zh-CN" sz="2400" i="1" dirty="0" smtClean="0">
                <a:sym typeface="Calibri" panose="020F0502020204030204" pitchFamily="34" charset="0"/>
              </a:rPr>
              <a:t>U</a:t>
            </a:r>
            <a:r>
              <a:rPr lang="zh-CN" altLang="en-US" sz="2400" dirty="0" smtClean="0">
                <a:sym typeface="Calibri" panose="020F0502020204030204" pitchFamily="34" charset="0"/>
              </a:rPr>
              <a:t>。</a:t>
            </a:r>
          </a:p>
          <a:p>
            <a:pPr marL="742950" lvl="1" indent="-285750" algn="l">
              <a:lnSpc>
                <a:spcPct val="120000"/>
              </a:lnSpc>
            </a:pPr>
            <a:r>
              <a:rPr lang="zh-CN" altLang="en-US" dirty="0" smtClean="0">
                <a:sym typeface="Calibri" panose="020F0502020204030204" pitchFamily="34" charset="0"/>
              </a:rPr>
              <a:t>		对</a:t>
            </a:r>
            <a:r>
              <a:rPr lang="en-US" altLang="zh-CN" i="1" dirty="0" smtClean="0">
                <a:sym typeface="Calibri" panose="020F0502020204030204" pitchFamily="34" charset="0"/>
              </a:rPr>
              <a:t>R</a:t>
            </a:r>
            <a:r>
              <a:rPr lang="en-US" altLang="zh-CN" dirty="0" smtClean="0">
                <a:sym typeface="Calibri" panose="020F0502020204030204" pitchFamily="34" charset="0"/>
              </a:rPr>
              <a:t>&lt;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 </a:t>
            </a:r>
            <a:r>
              <a:rPr lang="zh-CN" altLang="en-US" dirty="0" smtClean="0">
                <a:sym typeface="Calibri" panose="020F0502020204030204" pitchFamily="34" charset="0"/>
              </a:rPr>
              <a:t>的任一关系</a:t>
            </a:r>
            <a:r>
              <a:rPr lang="en-US" altLang="zh-CN" i="1" dirty="0" smtClean="0">
                <a:sym typeface="Calibri" panose="020F0502020204030204" pitchFamily="34" charset="0"/>
              </a:rPr>
              <a:t>r</a:t>
            </a:r>
            <a:r>
              <a:rPr lang="zh-CN" altLang="en-US" dirty="0" smtClean="0">
                <a:sym typeface="Calibri" panose="020F0502020204030204" pitchFamily="34" charset="0"/>
              </a:rPr>
              <a:t>中任意的两个元组</a:t>
            </a:r>
            <a:r>
              <a:rPr lang="en-US" altLang="zh-CN" i="1" dirty="0" smtClean="0">
                <a:sym typeface="Calibri" panose="020F0502020204030204" pitchFamily="34" charset="0"/>
              </a:rPr>
              <a:t>t</a:t>
            </a:r>
            <a:r>
              <a:rPr lang="zh-CN" altLang="en-US" dirty="0" smtClean="0">
                <a:sym typeface="Calibri" panose="020F0502020204030204" pitchFamily="34" charset="0"/>
              </a:rPr>
              <a:t>、</a:t>
            </a:r>
            <a:r>
              <a:rPr lang="en-US" altLang="zh-CN" i="1" dirty="0" smtClean="0">
                <a:sym typeface="Calibri" panose="020F0502020204030204" pitchFamily="34" charset="0"/>
              </a:rPr>
              <a:t>s</a:t>
            </a:r>
            <a:r>
              <a:rPr lang="zh-CN" altLang="en-US" dirty="0" smtClean="0">
                <a:sym typeface="Calibri" panose="020F0502020204030204" pitchFamily="34" charset="0"/>
              </a:rPr>
              <a:t>：</a:t>
            </a:r>
          </a:p>
          <a:p>
            <a:pPr marL="742950" lvl="1" indent="-285750" algn="l">
              <a:lnSpc>
                <a:spcPct val="120000"/>
              </a:lnSpc>
            </a:pPr>
            <a:r>
              <a:rPr lang="zh-CN" altLang="en-US" dirty="0" smtClean="0">
                <a:sym typeface="Calibri" panose="020F0502020204030204" pitchFamily="34" charset="0"/>
              </a:rPr>
              <a:t>		若</a:t>
            </a:r>
            <a:r>
              <a:rPr lang="en-US" altLang="zh-CN" i="1" dirty="0" smtClean="0">
                <a:sym typeface="Calibri" panose="020F0502020204030204" pitchFamily="34" charset="0"/>
              </a:rPr>
              <a:t>t</a:t>
            </a:r>
            <a:r>
              <a:rPr lang="en-US" altLang="zh-CN" dirty="0" smtClean="0">
                <a:sym typeface="Calibri" panose="020F0502020204030204" pitchFamily="34" charset="0"/>
              </a:rPr>
              <a:t>[</a:t>
            </a:r>
            <a:r>
              <a:rPr lang="en-US" altLang="zh-CN" i="1" dirty="0" smtClean="0">
                <a:sym typeface="Calibri" panose="020F0502020204030204" pitchFamily="34" charset="0"/>
              </a:rPr>
              <a:t>XZ</a:t>
            </a:r>
            <a:r>
              <a:rPr lang="en-US" altLang="zh-CN" dirty="0" smtClean="0">
                <a:sym typeface="Calibri" panose="020F0502020204030204" pitchFamily="34" charset="0"/>
              </a:rPr>
              <a:t>]=</a:t>
            </a:r>
            <a:r>
              <a:rPr lang="en-US" altLang="zh-CN" i="1" dirty="0" smtClean="0">
                <a:sym typeface="Calibri" panose="020F0502020204030204" pitchFamily="34" charset="0"/>
              </a:rPr>
              <a:t>s</a:t>
            </a:r>
            <a:r>
              <a:rPr lang="en-US" altLang="zh-CN" dirty="0" smtClean="0">
                <a:sym typeface="Calibri" panose="020F0502020204030204" pitchFamily="34" charset="0"/>
              </a:rPr>
              <a:t>[</a:t>
            </a:r>
            <a:r>
              <a:rPr lang="en-US" altLang="zh-CN" i="1" dirty="0" smtClean="0">
                <a:sym typeface="Calibri" panose="020F0502020204030204" pitchFamily="34" charset="0"/>
              </a:rPr>
              <a:t>XZ</a:t>
            </a:r>
            <a:r>
              <a:rPr lang="en-US" altLang="zh-CN" dirty="0" smtClean="0">
                <a:sym typeface="Calibri" panose="020F0502020204030204" pitchFamily="34" charset="0"/>
              </a:rPr>
              <a:t>]</a:t>
            </a:r>
            <a:r>
              <a:rPr lang="zh-CN" altLang="en-US" dirty="0" smtClean="0">
                <a:sym typeface="Calibri" panose="020F0502020204030204" pitchFamily="34" charset="0"/>
              </a:rPr>
              <a:t>，则有</a:t>
            </a:r>
            <a:r>
              <a:rPr lang="en-US" altLang="zh-CN" i="1" dirty="0" smtClean="0">
                <a:sym typeface="Calibri" panose="020F0502020204030204" pitchFamily="34" charset="0"/>
              </a:rPr>
              <a:t>t</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s</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zh-CN" altLang="en-US" dirty="0" smtClean="0">
                <a:sym typeface="Calibri" panose="020F0502020204030204" pitchFamily="34" charset="0"/>
              </a:rPr>
              <a:t>和</a:t>
            </a:r>
            <a:r>
              <a:rPr lang="en-US" altLang="zh-CN" i="1" dirty="0" smtClean="0">
                <a:sym typeface="Calibri" panose="020F0502020204030204" pitchFamily="34" charset="0"/>
              </a:rPr>
              <a:t>t</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en-US" altLang="zh-CN" dirty="0" smtClean="0">
                <a:sym typeface="Calibri" panose="020F0502020204030204" pitchFamily="34" charset="0"/>
              </a:rPr>
              <a:t>]=</a:t>
            </a:r>
            <a:r>
              <a:rPr lang="en-US" altLang="zh-CN" i="1" dirty="0" smtClean="0">
                <a:sym typeface="Calibri" panose="020F0502020204030204" pitchFamily="34" charset="0"/>
              </a:rPr>
              <a:t>s</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en-US" altLang="zh-CN" dirty="0" smtClean="0">
                <a:sym typeface="Calibri" panose="020F0502020204030204" pitchFamily="34" charset="0"/>
              </a:rPr>
              <a:t>]</a:t>
            </a:r>
            <a:r>
              <a:rPr lang="zh-CN" altLang="en-US" dirty="0" smtClean="0">
                <a:sym typeface="Calibri" panose="020F0502020204030204" pitchFamily="34" charset="0"/>
              </a:rPr>
              <a:t>；</a:t>
            </a:r>
          </a:p>
          <a:p>
            <a:pPr marL="742950" lvl="1" indent="-285750" algn="l">
              <a:lnSpc>
                <a:spcPct val="120000"/>
              </a:lnSpc>
            </a:pPr>
            <a:r>
              <a:rPr lang="zh-CN" altLang="en-US" dirty="0" smtClean="0">
                <a:sym typeface="Calibri" panose="020F0502020204030204" pitchFamily="34" charset="0"/>
              </a:rPr>
              <a:t>		由</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，于是有</a:t>
            </a:r>
            <a:r>
              <a:rPr lang="en-US" altLang="zh-CN" i="1" dirty="0" smtClean="0">
                <a:sym typeface="Calibri" panose="020F0502020204030204" pitchFamily="34" charset="0"/>
              </a:rPr>
              <a:t>t</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s</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zh-CN" altLang="en-US" dirty="0" smtClean="0">
                <a:sym typeface="Calibri" panose="020F0502020204030204" pitchFamily="34" charset="0"/>
              </a:rPr>
              <a:t>，</a:t>
            </a:r>
            <a:endParaRPr lang="en-US" altLang="zh-CN" dirty="0" smtClean="0">
              <a:sym typeface="Calibri" panose="020F0502020204030204" pitchFamily="34" charset="0"/>
            </a:endParaRPr>
          </a:p>
          <a:p>
            <a:pPr marL="742950" lvl="1" indent="-285750" algn="l">
              <a:lnSpc>
                <a:spcPct val="120000"/>
              </a:lnSpc>
            </a:pPr>
            <a:r>
              <a:rPr lang="en-US" altLang="zh-CN" dirty="0" smtClean="0">
                <a:sym typeface="Calibri" panose="020F0502020204030204" pitchFamily="34" charset="0"/>
              </a:rPr>
              <a:t>		</a:t>
            </a:r>
            <a:r>
              <a:rPr lang="zh-CN" altLang="en-US" dirty="0" smtClean="0">
                <a:sym typeface="Calibri" panose="020F0502020204030204" pitchFamily="34" charset="0"/>
              </a:rPr>
              <a:t>所以</a:t>
            </a:r>
            <a:r>
              <a:rPr lang="en-US" altLang="zh-CN" i="1" dirty="0" smtClean="0">
                <a:sym typeface="Calibri" panose="020F0502020204030204" pitchFamily="34" charset="0"/>
              </a:rPr>
              <a:t>t</a:t>
            </a:r>
            <a:r>
              <a:rPr lang="en-US" altLang="zh-CN" dirty="0" smtClean="0">
                <a:sym typeface="Calibri" panose="020F0502020204030204" pitchFamily="34" charset="0"/>
              </a:rPr>
              <a:t>[</a:t>
            </a:r>
            <a:r>
              <a:rPr lang="en-US" altLang="zh-CN" i="1" dirty="0" smtClean="0">
                <a:sym typeface="Calibri" panose="020F0502020204030204" pitchFamily="34" charset="0"/>
              </a:rPr>
              <a:t>YZ</a:t>
            </a:r>
            <a:r>
              <a:rPr lang="en-US" altLang="zh-CN" dirty="0" smtClean="0">
                <a:sym typeface="Calibri" panose="020F0502020204030204" pitchFamily="34" charset="0"/>
              </a:rPr>
              <a:t>]=</a:t>
            </a:r>
            <a:r>
              <a:rPr lang="en-US" altLang="zh-CN" i="1" dirty="0" smtClean="0">
                <a:sym typeface="Calibri" panose="020F0502020204030204" pitchFamily="34" charset="0"/>
              </a:rPr>
              <a:t>s</a:t>
            </a:r>
            <a:r>
              <a:rPr lang="en-US" altLang="zh-CN" dirty="0" smtClean="0">
                <a:sym typeface="Calibri" panose="020F0502020204030204" pitchFamily="34" charset="0"/>
              </a:rPr>
              <a:t>[</a:t>
            </a:r>
            <a:r>
              <a:rPr lang="en-US" altLang="zh-CN" i="1" dirty="0" smtClean="0">
                <a:sym typeface="Calibri" panose="020F0502020204030204" pitchFamily="34" charset="0"/>
              </a:rPr>
              <a:t>YZ</a:t>
            </a:r>
            <a:r>
              <a:rPr lang="en-US" altLang="zh-CN" dirty="0" smtClean="0">
                <a:sym typeface="Calibri" panose="020F0502020204030204" pitchFamily="34" charset="0"/>
              </a:rPr>
              <a:t>]</a:t>
            </a:r>
            <a:r>
              <a:rPr lang="zh-CN" altLang="en-US" dirty="0" smtClean="0">
                <a:sym typeface="Calibri" panose="020F0502020204030204" pitchFamily="34" charset="0"/>
              </a:rPr>
              <a:t>，</a:t>
            </a:r>
            <a:r>
              <a:rPr lang="en-US" altLang="zh-CN" i="1" dirty="0" smtClean="0">
                <a:sym typeface="Calibri" panose="020F0502020204030204" pitchFamily="34" charset="0"/>
              </a:rPr>
              <a:t>XZ</a:t>
            </a:r>
            <a:r>
              <a:rPr lang="en-US" altLang="zh-CN" dirty="0" smtClean="0">
                <a:sym typeface="Calibri" panose="020F0502020204030204" pitchFamily="34" charset="0"/>
              </a:rPr>
              <a:t>→</a:t>
            </a:r>
            <a:r>
              <a:rPr lang="en-US" altLang="zh-CN" i="1" dirty="0" smtClean="0">
                <a:sym typeface="Calibri" panose="020F0502020204030204" pitchFamily="34" charset="0"/>
              </a:rPr>
              <a:t>YZ</a:t>
            </a:r>
            <a:r>
              <a:rPr lang="zh-CN" altLang="en-US" dirty="0" smtClean="0">
                <a:sym typeface="Calibri" panose="020F0502020204030204" pitchFamily="34" charset="0"/>
              </a:rPr>
              <a:t>为</a:t>
            </a:r>
            <a:r>
              <a:rPr lang="en-US" altLang="zh-CN" i="1" dirty="0" smtClean="0">
                <a:sym typeface="Calibri" panose="020F0502020204030204" pitchFamily="34" charset="0"/>
              </a:rPr>
              <a:t>F</a:t>
            </a:r>
            <a:r>
              <a:rPr lang="zh-CN" altLang="en-US" dirty="0" smtClean="0">
                <a:sym typeface="Calibri" panose="020F0502020204030204" pitchFamily="34" charset="0"/>
              </a:rPr>
              <a:t>所蕴涵，</a:t>
            </a:r>
          </a:p>
          <a:p>
            <a:pPr marL="742950" lvl="1" indent="-285750" algn="l">
              <a:lnSpc>
                <a:spcPct val="120000"/>
              </a:lnSpc>
            </a:pPr>
            <a:r>
              <a:rPr lang="zh-CN" altLang="en-US" dirty="0" smtClean="0">
                <a:sym typeface="Calibri" panose="020F0502020204030204" pitchFamily="34" charset="0"/>
              </a:rPr>
              <a:t>		增广律得证。</a:t>
            </a:r>
            <a:endParaRPr lang="zh-CN" altLang="en-US" dirty="0" smtClean="0"/>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9421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94212" name="Rectangle 1026"/>
          <p:cNvSpPr>
            <a:spLocks noGrp="1" noChangeArrowheads="1"/>
          </p:cNvSpPr>
          <p:nvPr>
            <p:ph type="title" idx="4294967295"/>
          </p:nvPr>
        </p:nvSpPr>
        <p:spPr/>
        <p:txBody>
          <a:bodyPr/>
          <a:lstStyle/>
          <a:p>
            <a:r>
              <a:rPr lang="zh-CN" altLang="en-US" sz="3600" dirty="0" smtClean="0">
                <a:sym typeface="微软雅黑" panose="020B0503020204020204" pitchFamily="34" charset="-122"/>
              </a:rPr>
              <a:t>数据依赖的公理系统（续）</a:t>
            </a:r>
          </a:p>
        </p:txBody>
      </p:sp>
      <p:sp>
        <p:nvSpPr>
          <p:cNvPr id="94213" name="Rectangle 1027"/>
          <p:cNvSpPr>
            <a:spLocks noGrp="1" noChangeArrowheads="1"/>
          </p:cNvSpPr>
          <p:nvPr>
            <p:ph idx="1"/>
          </p:nvPr>
        </p:nvSpPr>
        <p:spPr>
          <a:xfrm>
            <a:off x="457200" y="1098550"/>
            <a:ext cx="8229600" cy="5167313"/>
          </a:xfrm>
        </p:spPr>
        <p:txBody>
          <a:bodyPr/>
          <a:lstStyle/>
          <a:p>
            <a:pPr marL="742950" lvl="1" indent="-285750" algn="l">
              <a:lnSpc>
                <a:spcPct val="120000"/>
              </a:lnSpc>
              <a:buFont typeface="Wingdings" panose="05000000000000000000" pitchFamily="2" charset="2"/>
              <a:buChar char="n"/>
            </a:pPr>
            <a:r>
              <a:rPr lang="zh-CN" altLang="en-US" dirty="0" smtClean="0">
                <a:sym typeface="Calibri" panose="020F0502020204030204" pitchFamily="34" charset="0"/>
              </a:rPr>
              <a:t>A3 传递律</a:t>
            </a:r>
          </a:p>
          <a:p>
            <a:pPr marL="342900" indent="-342900" algn="l">
              <a:lnSpc>
                <a:spcPct val="120000"/>
              </a:lnSpc>
            </a:pPr>
            <a:r>
              <a:rPr lang="zh-CN" altLang="en-US" sz="2400" dirty="0" smtClean="0">
                <a:sym typeface="Calibri" panose="020F0502020204030204" pitchFamily="34" charset="0"/>
              </a:rPr>
              <a:t>	     设</a:t>
            </a:r>
            <a:r>
              <a:rPr lang="en-US" altLang="zh-CN" sz="2400" i="1" dirty="0" smtClean="0">
                <a:sym typeface="Calibri" panose="020F0502020204030204" pitchFamily="34" charset="0"/>
              </a:rPr>
              <a:t>X</a:t>
            </a:r>
            <a:r>
              <a:rPr lang="en-US" altLang="zh-CN" sz="2400" dirty="0" smtClean="0">
                <a:sym typeface="Calibri" panose="020F0502020204030204" pitchFamily="34" charset="0"/>
              </a:rPr>
              <a:t>→</a:t>
            </a:r>
            <a:r>
              <a:rPr lang="en-US" altLang="zh-CN" sz="2400" i="1" dirty="0" smtClean="0">
                <a:sym typeface="Calibri" panose="020F0502020204030204" pitchFamily="34" charset="0"/>
              </a:rPr>
              <a:t>Y</a:t>
            </a:r>
            <a:r>
              <a:rPr lang="zh-CN" altLang="en-US" sz="2400" dirty="0" smtClean="0">
                <a:sym typeface="Calibri" panose="020F0502020204030204" pitchFamily="34" charset="0"/>
              </a:rPr>
              <a:t>及</a:t>
            </a:r>
            <a:r>
              <a:rPr lang="en-US" altLang="zh-CN" sz="2400" i="1" dirty="0" smtClean="0">
                <a:sym typeface="Calibri" panose="020F0502020204030204" pitchFamily="34" charset="0"/>
              </a:rPr>
              <a:t>Y</a:t>
            </a:r>
            <a:r>
              <a:rPr lang="en-US" altLang="zh-CN" sz="2400" dirty="0" smtClean="0">
                <a:sym typeface="Calibri" panose="020F0502020204030204" pitchFamily="34" charset="0"/>
              </a:rPr>
              <a:t>→</a:t>
            </a:r>
            <a:r>
              <a:rPr lang="en-US" altLang="zh-CN" sz="2400" i="1" dirty="0" smtClean="0">
                <a:sym typeface="Calibri" panose="020F0502020204030204" pitchFamily="34" charset="0"/>
              </a:rPr>
              <a:t>Z</a:t>
            </a:r>
            <a:r>
              <a:rPr lang="zh-CN" altLang="en-US" sz="2400" dirty="0" smtClean="0">
                <a:sym typeface="Calibri" panose="020F0502020204030204" pitchFamily="34" charset="0"/>
              </a:rPr>
              <a:t>为</a:t>
            </a:r>
            <a:r>
              <a:rPr lang="en-US" altLang="zh-CN" sz="2400" i="1" dirty="0" smtClean="0">
                <a:sym typeface="Calibri" panose="020F0502020204030204" pitchFamily="34" charset="0"/>
              </a:rPr>
              <a:t>F</a:t>
            </a:r>
            <a:r>
              <a:rPr lang="zh-CN" altLang="en-US" sz="2400" dirty="0" smtClean="0">
                <a:sym typeface="Calibri" panose="020F0502020204030204" pitchFamily="34" charset="0"/>
              </a:rPr>
              <a:t>所蕴涵。</a:t>
            </a:r>
          </a:p>
          <a:p>
            <a:pPr marL="742950" lvl="1" indent="-285750" algn="l">
              <a:lnSpc>
                <a:spcPct val="120000"/>
              </a:lnSpc>
            </a:pPr>
            <a:r>
              <a:rPr lang="zh-CN" altLang="en-US" dirty="0" smtClean="0">
                <a:sym typeface="Calibri" panose="020F0502020204030204" pitchFamily="34" charset="0"/>
              </a:rPr>
              <a:t>	对</a:t>
            </a:r>
            <a:r>
              <a:rPr lang="en-US" altLang="zh-CN" i="1" dirty="0" smtClean="0">
                <a:sym typeface="Calibri" panose="020F0502020204030204" pitchFamily="34" charset="0"/>
              </a:rPr>
              <a:t>R</a:t>
            </a:r>
            <a:r>
              <a:rPr lang="en-US" altLang="zh-CN" dirty="0" smtClean="0">
                <a:sym typeface="Calibri" panose="020F0502020204030204" pitchFamily="34" charset="0"/>
              </a:rPr>
              <a:t>&lt;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 </a:t>
            </a:r>
            <a:r>
              <a:rPr lang="zh-CN" altLang="en-US" dirty="0" smtClean="0">
                <a:sym typeface="Calibri" panose="020F0502020204030204" pitchFamily="34" charset="0"/>
              </a:rPr>
              <a:t>的任一关系</a:t>
            </a:r>
            <a:r>
              <a:rPr lang="en-US" altLang="zh-CN" i="1" dirty="0" smtClean="0">
                <a:sym typeface="Calibri" panose="020F0502020204030204" pitchFamily="34" charset="0"/>
              </a:rPr>
              <a:t>r</a:t>
            </a:r>
            <a:r>
              <a:rPr lang="zh-CN" altLang="en-US" dirty="0" smtClean="0">
                <a:sym typeface="Calibri" panose="020F0502020204030204" pitchFamily="34" charset="0"/>
              </a:rPr>
              <a:t>中的任意两个元组</a:t>
            </a:r>
            <a:r>
              <a:rPr lang="en-US" altLang="zh-CN" i="1" dirty="0" smtClean="0">
                <a:sym typeface="Calibri" panose="020F0502020204030204" pitchFamily="34" charset="0"/>
              </a:rPr>
              <a:t>t</a:t>
            </a:r>
            <a:r>
              <a:rPr lang="zh-CN" altLang="en-US" dirty="0" smtClean="0">
                <a:sym typeface="Calibri" panose="020F0502020204030204" pitchFamily="34" charset="0"/>
              </a:rPr>
              <a:t>、</a:t>
            </a:r>
            <a:r>
              <a:rPr lang="en-US" altLang="zh-CN" i="1" dirty="0" smtClean="0">
                <a:sym typeface="Calibri" panose="020F0502020204030204" pitchFamily="34" charset="0"/>
              </a:rPr>
              <a:t>s</a:t>
            </a:r>
            <a:r>
              <a:rPr lang="zh-CN" altLang="en-US" dirty="0" smtClean="0">
                <a:sym typeface="Calibri" panose="020F0502020204030204" pitchFamily="34" charset="0"/>
              </a:rPr>
              <a:t>：</a:t>
            </a:r>
          </a:p>
          <a:p>
            <a:pPr marL="742950" lvl="1" indent="-285750" algn="l">
              <a:lnSpc>
                <a:spcPct val="120000"/>
              </a:lnSpc>
            </a:pPr>
            <a:r>
              <a:rPr lang="zh-CN" altLang="en-US" dirty="0" smtClean="0">
                <a:sym typeface="Calibri" panose="020F0502020204030204" pitchFamily="34" charset="0"/>
              </a:rPr>
              <a:t>	若</a:t>
            </a:r>
            <a:r>
              <a:rPr lang="en-US" altLang="zh-CN" i="1" dirty="0" smtClean="0">
                <a:sym typeface="Calibri" panose="020F0502020204030204" pitchFamily="34" charset="0"/>
              </a:rPr>
              <a:t>t</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s</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zh-CN" altLang="en-US" dirty="0" smtClean="0">
                <a:sym typeface="Calibri" panose="020F0502020204030204" pitchFamily="34" charset="0"/>
              </a:rPr>
              <a:t>，由于</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，有</a:t>
            </a:r>
            <a:r>
              <a:rPr lang="en-US" altLang="zh-CN" i="1" dirty="0" smtClean="0">
                <a:sym typeface="Calibri" panose="020F0502020204030204" pitchFamily="34" charset="0"/>
              </a:rPr>
              <a:t>t</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s</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zh-CN" altLang="en-US" dirty="0" smtClean="0">
                <a:sym typeface="Calibri" panose="020F0502020204030204" pitchFamily="34" charset="0"/>
              </a:rPr>
              <a:t>；</a:t>
            </a:r>
          </a:p>
          <a:p>
            <a:pPr marL="742950" lvl="1" indent="-285750" algn="l">
              <a:lnSpc>
                <a:spcPct val="120000"/>
              </a:lnSpc>
            </a:pPr>
            <a:r>
              <a:rPr lang="zh-CN" altLang="en-US" dirty="0" smtClean="0">
                <a:sym typeface="Calibri" panose="020F0502020204030204" pitchFamily="34" charset="0"/>
              </a:rPr>
              <a:t>	再由</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zh-CN" altLang="en-US" dirty="0" smtClean="0">
                <a:sym typeface="Calibri" panose="020F0502020204030204" pitchFamily="34" charset="0"/>
              </a:rPr>
              <a:t>，有</a:t>
            </a:r>
            <a:r>
              <a:rPr lang="en-US" altLang="zh-CN" i="1" dirty="0" smtClean="0">
                <a:sym typeface="Calibri" panose="020F0502020204030204" pitchFamily="34" charset="0"/>
              </a:rPr>
              <a:t>t</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en-US" altLang="zh-CN" dirty="0" smtClean="0">
                <a:sym typeface="Calibri" panose="020F0502020204030204" pitchFamily="34" charset="0"/>
              </a:rPr>
              <a:t>]=</a:t>
            </a:r>
            <a:r>
              <a:rPr lang="en-US" altLang="zh-CN" i="1" dirty="0" smtClean="0">
                <a:sym typeface="Calibri" panose="020F0502020204030204" pitchFamily="34" charset="0"/>
              </a:rPr>
              <a:t>s</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en-US" altLang="zh-CN" dirty="0" smtClean="0">
                <a:sym typeface="Calibri" panose="020F0502020204030204" pitchFamily="34" charset="0"/>
              </a:rPr>
              <a:t>]</a:t>
            </a:r>
            <a:r>
              <a:rPr lang="zh-CN" altLang="en-US" dirty="0" smtClean="0">
                <a:sym typeface="Calibri" panose="020F0502020204030204" pitchFamily="34" charset="0"/>
              </a:rPr>
              <a:t>，</a:t>
            </a:r>
            <a:endParaRPr lang="en-US" altLang="zh-CN" dirty="0" smtClean="0">
              <a:sym typeface="Calibri" panose="020F0502020204030204" pitchFamily="34" charset="0"/>
            </a:endParaRPr>
          </a:p>
          <a:p>
            <a:pPr marL="742950" lvl="1" indent="-285750" algn="l">
              <a:lnSpc>
                <a:spcPct val="120000"/>
              </a:lnSpc>
            </a:pPr>
            <a:r>
              <a:rPr lang="en-US" altLang="zh-CN" dirty="0" smtClean="0">
                <a:sym typeface="Calibri" panose="020F0502020204030204" pitchFamily="34" charset="0"/>
              </a:rPr>
              <a:t>	</a:t>
            </a:r>
            <a:r>
              <a:rPr lang="zh-CN" altLang="en-US" dirty="0" smtClean="0">
                <a:sym typeface="Calibri" panose="020F0502020204030204" pitchFamily="34" charset="0"/>
              </a:rPr>
              <a:t>所以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zh-CN" altLang="en-US" dirty="0" smtClean="0">
                <a:sym typeface="Calibri" panose="020F0502020204030204" pitchFamily="34" charset="0"/>
              </a:rPr>
              <a:t>为</a:t>
            </a:r>
            <a:r>
              <a:rPr lang="en-US" altLang="zh-CN" i="1" dirty="0" smtClean="0">
                <a:sym typeface="Calibri" panose="020F0502020204030204" pitchFamily="34" charset="0"/>
              </a:rPr>
              <a:t>F</a:t>
            </a:r>
            <a:r>
              <a:rPr lang="zh-CN" altLang="en-US" dirty="0" smtClean="0">
                <a:sym typeface="Calibri" panose="020F0502020204030204" pitchFamily="34" charset="0"/>
              </a:rPr>
              <a:t>所蕴涵，</a:t>
            </a:r>
          </a:p>
          <a:p>
            <a:pPr marL="742950" lvl="1" indent="-285750" algn="l">
              <a:lnSpc>
                <a:spcPct val="120000"/>
              </a:lnSpc>
            </a:pPr>
            <a:r>
              <a:rPr lang="zh-CN" altLang="en-US" dirty="0" smtClean="0">
                <a:sym typeface="Calibri" panose="020F0502020204030204" pitchFamily="34" charset="0"/>
              </a:rPr>
              <a:t>	传递律得证。</a:t>
            </a:r>
            <a:endParaRPr lang="zh-CN" altLang="en-US" dirty="0" smtClean="0"/>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9523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95236" name="Rectangle 2"/>
          <p:cNvSpPr>
            <a:spLocks noGrp="1" noChangeArrowheads="1"/>
          </p:cNvSpPr>
          <p:nvPr>
            <p:ph type="title" idx="4294967295"/>
          </p:nvPr>
        </p:nvSpPr>
        <p:spPr/>
        <p:txBody>
          <a:bodyPr/>
          <a:lstStyle/>
          <a:p>
            <a:r>
              <a:rPr lang="zh-CN" altLang="en-US" sz="3600" dirty="0" smtClean="0">
                <a:sym typeface="微软雅黑" panose="020B0503020204020204" pitchFamily="34" charset="-122"/>
              </a:rPr>
              <a:t>数据依赖的公理系统（续）</a:t>
            </a:r>
          </a:p>
        </p:txBody>
      </p:sp>
      <p:sp>
        <p:nvSpPr>
          <p:cNvPr id="95237" name="Rectangle 3"/>
          <p:cNvSpPr>
            <a:spLocks noGrp="1" noChangeArrowheads="1"/>
          </p:cNvSpPr>
          <p:nvPr>
            <p:ph idx="1"/>
          </p:nvPr>
        </p:nvSpPr>
        <p:spPr>
          <a:xfrm>
            <a:off x="457200" y="1123950"/>
            <a:ext cx="8229600" cy="5543550"/>
          </a:xfrm>
        </p:spPr>
        <p:txBody>
          <a:bodyPr/>
          <a:lstStyle/>
          <a:p>
            <a:pPr marL="342900" indent="-342900" algn="l">
              <a:lnSpc>
                <a:spcPct val="125000"/>
              </a:lnSpc>
              <a:buFont typeface="Wingdings" panose="05000000000000000000" pitchFamily="2" charset="2"/>
              <a:buChar char="v"/>
            </a:pPr>
            <a:r>
              <a:rPr lang="zh-CN" altLang="en-US" dirty="0" smtClean="0">
                <a:sym typeface="Calibri" panose="020F0502020204030204" pitchFamily="34" charset="0"/>
              </a:rPr>
              <a:t>根据</a:t>
            </a:r>
            <a:r>
              <a:rPr lang="en-US" altLang="zh-CN" dirty="0" smtClean="0">
                <a:sym typeface="Calibri" panose="020F0502020204030204" pitchFamily="34" charset="0"/>
              </a:rPr>
              <a:t>A1</a:t>
            </a:r>
            <a:r>
              <a:rPr lang="zh-CN" altLang="en-US" dirty="0" smtClean="0">
                <a:sym typeface="Calibri" panose="020F0502020204030204" pitchFamily="34" charset="0"/>
              </a:rPr>
              <a:t>，</a:t>
            </a:r>
            <a:r>
              <a:rPr lang="en-US" altLang="zh-CN" dirty="0" smtClean="0">
                <a:sym typeface="Calibri" panose="020F0502020204030204" pitchFamily="34" charset="0"/>
              </a:rPr>
              <a:t>A2</a:t>
            </a:r>
            <a:r>
              <a:rPr lang="zh-CN" altLang="en-US" dirty="0" smtClean="0">
                <a:sym typeface="Calibri" panose="020F0502020204030204" pitchFamily="34" charset="0"/>
              </a:rPr>
              <a:t>，</a:t>
            </a:r>
            <a:r>
              <a:rPr lang="en-US" altLang="zh-CN" dirty="0" smtClean="0">
                <a:sym typeface="Calibri" panose="020F0502020204030204" pitchFamily="34" charset="0"/>
              </a:rPr>
              <a:t>A3</a:t>
            </a:r>
            <a:r>
              <a:rPr lang="zh-CN" altLang="en-US" dirty="0" smtClean="0">
                <a:sym typeface="Calibri" panose="020F0502020204030204" pitchFamily="34" charset="0"/>
              </a:rPr>
              <a:t>这三条推理规则可以得到下面三条推理规则：</a:t>
            </a:r>
            <a:endParaRPr lang="zh-CN" altLang="en-US" sz="3200" dirty="0" smtClean="0">
              <a:sym typeface="Calibri" panose="020F0502020204030204" pitchFamily="34" charset="0"/>
            </a:endParaRPr>
          </a:p>
          <a:p>
            <a:pPr marL="742950" lvl="1" indent="-285750" algn="l">
              <a:lnSpc>
                <a:spcPct val="125000"/>
              </a:lnSpc>
              <a:buFont typeface="Wingdings" panose="05000000000000000000" pitchFamily="2" charset="2"/>
              <a:buChar char="n"/>
            </a:pPr>
            <a:r>
              <a:rPr lang="zh-CN" altLang="en-US" dirty="0" smtClean="0">
                <a:sym typeface="Calibri" panose="020F0502020204030204" pitchFamily="34" charset="0"/>
              </a:rPr>
              <a:t> 合并规则（</a:t>
            </a:r>
            <a:r>
              <a:rPr lang="en-US" altLang="zh-CN" dirty="0" smtClean="0">
                <a:sym typeface="Calibri" panose="020F0502020204030204" pitchFamily="34" charset="0"/>
              </a:rPr>
              <a:t>union rule</a:t>
            </a:r>
            <a:r>
              <a:rPr lang="zh-CN" altLang="en-US" dirty="0" smtClean="0">
                <a:sym typeface="Calibri" panose="020F0502020204030204" pitchFamily="34" charset="0"/>
              </a:rPr>
              <a:t>）：</a:t>
            </a:r>
            <a:endParaRPr lang="en-US" altLang="zh-CN" dirty="0" smtClean="0">
              <a:sym typeface="Calibri" panose="020F0502020204030204" pitchFamily="34" charset="0"/>
            </a:endParaRPr>
          </a:p>
          <a:p>
            <a:pPr marL="1200150" lvl="2" indent="-285750" algn="l">
              <a:lnSpc>
                <a:spcPct val="125000"/>
              </a:lnSpc>
            </a:pPr>
            <a:r>
              <a:rPr lang="zh-CN" altLang="en-US" dirty="0" smtClean="0">
                <a:sym typeface="Calibri" panose="020F0502020204030204" pitchFamily="34" charset="0"/>
              </a:rPr>
              <a:t>由</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zh-CN" altLang="en-US" dirty="0" smtClean="0">
                <a:sym typeface="Calibri" panose="020F0502020204030204" pitchFamily="34" charset="0"/>
              </a:rPr>
              <a:t>，有</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YZ</a:t>
            </a:r>
            <a:r>
              <a:rPr lang="zh-CN" altLang="en-US" dirty="0" smtClean="0">
                <a:sym typeface="Calibri" panose="020F0502020204030204" pitchFamily="34" charset="0"/>
              </a:rPr>
              <a:t>。</a:t>
            </a:r>
            <a:endParaRPr lang="zh-CN" altLang="en-US" sz="2600" dirty="0" smtClean="0">
              <a:sym typeface="Calibri" panose="020F0502020204030204" pitchFamily="34" charset="0"/>
            </a:endParaRPr>
          </a:p>
          <a:p>
            <a:pPr marL="742950" lvl="1" indent="-285750" algn="l">
              <a:lnSpc>
                <a:spcPct val="125000"/>
              </a:lnSpc>
              <a:buFont typeface="Wingdings" panose="05000000000000000000" pitchFamily="2" charset="2"/>
              <a:buChar char="n"/>
            </a:pPr>
            <a:r>
              <a:rPr lang="zh-CN" altLang="en-US" dirty="0" smtClean="0">
                <a:sym typeface="Calibri" panose="020F0502020204030204" pitchFamily="34" charset="0"/>
              </a:rPr>
              <a:t> 伪传递规则（</a:t>
            </a:r>
            <a:r>
              <a:rPr lang="en-US" altLang="zh-CN" dirty="0" smtClean="0">
                <a:sym typeface="Calibri" panose="020F0502020204030204" pitchFamily="34" charset="0"/>
              </a:rPr>
              <a:t>pseudo transitivity rule</a:t>
            </a:r>
            <a:r>
              <a:rPr lang="zh-CN" altLang="en-US" dirty="0" smtClean="0">
                <a:sym typeface="Calibri" panose="020F0502020204030204" pitchFamily="34" charset="0"/>
              </a:rPr>
              <a:t>）：</a:t>
            </a:r>
            <a:endParaRPr lang="en-US" altLang="zh-CN" dirty="0" smtClean="0">
              <a:sym typeface="Calibri" panose="020F0502020204030204" pitchFamily="34" charset="0"/>
            </a:endParaRPr>
          </a:p>
          <a:p>
            <a:pPr marL="742950" lvl="1" indent="-285750" algn="l">
              <a:lnSpc>
                <a:spcPct val="125000"/>
              </a:lnSpc>
            </a:pPr>
            <a:r>
              <a:rPr lang="en-US" altLang="zh-CN" dirty="0" smtClean="0">
                <a:sym typeface="Calibri" panose="020F0502020204030204" pitchFamily="34" charset="0"/>
              </a:rPr>
              <a:t>		</a:t>
            </a:r>
            <a:r>
              <a:rPr lang="zh-CN" altLang="en-US" dirty="0" smtClean="0">
                <a:sym typeface="Calibri" panose="020F0502020204030204" pitchFamily="34" charset="0"/>
              </a:rPr>
              <a:t>由</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a:t>
            </a:r>
            <a:r>
              <a:rPr lang="en-US" altLang="zh-CN" i="1" dirty="0" smtClean="0">
                <a:sym typeface="Calibri" panose="020F0502020204030204" pitchFamily="34" charset="0"/>
              </a:rPr>
              <a:t>WY</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zh-CN" altLang="en-US" dirty="0" smtClean="0">
                <a:sym typeface="Calibri" panose="020F0502020204030204" pitchFamily="34" charset="0"/>
              </a:rPr>
              <a:t>，有</a:t>
            </a:r>
            <a:r>
              <a:rPr lang="en-US" altLang="zh-CN" i="1" dirty="0" smtClean="0">
                <a:sym typeface="Calibri" panose="020F0502020204030204" pitchFamily="34" charset="0"/>
              </a:rPr>
              <a:t>XW</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zh-CN" altLang="en-US" dirty="0" smtClean="0">
                <a:sym typeface="Calibri" panose="020F0502020204030204" pitchFamily="34" charset="0"/>
              </a:rPr>
              <a:t>。</a:t>
            </a:r>
            <a:endParaRPr lang="zh-CN" altLang="en-US" sz="2800" dirty="0" smtClean="0">
              <a:sym typeface="Calibri" panose="020F0502020204030204" pitchFamily="34" charset="0"/>
            </a:endParaRPr>
          </a:p>
          <a:p>
            <a:pPr marL="742950" lvl="1" indent="-285750" algn="l">
              <a:lnSpc>
                <a:spcPct val="125000"/>
              </a:lnSpc>
              <a:buFont typeface="Wingdings" panose="05000000000000000000" pitchFamily="2" charset="2"/>
              <a:buChar char="n"/>
            </a:pPr>
            <a:r>
              <a:rPr lang="zh-CN" altLang="en-US" dirty="0" smtClean="0">
                <a:sym typeface="Calibri" panose="020F0502020204030204" pitchFamily="34" charset="0"/>
              </a:rPr>
              <a:t> 分解规则（</a:t>
            </a:r>
            <a:r>
              <a:rPr lang="en-US" altLang="zh-CN" dirty="0" smtClean="0">
                <a:sym typeface="Calibri" panose="020F0502020204030204" pitchFamily="34" charset="0"/>
              </a:rPr>
              <a:t>decomposition rule</a:t>
            </a:r>
            <a:r>
              <a:rPr lang="zh-CN" altLang="en-US" dirty="0" smtClean="0">
                <a:sym typeface="Calibri" panose="020F0502020204030204" pitchFamily="34" charset="0"/>
              </a:rPr>
              <a:t>）：</a:t>
            </a:r>
            <a:endParaRPr lang="en-US" altLang="zh-CN" dirty="0" smtClean="0">
              <a:sym typeface="Calibri" panose="020F0502020204030204" pitchFamily="34" charset="0"/>
            </a:endParaRPr>
          </a:p>
          <a:p>
            <a:pPr marL="742950" lvl="1" indent="-285750" algn="l">
              <a:lnSpc>
                <a:spcPct val="125000"/>
              </a:lnSpc>
            </a:pPr>
            <a:r>
              <a:rPr lang="en-US" altLang="zh-CN" dirty="0" smtClean="0">
                <a:sym typeface="Calibri" panose="020F0502020204030204" pitchFamily="34" charset="0"/>
              </a:rPr>
              <a:t>		</a:t>
            </a:r>
            <a:r>
              <a:rPr lang="zh-CN" altLang="en-US" dirty="0" smtClean="0">
                <a:sym typeface="Calibri" panose="020F0502020204030204" pitchFamily="34" charset="0"/>
              </a:rPr>
              <a:t>由</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及</a:t>
            </a:r>
            <a:r>
              <a:rPr lang="en-US" altLang="zh-CN" i="1" dirty="0" smtClean="0">
                <a:sym typeface="Calibri" panose="020F0502020204030204" pitchFamily="34" charset="0"/>
              </a:rPr>
              <a:t>Z</a:t>
            </a:r>
            <a:r>
              <a:rPr lang="en-US" altLang="zh-CN" dirty="0" smtClean="0">
                <a:sym typeface="Symbol" panose="05050102010706020507" pitchFamily="18" charset="2"/>
              </a:rPr>
              <a:t></a:t>
            </a:r>
            <a:r>
              <a:rPr lang="en-US" altLang="zh-CN" i="1" dirty="0" smtClean="0">
                <a:sym typeface="Calibri" panose="020F0502020204030204" pitchFamily="34" charset="0"/>
              </a:rPr>
              <a:t>Y</a:t>
            </a:r>
            <a:r>
              <a:rPr lang="zh-CN" altLang="en-US" dirty="0" smtClean="0">
                <a:sym typeface="Calibri" panose="020F0502020204030204" pitchFamily="34" charset="0"/>
              </a:rPr>
              <a:t>，有</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zh-CN" altLang="en-US" dirty="0" smtClean="0">
                <a:sym typeface="Calibri" panose="020F0502020204030204" pitchFamily="34" charset="0"/>
              </a:rPr>
              <a:t>。</a:t>
            </a:r>
            <a:endParaRPr lang="zh-CN" altLang="en-US" sz="2800" dirty="0" smtClean="0">
              <a:sym typeface="Calibri" panose="020F0502020204030204" pitchFamily="34" charset="0"/>
            </a:endParaRPr>
          </a:p>
          <a:p>
            <a:pPr marL="742950" lvl="1" indent="-285750" algn="l">
              <a:lnSpc>
                <a:spcPct val="125000"/>
              </a:lnSpc>
            </a:pPr>
            <a:r>
              <a:rPr lang="zh-CN" altLang="en-US" dirty="0" smtClean="0">
                <a:sym typeface="Calibri" panose="020F0502020204030204" pitchFamily="34" charset="0"/>
              </a:rPr>
              <a:t>     </a:t>
            </a:r>
            <a:endParaRPr lang="en-US" altLang="zh-CN" i="1"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9625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96260"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p>
        </p:txBody>
      </p:sp>
      <p:sp>
        <p:nvSpPr>
          <p:cNvPr id="96261" name="Rectangle 3"/>
          <p:cNvSpPr>
            <a:spLocks noGrp="1" noChangeArrowheads="1"/>
          </p:cNvSpPr>
          <p:nvPr>
            <p:ph idx="4294967295"/>
          </p:nvPr>
        </p:nvSpPr>
        <p:spPr/>
        <p:txBody>
          <a:bodyPr/>
          <a:lstStyle/>
          <a:p>
            <a:pPr marL="0" indent="0">
              <a:lnSpc>
                <a:spcPct val="150000"/>
              </a:lnSpc>
            </a:pPr>
            <a:r>
              <a:rPr lang="zh-CN" altLang="en-US" dirty="0" smtClean="0">
                <a:sym typeface="Calibri" panose="020F0502020204030204" pitchFamily="34" charset="0"/>
              </a:rPr>
              <a:t>根据合并规则和分解规则，可得引理</a:t>
            </a:r>
            <a:r>
              <a:rPr lang="en-US" altLang="zh-CN" dirty="0" smtClean="0">
                <a:sym typeface="Calibri" panose="020F0502020204030204" pitchFamily="34" charset="0"/>
              </a:rPr>
              <a:t>6.1</a:t>
            </a:r>
            <a:endParaRPr lang="zh-CN" altLang="en-US" dirty="0" smtClean="0">
              <a:sym typeface="Calibri" panose="020F0502020204030204" pitchFamily="34" charset="0"/>
            </a:endParaRPr>
          </a:p>
          <a:p>
            <a:pPr marL="0" indent="0">
              <a:lnSpc>
                <a:spcPct val="150000"/>
              </a:lnSpc>
              <a:buFont typeface="Wingdings" panose="05000000000000000000" pitchFamily="2" charset="2"/>
              <a:buNone/>
            </a:pPr>
            <a:endParaRPr lang="zh-CN" altLang="en-US" dirty="0" smtClean="0">
              <a:sym typeface="Calibri" panose="020F0502020204030204" pitchFamily="34" charset="0"/>
            </a:endParaRPr>
          </a:p>
          <a:p>
            <a:pPr marL="0" indent="0">
              <a:lnSpc>
                <a:spcPct val="150000"/>
              </a:lnSpc>
            </a:pPr>
            <a:r>
              <a:rPr lang="zh-CN" altLang="en-US" dirty="0" smtClean="0">
                <a:sym typeface="Calibri" panose="020F0502020204030204" pitchFamily="34" charset="0"/>
              </a:rPr>
              <a:t>引理</a:t>
            </a:r>
            <a:r>
              <a:rPr lang="en-US" altLang="zh-CN" dirty="0" smtClean="0">
                <a:sym typeface="Calibri" panose="020F0502020204030204" pitchFamily="34" charset="0"/>
              </a:rPr>
              <a:t>6.</a:t>
            </a:r>
            <a:r>
              <a:rPr lang="zh-CN" altLang="en-US" dirty="0" smtClean="0">
                <a:sym typeface="Calibri" panose="020F0502020204030204" pitchFamily="34" charset="0"/>
              </a:rPr>
              <a:t>1</a:t>
            </a:r>
            <a:r>
              <a:rPr lang="en-US" altLang="zh-CN" dirty="0" smtClean="0">
                <a:sym typeface="Calibri" panose="020F0502020204030204" pitchFamily="34" charset="0"/>
              </a:rPr>
              <a:t>  </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en-US" altLang="zh-CN" i="1" baseline="-25000" dirty="0" smtClean="0">
                <a:sym typeface="Calibri" panose="020F0502020204030204" pitchFamily="34" charset="0"/>
              </a:rPr>
              <a:t>1 </a:t>
            </a:r>
            <a:r>
              <a:rPr lang="en-US" altLang="zh-CN" i="1" dirty="0" smtClean="0">
                <a:sym typeface="Calibri" panose="020F0502020204030204" pitchFamily="34" charset="0"/>
              </a:rPr>
              <a:t>A</a:t>
            </a:r>
            <a:r>
              <a:rPr lang="en-US" altLang="zh-CN" i="1" baseline="-25000" dirty="0" smtClean="0">
                <a:sym typeface="Calibri" panose="020F0502020204030204" pitchFamily="34" charset="0"/>
              </a:rPr>
              <a:t>2</a:t>
            </a:r>
            <a:r>
              <a:rPr lang="en-US" altLang="zh-CN" i="1" dirty="0" smtClean="0">
                <a:sym typeface="Calibri" panose="020F0502020204030204" pitchFamily="34" charset="0"/>
              </a:rPr>
              <a:t>…</a:t>
            </a:r>
            <a:r>
              <a:rPr lang="en-US" altLang="zh-CN" i="1" dirty="0" err="1" smtClean="0">
                <a:sym typeface="Calibri" panose="020F0502020204030204" pitchFamily="34" charset="0"/>
              </a:rPr>
              <a:t>A</a:t>
            </a:r>
            <a:r>
              <a:rPr lang="en-US" altLang="zh-CN" i="1" baseline="-25000" dirty="0" err="1" smtClean="0">
                <a:sym typeface="Calibri" panose="020F0502020204030204" pitchFamily="34" charset="0"/>
              </a:rPr>
              <a:t>k</a:t>
            </a:r>
            <a:r>
              <a:rPr lang="zh-CN" altLang="en-US" dirty="0" smtClean="0">
                <a:sym typeface="Calibri" panose="020F0502020204030204" pitchFamily="34" charset="0"/>
              </a:rPr>
              <a:t>成立的充分必要条件是</a:t>
            </a:r>
            <a:r>
              <a:rPr lang="en-US" altLang="zh-CN" i="1" dirty="0" err="1" smtClean="0">
                <a:sym typeface="Calibri" panose="020F0502020204030204" pitchFamily="34" charset="0"/>
              </a:rPr>
              <a:t>X</a:t>
            </a:r>
            <a:r>
              <a:rPr lang="en-US" altLang="zh-CN" dirty="0" err="1" smtClean="0">
                <a:sym typeface="Calibri" panose="020F0502020204030204" pitchFamily="34" charset="0"/>
              </a:rPr>
              <a:t>→</a:t>
            </a:r>
            <a:r>
              <a:rPr lang="en-US" altLang="zh-CN" i="1" dirty="0" err="1" smtClean="0">
                <a:sym typeface="Calibri" panose="020F0502020204030204" pitchFamily="34" charset="0"/>
              </a:rPr>
              <a:t>A</a:t>
            </a:r>
            <a:r>
              <a:rPr lang="en-US" altLang="zh-CN" i="1" baseline="-25000" dirty="0" err="1" smtClean="0">
                <a:sym typeface="Calibri" panose="020F0502020204030204" pitchFamily="34" charset="0"/>
              </a:rPr>
              <a:t>i</a:t>
            </a:r>
            <a:r>
              <a:rPr lang="zh-CN" altLang="en-US" dirty="0" smtClean="0">
                <a:sym typeface="Calibri" panose="020F0502020204030204" pitchFamily="34" charset="0"/>
              </a:rPr>
              <a:t>成立（</a:t>
            </a:r>
            <a:r>
              <a:rPr lang="en-US" altLang="zh-CN" i="1" dirty="0" err="1" smtClean="0">
                <a:sym typeface="Calibri" panose="020F0502020204030204" pitchFamily="34" charset="0"/>
              </a:rPr>
              <a:t>i</a:t>
            </a:r>
            <a:r>
              <a:rPr lang="en-US" altLang="zh-CN" dirty="0" smtClean="0">
                <a:sym typeface="Calibri" panose="020F0502020204030204" pitchFamily="34" charset="0"/>
              </a:rPr>
              <a:t>=</a:t>
            </a:r>
            <a:r>
              <a:rPr lang="zh-CN" altLang="en-US" dirty="0" smtClean="0">
                <a:sym typeface="Calibri" panose="020F0502020204030204" pitchFamily="34" charset="0"/>
              </a:rPr>
              <a:t>1，</a:t>
            </a:r>
            <a:r>
              <a:rPr lang="en-US" altLang="zh-CN" dirty="0" smtClean="0">
                <a:sym typeface="Calibri" panose="020F0502020204030204" pitchFamily="34" charset="0"/>
              </a:rPr>
              <a:t>2</a:t>
            </a:r>
            <a:r>
              <a:rPr lang="zh-CN" altLang="en-US" dirty="0" smtClean="0">
                <a:sym typeface="Calibri" panose="020F0502020204030204" pitchFamily="34" charset="0"/>
              </a:rPr>
              <a:t>，</a:t>
            </a:r>
            <a:r>
              <a:rPr lang="en-US" altLang="zh-CN" dirty="0" smtClean="0">
                <a:sym typeface="Calibri" panose="020F0502020204030204" pitchFamily="34" charset="0"/>
              </a:rPr>
              <a:t>…</a:t>
            </a:r>
            <a:r>
              <a:rPr lang="zh-CN" altLang="en-US" dirty="0" smtClean="0">
                <a:sym typeface="Calibri" panose="020F0502020204030204" pitchFamily="34" charset="0"/>
              </a:rPr>
              <a:t>，</a:t>
            </a:r>
            <a:r>
              <a:rPr lang="en-US" altLang="zh-CN" i="1" dirty="0" smtClean="0">
                <a:sym typeface="Calibri" panose="020F0502020204030204" pitchFamily="34" charset="0"/>
              </a:rPr>
              <a:t>k</a:t>
            </a:r>
            <a:r>
              <a:rPr lang="zh-CN" altLang="en-US" dirty="0" smtClean="0">
                <a:sym typeface="Calibri" panose="020F0502020204030204"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9728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97284"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p>
        </p:txBody>
      </p:sp>
      <p:sp>
        <p:nvSpPr>
          <p:cNvPr id="97285" name="Rectangle 3"/>
          <p:cNvSpPr>
            <a:spLocks noGrp="1" noChangeArrowheads="1"/>
          </p:cNvSpPr>
          <p:nvPr>
            <p:ph idx="4294967295"/>
          </p:nvPr>
        </p:nvSpPr>
        <p:spPr>
          <a:xfrm>
            <a:off x="457200" y="1339850"/>
            <a:ext cx="8435280" cy="4854575"/>
          </a:xfrm>
        </p:spPr>
        <p:txBody>
          <a:bodyPr/>
          <a:lstStyle/>
          <a:p>
            <a:pPr>
              <a:lnSpc>
                <a:spcPct val="150000"/>
              </a:lnSpc>
            </a:pPr>
            <a:r>
              <a:rPr lang="zh-CN" altLang="en-US" dirty="0" smtClean="0">
                <a:sym typeface="Calibri" panose="020F0502020204030204" pitchFamily="34" charset="0"/>
              </a:rPr>
              <a:t>定义</a:t>
            </a:r>
            <a:r>
              <a:rPr lang="en-US" altLang="zh-CN" dirty="0" smtClean="0">
                <a:sym typeface="Calibri" panose="020F0502020204030204" pitchFamily="34" charset="0"/>
              </a:rPr>
              <a:t>6.</a:t>
            </a:r>
            <a:r>
              <a:rPr lang="zh-CN" altLang="en-US" dirty="0" smtClean="0">
                <a:sym typeface="Calibri" panose="020F0502020204030204" pitchFamily="34" charset="0"/>
              </a:rPr>
              <a:t>1</a:t>
            </a:r>
            <a:r>
              <a:rPr lang="en-US" altLang="zh-CN" dirty="0" smtClean="0">
                <a:sym typeface="Calibri" panose="020F0502020204030204" pitchFamily="34" charset="0"/>
              </a:rPr>
              <a:t>2  </a:t>
            </a:r>
            <a:r>
              <a:rPr lang="zh-CN" altLang="en-US" dirty="0" smtClean="0">
                <a:sym typeface="Calibri" panose="020F0502020204030204" pitchFamily="34" charset="0"/>
              </a:rPr>
              <a:t>在关系模式</a:t>
            </a:r>
            <a:r>
              <a:rPr lang="en-US" altLang="zh-CN" i="1" dirty="0" smtClean="0">
                <a:sym typeface="Calibri" panose="020F0502020204030204" pitchFamily="34" charset="0"/>
              </a:rPr>
              <a:t>R</a:t>
            </a:r>
            <a:r>
              <a:rPr lang="en-US" altLang="zh-CN" dirty="0" smtClean="0">
                <a:sym typeface="Calibri" panose="020F0502020204030204" pitchFamily="34" charset="0"/>
              </a:rPr>
              <a:t>&lt;</a:t>
            </a:r>
            <a:r>
              <a:rPr lang="en-US" altLang="zh-CN" i="1" dirty="0" smtClean="0">
                <a:sym typeface="Calibri" panose="020F0502020204030204" pitchFamily="34" charset="0"/>
              </a:rPr>
              <a:t>U</a:t>
            </a:r>
            <a:r>
              <a:rPr lang="zh-CN" altLang="en-US"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a:t>
            </a:r>
            <a:r>
              <a:rPr lang="zh-CN" altLang="en-US" dirty="0" smtClean="0">
                <a:sym typeface="Calibri" panose="020F0502020204030204" pitchFamily="34" charset="0"/>
              </a:rPr>
              <a:t>中为</a:t>
            </a:r>
            <a:r>
              <a:rPr lang="en-US" altLang="zh-CN" i="1" dirty="0" smtClean="0">
                <a:sym typeface="Calibri" panose="020F0502020204030204" pitchFamily="34" charset="0"/>
              </a:rPr>
              <a:t>F</a:t>
            </a:r>
            <a:r>
              <a:rPr lang="zh-CN" altLang="en-US" dirty="0" smtClean="0">
                <a:sym typeface="Calibri" panose="020F0502020204030204" pitchFamily="34" charset="0"/>
              </a:rPr>
              <a:t>所逻辑蕴涵的函数依赖的全体叫作</a:t>
            </a:r>
            <a:r>
              <a:rPr lang="en-US" altLang="zh-CN" i="1" dirty="0" smtClean="0">
                <a:sym typeface="Calibri" panose="020F0502020204030204" pitchFamily="34" charset="0"/>
              </a:rPr>
              <a:t>F</a:t>
            </a:r>
            <a:r>
              <a:rPr lang="zh-CN" altLang="en-US" dirty="0" smtClean="0">
                <a:sym typeface="Calibri" panose="020F0502020204030204" pitchFamily="34" charset="0"/>
              </a:rPr>
              <a:t>的闭包，记为</a:t>
            </a:r>
            <a:r>
              <a:rPr lang="en-US" altLang="zh-CN" i="1" dirty="0" smtClean="0">
                <a:sym typeface="Calibri" panose="020F0502020204030204" pitchFamily="34" charset="0"/>
              </a:rPr>
              <a:t>F</a:t>
            </a:r>
            <a:r>
              <a:rPr lang="en-US" altLang="zh-CN" baseline="30000" dirty="0" smtClean="0">
                <a:sym typeface="Calibri" panose="020F0502020204030204" pitchFamily="34" charset="0"/>
              </a:rPr>
              <a:t> +</a:t>
            </a:r>
            <a:r>
              <a:rPr lang="zh-CN" altLang="en-US" dirty="0" smtClean="0">
                <a:sym typeface="Calibri" panose="020F0502020204030204" pitchFamily="34" charset="0"/>
              </a:rPr>
              <a:t>。</a:t>
            </a:r>
          </a:p>
          <a:p>
            <a:pPr>
              <a:lnSpc>
                <a:spcPct val="150000"/>
              </a:lnSpc>
            </a:pPr>
            <a:endParaRPr lang="zh-CN" altLang="en-US" dirty="0" smtClean="0">
              <a:sym typeface="Calibri" panose="020F0502020204030204" pitchFamily="34" charset="0"/>
            </a:endParaRPr>
          </a:p>
          <a:p>
            <a:pPr>
              <a:lnSpc>
                <a:spcPct val="150000"/>
              </a:lnSpc>
            </a:pPr>
            <a:r>
              <a:rPr lang="zh-CN" altLang="en-US" dirty="0" smtClean="0">
                <a:sym typeface="Calibri" panose="020F0502020204030204" pitchFamily="34" charset="0"/>
              </a:rPr>
              <a:t>定义</a:t>
            </a:r>
            <a:r>
              <a:rPr lang="en-US" altLang="zh-CN" dirty="0" smtClean="0">
                <a:sym typeface="Calibri" panose="020F0502020204030204" pitchFamily="34" charset="0"/>
              </a:rPr>
              <a:t>6.13</a:t>
            </a:r>
            <a:r>
              <a:rPr lang="zh-CN" altLang="en-US" dirty="0" smtClean="0">
                <a:sym typeface="Calibri" panose="020F0502020204030204" pitchFamily="34" charset="0"/>
              </a:rPr>
              <a:t>  设</a:t>
            </a:r>
            <a:r>
              <a:rPr lang="en-US" altLang="zh-CN" i="1" dirty="0" smtClean="0">
                <a:sym typeface="Calibri" panose="020F0502020204030204" pitchFamily="34" charset="0"/>
              </a:rPr>
              <a:t>F</a:t>
            </a:r>
            <a:r>
              <a:rPr lang="zh-CN" altLang="en-US" dirty="0" smtClean="0">
                <a:sym typeface="Calibri" panose="020F0502020204030204" pitchFamily="34" charset="0"/>
              </a:rPr>
              <a:t>为属性集</a:t>
            </a:r>
            <a:r>
              <a:rPr lang="en-US" altLang="zh-CN" i="1" dirty="0" smtClean="0">
                <a:sym typeface="Calibri" panose="020F0502020204030204" pitchFamily="34" charset="0"/>
              </a:rPr>
              <a:t>U</a:t>
            </a:r>
            <a:r>
              <a:rPr lang="zh-CN" altLang="en-US" dirty="0" smtClean="0">
                <a:sym typeface="Calibri" panose="020F0502020204030204" pitchFamily="34" charset="0"/>
              </a:rPr>
              <a:t>上的一组函数依赖，</a:t>
            </a:r>
            <a:r>
              <a:rPr lang="en-US" altLang="zh-CN" i="1" dirty="0" smtClean="0">
                <a:sym typeface="Calibri" panose="020F0502020204030204" pitchFamily="34" charset="0"/>
              </a:rPr>
              <a:t>X</a:t>
            </a:r>
            <a:r>
              <a:rPr lang="zh-CN" altLang="en-US" i="1"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i="1" dirty="0" smtClean="0">
                <a:sym typeface="Calibri" panose="020F0502020204030204" pitchFamily="34" charset="0"/>
              </a:rPr>
              <a:t>U</a:t>
            </a:r>
            <a:r>
              <a:rPr lang="zh-CN" altLang="en-US" dirty="0" smtClean="0">
                <a:sym typeface="Calibri" panose="020F0502020204030204" pitchFamily="34" charset="0"/>
              </a:rPr>
              <a:t>， </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F</a:t>
            </a:r>
            <a:r>
              <a:rPr lang="en-US" altLang="zh-CN" baseline="38000" dirty="0" smtClean="0">
                <a:sym typeface="Calibri" panose="020F0502020204030204" pitchFamily="34" charset="0"/>
              </a:rPr>
              <a:t>+</a:t>
            </a:r>
            <a:r>
              <a:rPr lang="en-US" altLang="zh-CN" dirty="0" smtClean="0">
                <a:sym typeface="Calibri" panose="020F0502020204030204" pitchFamily="34" charset="0"/>
              </a:rPr>
              <a:t>={ </a:t>
            </a:r>
            <a:r>
              <a:rPr lang="en-US" altLang="zh-CN" i="1" dirty="0" smtClean="0">
                <a:sym typeface="Calibri" panose="020F0502020204030204" pitchFamily="34" charset="0"/>
              </a:rPr>
              <a:t>A</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zh-CN" altLang="en-US" dirty="0" smtClean="0">
                <a:sym typeface="Calibri" panose="020F0502020204030204" pitchFamily="34" charset="0"/>
              </a:rPr>
              <a:t>能由</a:t>
            </a:r>
            <a:r>
              <a:rPr lang="en-US" altLang="zh-CN" i="1" dirty="0" smtClean="0">
                <a:sym typeface="Calibri" panose="020F0502020204030204" pitchFamily="34" charset="0"/>
              </a:rPr>
              <a:t>F</a:t>
            </a:r>
            <a:r>
              <a:rPr lang="zh-CN" altLang="en-US" dirty="0" smtClean="0">
                <a:sym typeface="Calibri" panose="020F0502020204030204" pitchFamily="34" charset="0"/>
              </a:rPr>
              <a:t>根据</a:t>
            </a:r>
            <a:r>
              <a:rPr lang="en-US" altLang="zh-CN" dirty="0" smtClean="0">
                <a:sym typeface="Calibri" panose="020F0502020204030204" pitchFamily="34" charset="0"/>
              </a:rPr>
              <a:t>Armstrong</a:t>
            </a:r>
            <a:r>
              <a:rPr lang="zh-CN" altLang="en-US" dirty="0" smtClean="0">
                <a:sym typeface="Calibri" panose="020F0502020204030204" pitchFamily="34" charset="0"/>
              </a:rPr>
              <a:t>公理导出</a:t>
            </a:r>
            <a:r>
              <a:rPr lang="en-US" altLang="zh-CN" dirty="0" smtClean="0">
                <a:sym typeface="Calibri" panose="020F0502020204030204" pitchFamily="34" charset="0"/>
              </a:rPr>
              <a:t>}</a:t>
            </a:r>
            <a:r>
              <a:rPr lang="zh-CN" altLang="en-US" dirty="0" smtClean="0">
                <a:sym typeface="Calibri" panose="020F0502020204030204" pitchFamily="34" charset="0"/>
              </a:rPr>
              <a:t>，</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F</a:t>
            </a:r>
            <a:r>
              <a:rPr lang="en-US" altLang="zh-CN" baseline="38000" dirty="0" smtClean="0">
                <a:sym typeface="Calibri" panose="020F0502020204030204" pitchFamily="34" charset="0"/>
              </a:rPr>
              <a:t>+</a:t>
            </a:r>
            <a:r>
              <a:rPr lang="zh-CN" altLang="en-US" dirty="0" smtClean="0">
                <a:sym typeface="Calibri" panose="020F0502020204030204" pitchFamily="34" charset="0"/>
              </a:rPr>
              <a:t>称为属性集</a:t>
            </a:r>
            <a:r>
              <a:rPr lang="en-US" altLang="zh-CN" i="1" dirty="0" smtClean="0">
                <a:sym typeface="Calibri" panose="020F0502020204030204" pitchFamily="34" charset="0"/>
              </a:rPr>
              <a:t>X</a:t>
            </a:r>
            <a:r>
              <a:rPr lang="zh-CN" altLang="en-US" dirty="0" smtClean="0">
                <a:sym typeface="Calibri" panose="020F0502020204030204" pitchFamily="34" charset="0"/>
              </a:rPr>
              <a:t>关于函数依赖集</a:t>
            </a:r>
            <a:r>
              <a:rPr lang="en-US" altLang="zh-CN" i="1" dirty="0" smtClean="0">
                <a:sym typeface="Calibri" panose="020F0502020204030204" pitchFamily="34" charset="0"/>
              </a:rPr>
              <a:t>F</a:t>
            </a:r>
            <a:r>
              <a:rPr lang="zh-CN" altLang="en-US" dirty="0" smtClean="0">
                <a:sym typeface="Calibri" panose="020F0502020204030204" pitchFamily="34" charset="0"/>
              </a:rPr>
              <a:t>的闭包。</a:t>
            </a:r>
            <a:endParaRPr lang="zh-CN" altLang="en-US" dirty="0" smtClean="0"/>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9830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98308"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p>
        </p:txBody>
      </p:sp>
      <p:sp>
        <p:nvSpPr>
          <p:cNvPr id="98309" name="Rectangle 3"/>
          <p:cNvSpPr>
            <a:spLocks noGrp="1" noChangeArrowheads="1"/>
          </p:cNvSpPr>
          <p:nvPr>
            <p:ph idx="4294967295"/>
          </p:nvPr>
        </p:nvSpPr>
        <p:spPr>
          <a:xfrm>
            <a:off x="457200" y="1238721"/>
            <a:ext cx="8362950" cy="4854575"/>
          </a:xfrm>
        </p:spPr>
        <p:txBody>
          <a:bodyPr/>
          <a:lstStyle/>
          <a:p>
            <a:pPr>
              <a:lnSpc>
                <a:spcPct val="150000"/>
              </a:lnSpc>
            </a:pPr>
            <a:r>
              <a:rPr lang="zh-CN" altLang="en-US" dirty="0" smtClean="0">
                <a:sym typeface="Calibri" panose="020F0502020204030204" pitchFamily="34" charset="0"/>
              </a:rPr>
              <a:t>引理</a:t>
            </a:r>
            <a:r>
              <a:rPr lang="en-US" altLang="zh-CN" dirty="0" smtClean="0">
                <a:sym typeface="Calibri" panose="020F0502020204030204" pitchFamily="34" charset="0"/>
              </a:rPr>
              <a:t>6.2  </a:t>
            </a:r>
            <a:r>
              <a:rPr lang="zh-CN" altLang="en-US" dirty="0" smtClean="0">
                <a:sym typeface="Calibri" panose="020F0502020204030204" pitchFamily="34" charset="0"/>
              </a:rPr>
              <a:t>设</a:t>
            </a:r>
            <a:r>
              <a:rPr lang="en-US" altLang="zh-CN" i="1" dirty="0" smtClean="0">
                <a:sym typeface="Calibri" panose="020F0502020204030204" pitchFamily="34" charset="0"/>
              </a:rPr>
              <a:t>F</a:t>
            </a:r>
            <a:r>
              <a:rPr lang="zh-CN" altLang="en-US" dirty="0" smtClean="0">
                <a:sym typeface="Calibri" panose="020F0502020204030204" pitchFamily="34" charset="0"/>
              </a:rPr>
              <a:t>为属性集</a:t>
            </a:r>
            <a:r>
              <a:rPr lang="en-US" altLang="zh-CN" i="1" dirty="0" smtClean="0">
                <a:sym typeface="Calibri" panose="020F0502020204030204" pitchFamily="34" charset="0"/>
              </a:rPr>
              <a:t>U</a:t>
            </a:r>
            <a:r>
              <a:rPr lang="zh-CN" altLang="en-US" dirty="0" smtClean="0">
                <a:sym typeface="Calibri" panose="020F0502020204030204" pitchFamily="34" charset="0"/>
              </a:rPr>
              <a:t>上的一组函数依赖，</a:t>
            </a:r>
            <a:r>
              <a:rPr lang="en-US" altLang="zh-CN" i="1" dirty="0" smtClean="0">
                <a:sym typeface="Calibri" panose="020F0502020204030204" pitchFamily="34" charset="0"/>
              </a:rPr>
              <a:t>X</a:t>
            </a:r>
            <a:r>
              <a:rPr lang="zh-CN" altLang="en-US" dirty="0" smtClean="0">
                <a:sym typeface="Calibri" panose="020F0502020204030204" pitchFamily="34" charset="0"/>
              </a:rPr>
              <a:t>、</a:t>
            </a:r>
            <a:r>
              <a:rPr lang="en-US" altLang="zh-CN" i="1" dirty="0" smtClean="0">
                <a:sym typeface="Calibri" panose="020F0502020204030204" pitchFamily="34" charset="0"/>
              </a:rPr>
              <a:t>Y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U</a:t>
            </a:r>
            <a:r>
              <a:rPr lang="zh-CN" altLang="en-US"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能由</a:t>
            </a:r>
            <a:r>
              <a:rPr lang="en-US" altLang="zh-CN" i="1" dirty="0" smtClean="0">
                <a:sym typeface="Calibri" panose="020F0502020204030204" pitchFamily="34" charset="0"/>
              </a:rPr>
              <a:t>F</a:t>
            </a:r>
            <a:r>
              <a:rPr lang="zh-CN" altLang="en-US" dirty="0" smtClean="0">
                <a:sym typeface="Calibri" panose="020F0502020204030204" pitchFamily="34" charset="0"/>
              </a:rPr>
              <a:t>根据</a:t>
            </a:r>
            <a:r>
              <a:rPr lang="en-US" altLang="zh-CN" dirty="0" smtClean="0">
                <a:sym typeface="Calibri" panose="020F0502020204030204" pitchFamily="34" charset="0"/>
              </a:rPr>
              <a:t>Armstrong</a:t>
            </a:r>
            <a:r>
              <a:rPr lang="zh-CN" altLang="en-US" dirty="0" smtClean="0">
                <a:sym typeface="Calibri" panose="020F0502020204030204" pitchFamily="34" charset="0"/>
              </a:rPr>
              <a:t>公理导出的充分必要条件是</a:t>
            </a:r>
            <a:r>
              <a:rPr lang="en-US" altLang="zh-CN" i="1" dirty="0" smtClean="0">
                <a:sym typeface="Calibri" panose="020F0502020204030204" pitchFamily="34" charset="0"/>
              </a:rPr>
              <a:t>Y</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F</a:t>
            </a:r>
            <a:r>
              <a:rPr lang="en-US" altLang="zh-CN" baseline="36000" dirty="0" smtClean="0">
                <a:sym typeface="Calibri" panose="020F0502020204030204" pitchFamily="34" charset="0"/>
              </a:rPr>
              <a:t>+</a:t>
            </a:r>
            <a:r>
              <a:rPr lang="zh-CN" altLang="en-US" dirty="0" smtClean="0">
                <a:sym typeface="Calibri" panose="020F0502020204030204" pitchFamily="34" charset="0"/>
              </a:rPr>
              <a:t>。</a:t>
            </a:r>
            <a:endParaRPr lang="en-US" dirty="0" smtClean="0">
              <a:sym typeface="Calibri" panose="020F0502020204030204" pitchFamily="34" charset="0"/>
            </a:endParaRPr>
          </a:p>
          <a:p>
            <a:pPr lvl="1">
              <a:lnSpc>
                <a:spcPct val="150000"/>
              </a:lnSpc>
            </a:pPr>
            <a:r>
              <a:rPr lang="zh-CN" altLang="en-US" dirty="0" smtClean="0">
                <a:sym typeface="Calibri" panose="020F0502020204030204" pitchFamily="34" charset="0"/>
              </a:rPr>
              <a:t>引理</a:t>
            </a:r>
            <a:r>
              <a:rPr lang="en-US" altLang="zh-CN" dirty="0" smtClean="0">
                <a:sym typeface="Calibri" panose="020F0502020204030204" pitchFamily="34" charset="0"/>
              </a:rPr>
              <a:t>6.2</a:t>
            </a:r>
            <a:r>
              <a:rPr lang="zh-CN" altLang="en-US" dirty="0" smtClean="0">
                <a:sym typeface="Calibri" panose="020F0502020204030204" pitchFamily="34" charset="0"/>
              </a:rPr>
              <a:t>的用途</a:t>
            </a:r>
          </a:p>
          <a:p>
            <a:pPr lvl="2">
              <a:lnSpc>
                <a:spcPct val="150000"/>
              </a:lnSpc>
              <a:buNone/>
            </a:pPr>
            <a:r>
              <a:rPr lang="zh-CN" altLang="en-US" dirty="0" smtClean="0">
                <a:sym typeface="Calibri" panose="020F0502020204030204" pitchFamily="34" charset="0"/>
              </a:rPr>
              <a:t>判定</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是否能由</a:t>
            </a:r>
            <a:r>
              <a:rPr lang="en-US" altLang="zh-CN" i="1" dirty="0" smtClean="0">
                <a:sym typeface="Calibri" panose="020F0502020204030204" pitchFamily="34" charset="0"/>
              </a:rPr>
              <a:t>F</a:t>
            </a:r>
            <a:r>
              <a:rPr lang="zh-CN" altLang="en-US" dirty="0" smtClean="0">
                <a:sym typeface="Calibri" panose="020F0502020204030204" pitchFamily="34" charset="0"/>
              </a:rPr>
              <a:t>根据</a:t>
            </a:r>
            <a:r>
              <a:rPr lang="en-US" altLang="zh-CN" dirty="0" smtClean="0">
                <a:sym typeface="Calibri" panose="020F0502020204030204" pitchFamily="34" charset="0"/>
              </a:rPr>
              <a:t>Armstrong</a:t>
            </a:r>
            <a:r>
              <a:rPr lang="zh-CN" altLang="en-US" dirty="0" smtClean="0">
                <a:sym typeface="Calibri" panose="020F0502020204030204" pitchFamily="34" charset="0"/>
              </a:rPr>
              <a:t>公理导出的问题，就</a:t>
            </a:r>
            <a:endParaRPr lang="en-US" altLang="zh-CN" dirty="0" smtClean="0">
              <a:sym typeface="Calibri" panose="020F0502020204030204" pitchFamily="34" charset="0"/>
            </a:endParaRPr>
          </a:p>
          <a:p>
            <a:pPr lvl="2">
              <a:lnSpc>
                <a:spcPct val="150000"/>
              </a:lnSpc>
              <a:buNone/>
            </a:pPr>
            <a:r>
              <a:rPr lang="zh-CN" altLang="en-US" dirty="0" smtClean="0">
                <a:sym typeface="Calibri" panose="020F0502020204030204" pitchFamily="34" charset="0"/>
              </a:rPr>
              <a:t>转化为求出</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F</a:t>
            </a:r>
            <a:r>
              <a:rPr lang="en-US" altLang="zh-CN" baseline="30000" dirty="0" smtClean="0">
                <a:sym typeface="Calibri" panose="020F0502020204030204" pitchFamily="34" charset="0"/>
              </a:rPr>
              <a:t>+</a:t>
            </a:r>
            <a:r>
              <a:rPr lang="zh-CN" altLang="en-US" dirty="0" smtClean="0">
                <a:sym typeface="Calibri" panose="020F0502020204030204" pitchFamily="34" charset="0"/>
              </a:rPr>
              <a:t>，判定</a:t>
            </a:r>
            <a:r>
              <a:rPr lang="en-US" altLang="zh-CN" i="1" dirty="0" smtClean="0">
                <a:sym typeface="Calibri" panose="020F0502020204030204" pitchFamily="34" charset="0"/>
              </a:rPr>
              <a:t>Y</a:t>
            </a:r>
            <a:r>
              <a:rPr lang="zh-CN" altLang="en-US" dirty="0" smtClean="0">
                <a:sym typeface="Calibri" panose="020F0502020204030204" pitchFamily="34" charset="0"/>
              </a:rPr>
              <a:t>是否为</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F</a:t>
            </a:r>
            <a:r>
              <a:rPr lang="en-US" altLang="zh-CN" baseline="30000" dirty="0" smtClean="0">
                <a:sym typeface="Calibri" panose="020F0502020204030204" pitchFamily="34" charset="0"/>
              </a:rPr>
              <a:t>+</a:t>
            </a:r>
            <a:r>
              <a:rPr lang="zh-CN" altLang="en-US" dirty="0" smtClean="0">
                <a:sym typeface="Calibri" panose="020F0502020204030204" pitchFamily="34" charset="0"/>
              </a:rPr>
              <a:t>的子集的问题。</a:t>
            </a:r>
            <a:endParaRPr lang="zh-CN" altLang="en-US" dirty="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10943</Words>
  <Application>Microsoft Office PowerPoint</Application>
  <PresentationFormat>全屏显示(4:3)</PresentationFormat>
  <Paragraphs>1244</Paragraphs>
  <Slides>125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125</vt:i4>
      </vt:variant>
    </vt:vector>
  </HeadingPairs>
  <TitlesOfParts>
    <vt:vector size="139" baseType="lpstr">
      <vt:lpstr>Arial Unicode MS</vt:lpstr>
      <vt:lpstr>Monotype Sorts</vt:lpstr>
      <vt:lpstr>Times-Roman</vt:lpstr>
      <vt:lpstr>黑体</vt:lpstr>
      <vt:lpstr>华文琥珀</vt:lpstr>
      <vt:lpstr>隶书</vt:lpstr>
      <vt:lpstr>宋体</vt:lpstr>
      <vt:lpstr>微软雅黑</vt:lpstr>
      <vt:lpstr>Arial</vt:lpstr>
      <vt:lpstr>Calibri</vt:lpstr>
      <vt:lpstr>Symbol</vt:lpstr>
      <vt:lpstr>Times New Roman</vt:lpstr>
      <vt:lpstr>Wingdings</vt:lpstr>
      <vt:lpstr>数据库系统概论</vt:lpstr>
      <vt:lpstr>PowerPoint 演示文稿</vt:lpstr>
      <vt:lpstr>PowerPoint 演示文稿</vt:lpstr>
      <vt:lpstr>第六章 关系数据理论</vt:lpstr>
      <vt:lpstr>6.1 问题的提出</vt:lpstr>
      <vt:lpstr>问题的提出（续）</vt:lpstr>
      <vt:lpstr>问题的提出（续）</vt:lpstr>
      <vt:lpstr>问题的提出（续）</vt:lpstr>
      <vt:lpstr>问题的提出（续）</vt:lpstr>
      <vt:lpstr>问题的提出（续）</vt:lpstr>
      <vt:lpstr> 问题的提出（续）</vt:lpstr>
      <vt:lpstr>问题的提出（续）</vt:lpstr>
      <vt:lpstr>问题的提出（续）</vt:lpstr>
      <vt:lpstr>问题的提出（续）</vt:lpstr>
      <vt:lpstr>问题的提出（续）</vt:lpstr>
      <vt:lpstr>问题的提出（续）</vt:lpstr>
      <vt:lpstr>问题的提出（续）</vt:lpstr>
      <vt:lpstr>问题的提出（续）</vt:lpstr>
      <vt:lpstr>问题的提出（续）</vt:lpstr>
      <vt:lpstr>第六章 关系数据理论</vt:lpstr>
      <vt:lpstr>6.2 规范化</vt:lpstr>
      <vt:lpstr>6.2.1 函数依赖</vt:lpstr>
      <vt:lpstr>1.  函数依赖</vt:lpstr>
      <vt:lpstr>函数依赖（续）</vt:lpstr>
      <vt:lpstr>函数依赖（续）</vt:lpstr>
      <vt:lpstr>函数依赖（续）</vt:lpstr>
      <vt:lpstr>函数依赖（续）</vt:lpstr>
      <vt:lpstr>2. 平凡函数依赖与非平凡函数依赖</vt:lpstr>
      <vt:lpstr>平凡函数依赖与非平凡函数依赖（续）</vt:lpstr>
      <vt:lpstr>3. 完全函数依赖与部分函数依赖</vt:lpstr>
      <vt:lpstr>完全函数依赖与部分函数依赖（续）</vt:lpstr>
      <vt:lpstr>4. 传递函数依赖</vt:lpstr>
      <vt:lpstr>6.2 规范化</vt:lpstr>
      <vt:lpstr>6.2.2  码</vt:lpstr>
      <vt:lpstr>码（续）</vt:lpstr>
      <vt:lpstr>码（续）</vt:lpstr>
      <vt:lpstr>码（续）</vt:lpstr>
      <vt:lpstr>6.2 规范化</vt:lpstr>
      <vt:lpstr>6.2.3  范式</vt:lpstr>
      <vt:lpstr>范式（续）</vt:lpstr>
      <vt:lpstr>6.2  规范化</vt:lpstr>
      <vt:lpstr>6.2.4  2NF</vt:lpstr>
      <vt:lpstr>2NF（续）</vt:lpstr>
      <vt:lpstr>2NF（续）</vt:lpstr>
      <vt:lpstr>2NF（续）</vt:lpstr>
      <vt:lpstr>2NF（续）</vt:lpstr>
      <vt:lpstr>6.2 规范化</vt:lpstr>
      <vt:lpstr> 6.2.5 3NF</vt:lpstr>
      <vt:lpstr>6.2 规范化</vt:lpstr>
      <vt:lpstr> 6.2.6  BCNF</vt:lpstr>
      <vt:lpstr>BCNF（续）</vt:lpstr>
      <vt:lpstr>BCNF（续）</vt:lpstr>
      <vt:lpstr>PowerPoint 演示文稿</vt:lpstr>
      <vt:lpstr>BCNF（续）</vt:lpstr>
      <vt:lpstr>BCNF（续）</vt:lpstr>
      <vt:lpstr>BCNF（续）</vt:lpstr>
      <vt:lpstr>BCNF（续）</vt:lpstr>
      <vt:lpstr>BCNF（续）</vt:lpstr>
      <vt:lpstr>BCNF（续）</vt:lpstr>
      <vt:lpstr>6.2 规范化</vt:lpstr>
      <vt:lpstr>6.2.7 多值依赖</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6.2 规范化</vt:lpstr>
      <vt:lpstr>6.2.8  4NF</vt:lpstr>
      <vt:lpstr>4NF（续）</vt:lpstr>
      <vt:lpstr>6.2  规范化</vt:lpstr>
      <vt:lpstr>6.2.9  规范化小结</vt:lpstr>
      <vt:lpstr>规范化小结（续）</vt:lpstr>
      <vt:lpstr>规范化小结（续）</vt:lpstr>
      <vt:lpstr>规范化小结（续）</vt:lpstr>
      <vt:lpstr>规范化小结（续）</vt:lpstr>
      <vt:lpstr>第六章 关系数据理论</vt:lpstr>
      <vt:lpstr>6.3  数据依赖的公理系统</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PowerPoint 演示文稿</vt:lpstr>
      <vt:lpstr>第六章 关系数据理论</vt:lpstr>
      <vt:lpstr>6.5  小结</vt:lpstr>
      <vt:lpstr>小结（续）</vt:lpstr>
      <vt:lpstr>小结（续）</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hp</dc:creator>
  <cp:lastModifiedBy>aaa</cp:lastModifiedBy>
  <cp:revision>187</cp:revision>
  <dcterms:created xsi:type="dcterms:W3CDTF">2017-04-21T01:10:23Z</dcterms:created>
  <dcterms:modified xsi:type="dcterms:W3CDTF">2018-04-18T01:24:10Z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