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04" r:id="rId2"/>
    <p:sldId id="257" r:id="rId3"/>
    <p:sldId id="260" r:id="rId4"/>
    <p:sldId id="308" r:id="rId5"/>
    <p:sldId id="305" r:id="rId6"/>
    <p:sldId id="306" r:id="rId7"/>
    <p:sldId id="307" r:id="rId8"/>
    <p:sldId id="279" r:id="rId9"/>
  </p:sldIdLst>
  <p:sldSz cx="9144000" cy="5143500" type="screen16x9"/>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076" autoAdjust="0"/>
  </p:normalViewPr>
  <p:slideViewPr>
    <p:cSldViewPr snapToGrid="0">
      <p:cViewPr varScale="1">
        <p:scale>
          <a:sx n="87" d="100"/>
          <a:sy n="87" d="100"/>
        </p:scale>
        <p:origin x="6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2020/2/21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31786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248766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89327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265678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16036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359569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325429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
        <p:nvSpPr>
          <p:cNvPr id="7" name="矩形 6"/>
          <p:cNvSpPr/>
          <p:nvPr userDrawn="1"/>
        </p:nvSpPr>
        <p:spPr>
          <a:xfrm rot="19601834">
            <a:off x="654536" y="2179294"/>
            <a:ext cx="7624228" cy="923330"/>
          </a:xfrm>
          <a:prstGeom prst="rect">
            <a:avLst/>
          </a:prstGeom>
          <a:noFill/>
        </p:spPr>
        <p:txBody>
          <a:bodyPr wrap="square" lIns="91440" tIns="45720" rIns="91440" bIns="45720">
            <a:spAutoFit/>
          </a:bodyPr>
          <a:lstStyle/>
          <a:p>
            <a:pPr algn="ctr"/>
            <a:r>
              <a:rPr lang="en-US" altLang="zh-CN"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2020 </a:t>
            </a:r>
            <a:r>
              <a:rPr lang="zh-CN" altLang="en-US"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索剑数据库系统</a:t>
            </a:r>
            <a:endParaRPr lang="zh-CN" altLang="en-US" sz="5400" b="0" cap="none" spc="0" dirty="0">
              <a:ln w="0"/>
              <a:solidFill>
                <a:schemeClr val="accent1">
                  <a:lumMod val="20000"/>
                  <a:lumOff val="80000"/>
                </a:schemeClr>
              </a:solidFill>
              <a:effectLst/>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378145696"/>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
        <p:nvSpPr>
          <p:cNvPr id="7" name="矩形 6"/>
          <p:cNvSpPr/>
          <p:nvPr userDrawn="1"/>
        </p:nvSpPr>
        <p:spPr>
          <a:xfrm rot="19601834">
            <a:off x="654536" y="2179294"/>
            <a:ext cx="7624228" cy="923330"/>
          </a:xfrm>
          <a:prstGeom prst="rect">
            <a:avLst/>
          </a:prstGeom>
          <a:noFill/>
        </p:spPr>
        <p:txBody>
          <a:bodyPr wrap="square" lIns="91440" tIns="45720" rIns="91440" bIns="45720">
            <a:spAutoFit/>
          </a:bodyPr>
          <a:lstStyle/>
          <a:p>
            <a:pPr algn="ctr"/>
            <a:r>
              <a:rPr lang="en-US" altLang="zh-CN"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2020 </a:t>
            </a:r>
            <a:r>
              <a:rPr lang="zh-CN" altLang="en-US"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索剑数据库系统</a:t>
            </a:r>
            <a:endParaRPr lang="zh-CN" altLang="en-US" sz="5400" b="0" cap="none" spc="0" dirty="0">
              <a:ln w="0"/>
              <a:solidFill>
                <a:schemeClr val="accent1">
                  <a:lumMod val="20000"/>
                  <a:lumOff val="80000"/>
                </a:schemeClr>
              </a:solidFill>
              <a:effectLst/>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562275844"/>
      </p:ext>
    </p:extLst>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2020/2/21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a:off x="4201287" y="3180346"/>
            <a:ext cx="3600400" cy="519711"/>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r" fontAlgn="auto">
              <a:spcBef>
                <a:spcPts val="0"/>
              </a:spcBef>
              <a:spcAft>
                <a:spcPts val="0"/>
              </a:spcAft>
              <a:defRPr/>
            </a:pPr>
            <a:r>
              <a:rPr lang="zh-CN" altLang="en-US" dirty="0" smtClean="0">
                <a:solidFill>
                  <a:srgbClr val="C00000"/>
                </a:solidFill>
                <a:latin typeface="方正姚体" panose="02010601030101010101" pitchFamily="2" charset="-122"/>
                <a:ea typeface="方正姚体" panose="02010601030101010101" pitchFamily="2" charset="-122"/>
              </a:rPr>
              <a:t>计算机科学与工程学院    </a:t>
            </a:r>
            <a:r>
              <a:rPr lang="zh-CN" altLang="en-US" dirty="0" smtClean="0">
                <a:solidFill>
                  <a:schemeClr val="tx1"/>
                </a:solidFill>
                <a:latin typeface="方正姚体" panose="02010601030101010101" pitchFamily="2" charset="-122"/>
                <a:ea typeface="方正姚体" panose="02010601030101010101" pitchFamily="2" charset="-122"/>
              </a:rPr>
              <a:t>索剑</a:t>
            </a:r>
            <a:endParaRPr lang="zh-CN" altLang="en-US" dirty="0">
              <a:solidFill>
                <a:schemeClr val="tx1"/>
              </a:solidFill>
              <a:latin typeface="方正姚体" panose="02010601030101010101" pitchFamily="2" charset="-122"/>
              <a:ea typeface="方正姚体" panose="02010601030101010101" pitchFamily="2" charset="-122"/>
            </a:endParaRPr>
          </a:p>
        </p:txBody>
      </p:sp>
      <p:sp>
        <p:nvSpPr>
          <p:cNvPr id="5" name="Oval 53"/>
          <p:cNvSpPr>
            <a:spLocks noChangeArrowheads="1"/>
          </p:cNvSpPr>
          <p:nvPr/>
        </p:nvSpPr>
        <p:spPr bwMode="auto">
          <a:xfrm>
            <a:off x="1093195" y="873280"/>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grpSp>
        <p:nvGrpSpPr>
          <p:cNvPr id="8" name="Group 91"/>
          <p:cNvGrpSpPr>
            <a:grpSpLocks/>
          </p:cNvGrpSpPr>
          <p:nvPr/>
        </p:nvGrpSpPr>
        <p:grpSpPr bwMode="auto">
          <a:xfrm>
            <a:off x="3685161" y="3309754"/>
            <a:ext cx="429682" cy="429356"/>
            <a:chOff x="936" y="1480"/>
            <a:chExt cx="1589" cy="1588"/>
          </a:xfrm>
        </p:grpSpPr>
        <p:grpSp>
          <p:nvGrpSpPr>
            <p:cNvPr id="9" name="组合 33"/>
            <p:cNvGrpSpPr>
              <a:grpSpLocks/>
            </p:cNvGrpSpPr>
            <p:nvPr/>
          </p:nvGrpSpPr>
          <p:grpSpPr bwMode="auto">
            <a:xfrm>
              <a:off x="985" y="1584"/>
              <a:ext cx="1441" cy="1439"/>
              <a:chOff x="1754168" y="3653262"/>
              <a:chExt cx="1857599" cy="1857597"/>
            </a:xfrm>
          </p:grpSpPr>
          <p:sp>
            <p:nvSpPr>
              <p:cNvPr id="14" name="椭圆 13"/>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dirty="0">
                  <a:latin typeface="+mj-lt"/>
                  <a:ea typeface="方正超粗黑简体" panose="03000509000000000000" pitchFamily="65" charset="-122"/>
                </a:endParaRPr>
              </a:p>
            </p:txBody>
          </p:sp>
          <p:sp>
            <p:nvSpPr>
              <p:cNvPr id="15" name="椭圆 14"/>
              <p:cNvSpPr/>
              <p:nvPr/>
            </p:nvSpPr>
            <p:spPr>
              <a:xfrm>
                <a:off x="1911556" y="3810650"/>
                <a:ext cx="1542822" cy="1542820"/>
              </a:xfrm>
              <a:prstGeom prst="ellipse">
                <a:avLst/>
              </a:prstGeom>
              <a:solidFill>
                <a:srgbClr val="0067B4"/>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1890879" y="3789973"/>
                <a:ext cx="1584176" cy="1584174"/>
              </a:xfrm>
              <a:prstGeom prst="ellipse">
                <a:avLst/>
              </a:prstGeom>
              <a:solidFill>
                <a:srgbClr val="C00000"/>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dirty="0">
                  <a:solidFill>
                    <a:srgbClr val="0087CF"/>
                  </a:solidFill>
                  <a:latin typeface="+mj-lt"/>
                  <a:ea typeface="方正超粗黑简体" panose="03000509000000000000" pitchFamily="65" charset="-122"/>
                </a:endParaRPr>
              </a:p>
            </p:txBody>
          </p:sp>
          <p:sp>
            <p:nvSpPr>
              <p:cNvPr id="17" name="矩形 16"/>
              <p:cNvSpPr/>
              <p:nvPr/>
            </p:nvSpPr>
            <p:spPr>
              <a:xfrm>
                <a:off x="2581452" y="4093187"/>
                <a:ext cx="199958" cy="550475"/>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b="1">
                  <a:solidFill>
                    <a:srgbClr val="CA0098"/>
                  </a:solidFill>
                  <a:latin typeface="微软雅黑" pitchFamily="34" charset="-122"/>
                  <a:ea typeface="微软雅黑" pitchFamily="34" charset="-122"/>
                </a:endParaRPr>
              </a:p>
            </p:txBody>
          </p:sp>
        </p:grpSp>
        <p:grpSp>
          <p:nvGrpSpPr>
            <p:cNvPr id="10" name="组合 4"/>
            <p:cNvGrpSpPr>
              <a:grpSpLocks/>
            </p:cNvGrpSpPr>
            <p:nvPr/>
          </p:nvGrpSpPr>
          <p:grpSpPr bwMode="auto">
            <a:xfrm>
              <a:off x="936" y="1480"/>
              <a:ext cx="1589" cy="1588"/>
              <a:chOff x="3733576" y="3930057"/>
              <a:chExt cx="1801556" cy="1800152"/>
            </a:xfrm>
          </p:grpSpPr>
          <p:sp>
            <p:nvSpPr>
              <p:cNvPr id="11" name="椭圆 10"/>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sp>
        <p:nvSpPr>
          <p:cNvPr id="48" name="Oval 53"/>
          <p:cNvSpPr>
            <a:spLocks noChangeArrowheads="1"/>
          </p:cNvSpPr>
          <p:nvPr/>
        </p:nvSpPr>
        <p:spPr bwMode="auto">
          <a:xfrm>
            <a:off x="691548" y="2789703"/>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grpSp>
        <p:nvGrpSpPr>
          <p:cNvPr id="50" name="组合 49"/>
          <p:cNvGrpSpPr/>
          <p:nvPr/>
        </p:nvGrpSpPr>
        <p:grpSpPr>
          <a:xfrm>
            <a:off x="909867" y="793576"/>
            <a:ext cx="2458629" cy="2458629"/>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1785551" y="3362021"/>
            <a:ext cx="226693" cy="226693"/>
            <a:chOff x="2889188" y="1494971"/>
            <a:chExt cx="1360493" cy="1360493"/>
          </a:xfrm>
        </p:grpSpPr>
        <p:grpSp>
          <p:nvGrpSpPr>
            <p:cNvPr id="60" name="组合 59"/>
            <p:cNvGrpSpPr/>
            <p:nvPr/>
          </p:nvGrpSpPr>
          <p:grpSpPr>
            <a:xfrm>
              <a:off x="2889188" y="1494971"/>
              <a:ext cx="1360493" cy="1360493"/>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3185233" y="1625415"/>
              <a:ext cx="241246" cy="1205805"/>
            </a:xfrm>
            <a:prstGeom prst="rect">
              <a:avLst/>
            </a:prstGeom>
            <a:noFill/>
          </p:spPr>
          <p:txBody>
            <a:bodyPr wrap="none" rtlCol="0">
              <a:spAutoFit/>
            </a:bodyPr>
            <a:lstStyle/>
            <a:p>
              <a:endParaRPr lang="zh-CN" altLang="en-US" sz="5400" dirty="0">
                <a:latin typeface="方正大黑简体" panose="02010601030101010101" pitchFamily="2" charset="-122"/>
                <a:ea typeface="方正大黑简体" panose="02010601030101010101" pitchFamily="2" charset="-122"/>
              </a:endParaRPr>
            </a:p>
          </p:txBody>
        </p:sp>
      </p:grpSp>
      <p:sp>
        <p:nvSpPr>
          <p:cNvPr id="69" name="TextBox 68"/>
          <p:cNvSpPr txBox="1"/>
          <p:nvPr/>
        </p:nvSpPr>
        <p:spPr>
          <a:xfrm>
            <a:off x="4050076" y="2143372"/>
            <a:ext cx="4472699" cy="646331"/>
          </a:xfrm>
          <a:prstGeom prst="rect">
            <a:avLst/>
          </a:prstGeom>
          <a:noFill/>
        </p:spPr>
        <p:txBody>
          <a:bodyPr wrap="none" rtlCol="0">
            <a:spAutoFit/>
          </a:bodyPr>
          <a:lstStyle/>
          <a:p>
            <a:r>
              <a:rPr lang="en-US" altLang="zh-CN" sz="3600" b="1" dirty="0" smtClean="0">
                <a:solidFill>
                  <a:srgbClr val="C00000"/>
                </a:solidFill>
                <a:latin typeface="方正姚体" panose="02010601030101010101" pitchFamily="2" charset="-122"/>
                <a:ea typeface="方正姚体" panose="02010601030101010101" pitchFamily="2" charset="-122"/>
              </a:rPr>
              <a:t>1.1</a:t>
            </a:r>
            <a:r>
              <a:rPr lang="zh-CN" altLang="en-US" sz="3600" b="1" dirty="0" smtClean="0">
                <a:solidFill>
                  <a:srgbClr val="C00000"/>
                </a:solidFill>
                <a:latin typeface="方正姚体" panose="02010601030101010101" pitchFamily="2" charset="-122"/>
                <a:ea typeface="方正姚体" panose="02010601030101010101" pitchFamily="2" charset="-122"/>
              </a:rPr>
              <a:t>什么是数据库系统</a:t>
            </a:r>
            <a:endParaRPr lang="zh-CN" altLang="en-US" sz="3600" b="1" dirty="0">
              <a:solidFill>
                <a:srgbClr val="C00000"/>
              </a:solidFill>
              <a:latin typeface="方正姚体" panose="02010601030101010101" pitchFamily="2" charset="-122"/>
              <a:ea typeface="方正姚体" panose="02010601030101010101" pitchFamily="2" charset="-122"/>
            </a:endParaRPr>
          </a:p>
        </p:txBody>
      </p:sp>
      <p:sp>
        <p:nvSpPr>
          <p:cNvPr id="70" name="Oval 53"/>
          <p:cNvSpPr>
            <a:spLocks noChangeArrowheads="1"/>
          </p:cNvSpPr>
          <p:nvPr/>
        </p:nvSpPr>
        <p:spPr bwMode="auto">
          <a:xfrm>
            <a:off x="7046379" y="4250534"/>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sp>
        <p:nvSpPr>
          <p:cNvPr id="72" name="Oval 53"/>
          <p:cNvSpPr>
            <a:spLocks noChangeArrowheads="1"/>
          </p:cNvSpPr>
          <p:nvPr/>
        </p:nvSpPr>
        <p:spPr bwMode="auto">
          <a:xfrm>
            <a:off x="7742004" y="3765057"/>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sp>
        <p:nvSpPr>
          <p:cNvPr id="84" name="椭圆 83"/>
          <p:cNvSpPr/>
          <p:nvPr/>
        </p:nvSpPr>
        <p:spPr>
          <a:xfrm>
            <a:off x="1898898" y="5076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3267870" y="2705534"/>
            <a:ext cx="219777" cy="219777"/>
            <a:chOff x="304800" y="673100"/>
            <a:chExt cx="4000500" cy="4000500"/>
          </a:xfrm>
          <a:effectLst>
            <a:outerShdw blurRad="381000" dist="152400" dir="8100000" algn="tr" rotWithShape="0">
              <a:prstClr val="black">
                <a:alpha val="7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椭圆 87"/>
          <p:cNvSpPr/>
          <p:nvPr/>
        </p:nvSpPr>
        <p:spPr>
          <a:xfrm>
            <a:off x="3402900" y="167230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315710" y="3253914"/>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7"/>
          <p:cNvSpPr>
            <a:spLocks noChangeArrowheads="1"/>
          </p:cNvSpPr>
          <p:nvPr/>
        </p:nvSpPr>
        <p:spPr bwMode="auto">
          <a:xfrm>
            <a:off x="5206916" y="323014"/>
            <a:ext cx="3819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2400" dirty="0" smtClean="0">
                <a:latin typeface="方正大黑简体" panose="02010601030101010101" pitchFamily="2" charset="-122"/>
                <a:ea typeface="方正大黑简体" panose="02010601030101010101" pitchFamily="2" charset="-122"/>
                <a:cs typeface="LilyUPC" pitchFamily="34" charset="-34"/>
                <a:sym typeface="微软雅黑" pitchFamily="34" charset="-122"/>
              </a:rPr>
              <a:t>THE DATABASE SYSTEM</a:t>
            </a:r>
            <a:endParaRPr lang="zh-CN" altLang="en-US" sz="2400" dirty="0">
              <a:latin typeface="方正大黑简体" panose="02010601030101010101" pitchFamily="2" charset="-122"/>
              <a:ea typeface="方正大黑简体" panose="02010601030101010101" pitchFamily="2" charset="-122"/>
              <a:cs typeface="LilyUPC" pitchFamily="34" charset="-34"/>
              <a:sym typeface="微软雅黑" pitchFamily="34" charset="-122"/>
            </a:endParaRPr>
          </a:p>
        </p:txBody>
      </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03" y="772410"/>
            <a:ext cx="2477716" cy="2477716"/>
          </a:xfrm>
          <a:prstGeom prst="rect">
            <a:avLst/>
          </a:prstGeom>
        </p:spPr>
      </p:pic>
      <p:sp>
        <p:nvSpPr>
          <p:cNvPr id="36" name="TextBox 68"/>
          <p:cNvSpPr txBox="1"/>
          <p:nvPr/>
        </p:nvSpPr>
        <p:spPr>
          <a:xfrm>
            <a:off x="7294466" y="645068"/>
            <a:ext cx="1731564" cy="461665"/>
          </a:xfrm>
          <a:prstGeom prst="rect">
            <a:avLst/>
          </a:prstGeom>
          <a:noFill/>
        </p:spPr>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数据库系统</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340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 presetClass="entr" presetSubtype="0" fill="hold" grpId="0" nodeType="withEffect">
                                  <p:stCondLst>
                                    <p:cond delay="800"/>
                                  </p:stCondLst>
                                  <p:childTnLst>
                                    <p:set>
                                      <p:cBhvr>
                                        <p:cTn id="9" dur="1" fill="hold">
                                          <p:stCondLst>
                                            <p:cond delay="0"/>
                                          </p:stCondLst>
                                        </p:cTn>
                                        <p:tgtEl>
                                          <p:spTgt spid="88"/>
                                        </p:tgtEl>
                                        <p:attrNameLst>
                                          <p:attrName>style.visibility</p:attrName>
                                        </p:attrNameLst>
                                      </p:cBhvr>
                                      <p:to>
                                        <p:strVal val="visible"/>
                                      </p:to>
                                    </p:set>
                                  </p:childTnLst>
                                </p:cTn>
                              </p:par>
                              <p:par>
                                <p:cTn id="10" presetID="53" presetClass="entr" presetSubtype="16" fill="hold" grpId="1" nodeType="withEffect">
                                  <p:stCondLst>
                                    <p:cond delay="800"/>
                                  </p:stCondLst>
                                  <p:childTnLst>
                                    <p:set>
                                      <p:cBhvr>
                                        <p:cTn id="11" dur="1" fill="hold">
                                          <p:stCondLst>
                                            <p:cond delay="0"/>
                                          </p:stCondLst>
                                        </p:cTn>
                                        <p:tgtEl>
                                          <p:spTgt spid="88"/>
                                        </p:tgtEl>
                                        <p:attrNameLst>
                                          <p:attrName>style.visibility</p:attrName>
                                        </p:attrNameLst>
                                      </p:cBhvr>
                                      <p:to>
                                        <p:strVal val="visible"/>
                                      </p:to>
                                    </p:set>
                                    <p:anim calcmode="lin" valueType="num">
                                      <p:cBhvr>
                                        <p:cTn id="12" dur="1000" fill="hold"/>
                                        <p:tgtEl>
                                          <p:spTgt spid="88"/>
                                        </p:tgtEl>
                                        <p:attrNameLst>
                                          <p:attrName>ppt_w</p:attrName>
                                        </p:attrNameLst>
                                      </p:cBhvr>
                                      <p:tavLst>
                                        <p:tav tm="0">
                                          <p:val>
                                            <p:fltVal val="0"/>
                                          </p:val>
                                        </p:tav>
                                        <p:tav tm="100000">
                                          <p:val>
                                            <p:strVal val="#ppt_w"/>
                                          </p:val>
                                        </p:tav>
                                      </p:tavLst>
                                    </p:anim>
                                    <p:anim calcmode="lin" valueType="num">
                                      <p:cBhvr>
                                        <p:cTn id="13" dur="1000" fill="hold"/>
                                        <p:tgtEl>
                                          <p:spTgt spid="88"/>
                                        </p:tgtEl>
                                        <p:attrNameLst>
                                          <p:attrName>ppt_h</p:attrName>
                                        </p:attrNameLst>
                                      </p:cBhvr>
                                      <p:tavLst>
                                        <p:tav tm="0">
                                          <p:val>
                                            <p:fltVal val="0"/>
                                          </p:val>
                                        </p:tav>
                                        <p:tav tm="100000">
                                          <p:val>
                                            <p:strVal val="#ppt_h"/>
                                          </p:val>
                                        </p:tav>
                                      </p:tavLst>
                                    </p:anim>
                                    <p:animEffect transition="in" filter="fade">
                                      <p:cBhvr>
                                        <p:cTn id="14" dur="1000"/>
                                        <p:tgtEl>
                                          <p:spTgt spid="88"/>
                                        </p:tgtEl>
                                      </p:cBhvr>
                                    </p:animEffect>
                                  </p:childTnLst>
                                </p:cTn>
                              </p:par>
                              <p:par>
                                <p:cTn id="15" presetID="64" presetClass="path" presetSubtype="0" fill="hold" grpId="2" nodeType="withEffect">
                                  <p:stCondLst>
                                    <p:cond delay="800"/>
                                  </p:stCondLst>
                                  <p:childTnLst>
                                    <p:animMotion origin="layout" path="M -2.22222E-6 1.18319E-6 L 0.21702 -0.37071 " pathEditMode="relative" rAng="0" ptsTypes="AA">
                                      <p:cBhvr>
                                        <p:cTn id="16" dur="1000" spd="-100000" fill="hold"/>
                                        <p:tgtEl>
                                          <p:spTgt spid="88"/>
                                        </p:tgtEl>
                                        <p:attrNameLst>
                                          <p:attrName>ppt_x</p:attrName>
                                          <p:attrName>ppt_y</p:attrName>
                                        </p:attrNameLst>
                                      </p:cBhvr>
                                      <p:rCtr x="10851" y="-18536"/>
                                    </p:animMotion>
                                  </p:childTnLst>
                                </p:cTn>
                              </p:par>
                              <p:par>
                                <p:cTn id="17" presetID="1" presetClass="entr" presetSubtype="0" fill="hold" grpId="0" nodeType="withEffect">
                                  <p:stCondLst>
                                    <p:cond delay="800"/>
                                  </p:stCondLst>
                                  <p:childTnLst>
                                    <p:set>
                                      <p:cBhvr>
                                        <p:cTn id="18" dur="1" fill="hold">
                                          <p:stCondLst>
                                            <p:cond delay="0"/>
                                          </p:stCondLst>
                                        </p:cTn>
                                        <p:tgtEl>
                                          <p:spTgt spid="84"/>
                                        </p:tgtEl>
                                        <p:attrNameLst>
                                          <p:attrName>style.visibility</p:attrName>
                                        </p:attrNameLst>
                                      </p:cBhvr>
                                      <p:to>
                                        <p:strVal val="visible"/>
                                      </p:to>
                                    </p:set>
                                  </p:childTnLst>
                                </p:cTn>
                              </p:par>
                              <p:par>
                                <p:cTn id="19" presetID="53" presetClass="entr" presetSubtype="16" fill="hold" grpId="1" nodeType="withEffect">
                                  <p:stCondLst>
                                    <p:cond delay="800"/>
                                  </p:stCondLst>
                                  <p:childTnLst>
                                    <p:set>
                                      <p:cBhvr>
                                        <p:cTn id="20" dur="1" fill="hold">
                                          <p:stCondLst>
                                            <p:cond delay="0"/>
                                          </p:stCondLst>
                                        </p:cTn>
                                        <p:tgtEl>
                                          <p:spTgt spid="84"/>
                                        </p:tgtEl>
                                        <p:attrNameLst>
                                          <p:attrName>style.visibility</p:attrName>
                                        </p:attrNameLst>
                                      </p:cBhvr>
                                      <p:to>
                                        <p:strVal val="visible"/>
                                      </p:to>
                                    </p:set>
                                    <p:anim calcmode="lin" valueType="num">
                                      <p:cBhvr>
                                        <p:cTn id="21" dur="1000" fill="hold"/>
                                        <p:tgtEl>
                                          <p:spTgt spid="84"/>
                                        </p:tgtEl>
                                        <p:attrNameLst>
                                          <p:attrName>ppt_w</p:attrName>
                                        </p:attrNameLst>
                                      </p:cBhvr>
                                      <p:tavLst>
                                        <p:tav tm="0">
                                          <p:val>
                                            <p:fltVal val="0"/>
                                          </p:val>
                                        </p:tav>
                                        <p:tav tm="100000">
                                          <p:val>
                                            <p:strVal val="#ppt_w"/>
                                          </p:val>
                                        </p:tav>
                                      </p:tavLst>
                                    </p:anim>
                                    <p:anim calcmode="lin" valueType="num">
                                      <p:cBhvr>
                                        <p:cTn id="22" dur="1000" fill="hold"/>
                                        <p:tgtEl>
                                          <p:spTgt spid="84"/>
                                        </p:tgtEl>
                                        <p:attrNameLst>
                                          <p:attrName>ppt_h</p:attrName>
                                        </p:attrNameLst>
                                      </p:cBhvr>
                                      <p:tavLst>
                                        <p:tav tm="0">
                                          <p:val>
                                            <p:fltVal val="0"/>
                                          </p:val>
                                        </p:tav>
                                        <p:tav tm="100000">
                                          <p:val>
                                            <p:strVal val="#ppt_h"/>
                                          </p:val>
                                        </p:tav>
                                      </p:tavLst>
                                    </p:anim>
                                    <p:animEffect transition="in" filter="fade">
                                      <p:cBhvr>
                                        <p:cTn id="23" dur="1000"/>
                                        <p:tgtEl>
                                          <p:spTgt spid="84"/>
                                        </p:tgtEl>
                                      </p:cBhvr>
                                    </p:animEffect>
                                  </p:childTnLst>
                                </p:cTn>
                              </p:par>
                              <p:par>
                                <p:cTn id="24" presetID="64" presetClass="path" presetSubtype="0" fill="hold" grpId="2" nodeType="withEffect">
                                  <p:stCondLst>
                                    <p:cond delay="800"/>
                                  </p:stCondLst>
                                  <p:childTnLst>
                                    <p:animMotion origin="layout" path="M 2.77778E-6 2.422E-6 L 0.39375 -0.33797 " pathEditMode="relative" rAng="0" ptsTypes="AA">
                                      <p:cBhvr>
                                        <p:cTn id="25" dur="1000" spd="-100000" fill="hold"/>
                                        <p:tgtEl>
                                          <p:spTgt spid="84"/>
                                        </p:tgtEl>
                                        <p:attrNameLst>
                                          <p:attrName>ppt_x</p:attrName>
                                          <p:attrName>ppt_y</p:attrName>
                                        </p:attrNameLst>
                                      </p:cBhvr>
                                      <p:rCtr x="19688" y="-16898"/>
                                    </p:animMotion>
                                  </p:childTnLst>
                                </p:cTn>
                              </p:par>
                              <p:par>
                                <p:cTn id="26" presetID="1" presetClass="entr" presetSubtype="0" fill="hold" grpId="0" nodeType="withEffect">
                                  <p:stCondLst>
                                    <p:cond delay="800"/>
                                  </p:stCondLst>
                                  <p:childTnLst>
                                    <p:set>
                                      <p:cBhvr>
                                        <p:cTn id="27" dur="1" fill="hold">
                                          <p:stCondLst>
                                            <p:cond delay="0"/>
                                          </p:stCondLst>
                                        </p:cTn>
                                        <p:tgtEl>
                                          <p:spTgt spid="89"/>
                                        </p:tgtEl>
                                        <p:attrNameLst>
                                          <p:attrName>style.visibility</p:attrName>
                                        </p:attrNameLst>
                                      </p:cBhvr>
                                      <p:to>
                                        <p:strVal val="visible"/>
                                      </p:to>
                                    </p:set>
                                  </p:childTnLst>
                                </p:cTn>
                              </p:par>
                              <p:par>
                                <p:cTn id="28" presetID="53" presetClass="entr" presetSubtype="16" fill="hold" grpId="1" nodeType="withEffect">
                                  <p:stCondLst>
                                    <p:cond delay="800"/>
                                  </p:stCondLst>
                                  <p:childTnLst>
                                    <p:set>
                                      <p:cBhvr>
                                        <p:cTn id="29" dur="1" fill="hold">
                                          <p:stCondLst>
                                            <p:cond delay="0"/>
                                          </p:stCondLst>
                                        </p:cTn>
                                        <p:tgtEl>
                                          <p:spTgt spid="89"/>
                                        </p:tgtEl>
                                        <p:attrNameLst>
                                          <p:attrName>style.visibility</p:attrName>
                                        </p:attrNameLst>
                                      </p:cBhvr>
                                      <p:to>
                                        <p:strVal val="visible"/>
                                      </p:to>
                                    </p:set>
                                    <p:anim calcmode="lin" valueType="num">
                                      <p:cBhvr>
                                        <p:cTn id="30" dur="1000" fill="hold"/>
                                        <p:tgtEl>
                                          <p:spTgt spid="89"/>
                                        </p:tgtEl>
                                        <p:attrNameLst>
                                          <p:attrName>ppt_w</p:attrName>
                                        </p:attrNameLst>
                                      </p:cBhvr>
                                      <p:tavLst>
                                        <p:tav tm="0">
                                          <p:val>
                                            <p:fltVal val="0"/>
                                          </p:val>
                                        </p:tav>
                                        <p:tav tm="100000">
                                          <p:val>
                                            <p:strVal val="#ppt_w"/>
                                          </p:val>
                                        </p:tav>
                                      </p:tavLst>
                                    </p:anim>
                                    <p:anim calcmode="lin" valueType="num">
                                      <p:cBhvr>
                                        <p:cTn id="31" dur="1000" fill="hold"/>
                                        <p:tgtEl>
                                          <p:spTgt spid="89"/>
                                        </p:tgtEl>
                                        <p:attrNameLst>
                                          <p:attrName>ppt_h</p:attrName>
                                        </p:attrNameLst>
                                      </p:cBhvr>
                                      <p:tavLst>
                                        <p:tav tm="0">
                                          <p:val>
                                            <p:fltVal val="0"/>
                                          </p:val>
                                        </p:tav>
                                        <p:tav tm="100000">
                                          <p:val>
                                            <p:strVal val="#ppt_h"/>
                                          </p:val>
                                        </p:tav>
                                      </p:tavLst>
                                    </p:anim>
                                    <p:animEffect transition="in" filter="fade">
                                      <p:cBhvr>
                                        <p:cTn id="32" dur="1000"/>
                                        <p:tgtEl>
                                          <p:spTgt spid="89"/>
                                        </p:tgtEl>
                                      </p:cBhvr>
                                    </p:animEffect>
                                  </p:childTnLst>
                                </p:cTn>
                              </p:par>
                              <p:par>
                                <p:cTn id="33" presetID="64" presetClass="path" presetSubtype="0" fill="hold" grpId="2" nodeType="withEffect">
                                  <p:stCondLst>
                                    <p:cond delay="800"/>
                                  </p:stCondLst>
                                  <p:childTnLst>
                                    <p:animMotion origin="layout" path="M 5E-6 2.09762E-6 L -0.18855 -1.11369 " pathEditMode="relative" rAng="0" ptsTypes="AA">
                                      <p:cBhvr>
                                        <p:cTn id="34" dur="1000" spd="-100000" fill="hold"/>
                                        <p:tgtEl>
                                          <p:spTgt spid="89"/>
                                        </p:tgtEl>
                                        <p:attrNameLst>
                                          <p:attrName>ppt_x</p:attrName>
                                          <p:attrName>ppt_y</p:attrName>
                                        </p:attrNameLst>
                                      </p:cBhvr>
                                      <p:rCtr x="-9427" y="-55700"/>
                                    </p:animMotion>
                                  </p:childTnLst>
                                </p:cTn>
                              </p:par>
                              <p:par>
                                <p:cTn id="35" presetID="2" presetClass="entr" presetSubtype="4" fill="hold" grpId="0" nodeType="withEffect">
                                  <p:stCondLst>
                                    <p:cond delay="180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ppt_x"/>
                                          </p:val>
                                        </p:tav>
                                        <p:tav tm="100000">
                                          <p:val>
                                            <p:strVal val="#ppt_x"/>
                                          </p:val>
                                        </p:tav>
                                      </p:tavLst>
                                    </p:anim>
                                    <p:anim calcmode="lin" valueType="num">
                                      <p:cBhvr additive="base">
                                        <p:cTn id="38" dur="500" fill="hold"/>
                                        <p:tgtEl>
                                          <p:spTgt spid="48"/>
                                        </p:tgtEl>
                                        <p:attrNameLst>
                                          <p:attrName>ppt_y</p:attrName>
                                        </p:attrNameLst>
                                      </p:cBhvr>
                                      <p:tavLst>
                                        <p:tav tm="0">
                                          <p:val>
                                            <p:strVal val="1+#ppt_h/2"/>
                                          </p:val>
                                        </p:tav>
                                        <p:tav tm="100000">
                                          <p:val>
                                            <p:strVal val="#ppt_y"/>
                                          </p:val>
                                        </p:tav>
                                      </p:tavLst>
                                    </p:anim>
                                  </p:childTnLst>
                                </p:cTn>
                              </p:par>
                              <p:par>
                                <p:cTn id="39" presetID="12" presetClass="entr" presetSubtype="8" fill="hold" nodeType="withEffect">
                                  <p:stCondLst>
                                    <p:cond delay="1600"/>
                                  </p:stCondLst>
                                  <p:childTnLst>
                                    <p:set>
                                      <p:cBhvr>
                                        <p:cTn id="40" dur="1" fill="hold">
                                          <p:stCondLst>
                                            <p:cond delay="0"/>
                                          </p:stCondLst>
                                        </p:cTn>
                                        <p:tgtEl>
                                          <p:spTgt spid="5"/>
                                        </p:tgtEl>
                                        <p:attrNameLst>
                                          <p:attrName>style.visibility</p:attrName>
                                        </p:attrNameLst>
                                      </p:cBhvr>
                                      <p:to>
                                        <p:strVal val="visible"/>
                                      </p:to>
                                    </p:set>
                                    <p:animEffect transition="in" filter="slide(fromLeft)">
                                      <p:cBhvr>
                                        <p:cTn id="41" dur="500"/>
                                        <p:tgtEl>
                                          <p:spTgt spid="5"/>
                                        </p:tgtEl>
                                      </p:cBhvr>
                                    </p:animEffect>
                                  </p:childTnLst>
                                </p:cTn>
                              </p:par>
                              <p:par>
                                <p:cTn id="42" presetID="1" presetClass="entr" presetSubtype="0" fill="hold" nodeType="withEffect">
                                  <p:stCondLst>
                                    <p:cond delay="1600"/>
                                  </p:stCondLst>
                                  <p:childTnLst>
                                    <p:set>
                                      <p:cBhvr>
                                        <p:cTn id="43" dur="1" fill="hold">
                                          <p:stCondLst>
                                            <p:cond delay="0"/>
                                          </p:stCondLst>
                                        </p:cTn>
                                        <p:tgtEl>
                                          <p:spTgt spid="85"/>
                                        </p:tgtEl>
                                        <p:attrNameLst>
                                          <p:attrName>style.visibility</p:attrName>
                                        </p:attrNameLst>
                                      </p:cBhvr>
                                      <p:to>
                                        <p:strVal val="visible"/>
                                      </p:to>
                                    </p:set>
                                  </p:childTnLst>
                                </p:cTn>
                              </p:par>
                              <p:par>
                                <p:cTn id="44" presetID="53" presetClass="entr" presetSubtype="16" fill="hold" nodeType="withEffect">
                                  <p:stCondLst>
                                    <p:cond delay="1600"/>
                                  </p:stCondLst>
                                  <p:childTnLst>
                                    <p:set>
                                      <p:cBhvr>
                                        <p:cTn id="45" dur="1" fill="hold">
                                          <p:stCondLst>
                                            <p:cond delay="0"/>
                                          </p:stCondLst>
                                        </p:cTn>
                                        <p:tgtEl>
                                          <p:spTgt spid="85"/>
                                        </p:tgtEl>
                                        <p:attrNameLst>
                                          <p:attrName>style.visibility</p:attrName>
                                        </p:attrNameLst>
                                      </p:cBhvr>
                                      <p:to>
                                        <p:strVal val="visible"/>
                                      </p:to>
                                    </p:set>
                                    <p:anim calcmode="lin" valueType="num">
                                      <p:cBhvr>
                                        <p:cTn id="46" dur="1000" fill="hold"/>
                                        <p:tgtEl>
                                          <p:spTgt spid="85"/>
                                        </p:tgtEl>
                                        <p:attrNameLst>
                                          <p:attrName>ppt_w</p:attrName>
                                        </p:attrNameLst>
                                      </p:cBhvr>
                                      <p:tavLst>
                                        <p:tav tm="0">
                                          <p:val>
                                            <p:fltVal val="0"/>
                                          </p:val>
                                        </p:tav>
                                        <p:tav tm="100000">
                                          <p:val>
                                            <p:strVal val="#ppt_w"/>
                                          </p:val>
                                        </p:tav>
                                      </p:tavLst>
                                    </p:anim>
                                    <p:anim calcmode="lin" valueType="num">
                                      <p:cBhvr>
                                        <p:cTn id="47" dur="1000" fill="hold"/>
                                        <p:tgtEl>
                                          <p:spTgt spid="85"/>
                                        </p:tgtEl>
                                        <p:attrNameLst>
                                          <p:attrName>ppt_h</p:attrName>
                                        </p:attrNameLst>
                                      </p:cBhvr>
                                      <p:tavLst>
                                        <p:tav tm="0">
                                          <p:val>
                                            <p:fltVal val="0"/>
                                          </p:val>
                                        </p:tav>
                                        <p:tav tm="100000">
                                          <p:val>
                                            <p:strVal val="#ppt_h"/>
                                          </p:val>
                                        </p:tav>
                                      </p:tavLst>
                                    </p:anim>
                                    <p:animEffect transition="in" filter="fade">
                                      <p:cBhvr>
                                        <p:cTn id="48" dur="1000"/>
                                        <p:tgtEl>
                                          <p:spTgt spid="85"/>
                                        </p:tgtEl>
                                      </p:cBhvr>
                                    </p:animEffect>
                                  </p:childTnLst>
                                </p:cTn>
                              </p:par>
                              <p:par>
                                <p:cTn id="49" presetID="64" presetClass="path" presetSubtype="0" fill="hold" nodeType="withEffect">
                                  <p:stCondLst>
                                    <p:cond delay="1600"/>
                                  </p:stCondLst>
                                  <p:childTnLst>
                                    <p:animMotion origin="layout" path="M 1.38889E-6 3.41057E-6 L -0.71736 -0.40563 " pathEditMode="relative" rAng="0" ptsTypes="AA">
                                      <p:cBhvr>
                                        <p:cTn id="50" dur="1000" spd="-100000" fill="hold"/>
                                        <p:tgtEl>
                                          <p:spTgt spid="85"/>
                                        </p:tgtEl>
                                        <p:attrNameLst>
                                          <p:attrName>ppt_x</p:attrName>
                                          <p:attrName>ppt_y</p:attrName>
                                        </p:attrNameLst>
                                      </p:cBhvr>
                                      <p:rCtr x="-35868" y="-20297"/>
                                    </p:animMotion>
                                  </p:childTnLst>
                                </p:cTn>
                              </p:par>
                              <p:par>
                                <p:cTn id="51" presetID="10" presetClass="entr" presetSubtype="0" fill="hold" nodeType="withEffect">
                                  <p:stCondLst>
                                    <p:cond delay="160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2600"/>
                            </p:stCondLst>
                            <p:childTnLst>
                              <p:par>
                                <p:cTn id="55" presetID="31" presetClass="entr" presetSubtype="0" fill="hold" nodeType="after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1000" fill="hold"/>
                                        <p:tgtEl>
                                          <p:spTgt spid="50"/>
                                        </p:tgtEl>
                                        <p:attrNameLst>
                                          <p:attrName>ppt_w</p:attrName>
                                        </p:attrNameLst>
                                      </p:cBhvr>
                                      <p:tavLst>
                                        <p:tav tm="0">
                                          <p:val>
                                            <p:fltVal val="0"/>
                                          </p:val>
                                        </p:tav>
                                        <p:tav tm="100000">
                                          <p:val>
                                            <p:strVal val="#ppt_w"/>
                                          </p:val>
                                        </p:tav>
                                      </p:tavLst>
                                    </p:anim>
                                    <p:anim calcmode="lin" valueType="num">
                                      <p:cBhvr>
                                        <p:cTn id="58" dur="1000" fill="hold"/>
                                        <p:tgtEl>
                                          <p:spTgt spid="50"/>
                                        </p:tgtEl>
                                        <p:attrNameLst>
                                          <p:attrName>ppt_h</p:attrName>
                                        </p:attrNameLst>
                                      </p:cBhvr>
                                      <p:tavLst>
                                        <p:tav tm="0">
                                          <p:val>
                                            <p:fltVal val="0"/>
                                          </p:val>
                                        </p:tav>
                                        <p:tav tm="100000">
                                          <p:val>
                                            <p:strVal val="#ppt_h"/>
                                          </p:val>
                                        </p:tav>
                                      </p:tavLst>
                                    </p:anim>
                                    <p:anim calcmode="lin" valueType="num">
                                      <p:cBhvr>
                                        <p:cTn id="59" dur="1000" fill="hold"/>
                                        <p:tgtEl>
                                          <p:spTgt spid="50"/>
                                        </p:tgtEl>
                                        <p:attrNameLst>
                                          <p:attrName>style.rotation</p:attrName>
                                        </p:attrNameLst>
                                      </p:cBhvr>
                                      <p:tavLst>
                                        <p:tav tm="0">
                                          <p:val>
                                            <p:fltVal val="90"/>
                                          </p:val>
                                        </p:tav>
                                        <p:tav tm="100000">
                                          <p:val>
                                            <p:fltVal val="0"/>
                                          </p:val>
                                        </p:tav>
                                      </p:tavLst>
                                    </p:anim>
                                    <p:animEffect transition="in" filter="fade">
                                      <p:cBhvr>
                                        <p:cTn id="60" dur="1000"/>
                                        <p:tgtEl>
                                          <p:spTgt spid="50"/>
                                        </p:tgtEl>
                                      </p:cBhvr>
                                    </p:animEffect>
                                  </p:childTnLst>
                                </p:cTn>
                              </p:par>
                            </p:childTnLst>
                          </p:cTn>
                        </p:par>
                        <p:par>
                          <p:cTn id="61" fill="hold">
                            <p:stCondLst>
                              <p:cond delay="3600"/>
                            </p:stCondLst>
                            <p:childTnLst>
                              <p:par>
                                <p:cTn id="62" presetID="2" presetClass="entr" presetSubtype="8" fill="hold" grpId="0" nodeType="afterEffect">
                                  <p:stCondLst>
                                    <p:cond delay="0"/>
                                  </p:stCondLst>
                                  <p:iterate type="lt">
                                    <p:tmPct val="36000"/>
                                  </p:iterate>
                                  <p:childTnLst>
                                    <p:set>
                                      <p:cBhvr>
                                        <p:cTn id="63" dur="1" fill="hold">
                                          <p:stCondLst>
                                            <p:cond delay="0"/>
                                          </p:stCondLst>
                                        </p:cTn>
                                        <p:tgtEl>
                                          <p:spTgt spid="69"/>
                                        </p:tgtEl>
                                        <p:attrNameLst>
                                          <p:attrName>style.visibility</p:attrName>
                                        </p:attrNameLst>
                                      </p:cBhvr>
                                      <p:to>
                                        <p:strVal val="visible"/>
                                      </p:to>
                                    </p:set>
                                    <p:anim calcmode="lin" valueType="num">
                                      <p:cBhvr additive="base">
                                        <p:cTn id="64" dur="500" fill="hold"/>
                                        <p:tgtEl>
                                          <p:spTgt spid="69"/>
                                        </p:tgtEl>
                                        <p:attrNameLst>
                                          <p:attrName>ppt_x</p:attrName>
                                        </p:attrNameLst>
                                      </p:cBhvr>
                                      <p:tavLst>
                                        <p:tav tm="0">
                                          <p:val>
                                            <p:strVal val="0-#ppt_w/2"/>
                                          </p:val>
                                        </p:tav>
                                        <p:tav tm="100000">
                                          <p:val>
                                            <p:strVal val="#ppt_x"/>
                                          </p:val>
                                        </p:tav>
                                      </p:tavLst>
                                    </p:anim>
                                    <p:anim calcmode="lin" valueType="num">
                                      <p:cBhvr additive="base">
                                        <p:cTn id="65" dur="500" fill="hold"/>
                                        <p:tgtEl>
                                          <p:spTgt spid="69"/>
                                        </p:tgtEl>
                                        <p:attrNameLst>
                                          <p:attrName>ppt_y</p:attrName>
                                        </p:attrNameLst>
                                      </p:cBhvr>
                                      <p:tavLst>
                                        <p:tav tm="0">
                                          <p:val>
                                            <p:strVal val="#ppt_y"/>
                                          </p:val>
                                        </p:tav>
                                        <p:tav tm="100000">
                                          <p:val>
                                            <p:strVal val="#ppt_y"/>
                                          </p:val>
                                        </p:tav>
                                      </p:tavLst>
                                    </p:anim>
                                  </p:childTnLst>
                                </p:cTn>
                              </p:par>
                            </p:childTnLst>
                          </p:cTn>
                        </p:par>
                        <p:par>
                          <p:cTn id="66" fill="hold">
                            <p:stCondLst>
                              <p:cond delay="5900"/>
                            </p:stCondLst>
                            <p:childTnLst>
                              <p:par>
                                <p:cTn id="67" presetID="38" presetClass="entr" presetSubtype="0" accel="50000" fill="hold" grpId="0" nodeType="afterEffect">
                                  <p:stCondLst>
                                    <p:cond delay="0"/>
                                  </p:stCondLst>
                                  <p:iterate type="lt">
                                    <p:tmPct val="50000"/>
                                  </p:iterate>
                                  <p:childTnLst>
                                    <p:set>
                                      <p:cBhvr>
                                        <p:cTn id="68" dur="1" fill="hold">
                                          <p:stCondLst>
                                            <p:cond delay="0"/>
                                          </p:stCondLst>
                                        </p:cTn>
                                        <p:tgtEl>
                                          <p:spTgt spid="90"/>
                                        </p:tgtEl>
                                        <p:attrNameLst>
                                          <p:attrName>style.visibility</p:attrName>
                                        </p:attrNameLst>
                                      </p:cBhvr>
                                      <p:to>
                                        <p:strVal val="visible"/>
                                      </p:to>
                                    </p:set>
                                    <p:set>
                                      <p:cBhvr>
                                        <p:cTn id="69" dur="114" fill="hold">
                                          <p:stCondLst>
                                            <p:cond delay="0"/>
                                          </p:stCondLst>
                                        </p:cTn>
                                        <p:tgtEl>
                                          <p:spTgt spid="90"/>
                                        </p:tgtEl>
                                        <p:attrNameLst>
                                          <p:attrName>style.rotation</p:attrName>
                                        </p:attrNameLst>
                                      </p:cBhvr>
                                      <p:to>
                                        <p:strVal val="-45.0"/>
                                      </p:to>
                                    </p:set>
                                    <p:anim calcmode="lin" valueType="num">
                                      <p:cBhvr>
                                        <p:cTn id="70" dur="114" fill="hold">
                                          <p:stCondLst>
                                            <p:cond delay="114"/>
                                          </p:stCondLst>
                                        </p:cTn>
                                        <p:tgtEl>
                                          <p:spTgt spid="90"/>
                                        </p:tgtEl>
                                        <p:attrNameLst>
                                          <p:attrName>style.rotation</p:attrName>
                                        </p:attrNameLst>
                                      </p:cBhvr>
                                      <p:tavLst>
                                        <p:tav tm="0">
                                          <p:val>
                                            <p:fltVal val="-45"/>
                                          </p:val>
                                        </p:tav>
                                        <p:tav tm="69900">
                                          <p:val>
                                            <p:fltVal val="45"/>
                                          </p:val>
                                        </p:tav>
                                        <p:tav tm="100000">
                                          <p:val>
                                            <p:fltVal val="0"/>
                                          </p:val>
                                        </p:tav>
                                      </p:tavLst>
                                    </p:anim>
                                    <p:anim calcmode="lin" valueType="num">
                                      <p:cBhvr>
                                        <p:cTn id="71" dur="114" fill="hold">
                                          <p:stCondLst>
                                            <p:cond delay="0"/>
                                          </p:stCondLst>
                                        </p:cTn>
                                        <p:tgtEl>
                                          <p:spTgt spid="90"/>
                                        </p:tgtEl>
                                        <p:attrNameLst>
                                          <p:attrName>ppt_y</p:attrName>
                                        </p:attrNameLst>
                                      </p:cBhvr>
                                      <p:tavLst>
                                        <p:tav tm="0">
                                          <p:val>
                                            <p:strVal val="#ppt_y-1"/>
                                          </p:val>
                                        </p:tav>
                                        <p:tav tm="100000">
                                          <p:val>
                                            <p:strVal val="#ppt_y-(0.354*#ppt_w-0.172*#ppt_h)"/>
                                          </p:val>
                                        </p:tav>
                                      </p:tavLst>
                                    </p:anim>
                                    <p:anim calcmode="lin" valueType="num">
                                      <p:cBhvr>
                                        <p:cTn id="72" dur="39" decel="50000" autoRev="1" fill="hold">
                                          <p:stCondLst>
                                            <p:cond delay="114"/>
                                          </p:stCondLst>
                                        </p:cTn>
                                        <p:tgtEl>
                                          <p:spTgt spid="90"/>
                                        </p:tgtEl>
                                        <p:attrNameLst>
                                          <p:attrName>ppt_y</p:attrName>
                                        </p:attrNameLst>
                                      </p:cBhvr>
                                      <p:tavLst>
                                        <p:tav tm="0">
                                          <p:val>
                                            <p:strVal val="#ppt_y-(0.354*#ppt_w-0.172*#ppt_h)"/>
                                          </p:val>
                                        </p:tav>
                                        <p:tav tm="100000">
                                          <p:val>
                                            <p:strVal val="#ppt_y-(0.354*#ppt_w-0.172*#ppt_h)-#ppt_h/2"/>
                                          </p:val>
                                        </p:tav>
                                      </p:tavLst>
                                    </p:anim>
                                    <p:anim calcmode="lin" valueType="num">
                                      <p:cBhvr>
                                        <p:cTn id="73" dur="34" fill="hold">
                                          <p:stCondLst>
                                            <p:cond delay="216"/>
                                          </p:stCondLst>
                                        </p:cTn>
                                        <p:tgtEl>
                                          <p:spTgt spid="90"/>
                                        </p:tgtEl>
                                        <p:attrNameLst>
                                          <p:attrName>ppt_y</p:attrName>
                                        </p:attrNameLst>
                                      </p:cBhvr>
                                      <p:tavLst>
                                        <p:tav tm="0">
                                          <p:val>
                                            <p:strVal val="#ppt_y-(0.354*#ppt_w-0.172*#ppt_h)"/>
                                          </p:val>
                                        </p:tav>
                                        <p:tav tm="100000">
                                          <p:val>
                                            <p:strVal val="#ppt_y"/>
                                          </p:val>
                                        </p:tav>
                                      </p:tavLst>
                                    </p:anim>
                                  </p:childTnLst>
                                </p:cTn>
                              </p:par>
                            </p:childTnLst>
                          </p:cTn>
                        </p:par>
                        <p:par>
                          <p:cTn id="74" fill="hold">
                            <p:stCondLst>
                              <p:cond delay="8150"/>
                            </p:stCondLst>
                            <p:childTnLst>
                              <p:par>
                                <p:cTn id="75" presetID="9" presetClass="entr" presetSubtype="0" fill="hold"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dissolve">
                                      <p:cBhvr>
                                        <p:cTn id="77" dur="500"/>
                                        <p:tgtEl>
                                          <p:spTgt spid="8"/>
                                        </p:tgtEl>
                                      </p:cBhvr>
                                    </p:animEffect>
                                  </p:childTnLst>
                                </p:cTn>
                              </p:par>
                            </p:childTnLst>
                          </p:cTn>
                        </p:par>
                        <p:par>
                          <p:cTn id="78" fill="hold">
                            <p:stCondLst>
                              <p:cond delay="8650"/>
                            </p:stCondLst>
                            <p:childTnLst>
                              <p:par>
                                <p:cTn id="79" presetID="12" presetClass="entr" presetSubtype="8"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slide(fromLeft)">
                                      <p:cBhvr>
                                        <p:cTn id="81" dur="800"/>
                                        <p:tgtEl>
                                          <p:spTgt spid="4"/>
                                        </p:tgtEl>
                                      </p:cBhvr>
                                    </p:animEffect>
                                  </p:childTnLst>
                                </p:cTn>
                              </p:par>
                              <p:par>
                                <p:cTn id="82" presetID="2" presetClass="entr" presetSubtype="4" fill="hold" grpId="0" nodeType="withEffect">
                                  <p:stCondLst>
                                    <p:cond delay="800"/>
                                  </p:stCondLst>
                                  <p:childTnLst>
                                    <p:set>
                                      <p:cBhvr>
                                        <p:cTn id="83" dur="1" fill="hold">
                                          <p:stCondLst>
                                            <p:cond delay="0"/>
                                          </p:stCondLst>
                                        </p:cTn>
                                        <p:tgtEl>
                                          <p:spTgt spid="70"/>
                                        </p:tgtEl>
                                        <p:attrNameLst>
                                          <p:attrName>style.visibility</p:attrName>
                                        </p:attrNameLst>
                                      </p:cBhvr>
                                      <p:to>
                                        <p:strVal val="visible"/>
                                      </p:to>
                                    </p:set>
                                    <p:anim calcmode="lin" valueType="num">
                                      <p:cBhvr additive="base">
                                        <p:cTn id="84" dur="500" fill="hold"/>
                                        <p:tgtEl>
                                          <p:spTgt spid="70"/>
                                        </p:tgtEl>
                                        <p:attrNameLst>
                                          <p:attrName>ppt_x</p:attrName>
                                        </p:attrNameLst>
                                      </p:cBhvr>
                                      <p:tavLst>
                                        <p:tav tm="0">
                                          <p:val>
                                            <p:strVal val="#ppt_x"/>
                                          </p:val>
                                        </p:tav>
                                        <p:tav tm="100000">
                                          <p:val>
                                            <p:strVal val="#ppt_x"/>
                                          </p:val>
                                        </p:tav>
                                      </p:tavLst>
                                    </p:anim>
                                    <p:anim calcmode="lin" valueType="num">
                                      <p:cBhvr additive="base">
                                        <p:cTn id="85" dur="500" fill="hold"/>
                                        <p:tgtEl>
                                          <p:spTgt spid="7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800"/>
                                  </p:stCondLst>
                                  <p:childTnLst>
                                    <p:set>
                                      <p:cBhvr>
                                        <p:cTn id="87" dur="1" fill="hold">
                                          <p:stCondLst>
                                            <p:cond delay="0"/>
                                          </p:stCondLst>
                                        </p:cTn>
                                        <p:tgtEl>
                                          <p:spTgt spid="72"/>
                                        </p:tgtEl>
                                        <p:attrNameLst>
                                          <p:attrName>style.visibility</p:attrName>
                                        </p:attrNameLst>
                                      </p:cBhvr>
                                      <p:to>
                                        <p:strVal val="visible"/>
                                      </p:to>
                                    </p:set>
                                    <p:anim calcmode="lin" valueType="num">
                                      <p:cBhvr additive="base">
                                        <p:cTn id="88" dur="500" fill="hold"/>
                                        <p:tgtEl>
                                          <p:spTgt spid="72"/>
                                        </p:tgtEl>
                                        <p:attrNameLst>
                                          <p:attrName>ppt_x</p:attrName>
                                        </p:attrNameLst>
                                      </p:cBhvr>
                                      <p:tavLst>
                                        <p:tav tm="0">
                                          <p:val>
                                            <p:strVal val="#ppt_x"/>
                                          </p:val>
                                        </p:tav>
                                        <p:tav tm="100000">
                                          <p:val>
                                            <p:strVal val="#ppt_x"/>
                                          </p:val>
                                        </p:tav>
                                      </p:tavLst>
                                    </p:anim>
                                    <p:anim calcmode="lin" valueType="num">
                                      <p:cBhvr additive="base">
                                        <p:cTn id="89" dur="500" fill="hold"/>
                                        <p:tgtEl>
                                          <p:spTgt spid="72"/>
                                        </p:tgtEl>
                                        <p:attrNameLst>
                                          <p:attrName>ppt_y</p:attrName>
                                        </p:attrNameLst>
                                      </p:cBhvr>
                                      <p:tavLst>
                                        <p:tav tm="0">
                                          <p:val>
                                            <p:strVal val="1+#ppt_h/2"/>
                                          </p:val>
                                        </p:tav>
                                        <p:tav tm="100000">
                                          <p:val>
                                            <p:strVal val="#ppt_y"/>
                                          </p:val>
                                        </p:tav>
                                      </p:tavLst>
                                    </p:anim>
                                  </p:childTnLst>
                                </p:cTn>
                              </p:par>
                            </p:childTnLst>
                          </p:cTn>
                        </p:par>
                        <p:par>
                          <p:cTn id="90" fill="hold">
                            <p:stCondLst>
                              <p:cond delay="9950"/>
                            </p:stCondLst>
                            <p:childTnLst>
                              <p:par>
                                <p:cTn id="91" presetID="2" presetClass="entr" presetSubtype="8" fill="hold" grpId="0" nodeType="afterEffect">
                                  <p:stCondLst>
                                    <p:cond delay="0"/>
                                  </p:stCondLst>
                                  <p:iterate type="lt">
                                    <p:tmPct val="36000"/>
                                  </p:iterate>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500" fill="hold"/>
                                        <p:tgtEl>
                                          <p:spTgt spid="36"/>
                                        </p:tgtEl>
                                        <p:attrNameLst>
                                          <p:attrName>ppt_x</p:attrName>
                                        </p:attrNameLst>
                                      </p:cBhvr>
                                      <p:tavLst>
                                        <p:tav tm="0">
                                          <p:val>
                                            <p:strVal val="0-#ppt_w/2"/>
                                          </p:val>
                                        </p:tav>
                                        <p:tav tm="100000">
                                          <p:val>
                                            <p:strVal val="#ppt_x"/>
                                          </p:val>
                                        </p:tav>
                                      </p:tavLst>
                                    </p:anim>
                                    <p:anim calcmode="lin" valueType="num">
                                      <p:cBhvr additive="base">
                                        <p:cTn id="9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9" grpId="0"/>
      <p:bldP spid="70" grpId="0" animBg="1"/>
      <p:bldP spid="72" grpId="0" animBg="1"/>
      <p:bldP spid="84" grpId="0" animBg="1"/>
      <p:bldP spid="84" grpId="1" animBg="1"/>
      <p:bldP spid="84" grpId="2" animBg="1"/>
      <p:bldP spid="88" grpId="0" animBg="1"/>
      <p:bldP spid="88" grpId="1" animBg="1"/>
      <p:bldP spid="88" grpId="2" animBg="1"/>
      <p:bldP spid="89" grpId="0" animBg="1"/>
      <p:bldP spid="89" grpId="1" animBg="1"/>
      <p:bldP spid="89" grpId="2" animBg="1"/>
      <p:bldP spid="90"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a:stCxn id="50" idx="1"/>
          </p:cNvCxnSpPr>
          <p:nvPr/>
        </p:nvCxnSpPr>
        <p:spPr>
          <a:xfrm>
            <a:off x="4425309" y="2892444"/>
            <a:ext cx="1267883" cy="18037"/>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377716" y="2630834"/>
            <a:ext cx="544383" cy="551838"/>
            <a:chOff x="2683251" y="1962867"/>
            <a:chExt cx="1301106" cy="1318926"/>
          </a:xfrm>
          <a:effectLst>
            <a:outerShdw blurRad="254000" dist="254000" dir="8100000" algn="tr" rotWithShape="0">
              <a:prstClr val="black">
                <a:alpha val="50000"/>
              </a:prstClr>
            </a:outerShdw>
          </a:effectLst>
        </p:grpSpPr>
        <p:sp>
          <p:nvSpPr>
            <p:cNvPr id="49" name="椭圆 48"/>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2797001" y="1962867"/>
              <a:ext cx="1108001" cy="1250527"/>
            </a:xfrm>
            <a:prstGeom prst="rect">
              <a:avLst/>
            </a:prstGeom>
            <a:noFill/>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3</a:t>
              </a:r>
              <a:endParaRPr lang="zh-CN" altLang="en-US" sz="3600" dirty="0">
                <a:solidFill>
                  <a:schemeClr val="bg1"/>
                </a:solidFill>
                <a:latin typeface="Watford DB" pitchFamily="2" charset="0"/>
                <a:ea typeface="造字工房劲黑（非商用）常规体" pitchFamily="50" charset="-122"/>
              </a:endParaRPr>
            </a:p>
          </p:txBody>
        </p:sp>
      </p:grpSp>
      <p:grpSp>
        <p:nvGrpSpPr>
          <p:cNvPr id="51" name="组合 50"/>
          <p:cNvGrpSpPr/>
          <p:nvPr/>
        </p:nvGrpSpPr>
        <p:grpSpPr>
          <a:xfrm>
            <a:off x="4248889" y="1808951"/>
            <a:ext cx="544383" cy="544383"/>
            <a:chOff x="2683251" y="1980687"/>
            <a:chExt cx="1301106" cy="1301106"/>
          </a:xfrm>
          <a:effectLst>
            <a:outerShdw blurRad="254000" dist="254000" dir="8100000" algn="tr" rotWithShape="0">
              <a:prstClr val="black">
                <a:alpha val="50000"/>
              </a:prstClr>
            </a:outerShdw>
          </a:effectLst>
        </p:grpSpPr>
        <p:sp>
          <p:nvSpPr>
            <p:cNvPr id="52" name="椭圆 51"/>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2800935" y="1980687"/>
              <a:ext cx="1108003" cy="1250525"/>
            </a:xfrm>
            <a:prstGeom prst="rect">
              <a:avLst/>
            </a:prstGeom>
            <a:noFill/>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2</a:t>
              </a:r>
              <a:endParaRPr lang="zh-CN" altLang="en-US" sz="2800" dirty="0">
                <a:solidFill>
                  <a:schemeClr val="bg1"/>
                </a:solidFill>
                <a:latin typeface="Watford DB" pitchFamily="2" charset="0"/>
                <a:ea typeface="造字工房劲黑（非商用）常规体" pitchFamily="50" charset="-122"/>
              </a:endParaRPr>
            </a:p>
          </p:txBody>
        </p:sp>
      </p:grpSp>
      <p:grpSp>
        <p:nvGrpSpPr>
          <p:cNvPr id="54" name="组合 53"/>
          <p:cNvGrpSpPr/>
          <p:nvPr/>
        </p:nvGrpSpPr>
        <p:grpSpPr>
          <a:xfrm>
            <a:off x="3692089" y="1070434"/>
            <a:ext cx="544383" cy="544383"/>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2832415" y="1997052"/>
              <a:ext cx="1108003" cy="1250525"/>
            </a:xfrm>
            <a:prstGeom prst="rect">
              <a:avLst/>
            </a:prstGeom>
            <a:noFill/>
            <a:ln>
              <a:noFill/>
            </a:ln>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1</a:t>
              </a:r>
              <a:endParaRPr lang="zh-CN" altLang="en-US" sz="2800" dirty="0">
                <a:solidFill>
                  <a:schemeClr val="bg1"/>
                </a:solidFill>
                <a:latin typeface="Watford DB" pitchFamily="2" charset="0"/>
                <a:ea typeface="造字工房劲黑（非商用）常规体" pitchFamily="50" charset="-122"/>
              </a:endParaRPr>
            </a:p>
          </p:txBody>
        </p:sp>
      </p:grpSp>
      <p:grpSp>
        <p:nvGrpSpPr>
          <p:cNvPr id="59" name="组合 58"/>
          <p:cNvGrpSpPr/>
          <p:nvPr/>
        </p:nvGrpSpPr>
        <p:grpSpPr>
          <a:xfrm>
            <a:off x="4202627" y="3454374"/>
            <a:ext cx="544383" cy="544383"/>
            <a:chOff x="2683251" y="1980687"/>
            <a:chExt cx="1301106" cy="1301106"/>
          </a:xfrm>
          <a:effectLst>
            <a:outerShdw blurRad="254000" dist="254000" dir="8100000" algn="tr" rotWithShape="0">
              <a:prstClr val="black">
                <a:alpha val="50000"/>
              </a:prstClr>
            </a:outerShdw>
          </a:effectLst>
        </p:grpSpPr>
        <p:sp>
          <p:nvSpPr>
            <p:cNvPr id="60" name="椭圆 59"/>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771707" y="1997052"/>
              <a:ext cx="1108004" cy="1250525"/>
            </a:xfrm>
            <a:prstGeom prst="rect">
              <a:avLst/>
            </a:prstGeom>
            <a:noFill/>
            <a:ln>
              <a:noFill/>
            </a:ln>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4</a:t>
              </a:r>
              <a:endParaRPr lang="zh-CN" altLang="en-US" sz="2800" dirty="0">
                <a:solidFill>
                  <a:schemeClr val="bg1"/>
                </a:solidFill>
                <a:latin typeface="Watford DB" pitchFamily="2" charset="0"/>
                <a:ea typeface="造字工房劲黑（非商用）常规体" pitchFamily="50" charset="-122"/>
              </a:endParaRPr>
            </a:p>
          </p:txBody>
        </p:sp>
      </p:grpSp>
      <p:grpSp>
        <p:nvGrpSpPr>
          <p:cNvPr id="39" name="组合 38"/>
          <p:cNvGrpSpPr/>
          <p:nvPr/>
        </p:nvGrpSpPr>
        <p:grpSpPr>
          <a:xfrm>
            <a:off x="3578705" y="4183809"/>
            <a:ext cx="553373" cy="584775"/>
            <a:chOff x="2683251" y="1905990"/>
            <a:chExt cx="1322595" cy="1397645"/>
          </a:xfrm>
          <a:effectLst>
            <a:outerShdw blurRad="254000" dist="254000" dir="8100000" algn="tr" rotWithShape="0">
              <a:prstClr val="black">
                <a:alpha val="50000"/>
              </a:prstClr>
            </a:outerShdw>
          </a:effectLst>
        </p:grpSpPr>
        <p:sp>
          <p:nvSpPr>
            <p:cNvPr id="40" name="椭圆 39"/>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2802061" y="1905990"/>
              <a:ext cx="1203785" cy="1397645"/>
            </a:xfrm>
            <a:prstGeom prst="rect">
              <a:avLst/>
            </a:prstGeom>
            <a:noFill/>
            <a:ln>
              <a:noFill/>
            </a:ln>
          </p:spPr>
          <p:txBody>
            <a:bodyPr wrap="none" rtlCol="0">
              <a:spAutoFit/>
            </a:bodyPr>
            <a:lstStyle/>
            <a:p>
              <a:r>
                <a:rPr lang="en-US" altLang="zh-CN" sz="3200" dirty="0" smtClean="0">
                  <a:solidFill>
                    <a:schemeClr val="bg1"/>
                  </a:solidFill>
                  <a:latin typeface="Watford DB" pitchFamily="2" charset="0"/>
                  <a:ea typeface="造字工房劲黑（非商用）常规体" pitchFamily="50" charset="-122"/>
                </a:rPr>
                <a:t>5</a:t>
              </a:r>
              <a:endParaRPr lang="zh-CN" altLang="en-US" sz="3200" dirty="0">
                <a:solidFill>
                  <a:schemeClr val="bg1"/>
                </a:solidFill>
                <a:latin typeface="Watford DB" pitchFamily="2" charset="0"/>
                <a:ea typeface="造字工房劲黑（非商用）常规体" pitchFamily="50" charset="-122"/>
              </a:endParaRPr>
            </a:p>
          </p:txBody>
        </p:sp>
      </p:grpSp>
      <p:grpSp>
        <p:nvGrpSpPr>
          <p:cNvPr id="47" name="组合 46"/>
          <p:cNvGrpSpPr/>
          <p:nvPr/>
        </p:nvGrpSpPr>
        <p:grpSpPr>
          <a:xfrm>
            <a:off x="1069081" y="1763750"/>
            <a:ext cx="2386369" cy="2386369"/>
            <a:chOff x="1278794" y="3334906"/>
            <a:chExt cx="914014" cy="914014"/>
          </a:xfrm>
        </p:grpSpPr>
        <p:grpSp>
          <p:nvGrpSpPr>
            <p:cNvPr id="58" name="组合 5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1443719" y="3591858"/>
              <a:ext cx="59026" cy="127845"/>
            </a:xfrm>
            <a:prstGeom prst="rect">
              <a:avLst/>
            </a:prstGeom>
            <a:noFill/>
          </p:spPr>
          <p:txBody>
            <a:bodyPr wrap="none" rtlCol="0">
              <a:spAutoFit/>
            </a:bodyPr>
            <a:lstStyle/>
            <a:p>
              <a:endParaRPr lang="zh-CN" altLang="en-US" sz="2000" dirty="0">
                <a:latin typeface="Watford DB" pitchFamily="2" charset="0"/>
                <a:ea typeface="造字工房劲黑（非商用）常规体" pitchFamily="50" charset="-122"/>
              </a:endParaRPr>
            </a:p>
          </p:txBody>
        </p:sp>
      </p:grpSp>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364476" cy="400110"/>
          </a:xfrm>
          <a:prstGeom prst="rect">
            <a:avLst/>
          </a:prstGeom>
          <a:noFill/>
        </p:spPr>
        <p:txBody>
          <a:bodyPr wrap="none" rtlCol="0">
            <a:spAutoFit/>
          </a:bodyPr>
          <a:lstStyle/>
          <a:p>
            <a:r>
              <a:rPr lang="zh-CN" altLang="en-US" sz="2000" spc="300" dirty="0">
                <a:latin typeface="微软雅黑" panose="020B0503020204020204" pitchFamily="34" charset="-122"/>
                <a:ea typeface="微软雅黑" panose="020B0503020204020204" pitchFamily="34" charset="-122"/>
              </a:rPr>
              <a:t>本节</a:t>
            </a:r>
            <a:r>
              <a:rPr lang="zh-CN" altLang="en-US" sz="2000" spc="300" dirty="0" smtClean="0">
                <a:latin typeface="微软雅黑" panose="020B0503020204020204" pitchFamily="34" charset="-122"/>
                <a:ea typeface="微软雅黑" panose="020B0503020204020204" pitchFamily="34" charset="-122"/>
              </a:rPr>
              <a:t>目录</a:t>
            </a:r>
            <a:endParaRPr lang="zh-CN" altLang="en-US" sz="2000" spc="3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193751" y="29844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38964" y="2531535"/>
            <a:ext cx="1646605" cy="923330"/>
          </a:xfrm>
          <a:prstGeom prst="rect">
            <a:avLst/>
          </a:prstGeom>
          <a:noFill/>
        </p:spPr>
        <p:txBody>
          <a:bodyPr wrap="none" rtlCol="0">
            <a:spAutoFit/>
          </a:bodyPr>
          <a:lstStyle/>
          <a:p>
            <a:r>
              <a:rPr lang="zh-CN" altLang="en-US" sz="5400" spc="300" dirty="0" smtClean="0">
                <a:solidFill>
                  <a:srgbClr val="C00000"/>
                </a:solidFill>
                <a:latin typeface="方正兰亭细黑_GBK" pitchFamily="2" charset="-122"/>
                <a:ea typeface="方正兰亭细黑_GBK" pitchFamily="2" charset="-122"/>
              </a:rPr>
              <a:t>目录</a:t>
            </a:r>
            <a:endParaRPr lang="zh-CN" altLang="en-US" sz="3200" spc="300" dirty="0">
              <a:solidFill>
                <a:srgbClr val="C00000"/>
              </a:solidFill>
              <a:latin typeface="方正兰亭细黑_GBK" pitchFamily="2" charset="-122"/>
              <a:ea typeface="方正兰亭细黑_GBK" pitchFamily="2" charset="-122"/>
            </a:endParaRPr>
          </a:p>
        </p:txBody>
      </p:sp>
      <p:sp>
        <p:nvSpPr>
          <p:cNvPr id="66" name="文本框 128"/>
          <p:cNvSpPr txBox="1"/>
          <p:nvPr/>
        </p:nvSpPr>
        <p:spPr>
          <a:xfrm>
            <a:off x="5782136" y="1132715"/>
            <a:ext cx="2175142"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什么是数据库系统？</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80" name="直接连接符 79"/>
          <p:cNvCxnSpPr>
            <a:stCxn id="56" idx="3"/>
          </p:cNvCxnSpPr>
          <p:nvPr/>
        </p:nvCxnSpPr>
        <p:spPr>
          <a:xfrm flipV="1">
            <a:off x="4218088" y="1317381"/>
            <a:ext cx="1458048" cy="2151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281072" y="2063121"/>
            <a:ext cx="1395064" cy="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298128" y="3722831"/>
            <a:ext cx="1395064" cy="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964280" y="4539343"/>
            <a:ext cx="1728912" cy="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文本框 128"/>
          <p:cNvSpPr txBox="1"/>
          <p:nvPr/>
        </p:nvSpPr>
        <p:spPr>
          <a:xfrm>
            <a:off x="5782136" y="1900271"/>
            <a:ext cx="2175142"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数据库系统的地位</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86" name="文本框 128"/>
          <p:cNvSpPr txBox="1"/>
          <p:nvPr/>
        </p:nvSpPr>
        <p:spPr>
          <a:xfrm>
            <a:off x="5782136" y="2725815"/>
            <a:ext cx="2563762"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数据库系统课程的位置</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87" name="文本框 128"/>
          <p:cNvSpPr txBox="1"/>
          <p:nvPr/>
        </p:nvSpPr>
        <p:spPr>
          <a:xfrm>
            <a:off x="5782136" y="3594728"/>
            <a:ext cx="3173362"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数据库系统课程的内容和要求</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88" name="文本框 128"/>
          <p:cNvSpPr txBox="1"/>
          <p:nvPr/>
        </p:nvSpPr>
        <p:spPr>
          <a:xfrm>
            <a:off x="5782136" y="4371303"/>
            <a:ext cx="2563762"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数据库系统课程的作用</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291606530"/>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14:bounceEnd="44000">
                                          <p:cBhvr additive="base">
                                            <p:cTn id="24" dur="500" fill="hold"/>
                                            <p:tgtEl>
                                              <p:spTgt spid="4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iterate type="lt">
                                        <p:tmPct val="10000"/>
                                      </p:iterate>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ppt_x</p:attrName>
                                            </p:attrNameLst>
                                          </p:cBhvr>
                                          <p:tavLst>
                                            <p:tav tm="0">
                                              <p:val>
                                                <p:strVal val="#ppt_x-#ppt_w*1.125000"/>
                                              </p:val>
                                            </p:tav>
                                            <p:tav tm="100000">
                                              <p:val>
                                                <p:strVal val="#ppt_x"/>
                                              </p:val>
                                            </p:tav>
                                          </p:tavLst>
                                        </p:anim>
                                        <p:animEffect transition="in" filter="wipe(right)">
                                          <p:cBhvr>
                                            <p:cTn id="30" dur="500"/>
                                            <p:tgtEl>
                                              <p:spTgt spid="57"/>
                                            </p:tgtEl>
                                          </p:cBhvr>
                                        </p:animEffec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25729 -0.00555 L -1.94444E-6 -3.45679E-6 " pathEditMode="relative" rAng="0" ptsTypes="AA">
                                          <p:cBhvr>
                                            <p:cTn id="42" dur="2000" fill="hold"/>
                                            <p:tgtEl>
                                              <p:spTgt spid="48"/>
                                            </p:tgtEl>
                                            <p:attrNameLst>
                                              <p:attrName>ppt_x</p:attrName>
                                              <p:attrName>ppt_y</p:attrName>
                                            </p:attrNameLst>
                                          </p:cBhvr>
                                          <p:rCtr x="12865" y="278"/>
                                        </p:animMotion>
                                      </p:childTnLst>
                                    </p:cTn>
                                  </p:par>
                                  <p:par>
                                    <p:cTn id="43" presetID="42" presetClass="path" presetSubtype="0" accel="50000" decel="50000" fill="hold" nodeType="withEffect">
                                      <p:stCondLst>
                                        <p:cond delay="0"/>
                                      </p:stCondLst>
                                      <p:childTnLst>
                                        <p:animMotion origin="layout" path="M -0.25104 0.15926 L 2.5E-6 3.45679E-6 " pathEditMode="relative" rAng="0" ptsTypes="AA">
                                          <p:cBhvr>
                                            <p:cTn id="44" dur="2000" fill="hold"/>
                                            <p:tgtEl>
                                              <p:spTgt spid="51"/>
                                            </p:tgtEl>
                                            <p:attrNameLst>
                                              <p:attrName>ppt_x</p:attrName>
                                              <p:attrName>ppt_y</p:attrName>
                                            </p:attrNameLst>
                                          </p:cBhvr>
                                          <p:rCtr x="12552" y="-7963"/>
                                        </p:animMotion>
                                      </p:childTnLst>
                                    </p:cTn>
                                  </p:par>
                                  <p:par>
                                    <p:cTn id="45" presetID="42" presetClass="path" presetSubtype="0" accel="50000" decel="50000" fill="hold" nodeType="withEffect">
                                      <p:stCondLst>
                                        <p:cond delay="0"/>
                                      </p:stCondLst>
                                      <p:childTnLst>
                                        <p:animMotion origin="layout" path="M -0.19271 0.30926 L -2.77778E-7 -4.32099E-6 " pathEditMode="relative" rAng="0" ptsTypes="AA">
                                          <p:cBhvr>
                                            <p:cTn id="46" dur="2000" fill="hold"/>
                                            <p:tgtEl>
                                              <p:spTgt spid="54"/>
                                            </p:tgtEl>
                                            <p:attrNameLst>
                                              <p:attrName>ppt_x</p:attrName>
                                              <p:attrName>ppt_y</p:attrName>
                                            </p:attrNameLst>
                                          </p:cBhvr>
                                          <p:rCtr x="9635" y="-15463"/>
                                        </p:animMotion>
                                      </p:childTnLst>
                                    </p:cTn>
                                  </p:par>
                                  <p:par>
                                    <p:cTn id="47" presetID="42" presetClass="path" presetSubtype="0" accel="50000" decel="50000" fill="hold" nodeType="withEffect">
                                      <p:stCondLst>
                                        <p:cond delay="0"/>
                                      </p:stCondLst>
                                      <p:childTnLst>
                                        <p:animMotion origin="layout" path="M -0.23438 -0.15555 L 2.22222E-6 -4.5679E-6 " pathEditMode="relative" rAng="0" ptsTypes="AA">
                                          <p:cBhvr>
                                            <p:cTn id="48" dur="2000" fill="hold"/>
                                            <p:tgtEl>
                                              <p:spTgt spid="59"/>
                                            </p:tgtEl>
                                            <p:attrNameLst>
                                              <p:attrName>ppt_x</p:attrName>
                                              <p:attrName>ppt_y</p:attrName>
                                            </p:attrNameLst>
                                          </p:cBhvr>
                                          <p:rCtr x="11719" y="7778"/>
                                        </p:animMotion>
                                      </p:childTnLst>
                                    </p:cTn>
                                  </p:par>
                                  <p:par>
                                    <p:cTn id="49" presetID="42" presetClass="path" presetSubtype="0" accel="50000" decel="50000" fill="hold" nodeType="withEffect">
                                      <p:stCondLst>
                                        <p:cond delay="0"/>
                                      </p:stCondLst>
                                      <p:childTnLst>
                                        <p:animMotion origin="layout" path="M -0.16042 -0.30926 L 2.22222E-6 1.97531E-6 " pathEditMode="relative" rAng="0" ptsTypes="AA">
                                          <p:cBhvr>
                                            <p:cTn id="50" dur="2000" fill="hold"/>
                                            <p:tgtEl>
                                              <p:spTgt spid="39"/>
                                            </p:tgtEl>
                                            <p:attrNameLst>
                                              <p:attrName>ppt_x</p:attrName>
                                              <p:attrName>ppt_y</p:attrName>
                                            </p:attrNameLst>
                                          </p:cBhvr>
                                          <p:rCtr x="8021" y="15463"/>
                                        </p:animMotion>
                                      </p:childTnLst>
                                    </p:cTn>
                                  </p:par>
                                </p:childTnLst>
                              </p:cTn>
                            </p:par>
                            <p:par>
                              <p:cTn id="51" fill="hold">
                                <p:stCondLst>
                                  <p:cond delay="3600"/>
                                </p:stCondLst>
                                <p:childTnLst>
                                  <p:par>
                                    <p:cTn id="52" presetID="22" presetClass="entr" presetSubtype="8" fill="hold"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par>
                                    <p:cTn id="55" presetID="22" presetClass="entr" presetSubtype="8"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par>
                                    <p:cTn id="58" presetID="22" presetClass="entr" presetSubtype="8" fill="hold"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left)">
                                          <p:cBhvr>
                                            <p:cTn id="63" dur="500"/>
                                            <p:tgtEl>
                                              <p:spTgt spid="84"/>
                                            </p:tgtEl>
                                          </p:cBhvr>
                                        </p:animEffect>
                                      </p:childTnLst>
                                    </p:cTn>
                                  </p:par>
                                  <p:par>
                                    <p:cTn id="64" presetID="22" presetClass="entr" presetSubtype="8"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1000"/>
                                            <p:tgtEl>
                                              <p:spTgt spid="66"/>
                                            </p:tgtEl>
                                          </p:cBhvr>
                                        </p:animEffect>
                                        <p:anim calcmode="lin" valueType="num">
                                          <p:cBhvr>
                                            <p:cTn id="70" dur="1000" fill="hold"/>
                                            <p:tgtEl>
                                              <p:spTgt spid="66"/>
                                            </p:tgtEl>
                                            <p:attrNameLst>
                                              <p:attrName>ppt_x</p:attrName>
                                            </p:attrNameLst>
                                          </p:cBhvr>
                                          <p:tavLst>
                                            <p:tav tm="0">
                                              <p:val>
                                                <p:strVal val="#ppt_x"/>
                                              </p:val>
                                            </p:tav>
                                            <p:tav tm="100000">
                                              <p:val>
                                                <p:strVal val="#ppt_x"/>
                                              </p:val>
                                            </p:tav>
                                          </p:tavLst>
                                        </p:anim>
                                        <p:anim calcmode="lin" valueType="num">
                                          <p:cBhvr>
                                            <p:cTn id="71" dur="1000" fill="hold"/>
                                            <p:tgtEl>
                                              <p:spTgt spid="6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1000"/>
                                            <p:tgtEl>
                                              <p:spTgt spid="82"/>
                                            </p:tgtEl>
                                          </p:cBhvr>
                                        </p:animEffect>
                                        <p:anim calcmode="lin" valueType="num">
                                          <p:cBhvr>
                                            <p:cTn id="75" dur="1000" fill="hold"/>
                                            <p:tgtEl>
                                              <p:spTgt spid="82"/>
                                            </p:tgtEl>
                                            <p:attrNameLst>
                                              <p:attrName>ppt_x</p:attrName>
                                            </p:attrNameLst>
                                          </p:cBhvr>
                                          <p:tavLst>
                                            <p:tav tm="0">
                                              <p:val>
                                                <p:strVal val="#ppt_x"/>
                                              </p:val>
                                            </p:tav>
                                            <p:tav tm="100000">
                                              <p:val>
                                                <p:strVal val="#ppt_x"/>
                                              </p:val>
                                            </p:tav>
                                          </p:tavLst>
                                        </p:anim>
                                        <p:anim calcmode="lin" valueType="num">
                                          <p:cBhvr>
                                            <p:cTn id="76" dur="1000" fill="hold"/>
                                            <p:tgtEl>
                                              <p:spTgt spid="8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1000"/>
                                            <p:tgtEl>
                                              <p:spTgt spid="86"/>
                                            </p:tgtEl>
                                          </p:cBhvr>
                                        </p:animEffect>
                                        <p:anim calcmode="lin" valueType="num">
                                          <p:cBhvr>
                                            <p:cTn id="80" dur="1000" fill="hold"/>
                                            <p:tgtEl>
                                              <p:spTgt spid="86"/>
                                            </p:tgtEl>
                                            <p:attrNameLst>
                                              <p:attrName>ppt_x</p:attrName>
                                            </p:attrNameLst>
                                          </p:cBhvr>
                                          <p:tavLst>
                                            <p:tav tm="0">
                                              <p:val>
                                                <p:strVal val="#ppt_x"/>
                                              </p:val>
                                            </p:tav>
                                            <p:tav tm="100000">
                                              <p:val>
                                                <p:strVal val="#ppt_x"/>
                                              </p:val>
                                            </p:tav>
                                          </p:tavLst>
                                        </p:anim>
                                        <p:anim calcmode="lin" valueType="num">
                                          <p:cBhvr>
                                            <p:cTn id="81" dur="1000" fill="hold"/>
                                            <p:tgtEl>
                                              <p:spTgt spid="8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1000"/>
                                            <p:tgtEl>
                                              <p:spTgt spid="87"/>
                                            </p:tgtEl>
                                          </p:cBhvr>
                                        </p:animEffect>
                                        <p:anim calcmode="lin" valueType="num">
                                          <p:cBhvr>
                                            <p:cTn id="85" dur="1000" fill="hold"/>
                                            <p:tgtEl>
                                              <p:spTgt spid="87"/>
                                            </p:tgtEl>
                                            <p:attrNameLst>
                                              <p:attrName>ppt_x</p:attrName>
                                            </p:attrNameLst>
                                          </p:cBhvr>
                                          <p:tavLst>
                                            <p:tav tm="0">
                                              <p:val>
                                                <p:strVal val="#ppt_x"/>
                                              </p:val>
                                            </p:tav>
                                            <p:tav tm="100000">
                                              <p:val>
                                                <p:strVal val="#ppt_x"/>
                                              </p:val>
                                            </p:tav>
                                          </p:tavLst>
                                        </p:anim>
                                        <p:anim calcmode="lin" valueType="num">
                                          <p:cBhvr>
                                            <p:cTn id="86" dur="1000" fill="hold"/>
                                            <p:tgtEl>
                                              <p:spTgt spid="8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1000"/>
                                            <p:tgtEl>
                                              <p:spTgt spid="88"/>
                                            </p:tgtEl>
                                          </p:cBhvr>
                                        </p:animEffect>
                                        <p:anim calcmode="lin" valueType="num">
                                          <p:cBhvr>
                                            <p:cTn id="90" dur="1000" fill="hold"/>
                                            <p:tgtEl>
                                              <p:spTgt spid="88"/>
                                            </p:tgtEl>
                                            <p:attrNameLst>
                                              <p:attrName>ppt_x</p:attrName>
                                            </p:attrNameLst>
                                          </p:cBhvr>
                                          <p:tavLst>
                                            <p:tav tm="0">
                                              <p:val>
                                                <p:strVal val="#ppt_x"/>
                                              </p:val>
                                            </p:tav>
                                            <p:tav tm="100000">
                                              <p:val>
                                                <p:strVal val="#ppt_x"/>
                                              </p:val>
                                            </p:tav>
                                          </p:tavLst>
                                        </p:anim>
                                        <p:anim calcmode="lin" valueType="num">
                                          <p:cBhvr>
                                            <p:cTn id="9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57" grpId="0"/>
          <p:bldP spid="66" grpId="0"/>
          <p:bldP spid="82" grpId="0"/>
          <p:bldP spid="86" grpId="0"/>
          <p:bldP spid="87" grpId="0"/>
          <p:bldP spid="8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iterate type="lt">
                                        <p:tmPct val="10000"/>
                                      </p:iterate>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ppt_x</p:attrName>
                                            </p:attrNameLst>
                                          </p:cBhvr>
                                          <p:tavLst>
                                            <p:tav tm="0">
                                              <p:val>
                                                <p:strVal val="#ppt_x-#ppt_w*1.125000"/>
                                              </p:val>
                                            </p:tav>
                                            <p:tav tm="100000">
                                              <p:val>
                                                <p:strVal val="#ppt_x"/>
                                              </p:val>
                                            </p:tav>
                                          </p:tavLst>
                                        </p:anim>
                                        <p:animEffect transition="in" filter="wipe(right)">
                                          <p:cBhvr>
                                            <p:cTn id="30" dur="500"/>
                                            <p:tgtEl>
                                              <p:spTgt spid="57"/>
                                            </p:tgtEl>
                                          </p:cBhvr>
                                        </p:animEffec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25729 -0.00555 L -1.94444E-6 -3.45679E-6 " pathEditMode="relative" rAng="0" ptsTypes="AA">
                                          <p:cBhvr>
                                            <p:cTn id="42" dur="2000" fill="hold"/>
                                            <p:tgtEl>
                                              <p:spTgt spid="48"/>
                                            </p:tgtEl>
                                            <p:attrNameLst>
                                              <p:attrName>ppt_x</p:attrName>
                                              <p:attrName>ppt_y</p:attrName>
                                            </p:attrNameLst>
                                          </p:cBhvr>
                                          <p:rCtr x="12865" y="278"/>
                                        </p:animMotion>
                                      </p:childTnLst>
                                    </p:cTn>
                                  </p:par>
                                  <p:par>
                                    <p:cTn id="43" presetID="42" presetClass="path" presetSubtype="0" accel="50000" decel="50000" fill="hold" nodeType="withEffect">
                                      <p:stCondLst>
                                        <p:cond delay="0"/>
                                      </p:stCondLst>
                                      <p:childTnLst>
                                        <p:animMotion origin="layout" path="M -0.25104 0.15926 L 2.5E-6 3.45679E-6 " pathEditMode="relative" rAng="0" ptsTypes="AA">
                                          <p:cBhvr>
                                            <p:cTn id="44" dur="2000" fill="hold"/>
                                            <p:tgtEl>
                                              <p:spTgt spid="51"/>
                                            </p:tgtEl>
                                            <p:attrNameLst>
                                              <p:attrName>ppt_x</p:attrName>
                                              <p:attrName>ppt_y</p:attrName>
                                            </p:attrNameLst>
                                          </p:cBhvr>
                                          <p:rCtr x="12552" y="-7963"/>
                                        </p:animMotion>
                                      </p:childTnLst>
                                    </p:cTn>
                                  </p:par>
                                  <p:par>
                                    <p:cTn id="45" presetID="42" presetClass="path" presetSubtype="0" accel="50000" decel="50000" fill="hold" nodeType="withEffect">
                                      <p:stCondLst>
                                        <p:cond delay="0"/>
                                      </p:stCondLst>
                                      <p:childTnLst>
                                        <p:animMotion origin="layout" path="M -0.19271 0.30926 L -2.77778E-7 -4.32099E-6 " pathEditMode="relative" rAng="0" ptsTypes="AA">
                                          <p:cBhvr>
                                            <p:cTn id="46" dur="2000" fill="hold"/>
                                            <p:tgtEl>
                                              <p:spTgt spid="54"/>
                                            </p:tgtEl>
                                            <p:attrNameLst>
                                              <p:attrName>ppt_x</p:attrName>
                                              <p:attrName>ppt_y</p:attrName>
                                            </p:attrNameLst>
                                          </p:cBhvr>
                                          <p:rCtr x="9635" y="-15463"/>
                                        </p:animMotion>
                                      </p:childTnLst>
                                    </p:cTn>
                                  </p:par>
                                  <p:par>
                                    <p:cTn id="47" presetID="42" presetClass="path" presetSubtype="0" accel="50000" decel="50000" fill="hold" nodeType="withEffect">
                                      <p:stCondLst>
                                        <p:cond delay="0"/>
                                      </p:stCondLst>
                                      <p:childTnLst>
                                        <p:animMotion origin="layout" path="M -0.23438 -0.15555 L 2.22222E-6 -4.5679E-6 " pathEditMode="relative" rAng="0" ptsTypes="AA">
                                          <p:cBhvr>
                                            <p:cTn id="48" dur="2000" fill="hold"/>
                                            <p:tgtEl>
                                              <p:spTgt spid="59"/>
                                            </p:tgtEl>
                                            <p:attrNameLst>
                                              <p:attrName>ppt_x</p:attrName>
                                              <p:attrName>ppt_y</p:attrName>
                                            </p:attrNameLst>
                                          </p:cBhvr>
                                          <p:rCtr x="11719" y="7778"/>
                                        </p:animMotion>
                                      </p:childTnLst>
                                    </p:cTn>
                                  </p:par>
                                  <p:par>
                                    <p:cTn id="49" presetID="42" presetClass="path" presetSubtype="0" accel="50000" decel="50000" fill="hold" nodeType="withEffect">
                                      <p:stCondLst>
                                        <p:cond delay="0"/>
                                      </p:stCondLst>
                                      <p:childTnLst>
                                        <p:animMotion origin="layout" path="M -0.16042 -0.30926 L 2.22222E-6 1.97531E-6 " pathEditMode="relative" rAng="0" ptsTypes="AA">
                                          <p:cBhvr>
                                            <p:cTn id="50" dur="2000" fill="hold"/>
                                            <p:tgtEl>
                                              <p:spTgt spid="39"/>
                                            </p:tgtEl>
                                            <p:attrNameLst>
                                              <p:attrName>ppt_x</p:attrName>
                                              <p:attrName>ppt_y</p:attrName>
                                            </p:attrNameLst>
                                          </p:cBhvr>
                                          <p:rCtr x="8021" y="15463"/>
                                        </p:animMotion>
                                      </p:childTnLst>
                                    </p:cTn>
                                  </p:par>
                                </p:childTnLst>
                              </p:cTn>
                            </p:par>
                            <p:par>
                              <p:cTn id="51" fill="hold">
                                <p:stCondLst>
                                  <p:cond delay="3600"/>
                                </p:stCondLst>
                                <p:childTnLst>
                                  <p:par>
                                    <p:cTn id="52" presetID="22" presetClass="entr" presetSubtype="8" fill="hold"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par>
                                    <p:cTn id="55" presetID="22" presetClass="entr" presetSubtype="8"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par>
                                    <p:cTn id="58" presetID="22" presetClass="entr" presetSubtype="8" fill="hold"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left)">
                                          <p:cBhvr>
                                            <p:cTn id="63" dur="500"/>
                                            <p:tgtEl>
                                              <p:spTgt spid="84"/>
                                            </p:tgtEl>
                                          </p:cBhvr>
                                        </p:animEffect>
                                      </p:childTnLst>
                                    </p:cTn>
                                  </p:par>
                                  <p:par>
                                    <p:cTn id="64" presetID="22" presetClass="entr" presetSubtype="8"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1000"/>
                                            <p:tgtEl>
                                              <p:spTgt spid="66"/>
                                            </p:tgtEl>
                                          </p:cBhvr>
                                        </p:animEffect>
                                        <p:anim calcmode="lin" valueType="num">
                                          <p:cBhvr>
                                            <p:cTn id="70" dur="1000" fill="hold"/>
                                            <p:tgtEl>
                                              <p:spTgt spid="66"/>
                                            </p:tgtEl>
                                            <p:attrNameLst>
                                              <p:attrName>ppt_x</p:attrName>
                                            </p:attrNameLst>
                                          </p:cBhvr>
                                          <p:tavLst>
                                            <p:tav tm="0">
                                              <p:val>
                                                <p:strVal val="#ppt_x"/>
                                              </p:val>
                                            </p:tav>
                                            <p:tav tm="100000">
                                              <p:val>
                                                <p:strVal val="#ppt_x"/>
                                              </p:val>
                                            </p:tav>
                                          </p:tavLst>
                                        </p:anim>
                                        <p:anim calcmode="lin" valueType="num">
                                          <p:cBhvr>
                                            <p:cTn id="71" dur="1000" fill="hold"/>
                                            <p:tgtEl>
                                              <p:spTgt spid="6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1000"/>
                                            <p:tgtEl>
                                              <p:spTgt spid="82"/>
                                            </p:tgtEl>
                                          </p:cBhvr>
                                        </p:animEffect>
                                        <p:anim calcmode="lin" valueType="num">
                                          <p:cBhvr>
                                            <p:cTn id="75" dur="1000" fill="hold"/>
                                            <p:tgtEl>
                                              <p:spTgt spid="82"/>
                                            </p:tgtEl>
                                            <p:attrNameLst>
                                              <p:attrName>ppt_x</p:attrName>
                                            </p:attrNameLst>
                                          </p:cBhvr>
                                          <p:tavLst>
                                            <p:tav tm="0">
                                              <p:val>
                                                <p:strVal val="#ppt_x"/>
                                              </p:val>
                                            </p:tav>
                                            <p:tav tm="100000">
                                              <p:val>
                                                <p:strVal val="#ppt_x"/>
                                              </p:val>
                                            </p:tav>
                                          </p:tavLst>
                                        </p:anim>
                                        <p:anim calcmode="lin" valueType="num">
                                          <p:cBhvr>
                                            <p:cTn id="76" dur="1000" fill="hold"/>
                                            <p:tgtEl>
                                              <p:spTgt spid="8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1000"/>
                                            <p:tgtEl>
                                              <p:spTgt spid="86"/>
                                            </p:tgtEl>
                                          </p:cBhvr>
                                        </p:animEffect>
                                        <p:anim calcmode="lin" valueType="num">
                                          <p:cBhvr>
                                            <p:cTn id="80" dur="1000" fill="hold"/>
                                            <p:tgtEl>
                                              <p:spTgt spid="86"/>
                                            </p:tgtEl>
                                            <p:attrNameLst>
                                              <p:attrName>ppt_x</p:attrName>
                                            </p:attrNameLst>
                                          </p:cBhvr>
                                          <p:tavLst>
                                            <p:tav tm="0">
                                              <p:val>
                                                <p:strVal val="#ppt_x"/>
                                              </p:val>
                                            </p:tav>
                                            <p:tav tm="100000">
                                              <p:val>
                                                <p:strVal val="#ppt_x"/>
                                              </p:val>
                                            </p:tav>
                                          </p:tavLst>
                                        </p:anim>
                                        <p:anim calcmode="lin" valueType="num">
                                          <p:cBhvr>
                                            <p:cTn id="81" dur="1000" fill="hold"/>
                                            <p:tgtEl>
                                              <p:spTgt spid="8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1000"/>
                                            <p:tgtEl>
                                              <p:spTgt spid="87"/>
                                            </p:tgtEl>
                                          </p:cBhvr>
                                        </p:animEffect>
                                        <p:anim calcmode="lin" valueType="num">
                                          <p:cBhvr>
                                            <p:cTn id="85" dur="1000" fill="hold"/>
                                            <p:tgtEl>
                                              <p:spTgt spid="87"/>
                                            </p:tgtEl>
                                            <p:attrNameLst>
                                              <p:attrName>ppt_x</p:attrName>
                                            </p:attrNameLst>
                                          </p:cBhvr>
                                          <p:tavLst>
                                            <p:tav tm="0">
                                              <p:val>
                                                <p:strVal val="#ppt_x"/>
                                              </p:val>
                                            </p:tav>
                                            <p:tav tm="100000">
                                              <p:val>
                                                <p:strVal val="#ppt_x"/>
                                              </p:val>
                                            </p:tav>
                                          </p:tavLst>
                                        </p:anim>
                                        <p:anim calcmode="lin" valueType="num">
                                          <p:cBhvr>
                                            <p:cTn id="86" dur="1000" fill="hold"/>
                                            <p:tgtEl>
                                              <p:spTgt spid="8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1000"/>
                                            <p:tgtEl>
                                              <p:spTgt spid="88"/>
                                            </p:tgtEl>
                                          </p:cBhvr>
                                        </p:animEffect>
                                        <p:anim calcmode="lin" valueType="num">
                                          <p:cBhvr>
                                            <p:cTn id="90" dur="1000" fill="hold"/>
                                            <p:tgtEl>
                                              <p:spTgt spid="88"/>
                                            </p:tgtEl>
                                            <p:attrNameLst>
                                              <p:attrName>ppt_x</p:attrName>
                                            </p:attrNameLst>
                                          </p:cBhvr>
                                          <p:tavLst>
                                            <p:tav tm="0">
                                              <p:val>
                                                <p:strVal val="#ppt_x"/>
                                              </p:val>
                                            </p:tav>
                                            <p:tav tm="100000">
                                              <p:val>
                                                <p:strVal val="#ppt_x"/>
                                              </p:val>
                                            </p:tav>
                                          </p:tavLst>
                                        </p:anim>
                                        <p:anim calcmode="lin" valueType="num">
                                          <p:cBhvr>
                                            <p:cTn id="9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57" grpId="0"/>
          <p:bldP spid="66" grpId="0"/>
          <p:bldP spid="82" grpId="0"/>
          <p:bldP spid="86" grpId="0"/>
          <p:bldP spid="87" grpId="0"/>
          <p:bldP spid="8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134820" y="13907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430592" y="103217"/>
            <a:ext cx="254428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什么是数据库系统</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911231" y="20526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30592" y="782821"/>
            <a:ext cx="8113486" cy="3877985"/>
          </a:xfrm>
          <a:prstGeom prst="rect">
            <a:avLst/>
          </a:prstGeom>
          <a:noFill/>
        </p:spPr>
        <p:txBody>
          <a:bodyPr wrap="square" lIns="0" tIns="0" rIns="0" bIns="0" rtlCol="0">
            <a:spAutoFit/>
          </a:bodyPr>
          <a:lstStyle/>
          <a:p>
            <a:pPr indent="720000" algn="just">
              <a:lnSpc>
                <a:spcPct val="150000"/>
              </a:lnSpc>
            </a:pPr>
            <a:r>
              <a:rPr lang="zh-CN" altLang="en-US" sz="2400" dirty="0">
                <a:latin typeface="微软雅黑" panose="020B0503020204020204" pitchFamily="34" charset="-122"/>
                <a:ea typeface="微软雅黑" panose="020B0503020204020204" pitchFamily="34" charset="-122"/>
              </a:rPr>
              <a:t>数据库系统是为适应数据处理的需要而发展起来的一种较为理想的数据处理系统，也是一个为实际可运行的存储、维护和应用系统提供数据的软件系统，是存储介质 、处理对象和管理系统的</a:t>
            </a:r>
            <a:r>
              <a:rPr lang="zh-CN" altLang="en-US" sz="2400" dirty="0" smtClean="0">
                <a:latin typeface="微软雅黑" panose="020B0503020204020204" pitchFamily="34" charset="-122"/>
                <a:ea typeface="微软雅黑" panose="020B0503020204020204" pitchFamily="34" charset="-122"/>
              </a:rPr>
              <a:t>集合体（百度百科）。 </a:t>
            </a:r>
            <a:endParaRPr lang="en-US" altLang="zh-CN" sz="2400" dirty="0" smtClean="0">
              <a:latin typeface="微软雅黑" panose="020B0503020204020204" pitchFamily="34" charset="-122"/>
              <a:ea typeface="微软雅黑" panose="020B0503020204020204" pitchFamily="34" charset="-122"/>
            </a:endParaRPr>
          </a:p>
          <a:p>
            <a:pPr indent="720000" algn="just">
              <a:lnSpc>
                <a:spcPct val="150000"/>
              </a:lnSpc>
            </a:pPr>
            <a:r>
              <a:rPr lang="zh-CN" altLang="en-US" sz="2400" dirty="0" smtClean="0">
                <a:latin typeface="微软雅黑" panose="020B0503020204020204" pitchFamily="34" charset="-122"/>
                <a:ea typeface="微软雅黑" panose="020B0503020204020204" pitchFamily="34" charset="-122"/>
              </a:rPr>
              <a:t>数据库系统是由数据库、数据库管理系统（及其应用开发工具）、应用程序和数据库管理员组成的存储、管理、处理和维护数据的系统（教材</a:t>
            </a:r>
            <a:r>
              <a:rPr lang="en-US" altLang="zh-CN" sz="2400" dirty="0" smtClean="0">
                <a:latin typeface="微软雅黑" panose="020B0503020204020204" pitchFamily="34" charset="-122"/>
                <a:ea typeface="微软雅黑" panose="020B0503020204020204" pitchFamily="34" charset="-122"/>
              </a:rPr>
              <a:t>P5</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cxnSp>
        <p:nvCxnSpPr>
          <p:cNvPr id="92" name="直接连接符 9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585933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300"/>
                                        <p:tgtEl>
                                          <p:spTgt spid="92"/>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134820" y="13907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430592" y="103217"/>
            <a:ext cx="254428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数据库系统的地位</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911231" y="20526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15257" y="1102965"/>
            <a:ext cx="8113486" cy="2704715"/>
          </a:xfrm>
          <a:prstGeom prst="rect">
            <a:avLst/>
          </a:prstGeom>
          <a:noFill/>
        </p:spPr>
        <p:txBody>
          <a:bodyPr wrap="square" lIns="0" tIns="0" rIns="0" bIns="0" rtlCol="0">
            <a:spAutoFit/>
          </a:bodyPr>
          <a:lstStyle/>
          <a:p>
            <a:pPr indent="720000" algn="just">
              <a:lnSpc>
                <a:spcPct val="150000"/>
              </a:lnSpc>
            </a:pPr>
            <a:r>
              <a:rPr lang="zh-CN" altLang="zh-CN" sz="2400" dirty="0" smtClean="0">
                <a:latin typeface="微软雅黑" panose="020B0503020204020204" pitchFamily="34" charset="-122"/>
                <a:ea typeface="微软雅黑" panose="020B0503020204020204" pitchFamily="34" charset="-122"/>
              </a:rPr>
              <a:t>数据库系统</a:t>
            </a:r>
            <a:r>
              <a:rPr lang="zh-CN" altLang="zh-CN" sz="2400" dirty="0">
                <a:latin typeface="微软雅黑" panose="020B0503020204020204" pitchFamily="34" charset="-122"/>
                <a:ea typeface="微软雅黑" panose="020B0503020204020204" pitchFamily="34" charset="-122"/>
              </a:rPr>
              <a:t>将现实世界的</a:t>
            </a:r>
            <a:r>
              <a:rPr lang="zh-CN" altLang="zh-CN" sz="2400" dirty="0">
                <a:solidFill>
                  <a:srgbClr val="C00000"/>
                </a:solidFill>
                <a:latin typeface="微软雅黑" panose="020B0503020204020204" pitchFamily="34" charset="-122"/>
                <a:ea typeface="微软雅黑" panose="020B0503020204020204" pitchFamily="34" charset="-122"/>
              </a:rPr>
              <a:t>信息转变为结构化的数据</a:t>
            </a:r>
            <a:r>
              <a:rPr lang="zh-CN" altLang="zh-CN" sz="2400" dirty="0">
                <a:latin typeface="微软雅黑" panose="020B0503020204020204" pitchFamily="34" charset="-122"/>
                <a:ea typeface="微软雅黑" panose="020B0503020204020204" pitchFamily="34" charset="-122"/>
              </a:rPr>
              <a:t>，是构建信息社会的基础技术。制造业、服务业、金融业、商业、政府等等各行各业都必须构建信息系统用于</a:t>
            </a:r>
            <a:r>
              <a:rPr lang="zh-CN" altLang="zh-CN" sz="2400" dirty="0">
                <a:solidFill>
                  <a:srgbClr val="C00000"/>
                </a:solidFill>
                <a:latin typeface="微软雅黑" panose="020B0503020204020204" pitchFamily="34" charset="-122"/>
                <a:ea typeface="微软雅黑" panose="020B0503020204020204" pitchFamily="34" charset="-122"/>
              </a:rPr>
              <a:t>业务协作</a:t>
            </a:r>
            <a:r>
              <a:rPr lang="zh-CN" altLang="zh-CN" sz="2400" dirty="0">
                <a:latin typeface="微软雅黑" panose="020B0503020204020204" pitchFamily="34" charset="-122"/>
                <a:ea typeface="微软雅黑" panose="020B0503020204020204" pitchFamily="34" charset="-122"/>
              </a:rPr>
              <a:t>，这些信息系统从技术的角度看都是</a:t>
            </a:r>
            <a:r>
              <a:rPr lang="zh-CN" altLang="zh-CN" sz="2400" dirty="0">
                <a:solidFill>
                  <a:srgbClr val="C00000"/>
                </a:solidFill>
                <a:latin typeface="微软雅黑" panose="020B0503020204020204" pitchFamily="34" charset="-122"/>
                <a:ea typeface="微软雅黑" panose="020B0503020204020204" pitchFamily="34" charset="-122"/>
              </a:rPr>
              <a:t>数据库系统</a:t>
            </a:r>
            <a:r>
              <a:rPr lang="zh-CN" altLang="zh-CN" sz="2400" dirty="0">
                <a:latin typeface="微软雅黑" panose="020B0503020204020204" pitchFamily="34" charset="-122"/>
                <a:ea typeface="微软雅黑" panose="020B0503020204020204" pitchFamily="34" charset="-122"/>
              </a:rPr>
              <a:t>，可以说信息社会就是基于不同数据库系统之间的信息交互而构建的。</a:t>
            </a:r>
            <a:endParaRPr lang="zh-CN" altLang="en-US" sz="2400" dirty="0">
              <a:latin typeface="微软雅黑" pitchFamily="34" charset="-122"/>
              <a:ea typeface="微软雅黑" pitchFamily="34" charset="-122"/>
            </a:endParaRPr>
          </a:p>
        </p:txBody>
      </p:sp>
      <p:cxnSp>
        <p:nvCxnSpPr>
          <p:cNvPr id="92" name="直接连接符 9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251716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300"/>
                                        <p:tgtEl>
                                          <p:spTgt spid="92"/>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134820" y="13907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430592" y="103217"/>
            <a:ext cx="3134191"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数据库系统课程的位置</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444631" y="20526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15257" y="1102965"/>
            <a:ext cx="8113486" cy="2739211"/>
          </a:xfrm>
          <a:prstGeom prst="rect">
            <a:avLst/>
          </a:prstGeom>
          <a:noFill/>
        </p:spPr>
        <p:txBody>
          <a:bodyPr wrap="square" lIns="0" tIns="0" rIns="0" bIns="0" rtlCol="0">
            <a:spAutoFit/>
          </a:bodyPr>
          <a:lstStyle/>
          <a:p>
            <a:pPr indent="457200">
              <a:spcBef>
                <a:spcPts val="600"/>
              </a:spcBef>
              <a:spcAft>
                <a:spcPts val="600"/>
              </a:spcAft>
            </a:pPr>
            <a:r>
              <a:rPr lang="zh-CN" altLang="zh-CN" sz="2400" dirty="0">
                <a:latin typeface="微软雅黑" panose="020B0503020204020204" pitchFamily="34" charset="-122"/>
                <a:ea typeface="微软雅黑" panose="020B0503020204020204" pitchFamily="34" charset="-122"/>
              </a:rPr>
              <a:t>“数据库系统”课程是所有计算机科学与技术学科及相关专业的基础必修课程，包括计算机科学与工程学院的软件工程、网络工程、网络安全、计算机科学与技术以及电子信息与电气工程学院、数学与统计学院一些专业都在开设“数据库系统”课程。</a:t>
            </a:r>
          </a:p>
          <a:p>
            <a:pPr indent="457200">
              <a:spcBef>
                <a:spcPts val="600"/>
              </a:spcBef>
              <a:spcAft>
                <a:spcPts val="600"/>
              </a:spcAft>
            </a:pPr>
            <a:r>
              <a:rPr lang="zh-CN" altLang="zh-CN" sz="2400" dirty="0">
                <a:latin typeface="微软雅黑" panose="020B0503020204020204" pitchFamily="34" charset="-122"/>
                <a:ea typeface="微软雅黑" panose="020B0503020204020204" pitchFamily="34" charset="-122"/>
              </a:rPr>
              <a:t>“数据库系统”课程的先修课程主要包括两类：</a:t>
            </a:r>
            <a:r>
              <a:rPr lang="en-US" altLang="zh-CN" sz="2400" dirty="0">
                <a:latin typeface="微软雅黑" panose="020B0503020204020204" pitchFamily="34" charset="-122"/>
                <a:ea typeface="微软雅黑" panose="020B0503020204020204" pitchFamily="34" charset="-122"/>
              </a:rPr>
              <a:t> C++</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Java</a:t>
            </a:r>
            <a:r>
              <a:rPr lang="zh-CN" altLang="zh-CN" sz="2400" dirty="0">
                <a:latin typeface="微软雅黑" panose="020B0503020204020204" pitchFamily="34" charset="-122"/>
                <a:ea typeface="微软雅黑" panose="020B0503020204020204" pitchFamily="34" charset="-122"/>
              </a:rPr>
              <a:t>以及网页技术等开发类语言工具和</a:t>
            </a:r>
            <a:r>
              <a:rPr lang="en-US" altLang="zh-CN" sz="2400" dirty="0">
                <a:latin typeface="微软雅黑" panose="020B0503020204020204" pitchFamily="34" charset="-122"/>
                <a:ea typeface="微软雅黑" panose="020B0503020204020204" pitchFamily="34" charset="-122"/>
              </a:rPr>
              <a:t>MySQL</a:t>
            </a:r>
            <a:r>
              <a:rPr lang="zh-CN" altLang="zh-CN" sz="2400" dirty="0">
                <a:latin typeface="微软雅黑" panose="020B0503020204020204" pitchFamily="34" charset="-122"/>
                <a:ea typeface="微软雅黑" panose="020B0503020204020204" pitchFamily="34" charset="-122"/>
              </a:rPr>
              <a:t>等</a:t>
            </a:r>
            <a:r>
              <a:rPr lang="en-US" altLang="zh-CN" sz="2400" dirty="0">
                <a:latin typeface="微软雅黑" panose="020B0503020204020204" pitchFamily="34" charset="-122"/>
                <a:ea typeface="微软雅黑" panose="020B0503020204020204" pitchFamily="34" charset="-122"/>
              </a:rPr>
              <a:t>DBMS</a:t>
            </a:r>
            <a:r>
              <a:rPr lang="zh-CN" altLang="zh-CN" sz="2400" dirty="0">
                <a:latin typeface="微软雅黑" panose="020B0503020204020204" pitchFamily="34" charset="-122"/>
                <a:ea typeface="微软雅黑" panose="020B0503020204020204" pitchFamily="34" charset="-122"/>
              </a:rPr>
              <a:t>技术。</a:t>
            </a:r>
          </a:p>
        </p:txBody>
      </p:sp>
      <p:cxnSp>
        <p:nvCxnSpPr>
          <p:cNvPr id="92" name="直接连接符 9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2044263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300"/>
                                        <p:tgtEl>
                                          <p:spTgt spid="92"/>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134820" y="13907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430592" y="103217"/>
            <a:ext cx="4019049"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数据库系统课程的内容和要求</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4336171" y="20526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15257" y="815458"/>
            <a:ext cx="8113486" cy="3812710"/>
          </a:xfrm>
          <a:prstGeom prst="rect">
            <a:avLst/>
          </a:prstGeom>
          <a:noFill/>
        </p:spPr>
        <p:txBody>
          <a:bodyPr wrap="square" lIns="0" tIns="0" rIns="0" bIns="0" rtlCol="0">
            <a:spAutoFit/>
          </a:bodyPr>
          <a:lstStyle/>
          <a:p>
            <a:pPr indent="720000">
              <a:lnSpc>
                <a:spcPct val="150000"/>
              </a:lnSpc>
              <a:spcBef>
                <a:spcPts val="600"/>
              </a:spcBef>
              <a:spcAft>
                <a:spcPts val="600"/>
              </a:spcAft>
            </a:pPr>
            <a:r>
              <a:rPr lang="zh-CN" altLang="zh-CN" sz="2400" dirty="0">
                <a:latin typeface="微软雅黑" panose="020B0503020204020204" pitchFamily="34" charset="-122"/>
                <a:ea typeface="微软雅黑" panose="020B0503020204020204" pitchFamily="34" charset="-122"/>
              </a:rPr>
              <a:t>课程主要内容包括数据库系统结构、数据库系统理论基础、数据库系统安全性和完整性、数据库规范化理论、数据库优化、数据库并发和恢复以及数据库系统的设计和实现等，要求学生在掌握数据库系统理论和设计实现方法的基础上，完成数据库系统的规划、需求分析、功能设计、概念设计、逻辑设计、物理设计、系统实现、系统测试、系统试运行以及实现效果评价等技术应用环节。</a:t>
            </a:r>
          </a:p>
        </p:txBody>
      </p:sp>
      <p:cxnSp>
        <p:nvCxnSpPr>
          <p:cNvPr id="92" name="直接连接符 9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100718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300"/>
                                        <p:tgtEl>
                                          <p:spTgt spid="92"/>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134820" y="13907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430592" y="103217"/>
            <a:ext cx="3134191"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数据库系统课程的作用</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466114" y="20526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15257" y="1265038"/>
            <a:ext cx="8113486" cy="2585323"/>
          </a:xfrm>
          <a:prstGeom prst="rect">
            <a:avLst/>
          </a:prstGeom>
          <a:noFill/>
        </p:spPr>
        <p:txBody>
          <a:bodyPr wrap="square" lIns="0" tIns="0" rIns="0" bIns="0" rtlCol="0">
            <a:spAutoFit/>
          </a:bodyPr>
          <a:lstStyle/>
          <a:p>
            <a:pPr indent="720000">
              <a:lnSpc>
                <a:spcPct val="150000"/>
              </a:lnSpc>
            </a:pPr>
            <a:r>
              <a:rPr lang="zh-CN" altLang="zh-CN" sz="2800" dirty="0" smtClean="0">
                <a:latin typeface="微软雅黑" panose="020B0503020204020204" pitchFamily="34" charset="-122"/>
                <a:ea typeface="微软雅黑" panose="020B0503020204020204" pitchFamily="34" charset="-122"/>
              </a:rPr>
              <a:t>课程</a:t>
            </a:r>
            <a:r>
              <a:rPr lang="zh-CN" altLang="zh-CN" sz="2800" dirty="0">
                <a:latin typeface="微软雅黑" panose="020B0503020204020204" pitchFamily="34" charset="-122"/>
                <a:ea typeface="微软雅黑" panose="020B0503020204020204" pitchFamily="34" charset="-122"/>
              </a:rPr>
              <a:t>的作用是要求学生掌握数据库系统开发设计所需的基础理论和方法，通过具体</a:t>
            </a:r>
            <a:r>
              <a:rPr lang="zh-CN" altLang="zh-CN" sz="2800" dirty="0" smtClean="0">
                <a:latin typeface="微软雅黑" panose="020B0503020204020204" pitchFamily="34" charset="-122"/>
                <a:ea typeface="微软雅黑" panose="020B0503020204020204" pitchFamily="34" charset="-122"/>
              </a:rPr>
              <a:t>项目</a:t>
            </a:r>
            <a:r>
              <a:rPr lang="zh-CN" altLang="en-US" sz="2800" dirty="0" smtClean="0">
                <a:latin typeface="微软雅黑" panose="020B0503020204020204" pitchFamily="34" charset="-122"/>
                <a:ea typeface="微软雅黑" panose="020B0503020204020204" pitchFamily="34" charset="-122"/>
              </a:rPr>
              <a:t>的设计、</a:t>
            </a:r>
            <a:r>
              <a:rPr lang="zh-CN" altLang="zh-CN" sz="2800" dirty="0" smtClean="0">
                <a:latin typeface="微软雅黑" panose="020B0503020204020204" pitchFamily="34" charset="-122"/>
                <a:ea typeface="微软雅黑" panose="020B0503020204020204" pitchFamily="34" charset="-122"/>
              </a:rPr>
              <a:t>开发</a:t>
            </a:r>
            <a:r>
              <a:rPr lang="zh-CN" altLang="en-US" sz="2800" dirty="0" smtClean="0">
                <a:latin typeface="微软雅黑" panose="020B0503020204020204" pitchFamily="34" charset="-122"/>
                <a:ea typeface="微软雅黑" panose="020B0503020204020204" pitchFamily="34" charset="-122"/>
              </a:rPr>
              <a:t>过程，达到训练提升</a:t>
            </a:r>
            <a:r>
              <a:rPr lang="zh-CN" altLang="zh-CN" sz="2800" dirty="0" smtClean="0">
                <a:latin typeface="微软雅黑" panose="020B0503020204020204" pitchFamily="34" charset="-122"/>
                <a:ea typeface="微软雅黑" panose="020B0503020204020204" pitchFamily="34" charset="-122"/>
              </a:rPr>
              <a:t>数据库系统</a:t>
            </a:r>
            <a:r>
              <a:rPr lang="zh-CN" altLang="zh-CN" sz="2800" dirty="0">
                <a:latin typeface="微软雅黑" panose="020B0503020204020204" pitchFamily="34" charset="-122"/>
                <a:ea typeface="微软雅黑" panose="020B0503020204020204" pitchFamily="34" charset="-122"/>
              </a:rPr>
              <a:t>开发的工程技术和</a:t>
            </a:r>
            <a:r>
              <a:rPr lang="zh-CN" altLang="zh-CN" sz="2800" dirty="0" smtClean="0">
                <a:latin typeface="微软雅黑" panose="020B0503020204020204" pitchFamily="34" charset="-122"/>
                <a:ea typeface="微软雅黑" panose="020B0503020204020204" pitchFamily="34" charset="-122"/>
              </a:rPr>
              <a:t>经验</a:t>
            </a:r>
            <a:r>
              <a:rPr lang="zh-CN" altLang="en-US" sz="2800" dirty="0" smtClean="0">
                <a:latin typeface="微软雅黑" panose="020B0503020204020204" pitchFamily="34" charset="-122"/>
                <a:ea typeface="微软雅黑" panose="020B0503020204020204" pitchFamily="34" charset="-122"/>
              </a:rPr>
              <a:t>的目的</a:t>
            </a:r>
            <a:r>
              <a:rPr lang="zh-CN" altLang="zh-CN" sz="2800" dirty="0" smtClean="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p:txBody>
      </p:sp>
      <p:cxnSp>
        <p:nvCxnSpPr>
          <p:cNvPr id="92" name="直接连接符 9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309683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300"/>
                                        <p:tgtEl>
                                          <p:spTgt spid="92"/>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6178" y="1469671"/>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124538" y="4103901"/>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477461" y="225871"/>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2187830" y="1414903"/>
            <a:ext cx="1005403" cy="584775"/>
          </a:xfrm>
          <a:prstGeom prst="rect">
            <a:avLst/>
          </a:prstGeom>
          <a:noFill/>
          <a:effectLst/>
        </p:spPr>
        <p:txBody>
          <a:bodyPr wrap="none" rtlCol="0">
            <a:spAutoFit/>
          </a:bodyPr>
          <a:lstStyle/>
          <a:p>
            <a:r>
              <a:rPr lang="zh-CN" altLang="en-US" sz="3200" dirty="0" smtClean="0">
                <a:solidFill>
                  <a:srgbClr val="C00000"/>
                </a:solidFill>
                <a:latin typeface="微软雅黑" panose="020B0503020204020204" pitchFamily="34" charset="-122"/>
                <a:ea typeface="微软雅黑" panose="020B0503020204020204" pitchFamily="34" charset="-122"/>
              </a:rPr>
              <a:t>思考</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76"/>
          <p:cNvSpPr txBox="1"/>
          <p:nvPr/>
        </p:nvSpPr>
        <p:spPr>
          <a:xfrm>
            <a:off x="3889765" y="2079957"/>
            <a:ext cx="4745961" cy="1292662"/>
          </a:xfrm>
          <a:prstGeom prst="rect">
            <a:avLst/>
          </a:prstGeom>
          <a:noFill/>
        </p:spPr>
        <p:txBody>
          <a:bodyPr wrap="square" lIns="0" tIns="0" rIns="0" bIns="0" rtlCol="0">
            <a:spAutoFit/>
          </a:bodyPr>
          <a:lstStyle/>
          <a:p>
            <a:pPr indent="720000">
              <a:lnSpc>
                <a:spcPct val="150000"/>
              </a:lnSpc>
            </a:pPr>
            <a:r>
              <a:rPr lang="zh-CN" altLang="en-US" sz="2800" dirty="0" smtClean="0">
                <a:latin typeface="微软雅黑" panose="020B0503020204020204" pitchFamily="34" charset="-122"/>
                <a:ea typeface="微软雅黑" panose="020B0503020204020204" pitchFamily="34" charset="-122"/>
              </a:rPr>
              <a:t>你正在使用的有哪些数据库系统？</a:t>
            </a:r>
            <a:endParaRPr lang="zh-CN" altLang="zh-CN" sz="2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887565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53" presetClass="entr" presetSubtype="16"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p:cTn id="27" dur="1000" fill="hold"/>
                                        <p:tgtEl>
                                          <p:spTgt spid="65"/>
                                        </p:tgtEl>
                                        <p:attrNameLst>
                                          <p:attrName>ppt_w</p:attrName>
                                        </p:attrNameLst>
                                      </p:cBhvr>
                                      <p:tavLst>
                                        <p:tav tm="0">
                                          <p:val>
                                            <p:fltVal val="0"/>
                                          </p:val>
                                        </p:tav>
                                        <p:tav tm="100000">
                                          <p:val>
                                            <p:strVal val="#ppt_w"/>
                                          </p:val>
                                        </p:tav>
                                      </p:tavLst>
                                    </p:anim>
                                    <p:anim calcmode="lin" valueType="num">
                                      <p:cBhvr>
                                        <p:cTn id="28" dur="1000" fill="hold"/>
                                        <p:tgtEl>
                                          <p:spTgt spid="65"/>
                                        </p:tgtEl>
                                        <p:attrNameLst>
                                          <p:attrName>ppt_h</p:attrName>
                                        </p:attrNameLst>
                                      </p:cBhvr>
                                      <p:tavLst>
                                        <p:tav tm="0">
                                          <p:val>
                                            <p:fltVal val="0"/>
                                          </p:val>
                                        </p:tav>
                                        <p:tav tm="100000">
                                          <p:val>
                                            <p:strVal val="#ppt_h"/>
                                          </p:val>
                                        </p:tav>
                                      </p:tavLst>
                                    </p:anim>
                                    <p:animEffect transition="in" filter="fade">
                                      <p:cBhvr>
                                        <p:cTn id="29" dur="1000"/>
                                        <p:tgtEl>
                                          <p:spTgt spid="65"/>
                                        </p:tgtEl>
                                      </p:cBhvr>
                                    </p:animEffect>
                                  </p:childTnLst>
                                </p:cTn>
                              </p:par>
                              <p:par>
                                <p:cTn id="30" presetID="64" presetClass="path" presetSubtype="0" fill="hold" nodeType="withEffect">
                                  <p:stCondLst>
                                    <p:cond delay="0"/>
                                  </p:stCondLst>
                                  <p:childTnLst>
                                    <p:animMotion origin="layout" path="M -5.55556E-7 -3.28699E-6 L -0.52465 -0.50942 " pathEditMode="relative" rAng="0" ptsTypes="AA">
                                      <p:cBhvr>
                                        <p:cTn id="31" dur="1000" spd="-100000" fill="hold"/>
                                        <p:tgtEl>
                                          <p:spTgt spid="65"/>
                                        </p:tgtEl>
                                        <p:attrNameLst>
                                          <p:attrName>ppt_x</p:attrName>
                                          <p:attrName>ppt_y</p:attrName>
                                        </p:attrNameLst>
                                      </p:cBhvr>
                                      <p:rCtr x="-26233" y="-25487"/>
                                    </p:animMotion>
                                  </p:childTnLst>
                                </p:cTn>
                              </p:par>
                              <p:par>
                                <p:cTn id="32" presetID="1" presetClass="entr" presetSubtype="0" fill="hold" grpId="0" nodeType="withEffect">
                                  <p:stCondLst>
                                    <p:cond delay="200"/>
                                  </p:stCondLst>
                                  <p:childTnLst>
                                    <p:set>
                                      <p:cBhvr>
                                        <p:cTn id="33" dur="1" fill="hold">
                                          <p:stCondLst>
                                            <p:cond delay="0"/>
                                          </p:stCondLst>
                                        </p:cTn>
                                        <p:tgtEl>
                                          <p:spTgt spid="75"/>
                                        </p:tgtEl>
                                        <p:attrNameLst>
                                          <p:attrName>style.visibility</p:attrName>
                                        </p:attrNameLst>
                                      </p:cBhvr>
                                      <p:to>
                                        <p:strVal val="visible"/>
                                      </p:to>
                                    </p:set>
                                  </p:childTnLst>
                                </p:cTn>
                              </p:par>
                              <p:par>
                                <p:cTn id="34" presetID="53" presetClass="entr" presetSubtype="16" fill="hold" grpId="1" nodeType="withEffect">
                                  <p:stCondLst>
                                    <p:cond delay="200"/>
                                  </p:stCondLst>
                                  <p:childTnLst>
                                    <p:set>
                                      <p:cBhvr>
                                        <p:cTn id="35" dur="1" fill="hold">
                                          <p:stCondLst>
                                            <p:cond delay="0"/>
                                          </p:stCondLst>
                                        </p:cTn>
                                        <p:tgtEl>
                                          <p:spTgt spid="75"/>
                                        </p:tgtEl>
                                        <p:attrNameLst>
                                          <p:attrName>style.visibility</p:attrName>
                                        </p:attrNameLst>
                                      </p:cBhvr>
                                      <p:to>
                                        <p:strVal val="visible"/>
                                      </p:to>
                                    </p:set>
                                    <p:anim calcmode="lin" valueType="num">
                                      <p:cBhvr>
                                        <p:cTn id="36" dur="1000" fill="hold"/>
                                        <p:tgtEl>
                                          <p:spTgt spid="75"/>
                                        </p:tgtEl>
                                        <p:attrNameLst>
                                          <p:attrName>ppt_w</p:attrName>
                                        </p:attrNameLst>
                                      </p:cBhvr>
                                      <p:tavLst>
                                        <p:tav tm="0">
                                          <p:val>
                                            <p:fltVal val="0"/>
                                          </p:val>
                                        </p:tav>
                                        <p:tav tm="100000">
                                          <p:val>
                                            <p:strVal val="#ppt_w"/>
                                          </p:val>
                                        </p:tav>
                                      </p:tavLst>
                                    </p:anim>
                                    <p:anim calcmode="lin" valueType="num">
                                      <p:cBhvr>
                                        <p:cTn id="37" dur="1000" fill="hold"/>
                                        <p:tgtEl>
                                          <p:spTgt spid="75"/>
                                        </p:tgtEl>
                                        <p:attrNameLst>
                                          <p:attrName>ppt_h</p:attrName>
                                        </p:attrNameLst>
                                      </p:cBhvr>
                                      <p:tavLst>
                                        <p:tav tm="0">
                                          <p:val>
                                            <p:fltVal val="0"/>
                                          </p:val>
                                        </p:tav>
                                        <p:tav tm="100000">
                                          <p:val>
                                            <p:strVal val="#ppt_h"/>
                                          </p:val>
                                        </p:tav>
                                      </p:tavLst>
                                    </p:anim>
                                    <p:animEffect transition="in" filter="fade">
                                      <p:cBhvr>
                                        <p:cTn id="38" dur="1000"/>
                                        <p:tgtEl>
                                          <p:spTgt spid="75"/>
                                        </p:tgtEl>
                                      </p:cBhvr>
                                    </p:animEffect>
                                  </p:childTnLst>
                                </p:cTn>
                              </p:par>
                              <p:par>
                                <p:cTn id="39" presetID="64" presetClass="path" presetSubtype="0" fill="hold" grpId="2" nodeType="withEffect">
                                  <p:stCondLst>
                                    <p:cond delay="200"/>
                                  </p:stCondLst>
                                  <p:childTnLst>
                                    <p:animMotion origin="layout" path="M -2.22222E-6 1.18319E-6 L 0.21702 -0.37071 " pathEditMode="relative" rAng="0" ptsTypes="AA">
                                      <p:cBhvr>
                                        <p:cTn id="40" dur="1000" spd="-100000" fill="hold"/>
                                        <p:tgtEl>
                                          <p:spTgt spid="75"/>
                                        </p:tgtEl>
                                        <p:attrNameLst>
                                          <p:attrName>ppt_x</p:attrName>
                                          <p:attrName>ppt_y</p:attrName>
                                        </p:attrNameLst>
                                      </p:cBhvr>
                                      <p:rCtr x="10851" y="-18536"/>
                                    </p:animMotion>
                                  </p:childTnLst>
                                </p:cTn>
                              </p:par>
                              <p:par>
                                <p:cTn id="41" presetID="1" presetClass="entr" presetSubtype="0" fill="hold" grpId="0" nodeType="withEffect">
                                  <p:stCondLst>
                                    <p:cond delay="400"/>
                                  </p:stCondLst>
                                  <p:childTnLst>
                                    <p:set>
                                      <p:cBhvr>
                                        <p:cTn id="42" dur="1" fill="hold">
                                          <p:stCondLst>
                                            <p:cond delay="0"/>
                                          </p:stCondLst>
                                        </p:cTn>
                                        <p:tgtEl>
                                          <p:spTgt spid="76"/>
                                        </p:tgtEl>
                                        <p:attrNameLst>
                                          <p:attrName>style.visibility</p:attrName>
                                        </p:attrNameLst>
                                      </p:cBhvr>
                                      <p:to>
                                        <p:strVal val="visible"/>
                                      </p:to>
                                    </p:set>
                                  </p:childTnLst>
                                </p:cTn>
                              </p:par>
                              <p:par>
                                <p:cTn id="43" presetID="53" presetClass="entr" presetSubtype="16" fill="hold" grpId="1" nodeType="withEffect">
                                  <p:stCondLst>
                                    <p:cond delay="400"/>
                                  </p:stCondLst>
                                  <p:childTnLst>
                                    <p:set>
                                      <p:cBhvr>
                                        <p:cTn id="44" dur="1" fill="hold">
                                          <p:stCondLst>
                                            <p:cond delay="0"/>
                                          </p:stCondLst>
                                        </p:cTn>
                                        <p:tgtEl>
                                          <p:spTgt spid="76"/>
                                        </p:tgtEl>
                                        <p:attrNameLst>
                                          <p:attrName>style.visibility</p:attrName>
                                        </p:attrNameLst>
                                      </p:cBhvr>
                                      <p:to>
                                        <p:strVal val="visible"/>
                                      </p:to>
                                    </p:set>
                                    <p:anim calcmode="lin" valueType="num">
                                      <p:cBhvr>
                                        <p:cTn id="45" dur="1000" fill="hold"/>
                                        <p:tgtEl>
                                          <p:spTgt spid="76"/>
                                        </p:tgtEl>
                                        <p:attrNameLst>
                                          <p:attrName>ppt_w</p:attrName>
                                        </p:attrNameLst>
                                      </p:cBhvr>
                                      <p:tavLst>
                                        <p:tav tm="0">
                                          <p:val>
                                            <p:fltVal val="0"/>
                                          </p:val>
                                        </p:tav>
                                        <p:tav tm="100000">
                                          <p:val>
                                            <p:strVal val="#ppt_w"/>
                                          </p:val>
                                        </p:tav>
                                      </p:tavLst>
                                    </p:anim>
                                    <p:anim calcmode="lin" valueType="num">
                                      <p:cBhvr>
                                        <p:cTn id="46" dur="1000" fill="hold"/>
                                        <p:tgtEl>
                                          <p:spTgt spid="76"/>
                                        </p:tgtEl>
                                        <p:attrNameLst>
                                          <p:attrName>ppt_h</p:attrName>
                                        </p:attrNameLst>
                                      </p:cBhvr>
                                      <p:tavLst>
                                        <p:tav tm="0">
                                          <p:val>
                                            <p:fltVal val="0"/>
                                          </p:val>
                                        </p:tav>
                                        <p:tav tm="100000">
                                          <p:val>
                                            <p:strVal val="#ppt_h"/>
                                          </p:val>
                                        </p:tav>
                                      </p:tavLst>
                                    </p:anim>
                                    <p:animEffect transition="in" filter="fade">
                                      <p:cBhvr>
                                        <p:cTn id="47" dur="1000"/>
                                        <p:tgtEl>
                                          <p:spTgt spid="76"/>
                                        </p:tgtEl>
                                      </p:cBhvr>
                                    </p:animEffect>
                                  </p:childTnLst>
                                </p:cTn>
                              </p:par>
                              <p:par>
                                <p:cTn id="48" presetID="64" presetClass="path" presetSubtype="0" fill="hold" grpId="2" nodeType="withEffect">
                                  <p:stCondLst>
                                    <p:cond delay="400"/>
                                  </p:stCondLst>
                                  <p:childTnLst>
                                    <p:animMotion origin="layout" path="M 5E-6 2.09762E-6 L -0.18855 -1.11369 " pathEditMode="relative" rAng="0" ptsTypes="AA">
                                      <p:cBhvr>
                                        <p:cTn id="49" dur="1000" spd="-100000" fill="hold"/>
                                        <p:tgtEl>
                                          <p:spTgt spid="76"/>
                                        </p:tgtEl>
                                        <p:attrNameLst>
                                          <p:attrName>ppt_x</p:attrName>
                                          <p:attrName>ppt_y</p:attrName>
                                        </p:attrNameLst>
                                      </p:cBhvr>
                                      <p:rCtr x="-9427" y="-55700"/>
                                    </p:animMotion>
                                  </p:childTnLst>
                                </p:cTn>
                              </p:par>
                              <p:par>
                                <p:cTn id="50" presetID="1" presetClass="entr" presetSubtype="0" fill="hold" grpId="0" nodeType="withEffect">
                                  <p:stCondLst>
                                    <p:cond delay="200"/>
                                  </p:stCondLst>
                                  <p:childTnLst>
                                    <p:set>
                                      <p:cBhvr>
                                        <p:cTn id="51" dur="1" fill="hold">
                                          <p:stCondLst>
                                            <p:cond delay="0"/>
                                          </p:stCondLst>
                                        </p:cTn>
                                        <p:tgtEl>
                                          <p:spTgt spid="4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40"/>
                                        </p:tgtEl>
                                        <p:attrNameLst>
                                          <p:attrName>style.visibility</p:attrName>
                                        </p:attrNameLst>
                                      </p:cBhvr>
                                      <p:to>
                                        <p:strVal val="visible"/>
                                      </p:to>
                                    </p:set>
                                    <p:anim calcmode="lin" valueType="num">
                                      <p:cBhvr>
                                        <p:cTn id="54" dur="1000" fill="hold"/>
                                        <p:tgtEl>
                                          <p:spTgt spid="40"/>
                                        </p:tgtEl>
                                        <p:attrNameLst>
                                          <p:attrName>ppt_w</p:attrName>
                                        </p:attrNameLst>
                                      </p:cBhvr>
                                      <p:tavLst>
                                        <p:tav tm="0">
                                          <p:val>
                                            <p:fltVal val="0"/>
                                          </p:val>
                                        </p:tav>
                                        <p:tav tm="100000">
                                          <p:val>
                                            <p:strVal val="#ppt_w"/>
                                          </p:val>
                                        </p:tav>
                                      </p:tavLst>
                                    </p:anim>
                                    <p:anim calcmode="lin" valueType="num">
                                      <p:cBhvr>
                                        <p:cTn id="55" dur="1000" fill="hold"/>
                                        <p:tgtEl>
                                          <p:spTgt spid="40"/>
                                        </p:tgtEl>
                                        <p:attrNameLst>
                                          <p:attrName>ppt_h</p:attrName>
                                        </p:attrNameLst>
                                      </p:cBhvr>
                                      <p:tavLst>
                                        <p:tav tm="0">
                                          <p:val>
                                            <p:fltVal val="0"/>
                                          </p:val>
                                        </p:tav>
                                        <p:tav tm="100000">
                                          <p:val>
                                            <p:strVal val="#ppt_h"/>
                                          </p:val>
                                        </p:tav>
                                      </p:tavLst>
                                    </p:anim>
                                    <p:animEffect transition="in" filter="fade">
                                      <p:cBhvr>
                                        <p:cTn id="56" dur="1000"/>
                                        <p:tgtEl>
                                          <p:spTgt spid="40"/>
                                        </p:tgtEl>
                                      </p:cBhvr>
                                    </p:animEffect>
                                  </p:childTnLst>
                                </p:cTn>
                              </p:par>
                              <p:par>
                                <p:cTn id="57" presetID="64" presetClass="path" presetSubtype="0" fill="hold" grpId="2" nodeType="withEffect">
                                  <p:stCondLst>
                                    <p:cond delay="200"/>
                                  </p:stCondLst>
                                  <p:childTnLst>
                                    <p:animMotion origin="layout" path="M -1.11111E-6 4.44444E-6 L 0.12309 0.575 " pathEditMode="relative" rAng="0" ptsTypes="AA">
                                      <p:cBhvr>
                                        <p:cTn id="58" dur="1000" spd="-100000" fill="hold"/>
                                        <p:tgtEl>
                                          <p:spTgt spid="4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9"/>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9"/>
                                        </p:tgtEl>
                                        <p:attrNameLst>
                                          <p:attrName>style.visibility</p:attrName>
                                        </p:attrNameLst>
                                      </p:cBhvr>
                                      <p:to>
                                        <p:strVal val="visible"/>
                                      </p:to>
                                    </p:set>
                                    <p:anim calcmode="lin" valueType="num">
                                      <p:cBhvr>
                                        <p:cTn id="63" dur="1000" fill="hold"/>
                                        <p:tgtEl>
                                          <p:spTgt spid="69"/>
                                        </p:tgtEl>
                                        <p:attrNameLst>
                                          <p:attrName>ppt_w</p:attrName>
                                        </p:attrNameLst>
                                      </p:cBhvr>
                                      <p:tavLst>
                                        <p:tav tm="0">
                                          <p:val>
                                            <p:fltVal val="0"/>
                                          </p:val>
                                        </p:tav>
                                        <p:tav tm="100000">
                                          <p:val>
                                            <p:strVal val="#ppt_w"/>
                                          </p:val>
                                        </p:tav>
                                      </p:tavLst>
                                    </p:anim>
                                    <p:anim calcmode="lin" valueType="num">
                                      <p:cBhvr>
                                        <p:cTn id="64" dur="1000" fill="hold"/>
                                        <p:tgtEl>
                                          <p:spTgt spid="69"/>
                                        </p:tgtEl>
                                        <p:attrNameLst>
                                          <p:attrName>ppt_h</p:attrName>
                                        </p:attrNameLst>
                                      </p:cBhvr>
                                      <p:tavLst>
                                        <p:tav tm="0">
                                          <p:val>
                                            <p:fltVal val="0"/>
                                          </p:val>
                                        </p:tav>
                                        <p:tav tm="100000">
                                          <p:val>
                                            <p:strVal val="#ppt_h"/>
                                          </p:val>
                                        </p:tav>
                                      </p:tavLst>
                                    </p:anim>
                                    <p:animEffect transition="in" filter="fade">
                                      <p:cBhvr>
                                        <p:cTn id="65" dur="1000"/>
                                        <p:tgtEl>
                                          <p:spTgt spid="69"/>
                                        </p:tgtEl>
                                      </p:cBhvr>
                                    </p:animEffect>
                                  </p:childTnLst>
                                </p:cTn>
                              </p:par>
                              <p:par>
                                <p:cTn id="66" presetID="64" presetClass="path" presetSubtype="0" fill="hold" nodeType="withEffect">
                                  <p:stCondLst>
                                    <p:cond delay="400"/>
                                  </p:stCondLst>
                                  <p:childTnLst>
                                    <p:animMotion origin="layout" path="M 1.38889E-6 3.41057E-6 L -0.71736 -0.40563 " pathEditMode="relative" rAng="0" ptsTypes="AA">
                                      <p:cBhvr>
                                        <p:cTn id="67" dur="1000" spd="-100000" fill="hold"/>
                                        <p:tgtEl>
                                          <p:spTgt spid="69"/>
                                        </p:tgtEl>
                                        <p:attrNameLst>
                                          <p:attrName>ppt_x</p:attrName>
                                          <p:attrName>ppt_y</p:attrName>
                                        </p:attrNameLst>
                                      </p:cBhvr>
                                      <p:rCtr x="-35868" y="-20297"/>
                                    </p:animMotion>
                                  </p:childTnLst>
                                </p:cTn>
                              </p:par>
                              <p:par>
                                <p:cTn id="68" presetID="1" presetClass="entr" presetSubtype="0" fill="hold" nodeType="withEffect">
                                  <p:stCondLst>
                                    <p:cond delay="300"/>
                                  </p:stCondLst>
                                  <p:childTnLst>
                                    <p:set>
                                      <p:cBhvr>
                                        <p:cTn id="69" dur="1" fill="hold">
                                          <p:stCondLst>
                                            <p:cond delay="0"/>
                                          </p:stCondLst>
                                        </p:cTn>
                                        <p:tgtEl>
                                          <p:spTgt spid="72"/>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2"/>
                                        </p:tgtEl>
                                        <p:attrNameLst>
                                          <p:attrName>style.visibility</p:attrName>
                                        </p:attrNameLst>
                                      </p:cBhvr>
                                      <p:to>
                                        <p:strVal val="visible"/>
                                      </p:to>
                                    </p:set>
                                    <p:anim calcmode="lin" valueType="num">
                                      <p:cBhvr>
                                        <p:cTn id="72" dur="1000" fill="hold"/>
                                        <p:tgtEl>
                                          <p:spTgt spid="72"/>
                                        </p:tgtEl>
                                        <p:attrNameLst>
                                          <p:attrName>ppt_w</p:attrName>
                                        </p:attrNameLst>
                                      </p:cBhvr>
                                      <p:tavLst>
                                        <p:tav tm="0">
                                          <p:val>
                                            <p:fltVal val="0"/>
                                          </p:val>
                                        </p:tav>
                                        <p:tav tm="100000">
                                          <p:val>
                                            <p:strVal val="#ppt_w"/>
                                          </p:val>
                                        </p:tav>
                                      </p:tavLst>
                                    </p:anim>
                                    <p:anim calcmode="lin" valueType="num">
                                      <p:cBhvr>
                                        <p:cTn id="73" dur="1000" fill="hold"/>
                                        <p:tgtEl>
                                          <p:spTgt spid="72"/>
                                        </p:tgtEl>
                                        <p:attrNameLst>
                                          <p:attrName>ppt_h</p:attrName>
                                        </p:attrNameLst>
                                      </p:cBhvr>
                                      <p:tavLst>
                                        <p:tav tm="0">
                                          <p:val>
                                            <p:fltVal val="0"/>
                                          </p:val>
                                        </p:tav>
                                        <p:tav tm="100000">
                                          <p:val>
                                            <p:strVal val="#ppt_h"/>
                                          </p:val>
                                        </p:tav>
                                      </p:tavLst>
                                    </p:anim>
                                    <p:animEffect transition="in" filter="fade">
                                      <p:cBhvr>
                                        <p:cTn id="74" dur="1000"/>
                                        <p:tgtEl>
                                          <p:spTgt spid="72"/>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2"/>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7"/>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7"/>
                                        </p:tgtEl>
                                        <p:attrNameLst>
                                          <p:attrName>style.visibility</p:attrName>
                                        </p:attrNameLst>
                                      </p:cBhvr>
                                      <p:to>
                                        <p:strVal val="visible"/>
                                      </p:to>
                                    </p:set>
                                    <p:anim calcmode="lin" valueType="num">
                                      <p:cBhvr>
                                        <p:cTn id="81" dur="1000" fill="hold"/>
                                        <p:tgtEl>
                                          <p:spTgt spid="77"/>
                                        </p:tgtEl>
                                        <p:attrNameLst>
                                          <p:attrName>ppt_w</p:attrName>
                                        </p:attrNameLst>
                                      </p:cBhvr>
                                      <p:tavLst>
                                        <p:tav tm="0">
                                          <p:val>
                                            <p:fltVal val="0"/>
                                          </p:val>
                                        </p:tav>
                                        <p:tav tm="100000">
                                          <p:val>
                                            <p:strVal val="#ppt_w"/>
                                          </p:val>
                                        </p:tav>
                                      </p:tavLst>
                                    </p:anim>
                                    <p:anim calcmode="lin" valueType="num">
                                      <p:cBhvr>
                                        <p:cTn id="82" dur="1000" fill="hold"/>
                                        <p:tgtEl>
                                          <p:spTgt spid="77"/>
                                        </p:tgtEl>
                                        <p:attrNameLst>
                                          <p:attrName>ppt_h</p:attrName>
                                        </p:attrNameLst>
                                      </p:cBhvr>
                                      <p:tavLst>
                                        <p:tav tm="0">
                                          <p:val>
                                            <p:fltVal val="0"/>
                                          </p:val>
                                        </p:tav>
                                        <p:tav tm="100000">
                                          <p:val>
                                            <p:strVal val="#ppt_h"/>
                                          </p:val>
                                        </p:tav>
                                      </p:tavLst>
                                    </p:anim>
                                    <p:animEffect transition="in" filter="fade">
                                      <p:cBhvr>
                                        <p:cTn id="83" dur="1000"/>
                                        <p:tgtEl>
                                          <p:spTgt spid="77"/>
                                        </p:tgtEl>
                                      </p:cBhvr>
                                    </p:animEffect>
                                  </p:childTnLst>
                                </p:cTn>
                              </p:par>
                              <p:par>
                                <p:cTn id="84" presetID="64" presetClass="path" presetSubtype="0" fill="hold" nodeType="withEffect">
                                  <p:stCondLst>
                                    <p:cond delay="200"/>
                                  </p:stCondLst>
                                  <p:childTnLst>
                                    <p:animMotion origin="layout" path="M 3.05556E-6 3.44146E-6 L -0.64115 -0.94965 " pathEditMode="relative" rAng="0" ptsTypes="AA">
                                      <p:cBhvr>
                                        <p:cTn id="85" dur="1000" spd="-100000" fill="hold"/>
                                        <p:tgtEl>
                                          <p:spTgt spid="77"/>
                                        </p:tgtEl>
                                        <p:attrNameLst>
                                          <p:attrName>ppt_x</p:attrName>
                                          <p:attrName>ppt_y</p:attrName>
                                        </p:attrNameLst>
                                      </p:cBhvr>
                                      <p:rCtr x="-32066" y="-47482"/>
                                    </p:animMotion>
                                  </p:childTnLst>
                                </p:cTn>
                              </p:par>
                            </p:childTnLst>
                          </p:cTn>
                        </p:par>
                        <p:par>
                          <p:cTn id="86" fill="hold">
                            <p:stCondLst>
                              <p:cond delay="1400"/>
                            </p:stCondLst>
                            <p:childTnLst>
                              <p:par>
                                <p:cTn id="87" presetID="10" presetClass="entr" presetSubtype="0" fill="hold" grpId="0" nodeType="afterEffect">
                                  <p:stCondLst>
                                    <p:cond delay="0"/>
                                  </p:stCondLst>
                                  <p:iterate type="lt">
                                    <p:tmPct val="0"/>
                                  </p:iterate>
                                  <p:childTnLst>
                                    <p:set>
                                      <p:cBhvr>
                                        <p:cTn id="88" dur="1" fill="hold">
                                          <p:stCondLst>
                                            <p:cond delay="0"/>
                                          </p:stCondLst>
                                        </p:cTn>
                                        <p:tgtEl>
                                          <p:spTgt spid="81"/>
                                        </p:tgtEl>
                                        <p:attrNameLst>
                                          <p:attrName>style.visibility</p:attrName>
                                        </p:attrNameLst>
                                      </p:cBhvr>
                                      <p:to>
                                        <p:strVal val="visible"/>
                                      </p:to>
                                    </p:set>
                                    <p:animEffect transition="in" filter="fade">
                                      <p:cBhvr>
                                        <p:cTn id="89" dur="500"/>
                                        <p:tgtEl>
                                          <p:spTgt spid="81"/>
                                        </p:tgtEl>
                                      </p:cBhvr>
                                    </p:animEffect>
                                  </p:childTnLst>
                                </p:cTn>
                              </p:par>
                            </p:childTnLst>
                          </p:cTn>
                        </p:par>
                        <p:par>
                          <p:cTn id="90" fill="hold">
                            <p:stCondLst>
                              <p:cond delay="1900"/>
                            </p:stCondLst>
                            <p:childTnLst>
                              <p:par>
                                <p:cTn id="91" presetID="34" presetClass="emph" presetSubtype="0" fill="hold" grpId="1" nodeType="after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81"/>
                                        </p:tgtEl>
                                        <p:attrNameLst>
                                          <p:attrName>ppt_x</p:attrName>
                                          <p:attrName>ppt_y</p:attrName>
                                        </p:attrNameLst>
                                      </p:cBhvr>
                                    </p:animMotion>
                                    <p:animRot by="1500000">
                                      <p:cBhvr>
                                        <p:cTn id="93" dur="125" fill="hold">
                                          <p:stCondLst>
                                            <p:cond delay="0"/>
                                          </p:stCondLst>
                                        </p:cTn>
                                        <p:tgtEl>
                                          <p:spTgt spid="81"/>
                                        </p:tgtEl>
                                        <p:attrNameLst>
                                          <p:attrName>r</p:attrName>
                                        </p:attrNameLst>
                                      </p:cBhvr>
                                    </p:animRot>
                                    <p:animRot by="-1500000">
                                      <p:cBhvr>
                                        <p:cTn id="94" dur="125" fill="hold">
                                          <p:stCondLst>
                                            <p:cond delay="125"/>
                                          </p:stCondLst>
                                        </p:cTn>
                                        <p:tgtEl>
                                          <p:spTgt spid="81"/>
                                        </p:tgtEl>
                                        <p:attrNameLst>
                                          <p:attrName>r</p:attrName>
                                        </p:attrNameLst>
                                      </p:cBhvr>
                                    </p:animRot>
                                    <p:animRot by="-1500000">
                                      <p:cBhvr>
                                        <p:cTn id="95" dur="125" fill="hold">
                                          <p:stCondLst>
                                            <p:cond delay="250"/>
                                          </p:stCondLst>
                                        </p:cTn>
                                        <p:tgtEl>
                                          <p:spTgt spid="81"/>
                                        </p:tgtEl>
                                        <p:attrNameLst>
                                          <p:attrName>r</p:attrName>
                                        </p:attrNameLst>
                                      </p:cBhvr>
                                    </p:animRot>
                                    <p:animRot by="1500000">
                                      <p:cBhvr>
                                        <p:cTn id="96" dur="125" fill="hold">
                                          <p:stCondLst>
                                            <p:cond delay="375"/>
                                          </p:stCondLst>
                                        </p:cTn>
                                        <p:tgtEl>
                                          <p:spTgt spid="81"/>
                                        </p:tgtEl>
                                        <p:attrNameLst>
                                          <p:attrName>r</p:attrName>
                                        </p:attrNameLst>
                                      </p:cBhvr>
                                    </p:animRot>
                                  </p:childTnLst>
                                </p:cTn>
                              </p:par>
                            </p:childTnLst>
                          </p:cTn>
                        </p:par>
                        <p:par>
                          <p:cTn id="97" fill="hold">
                            <p:stCondLst>
                              <p:cond delay="2450"/>
                            </p:stCondLst>
                            <p:childTnLst>
                              <p:par>
                                <p:cTn id="98" presetID="1" presetClass="entr" presetSubtype="0" fill="hold" grpId="0" nodeType="afterEffect">
                                  <p:stCondLst>
                                    <p:cond delay="0"/>
                                  </p:stCondLst>
                                  <p:childTnLst>
                                    <p:set>
                                      <p:cBhvr>
                                        <p:cTn id="9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6"/>
  <p:tag name="ISPRING_RESOURCE_PATHS_HASH_PRESENTER" val="24476b7dd462829faf2cd505750318b32aa493"/>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2663</TotalTime>
  <Words>434</Words>
  <Application>Microsoft Office PowerPoint</Application>
  <PresentationFormat>全屏显示(16:9)</PresentationFormat>
  <Paragraphs>38</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LilyUPC</vt:lpstr>
      <vt:lpstr>Watford DB</vt:lpstr>
      <vt:lpstr>方正超粗黑简体</vt:lpstr>
      <vt:lpstr>方正大黑简体</vt:lpstr>
      <vt:lpstr>方正兰亭细黑_GBK</vt:lpstr>
      <vt:lpstr>方正姚体</vt:lpstr>
      <vt:lpstr>华文彩云</vt:lpstr>
      <vt:lpstr>宋体</vt:lpstr>
      <vt:lpstr>微软雅黑</vt:lpstr>
      <vt:lpstr>造字工房劲黑（非商用）常规体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378435271@qq.com</cp:lastModifiedBy>
  <cp:revision>89</cp:revision>
  <dcterms:created xsi:type="dcterms:W3CDTF">2015-01-22T11:01:02Z</dcterms:created>
  <dcterms:modified xsi:type="dcterms:W3CDTF">2020-02-20T18:09:07Z</dcterms:modified>
</cp:coreProperties>
</file>