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4" r:id="rId2"/>
    <p:sldId id="257" r:id="rId3"/>
    <p:sldId id="260" r:id="rId4"/>
    <p:sldId id="308" r:id="rId5"/>
    <p:sldId id="309" r:id="rId6"/>
    <p:sldId id="305" r:id="rId7"/>
    <p:sldId id="306" r:id="rId8"/>
    <p:sldId id="310" r:id="rId9"/>
    <p:sldId id="311" r:id="rId10"/>
    <p:sldId id="312" r:id="rId11"/>
    <p:sldId id="279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76" autoAdjust="0"/>
  </p:normalViewPr>
  <p:slideViewPr>
    <p:cSldViewPr snapToGrid="0">
      <p:cViewPr varScale="1">
        <p:scale>
          <a:sx n="112" d="100"/>
          <a:sy n="112" d="100"/>
        </p:scale>
        <p:origin x="61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9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86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7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8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6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0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9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1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9601834">
            <a:off x="654536" y="2179294"/>
            <a:ext cx="76242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2020 </a:t>
            </a:r>
            <a:r>
              <a:rPr lang="zh-CN" altLang="en-US" sz="5400" b="0" cap="none" spc="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索剑数据库系统</a:t>
            </a:r>
            <a:endParaRPr lang="zh-CN" altLang="en-US" sz="54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hyperlink" Target="https://blog.csdn.net/b644ROfP20z37485O35M/article/details/7886943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01287" y="3180346"/>
            <a:ext cx="3600400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计算机科学与工程学院    </a:t>
            </a:r>
            <a:r>
              <a:rPr lang="zh-CN" altLang="en-US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索剑</a:t>
            </a:r>
            <a:endParaRPr lang="zh-CN" altLang="en-US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Oval 53"/>
          <p:cNvSpPr>
            <a:spLocks noChangeArrowheads="1"/>
          </p:cNvSpPr>
          <p:nvPr/>
        </p:nvSpPr>
        <p:spPr bwMode="auto">
          <a:xfrm>
            <a:off x="1093195" y="873280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3685161" y="3309754"/>
            <a:ext cx="429682" cy="429356"/>
            <a:chOff x="936" y="1480"/>
            <a:chExt cx="1589" cy="1588"/>
          </a:xfrm>
        </p:grpSpPr>
        <p:grpSp>
          <p:nvGrpSpPr>
            <p:cNvPr id="9" name="组合 33"/>
            <p:cNvGrpSpPr>
              <a:grpSpLocks/>
            </p:cNvGrpSpPr>
            <p:nvPr/>
          </p:nvGrpSpPr>
          <p:grpSpPr bwMode="auto">
            <a:xfrm>
              <a:off x="985" y="1584"/>
              <a:ext cx="1441" cy="1439"/>
              <a:chOff x="1754168" y="3653262"/>
              <a:chExt cx="1857599" cy="1857597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0067B4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581452" y="4093187"/>
                <a:ext cx="199958" cy="550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Oval 53"/>
          <p:cNvSpPr>
            <a:spLocks noChangeArrowheads="1"/>
          </p:cNvSpPr>
          <p:nvPr/>
        </p:nvSpPr>
        <p:spPr bwMode="auto">
          <a:xfrm>
            <a:off x="691548" y="2789703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909867" y="793576"/>
            <a:ext cx="2458629" cy="24586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85551" y="3362021"/>
            <a:ext cx="226693" cy="226693"/>
            <a:chOff x="2889188" y="1494971"/>
            <a:chExt cx="1360493" cy="1360493"/>
          </a:xfrm>
        </p:grpSpPr>
        <p:grpSp>
          <p:nvGrpSpPr>
            <p:cNvPr id="60" name="组合 59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185233" y="1625415"/>
              <a:ext cx="241246" cy="1205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5400" dirty="0"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050076" y="2143372"/>
            <a:ext cx="482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1.2</a:t>
            </a: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数据库系统开发的特点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0" name="Oval 53"/>
          <p:cNvSpPr>
            <a:spLocks noChangeArrowheads="1"/>
          </p:cNvSpPr>
          <p:nvPr/>
        </p:nvSpPr>
        <p:spPr bwMode="auto">
          <a:xfrm>
            <a:off x="7046379" y="4250534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2" name="Oval 53"/>
          <p:cNvSpPr>
            <a:spLocks noChangeArrowheads="1"/>
          </p:cNvSpPr>
          <p:nvPr/>
        </p:nvSpPr>
        <p:spPr bwMode="auto">
          <a:xfrm>
            <a:off x="7742004" y="3765057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3267870" y="27055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6" name="同心圆 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椭圆 87"/>
          <p:cNvSpPr/>
          <p:nvPr/>
        </p:nvSpPr>
        <p:spPr>
          <a:xfrm>
            <a:off x="3402900" y="167230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1315710" y="3253914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7"/>
          <p:cNvSpPr>
            <a:spLocks noChangeArrowheads="1"/>
          </p:cNvSpPr>
          <p:nvPr/>
        </p:nvSpPr>
        <p:spPr bwMode="auto">
          <a:xfrm>
            <a:off x="5206916" y="323014"/>
            <a:ext cx="3819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  <a:cs typeface="LilyUPC" pitchFamily="34" charset="-34"/>
                <a:sym typeface="微软雅黑" pitchFamily="34" charset="-122"/>
              </a:rPr>
              <a:t>THE DATABASE SYSTEM</a:t>
            </a:r>
            <a:endParaRPr lang="zh-CN" altLang="en-US" sz="2400" dirty="0">
              <a:latin typeface="方正大黑简体" panose="02010601030101010101" pitchFamily="2" charset="-122"/>
              <a:ea typeface="方正大黑简体" panose="02010601030101010101" pitchFamily="2" charset="-122"/>
              <a:cs typeface="LilyUPC" pitchFamily="34" charset="-34"/>
              <a:sym typeface="微软雅黑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03" y="772410"/>
            <a:ext cx="2477716" cy="2477716"/>
          </a:xfrm>
          <a:prstGeom prst="rect">
            <a:avLst/>
          </a:prstGeom>
        </p:spPr>
      </p:pic>
      <p:sp>
        <p:nvSpPr>
          <p:cNvPr id="36" name="TextBox 68"/>
          <p:cNvSpPr txBox="1"/>
          <p:nvPr/>
        </p:nvSpPr>
        <p:spPr>
          <a:xfrm>
            <a:off x="7294466" y="64506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3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50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60"/>
                            </p:stCondLst>
                            <p:childTnLst>
                              <p:par>
                                <p:cTn id="6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1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10"/>
                            </p:stCondLst>
                            <p:childTnLst>
                              <p:par>
                                <p:cTn id="7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31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9" grpId="0"/>
      <p:bldP spid="70" grpId="0" animBg="1"/>
      <p:bldP spid="72" grpId="0" animBg="1"/>
      <p:bldP spid="84" grpId="0" animBg="1"/>
      <p:bldP spid="84" grpId="1" animBg="1"/>
      <p:bldP spid="84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34820" y="1390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0592" y="103217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数据库系统开发的知识技能体系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617656" y="20526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20057" y="1484444"/>
            <a:ext cx="7566492" cy="126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前端、后端、运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维、测试、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hlinkClick r:id="rId4"/>
              </a:rPr>
              <a:t> </a:t>
            </a:r>
            <a:r>
              <a:rPr lang="en-US" altLang="zh-CN" dirty="0">
                <a:hlinkClick r:id="rId4"/>
              </a:rPr>
              <a:t>https://blog.csdn.net/b644ROfP20z37485O35M/article/details/78869432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6415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576178" y="146967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124538" y="4103901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477461" y="225871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187830" y="1414903"/>
            <a:ext cx="1005403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4949825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76"/>
          <p:cNvSpPr txBox="1"/>
          <p:nvPr/>
        </p:nvSpPr>
        <p:spPr>
          <a:xfrm>
            <a:off x="3889765" y="2079957"/>
            <a:ext cx="4745961" cy="1216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数据库系统的特点是什么？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数据库系统开发的风险有哪些？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565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900"/>
                            </p:stCondLst>
                            <p:childTnLst>
                              <p:par>
                                <p:cTn id="91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5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1" grpId="0"/>
      <p:bldP spid="81" grpId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>
            <a:stCxn id="50" idx="1"/>
          </p:cNvCxnSpPr>
          <p:nvPr/>
        </p:nvCxnSpPr>
        <p:spPr>
          <a:xfrm>
            <a:off x="4425309" y="2892444"/>
            <a:ext cx="1267883" cy="1803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4377716" y="2630834"/>
            <a:ext cx="544383" cy="551838"/>
            <a:chOff x="2683251" y="1962867"/>
            <a:chExt cx="1301106" cy="131892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椭圆 48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97001" y="1962867"/>
              <a:ext cx="1108001" cy="1250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48889" y="1808951"/>
            <a:ext cx="544383" cy="544383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椭圆 51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00935" y="1980687"/>
              <a:ext cx="1108003" cy="1250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692089" y="1070434"/>
            <a:ext cx="544383" cy="544383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椭圆 54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32415" y="1997052"/>
              <a:ext cx="1108003" cy="12505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202627" y="3454374"/>
            <a:ext cx="544383" cy="544383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" name="椭圆 59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71707" y="1997052"/>
              <a:ext cx="1108004" cy="12505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578705" y="4183809"/>
            <a:ext cx="553373" cy="584775"/>
            <a:chOff x="2683251" y="1905990"/>
            <a:chExt cx="1322595" cy="1397645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椭圆 39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02061" y="1905990"/>
              <a:ext cx="1203785" cy="13976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69081" y="1763750"/>
            <a:ext cx="2386369" cy="2386369"/>
            <a:chOff x="1278794" y="3334906"/>
            <a:chExt cx="914014" cy="914014"/>
          </a:xfrm>
        </p:grpSpPr>
        <p:grpSp>
          <p:nvGrpSpPr>
            <p:cNvPr id="58" name="组合 5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3" name="同心圆 6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443719" y="3591858"/>
              <a:ext cx="59026" cy="127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</a:t>
            </a:r>
            <a:r>
              <a:rPr lang="zh-CN" altLang="en-US" sz="20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193751" y="29844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38964" y="2531535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pc="3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目录</a:t>
            </a:r>
            <a:endParaRPr lang="zh-CN" altLang="en-US" sz="3200" spc="3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6" name="文本框 128"/>
          <p:cNvSpPr txBox="1"/>
          <p:nvPr/>
        </p:nvSpPr>
        <p:spPr>
          <a:xfrm>
            <a:off x="5782136" y="1132715"/>
            <a:ext cx="298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不同视角下的数据库系统？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>
            <a:stCxn id="56" idx="3"/>
          </p:cNvCxnSpPr>
          <p:nvPr/>
        </p:nvCxnSpPr>
        <p:spPr>
          <a:xfrm flipV="1">
            <a:off x="4218088" y="1317381"/>
            <a:ext cx="1458048" cy="2151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281072" y="2063121"/>
            <a:ext cx="1395064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4298128" y="3722831"/>
            <a:ext cx="1395064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964280" y="4539343"/>
            <a:ext cx="1728912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128"/>
          <p:cNvSpPr txBox="1"/>
          <p:nvPr/>
        </p:nvSpPr>
        <p:spPr>
          <a:xfrm>
            <a:off x="5782136" y="1900271"/>
            <a:ext cx="21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B\S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128"/>
          <p:cNvSpPr txBox="1"/>
          <p:nvPr/>
        </p:nvSpPr>
        <p:spPr>
          <a:xfrm>
            <a:off x="5782136" y="2725815"/>
            <a:ext cx="256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数据库系统结构示意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128"/>
          <p:cNvSpPr txBox="1"/>
          <p:nvPr/>
        </p:nvSpPr>
        <p:spPr>
          <a:xfrm>
            <a:off x="5782136" y="3594728"/>
            <a:ext cx="317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数据库系统设计开发方法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128"/>
          <p:cNvSpPr txBox="1"/>
          <p:nvPr/>
        </p:nvSpPr>
        <p:spPr>
          <a:xfrm>
            <a:off x="5782135" y="4371303"/>
            <a:ext cx="284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数据库系统设计开发特点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606530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729 -0.00555 L -1.94444E-6 -3.45679E-6 " pathEditMode="relative" rAng="0" ptsTypes="AA">
                                          <p:cBhvr>
                                            <p:cTn id="42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65" y="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104 0.15926 L 2.5E-6 3.45679E-6 " pathEditMode="relative" rAng="0" ptsTypes="AA">
                                          <p:cBhvr>
                                            <p:cTn id="44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52" y="-79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9271 0.30926 L -2.77778E-7 -4.32099E-6 " pathEditMode="relative" rAng="0" ptsTypes="AA">
                                          <p:cBhvr>
                                            <p:cTn id="46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635" y="-1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438 -0.15555 L 2.22222E-6 -4.5679E-6 " pathEditMode="relative" rAng="0" ptsTypes="AA">
                                          <p:cBhvr>
                                            <p:cTn id="48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19" y="7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042 -0.30926 L 2.22222E-6 1.97531E-6 " pathEditMode="relative" rAng="0" ptsTypes="AA">
                                          <p:cBhvr>
                                            <p:cTn id="50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21" y="15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57" grpId="0"/>
          <p:bldP spid="66" grpId="0"/>
          <p:bldP spid="82" grpId="0"/>
          <p:bldP spid="86" grpId="0"/>
          <p:bldP spid="87" grpId="0"/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729 -0.00555 L -1.94444E-6 -3.45679E-6 " pathEditMode="relative" rAng="0" ptsTypes="AA">
                                          <p:cBhvr>
                                            <p:cTn id="42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65" y="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104 0.15926 L 2.5E-6 3.45679E-6 " pathEditMode="relative" rAng="0" ptsTypes="AA">
                                          <p:cBhvr>
                                            <p:cTn id="44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52" y="-79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9271 0.30926 L -2.77778E-7 -4.32099E-6 " pathEditMode="relative" rAng="0" ptsTypes="AA">
                                          <p:cBhvr>
                                            <p:cTn id="46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635" y="-1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438 -0.15555 L 2.22222E-6 -4.5679E-6 " pathEditMode="relative" rAng="0" ptsTypes="AA">
                                          <p:cBhvr>
                                            <p:cTn id="48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19" y="7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042 -0.30926 L 2.22222E-6 1.97531E-6 " pathEditMode="relative" rAng="0" ptsTypes="AA">
                                          <p:cBhvr>
                                            <p:cTn id="50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21" y="15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57" grpId="0"/>
          <p:bldP spid="66" grpId="0"/>
          <p:bldP spid="82" grpId="0"/>
          <p:bldP spid="86" grpId="0"/>
          <p:bldP spid="87" grpId="0"/>
          <p:bldP spid="8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637177" y="723900"/>
            <a:ext cx="3927203" cy="4216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564380" y="726190"/>
            <a:ext cx="3927203" cy="4216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34820" y="1390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0592" y="103217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不同视角下的数据库系统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757051" y="20526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31620" y="2269202"/>
            <a:ext cx="19431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rgbClr val="343D7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业务流程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31620" y="3626335"/>
            <a:ext cx="1943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343D7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业务数据</a:t>
            </a:r>
            <a:endParaRPr lang="zh-CN" altLang="en-US" sz="3200" b="1" dirty="0">
              <a:solidFill>
                <a:srgbClr val="343D7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31620" y="930413"/>
            <a:ext cx="1943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343D7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</a:t>
            </a:r>
            <a:endParaRPr lang="zh-CN" altLang="en-US" sz="3200" b="1" dirty="0">
              <a:solidFill>
                <a:srgbClr val="343D7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88770" y="1540013"/>
            <a:ext cx="914400" cy="685800"/>
            <a:chOff x="1367790" y="1540013"/>
            <a:chExt cx="914400" cy="685800"/>
          </a:xfrm>
        </p:grpSpPr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205990" y="1540013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1367790" y="1692413"/>
              <a:ext cx="914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/>
                <a:t>按照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88770" y="2951468"/>
            <a:ext cx="914400" cy="685800"/>
            <a:chOff x="1367790" y="2951468"/>
            <a:chExt cx="914400" cy="685800"/>
          </a:xfrm>
        </p:grpSpPr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205990" y="295146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367790" y="3103868"/>
              <a:ext cx="914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/>
                <a:t>操作</a:t>
              </a: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337810" y="2240443"/>
            <a:ext cx="241554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343D7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337810" y="3701776"/>
            <a:ext cx="24155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solidFill>
                  <a:srgbClr val="343D7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数据库管理系统</a:t>
            </a:r>
            <a:endParaRPr lang="en-US" altLang="zh-CN" b="1" dirty="0" smtClean="0">
              <a:solidFill>
                <a:srgbClr val="343D7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/>
            <a:r>
              <a:rPr lang="zh-CN" altLang="en-US" sz="3200" b="1" dirty="0" smtClean="0">
                <a:solidFill>
                  <a:srgbClr val="343D7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数据库</a:t>
            </a:r>
            <a:endParaRPr lang="zh-CN" altLang="en-US" sz="3200" b="1" dirty="0">
              <a:solidFill>
                <a:srgbClr val="343D7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5337810" y="945043"/>
            <a:ext cx="241554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343D7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</a:t>
            </a:r>
            <a:endParaRPr lang="zh-CN" altLang="en-US" sz="3200" b="1" dirty="0">
              <a:solidFill>
                <a:srgbClr val="343D7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0" name="Group 14"/>
          <p:cNvGrpSpPr>
            <a:grpSpLocks/>
          </p:cNvGrpSpPr>
          <p:nvPr/>
        </p:nvGrpSpPr>
        <p:grpSpPr bwMode="auto">
          <a:xfrm>
            <a:off x="5707380" y="1554643"/>
            <a:ext cx="914400" cy="685800"/>
            <a:chOff x="624" y="1536"/>
            <a:chExt cx="576" cy="432"/>
          </a:xfrm>
        </p:grpSpPr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1152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624" y="1632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使用</a:t>
              </a:r>
            </a:p>
          </p:txBody>
        </p:sp>
      </p:grpSp>
      <p:grpSp>
        <p:nvGrpSpPr>
          <p:cNvPr id="43" name="Group 17"/>
          <p:cNvGrpSpPr>
            <a:grpSpLocks/>
          </p:cNvGrpSpPr>
          <p:nvPr/>
        </p:nvGrpSpPr>
        <p:grpSpPr bwMode="auto">
          <a:xfrm>
            <a:off x="5707380" y="2891180"/>
            <a:ext cx="914400" cy="685800"/>
            <a:chOff x="624" y="1536"/>
            <a:chExt cx="576" cy="432"/>
          </a:xfrm>
        </p:grpSpPr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1152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624" y="1632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访问</a:t>
              </a: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637177" y="4350326"/>
            <a:ext cx="1333500" cy="5857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用户视角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7158083" y="4347706"/>
            <a:ext cx="1333500" cy="5857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开发视角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593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6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1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6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7" grpId="0" animBg="1"/>
      <p:bldP spid="103" grpId="0" animBg="1"/>
      <p:bldP spid="94" grpId="0"/>
      <p:bldP spid="11" grpId="0" build="p"/>
      <p:bldP spid="12" grpId="0"/>
      <p:bldP spid="13" grpId="0"/>
      <p:bldP spid="31" grpId="0"/>
      <p:bldP spid="32" grpId="0"/>
      <p:bldP spid="33" grpId="0"/>
      <p:bldP spid="9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34820" y="1390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0592" y="103217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数据库系统运行的网络拓扑示例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663831" y="20526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459826"/>
              </p:ext>
            </p:extLst>
          </p:nvPr>
        </p:nvGraphicFramePr>
        <p:xfrm>
          <a:off x="815340" y="624114"/>
          <a:ext cx="7379001" cy="4105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5" imgW="5068440" imgH="3493440" progId="Visio.Drawing.6">
                  <p:embed/>
                </p:oleObj>
              </mc:Choice>
              <mc:Fallback>
                <p:oleObj name="Visio" r:id="rId5" imgW="5068440" imgH="3493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" y="624114"/>
                        <a:ext cx="7379001" cy="4105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251716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34820" y="1390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0592" y="103217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latin typeface="方正兰亭细黑_GBK" pitchFamily="2" charset="-122"/>
                <a:ea typeface="方正兰亭细黑_GBK" pitchFamily="2" charset="-122"/>
              </a:rPr>
              <a:t>B\S</a:t>
            </a:r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架构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631681" y="20526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1" y="708229"/>
            <a:ext cx="7925747" cy="402181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326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34820" y="1390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0592" y="103217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数据库系统结构示意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181284" y="20526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128154"/>
              </p:ext>
            </p:extLst>
          </p:nvPr>
        </p:nvGraphicFramePr>
        <p:xfrm>
          <a:off x="2632868" y="775842"/>
          <a:ext cx="3878263" cy="404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5" imgW="2198834" imgH="2306807" progId="Visio.Drawing.6">
                  <p:embed/>
                </p:oleObj>
              </mc:Choice>
              <mc:Fallback>
                <p:oleObj r:id="rId5" imgW="2198834" imgH="230680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868" y="775842"/>
                        <a:ext cx="3878263" cy="40436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044263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34820" y="1390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0592" y="103217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数据库系统设计开发方法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764671" y="20526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9597" y="1066918"/>
            <a:ext cx="8323943" cy="2677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软件工程的方法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343D7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软件开发模型：软件开发中全部过程、活动和任务的结构框架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343D7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瀑布模型：以软件需求完全确定为</a:t>
            </a:r>
            <a:r>
              <a:rPr lang="zh-CN" altLang="en-US" sz="2400" b="1" dirty="0" smtClean="0">
                <a:solidFill>
                  <a:srgbClr val="343D7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前提</a:t>
            </a:r>
            <a:endParaRPr lang="en-US" altLang="zh-CN" sz="2400" b="1" dirty="0" smtClean="0">
              <a:solidFill>
                <a:srgbClr val="343D7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343D7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螺旋模型：以需求不断增加的渐进模型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0718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34820" y="1390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0592" y="103217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数据库系统设计开发方法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764671" y="20526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668780" y="767641"/>
            <a:ext cx="6019800" cy="3962400"/>
            <a:chOff x="4658" y="7588"/>
            <a:chExt cx="3739" cy="3903"/>
          </a:xfrm>
        </p:grpSpPr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5836" y="7588"/>
              <a:ext cx="1319" cy="431"/>
            </a:xfrm>
            <a:custGeom>
              <a:avLst/>
              <a:gdLst>
                <a:gd name="T0" fmla="*/ 59 w 2106"/>
                <a:gd name="T1" fmla="*/ 30 h 774"/>
                <a:gd name="T2" fmla="*/ 136 w 2106"/>
                <a:gd name="T3" fmla="*/ 0 h 774"/>
                <a:gd name="T4" fmla="*/ 1098 w 2106"/>
                <a:gd name="T5" fmla="*/ 8 h 774"/>
                <a:gd name="T6" fmla="*/ 1319 w 2106"/>
                <a:gd name="T7" fmla="*/ 159 h 774"/>
                <a:gd name="T8" fmla="*/ 1310 w 2106"/>
                <a:gd name="T9" fmla="*/ 272 h 774"/>
                <a:gd name="T10" fmla="*/ 1285 w 2106"/>
                <a:gd name="T11" fmla="*/ 318 h 774"/>
                <a:gd name="T12" fmla="*/ 1234 w 2106"/>
                <a:gd name="T13" fmla="*/ 325 h 774"/>
                <a:gd name="T14" fmla="*/ 1166 w 2106"/>
                <a:gd name="T15" fmla="*/ 340 h 774"/>
                <a:gd name="T16" fmla="*/ 978 w 2106"/>
                <a:gd name="T17" fmla="*/ 378 h 774"/>
                <a:gd name="T18" fmla="*/ 740 w 2106"/>
                <a:gd name="T19" fmla="*/ 401 h 774"/>
                <a:gd name="T20" fmla="*/ 519 w 2106"/>
                <a:gd name="T21" fmla="*/ 431 h 774"/>
                <a:gd name="T22" fmla="*/ 281 w 2106"/>
                <a:gd name="T23" fmla="*/ 401 h 774"/>
                <a:gd name="T24" fmla="*/ 111 w 2106"/>
                <a:gd name="T25" fmla="*/ 348 h 774"/>
                <a:gd name="T26" fmla="*/ 51 w 2106"/>
                <a:gd name="T27" fmla="*/ 287 h 774"/>
                <a:gd name="T28" fmla="*/ 43 w 2106"/>
                <a:gd name="T29" fmla="*/ 265 h 774"/>
                <a:gd name="T30" fmla="*/ 26 w 2106"/>
                <a:gd name="T31" fmla="*/ 242 h 774"/>
                <a:gd name="T32" fmla="*/ 0 w 2106"/>
                <a:gd name="T33" fmla="*/ 166 h 774"/>
                <a:gd name="T34" fmla="*/ 9 w 2106"/>
                <a:gd name="T35" fmla="*/ 91 h 774"/>
                <a:gd name="T36" fmla="*/ 51 w 2106"/>
                <a:gd name="T37" fmla="*/ 53 h 774"/>
                <a:gd name="T38" fmla="*/ 59 w 2106"/>
                <a:gd name="T39" fmla="*/ 30 h 77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06" h="774">
                  <a:moveTo>
                    <a:pt x="95" y="54"/>
                  </a:moveTo>
                  <a:cubicBezTo>
                    <a:pt x="136" y="27"/>
                    <a:pt x="171" y="16"/>
                    <a:pt x="217" y="0"/>
                  </a:cubicBezTo>
                  <a:cubicBezTo>
                    <a:pt x="729" y="5"/>
                    <a:pt x="1241" y="6"/>
                    <a:pt x="1753" y="14"/>
                  </a:cubicBezTo>
                  <a:cubicBezTo>
                    <a:pt x="1918" y="17"/>
                    <a:pt x="2052" y="131"/>
                    <a:pt x="2106" y="285"/>
                  </a:cubicBezTo>
                  <a:cubicBezTo>
                    <a:pt x="2101" y="353"/>
                    <a:pt x="2099" y="421"/>
                    <a:pt x="2092" y="489"/>
                  </a:cubicBezTo>
                  <a:cubicBezTo>
                    <a:pt x="2090" y="508"/>
                    <a:pt x="2069" y="562"/>
                    <a:pt x="2051" y="571"/>
                  </a:cubicBezTo>
                  <a:cubicBezTo>
                    <a:pt x="2026" y="583"/>
                    <a:pt x="1997" y="578"/>
                    <a:pt x="1970" y="584"/>
                  </a:cubicBezTo>
                  <a:cubicBezTo>
                    <a:pt x="1933" y="592"/>
                    <a:pt x="1897" y="602"/>
                    <a:pt x="1861" y="611"/>
                  </a:cubicBezTo>
                  <a:cubicBezTo>
                    <a:pt x="1761" y="636"/>
                    <a:pt x="1663" y="659"/>
                    <a:pt x="1562" y="679"/>
                  </a:cubicBezTo>
                  <a:cubicBezTo>
                    <a:pt x="1437" y="704"/>
                    <a:pt x="1182" y="720"/>
                    <a:pt x="1182" y="720"/>
                  </a:cubicBezTo>
                  <a:cubicBezTo>
                    <a:pt x="1073" y="757"/>
                    <a:pt x="943" y="760"/>
                    <a:pt x="829" y="774"/>
                  </a:cubicBezTo>
                  <a:cubicBezTo>
                    <a:pt x="696" y="763"/>
                    <a:pt x="578" y="737"/>
                    <a:pt x="448" y="720"/>
                  </a:cubicBezTo>
                  <a:cubicBezTo>
                    <a:pt x="357" y="689"/>
                    <a:pt x="263" y="668"/>
                    <a:pt x="177" y="625"/>
                  </a:cubicBezTo>
                  <a:cubicBezTo>
                    <a:pt x="139" y="569"/>
                    <a:pt x="148" y="539"/>
                    <a:pt x="82" y="516"/>
                  </a:cubicBezTo>
                  <a:cubicBezTo>
                    <a:pt x="77" y="503"/>
                    <a:pt x="74" y="489"/>
                    <a:pt x="68" y="476"/>
                  </a:cubicBezTo>
                  <a:cubicBezTo>
                    <a:pt x="61" y="461"/>
                    <a:pt x="48" y="450"/>
                    <a:pt x="41" y="435"/>
                  </a:cubicBezTo>
                  <a:cubicBezTo>
                    <a:pt x="24" y="396"/>
                    <a:pt x="11" y="342"/>
                    <a:pt x="0" y="299"/>
                  </a:cubicBezTo>
                  <a:cubicBezTo>
                    <a:pt x="5" y="254"/>
                    <a:pt x="4" y="207"/>
                    <a:pt x="14" y="163"/>
                  </a:cubicBezTo>
                  <a:cubicBezTo>
                    <a:pt x="28" y="103"/>
                    <a:pt x="50" y="136"/>
                    <a:pt x="82" y="95"/>
                  </a:cubicBezTo>
                  <a:cubicBezTo>
                    <a:pt x="91" y="84"/>
                    <a:pt x="91" y="68"/>
                    <a:pt x="95" y="54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6040" y="7599"/>
              <a:ext cx="893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现实世界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778" y="8870"/>
              <a:ext cx="1215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/>
                <a:t>概念模型设计</a:t>
              </a: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825" y="10573"/>
              <a:ext cx="107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800" b="1"/>
                <a:t>子模式设计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658" y="10005"/>
              <a:ext cx="1380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800" b="1"/>
                <a:t>物理数据库设计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3" y="9438"/>
              <a:ext cx="1380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800" b="1"/>
                <a:t>逻辑数据库设计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4915" y="11140"/>
              <a:ext cx="9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800" b="1"/>
                <a:t>建立数据库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4915" y="8303"/>
              <a:ext cx="9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数据分析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938" y="8303"/>
              <a:ext cx="9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功能分析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6397" y="8870"/>
              <a:ext cx="923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功能模型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7473" y="8870"/>
              <a:ext cx="9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功能说明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6938" y="9438"/>
              <a:ext cx="9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事务设计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6938" y="10005"/>
              <a:ext cx="924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/>
                <a:t>程序说明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6801" y="10573"/>
              <a:ext cx="1215" cy="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800" b="1"/>
                <a:t>应用程序设计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6796" y="11140"/>
              <a:ext cx="1216" cy="3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zh-CN" altLang="en-US" sz="1800" b="1"/>
                <a:t>程序编码调试</a:t>
              </a: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H="1">
              <a:off x="5319" y="8036"/>
              <a:ext cx="1022" cy="2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5392" y="8637"/>
              <a:ext cx="0" cy="2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5366" y="9214"/>
              <a:ext cx="0" cy="2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5358" y="9786"/>
              <a:ext cx="0" cy="2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5358" y="10354"/>
              <a:ext cx="0" cy="2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5366" y="10921"/>
              <a:ext cx="0" cy="2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6785" y="7988"/>
              <a:ext cx="608" cy="3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6893" y="8652"/>
              <a:ext cx="376" cy="2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7524" y="8662"/>
              <a:ext cx="459" cy="2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6893" y="9204"/>
              <a:ext cx="434" cy="2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 flipH="1">
              <a:off x="7500" y="9204"/>
              <a:ext cx="476" cy="2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7406" y="9771"/>
              <a:ext cx="0" cy="2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7408" y="10339"/>
              <a:ext cx="0" cy="2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7417" y="10921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084727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34820" y="13907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0592" y="103217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数据库系统设计开发特点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764671" y="20526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20057" y="1484444"/>
            <a:ext cx="7104743" cy="126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数据库系统开发遵循软件工程开发的原则和方法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结构（数据）设计、行为（处理）设计同步相结合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0" y="4940300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281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7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6"/>
  <p:tag name="ISPRING_RESOURCE_PATHS_HASH_PRESENTER" val="24476b7dd462829faf2cd505750318b32aa4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221</Words>
  <Application>Microsoft Office PowerPoint</Application>
  <PresentationFormat>全屏显示(16:9)</PresentationFormat>
  <Paragraphs>73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LilyUPC</vt:lpstr>
      <vt:lpstr>Watford DB</vt:lpstr>
      <vt:lpstr>方正超粗黑简体</vt:lpstr>
      <vt:lpstr>方正大黑简体</vt:lpstr>
      <vt:lpstr>方正兰亭细黑_GBK</vt:lpstr>
      <vt:lpstr>方正姚体</vt:lpstr>
      <vt:lpstr>华文彩云</vt:lpstr>
      <vt:lpstr>宋体</vt:lpstr>
      <vt:lpstr>微软雅黑</vt:lpstr>
      <vt:lpstr>幼圆</vt:lpstr>
      <vt:lpstr>造字工房劲黑（非商用）常规体</vt:lpstr>
      <vt:lpstr>Arial</vt:lpstr>
      <vt:lpstr>Calibri</vt:lpstr>
      <vt:lpstr>Times New Roman</vt:lpstr>
      <vt:lpstr>Office 主题​​</vt:lpstr>
      <vt:lpstr>Visio</vt:lpstr>
      <vt:lpstr>Visio.Drawing.6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108</cp:revision>
  <dcterms:created xsi:type="dcterms:W3CDTF">2015-01-22T11:01:02Z</dcterms:created>
  <dcterms:modified xsi:type="dcterms:W3CDTF">2020-06-27T01:01:12Z</dcterms:modified>
</cp:coreProperties>
</file>