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4" r:id="rId2"/>
    <p:sldId id="257" r:id="rId3"/>
    <p:sldId id="306" r:id="rId4"/>
    <p:sldId id="313" r:id="rId5"/>
    <p:sldId id="260" r:id="rId6"/>
    <p:sldId id="312" r:id="rId7"/>
    <p:sldId id="314" r:id="rId8"/>
    <p:sldId id="279" r:id="rId9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076" autoAdjust="0"/>
  </p:normalViewPr>
  <p:slideViewPr>
    <p:cSldViewPr snapToGrid="0">
      <p:cViewPr varScale="1">
        <p:scale>
          <a:sx n="87" d="100"/>
          <a:sy n="87" d="100"/>
        </p:scale>
        <p:origin x="6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6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9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6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76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3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0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9601834">
            <a:off x="654536" y="2179294"/>
            <a:ext cx="76242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2020 </a:t>
            </a:r>
            <a:r>
              <a:rPr lang="zh-CN" altLang="en-US" sz="5400" b="0" cap="none" spc="0" dirty="0" smtClean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索剑数据库系统</a:t>
            </a:r>
            <a:endParaRPr lang="zh-CN" altLang="en-US" sz="5400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1456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0392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8735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5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1779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6758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0671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3025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2770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4843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5214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hyperlink" Target="https://www.icourse163.org/course/ruc-48800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201287" y="3180346"/>
            <a:ext cx="3600400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计算机科学与工程学院    </a:t>
            </a:r>
            <a:r>
              <a:rPr lang="zh-CN" altLang="en-US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索剑</a:t>
            </a:r>
            <a:endParaRPr lang="zh-CN" altLang="en-US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Oval 53"/>
          <p:cNvSpPr>
            <a:spLocks noChangeArrowheads="1"/>
          </p:cNvSpPr>
          <p:nvPr/>
        </p:nvSpPr>
        <p:spPr bwMode="auto">
          <a:xfrm>
            <a:off x="1093195" y="873280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3685161" y="3309754"/>
            <a:ext cx="429682" cy="429356"/>
            <a:chOff x="936" y="1480"/>
            <a:chExt cx="1589" cy="1588"/>
          </a:xfrm>
        </p:grpSpPr>
        <p:grpSp>
          <p:nvGrpSpPr>
            <p:cNvPr id="9" name="组合 33"/>
            <p:cNvGrpSpPr>
              <a:grpSpLocks/>
            </p:cNvGrpSpPr>
            <p:nvPr/>
          </p:nvGrpSpPr>
          <p:grpSpPr bwMode="auto">
            <a:xfrm>
              <a:off x="985" y="1584"/>
              <a:ext cx="1441" cy="1439"/>
              <a:chOff x="1754168" y="3653262"/>
              <a:chExt cx="1857599" cy="1857597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0067B4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581452" y="4093187"/>
                <a:ext cx="199958" cy="550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Oval 53"/>
          <p:cNvSpPr>
            <a:spLocks noChangeArrowheads="1"/>
          </p:cNvSpPr>
          <p:nvPr/>
        </p:nvSpPr>
        <p:spPr bwMode="auto">
          <a:xfrm>
            <a:off x="691548" y="2789703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909867" y="793576"/>
            <a:ext cx="2458629" cy="245862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785551" y="3362021"/>
            <a:ext cx="226693" cy="226693"/>
            <a:chOff x="2889188" y="1494971"/>
            <a:chExt cx="1360493" cy="1360493"/>
          </a:xfrm>
        </p:grpSpPr>
        <p:grpSp>
          <p:nvGrpSpPr>
            <p:cNvPr id="60" name="组合 59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2" name="同心圆 6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185233" y="1625415"/>
              <a:ext cx="241246" cy="1205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5400" dirty="0">
                <a:latin typeface="方正大黑简体" panose="02010601030101010101" pitchFamily="2" charset="-122"/>
                <a:ea typeface="方正大黑简体" panose="02010601030101010101" pitchFamily="2" charset="-122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050076" y="2143372"/>
            <a:ext cx="4410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课程内容和授课方式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0" name="Oval 53"/>
          <p:cNvSpPr>
            <a:spLocks noChangeArrowheads="1"/>
          </p:cNvSpPr>
          <p:nvPr/>
        </p:nvSpPr>
        <p:spPr bwMode="auto">
          <a:xfrm>
            <a:off x="7046379" y="4250534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2" name="Oval 53"/>
          <p:cNvSpPr>
            <a:spLocks noChangeArrowheads="1"/>
          </p:cNvSpPr>
          <p:nvPr/>
        </p:nvSpPr>
        <p:spPr bwMode="auto">
          <a:xfrm>
            <a:off x="7742004" y="3765057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3267870" y="270553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86" name="同心圆 8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椭圆 87"/>
          <p:cNvSpPr/>
          <p:nvPr/>
        </p:nvSpPr>
        <p:spPr>
          <a:xfrm>
            <a:off x="3402900" y="167230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1315710" y="3253914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7"/>
          <p:cNvSpPr>
            <a:spLocks noChangeArrowheads="1"/>
          </p:cNvSpPr>
          <p:nvPr/>
        </p:nvSpPr>
        <p:spPr bwMode="auto">
          <a:xfrm>
            <a:off x="5206916" y="323014"/>
            <a:ext cx="3819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方正大黑简体" panose="02010601030101010101" pitchFamily="2" charset="-122"/>
                <a:ea typeface="方正大黑简体" panose="02010601030101010101" pitchFamily="2" charset="-122"/>
                <a:cs typeface="LilyUPC" pitchFamily="34" charset="-34"/>
                <a:sym typeface="微软雅黑" pitchFamily="34" charset="-122"/>
              </a:rPr>
              <a:t>THE DATABASE SYSTEM</a:t>
            </a:r>
            <a:endParaRPr lang="zh-CN" altLang="en-US" sz="2400" dirty="0">
              <a:latin typeface="方正大黑简体" panose="02010601030101010101" pitchFamily="2" charset="-122"/>
              <a:ea typeface="方正大黑简体" panose="02010601030101010101" pitchFamily="2" charset="-122"/>
              <a:cs typeface="LilyUPC" pitchFamily="34" charset="-34"/>
              <a:sym typeface="微软雅黑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03" y="772410"/>
            <a:ext cx="2477716" cy="2477716"/>
          </a:xfrm>
          <a:prstGeom prst="rect">
            <a:avLst/>
          </a:prstGeom>
        </p:spPr>
      </p:pic>
      <p:sp>
        <p:nvSpPr>
          <p:cNvPr id="36" name="TextBox 68"/>
          <p:cNvSpPr txBox="1"/>
          <p:nvPr/>
        </p:nvSpPr>
        <p:spPr>
          <a:xfrm>
            <a:off x="7294466" y="645068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34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4" presetClass="pat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"/>
                            </p:stCondLst>
                            <p:childTnLst>
                              <p:par>
                                <p:cTn id="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6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80"/>
                            </p:stCondLst>
                            <p:childTnLst>
                              <p:par>
                                <p:cTn id="6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33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30"/>
                            </p:stCondLst>
                            <p:childTnLst>
                              <p:par>
                                <p:cTn id="7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13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6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9" grpId="0"/>
      <p:bldP spid="70" grpId="0" animBg="1"/>
      <p:bldP spid="72" grpId="0" animBg="1"/>
      <p:bldP spid="84" grpId="0" animBg="1"/>
      <p:bldP spid="84" grpId="1" animBg="1"/>
      <p:bldP spid="84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>
            <a:stCxn id="50" idx="1"/>
          </p:cNvCxnSpPr>
          <p:nvPr/>
        </p:nvCxnSpPr>
        <p:spPr>
          <a:xfrm>
            <a:off x="4425309" y="2892444"/>
            <a:ext cx="1267883" cy="18037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4377716" y="2630834"/>
            <a:ext cx="544383" cy="551838"/>
            <a:chOff x="2683251" y="1962867"/>
            <a:chExt cx="1301106" cy="131892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椭圆 48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97001" y="1962867"/>
              <a:ext cx="1108001" cy="1250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36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248889" y="1808951"/>
            <a:ext cx="544383" cy="544383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椭圆 51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00935" y="1980687"/>
              <a:ext cx="1108003" cy="1250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692089" y="1070434"/>
            <a:ext cx="544383" cy="544383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椭圆 54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32415" y="1997052"/>
              <a:ext cx="1108003" cy="12505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202627" y="3454374"/>
            <a:ext cx="544383" cy="544383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" name="椭圆 59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71707" y="1997052"/>
              <a:ext cx="1108004" cy="12505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578705" y="4183809"/>
            <a:ext cx="553373" cy="584775"/>
            <a:chOff x="2683251" y="1905990"/>
            <a:chExt cx="1322595" cy="1397645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椭圆 39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02061" y="1905990"/>
              <a:ext cx="1203785" cy="13976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69081" y="1763750"/>
            <a:ext cx="2386369" cy="2386369"/>
            <a:chOff x="1278794" y="3334906"/>
            <a:chExt cx="914014" cy="914014"/>
          </a:xfrm>
        </p:grpSpPr>
        <p:grpSp>
          <p:nvGrpSpPr>
            <p:cNvPr id="58" name="组合 57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3" name="同心圆 6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443719" y="3591858"/>
              <a:ext cx="59026" cy="127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193751" y="29844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38964" y="2531535"/>
            <a:ext cx="1646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pc="3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目录</a:t>
            </a:r>
            <a:endParaRPr lang="zh-CN" altLang="en-US" sz="3200" spc="3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6" name="文本框 128"/>
          <p:cNvSpPr txBox="1"/>
          <p:nvPr/>
        </p:nvSpPr>
        <p:spPr>
          <a:xfrm>
            <a:off x="5782136" y="1132715"/>
            <a:ext cx="298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教材与参考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>
            <a:stCxn id="56" idx="3"/>
          </p:cNvCxnSpPr>
          <p:nvPr/>
        </p:nvCxnSpPr>
        <p:spPr>
          <a:xfrm flipV="1">
            <a:off x="4218088" y="1317381"/>
            <a:ext cx="1458048" cy="2151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4281072" y="2063121"/>
            <a:ext cx="1395064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4298128" y="3722831"/>
            <a:ext cx="1395064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3964280" y="4539343"/>
            <a:ext cx="1728912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128"/>
          <p:cNvSpPr txBox="1"/>
          <p:nvPr/>
        </p:nvSpPr>
        <p:spPr>
          <a:xfrm>
            <a:off x="5782136" y="1900271"/>
            <a:ext cx="21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教学过程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128"/>
          <p:cNvSpPr txBox="1"/>
          <p:nvPr/>
        </p:nvSpPr>
        <p:spPr>
          <a:xfrm>
            <a:off x="5782136" y="2725815"/>
            <a:ext cx="256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课程整体安排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128"/>
          <p:cNvSpPr txBox="1"/>
          <p:nvPr/>
        </p:nvSpPr>
        <p:spPr>
          <a:xfrm>
            <a:off x="5782136" y="3594728"/>
            <a:ext cx="317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教学进度表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128"/>
          <p:cNvSpPr txBox="1"/>
          <p:nvPr/>
        </p:nvSpPr>
        <p:spPr>
          <a:xfrm>
            <a:off x="5782135" y="4371303"/>
            <a:ext cx="284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考核方式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606530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5729 -0.00555 L -1.94444E-6 -3.45679E-6 " pathEditMode="relative" rAng="0" ptsTypes="AA">
                                          <p:cBhvr>
                                            <p:cTn id="42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65" y="2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5104 0.15926 L 2.5E-6 3.45679E-6 " pathEditMode="relative" rAng="0" ptsTypes="AA">
                                          <p:cBhvr>
                                            <p:cTn id="44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52" y="-79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9271 0.30926 L -2.77778E-7 -4.32099E-6 " pathEditMode="relative" rAng="0" ptsTypes="AA">
                                          <p:cBhvr>
                                            <p:cTn id="46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635" y="-154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438 -0.15555 L 2.22222E-6 -4.5679E-6 " pathEditMode="relative" rAng="0" ptsTypes="AA">
                                          <p:cBhvr>
                                            <p:cTn id="48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19" y="77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042 -0.30926 L 2.22222E-6 1.97531E-6 " pathEditMode="relative" rAng="0" ptsTypes="AA">
                                          <p:cBhvr>
                                            <p:cTn id="50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21" y="1546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6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7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8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8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8100"/>
                                </p:stCondLst>
                                <p:childTnLst>
                                  <p:par>
                                    <p:cTn id="9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57" grpId="0"/>
          <p:bldP spid="66" grpId="0"/>
          <p:bldP spid="82" grpId="0"/>
          <p:bldP spid="86" grpId="0"/>
          <p:bldP spid="87" grpId="0"/>
          <p:bldP spid="8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5729 -0.00555 L -1.94444E-6 -3.45679E-6 " pathEditMode="relative" rAng="0" ptsTypes="AA">
                                          <p:cBhvr>
                                            <p:cTn id="42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65" y="2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5104 0.15926 L 2.5E-6 3.45679E-6 " pathEditMode="relative" rAng="0" ptsTypes="AA">
                                          <p:cBhvr>
                                            <p:cTn id="44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52" y="-79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9271 0.30926 L -2.77778E-7 -4.32099E-6 " pathEditMode="relative" rAng="0" ptsTypes="AA">
                                          <p:cBhvr>
                                            <p:cTn id="46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635" y="-154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438 -0.15555 L 2.22222E-6 -4.5679E-6 " pathEditMode="relative" rAng="0" ptsTypes="AA">
                                          <p:cBhvr>
                                            <p:cTn id="48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19" y="77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042 -0.30926 L 2.22222E-6 1.97531E-6 " pathEditMode="relative" rAng="0" ptsTypes="AA">
                                          <p:cBhvr>
                                            <p:cTn id="50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21" y="1546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6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7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8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8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8100"/>
                                </p:stCondLst>
                                <p:childTnLst>
                                  <p:par>
                                    <p:cTn id="9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57" grpId="0"/>
          <p:bldP spid="66" grpId="0"/>
          <p:bldP spid="82" grpId="0"/>
          <p:bldP spid="86" grpId="0"/>
          <p:bldP spid="87" grpId="0"/>
          <p:bldP spid="8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134820" y="13907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30592" y="103217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教材与参考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14524" y="20526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9597" y="1066918"/>
            <a:ext cx="8323943" cy="29238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《数据库系统概论（第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版）》，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王珊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萨师煊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编著，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“十二五”普通高等教育本科国家级规划教材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高等教育出版社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978-7-04-040664-1</a:t>
            </a:r>
          </a:p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参考慕课网站：</a:t>
            </a:r>
            <a:r>
              <a:rPr lang="en-US" altLang="zh-CN" sz="2400" u="sng" dirty="0">
                <a:hlinkClick r:id="rId4"/>
              </a:rPr>
              <a:t>https://www.icourse163.org/course/ruc-488001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0718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134820" y="13907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30592" y="103217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教学过程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95068" y="20526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9597" y="1066918"/>
            <a:ext cx="8323943" cy="3412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课程采用项目教学法，同时结合新工科、双创等新时代内容继续深化。</a:t>
            </a:r>
          </a:p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“数据库系统”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课程通过理论教学、实验教学和“数据库系统”课程设计（项目实践）三个相互融通的教学环节，完成教学过程。项目在学期之初就确定，理论和实验教学交叉进行，实验教学是课程设计的有机组成部分。</a:t>
            </a:r>
          </a:p>
        </p:txBody>
      </p:sp>
      <p:cxnSp>
        <p:nvCxnSpPr>
          <p:cNvPr id="92" name="直接连接符 91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52602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134820" y="13907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30592" y="10321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课程整体安排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08642" y="20526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69" y="783191"/>
            <a:ext cx="7380287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8593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134820" y="13907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30592" y="103217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教学进度表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29154" y="20526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58" y="647479"/>
            <a:ext cx="6629741" cy="42928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20494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134820" y="13907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30592" y="103217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考核方式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95068" y="20526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9597" y="1066918"/>
            <a:ext cx="8323943" cy="2304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“数据库系统”课程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为考试课，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由平时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“数据库系统课程设计”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课程由答辩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。。</a:t>
            </a:r>
          </a:p>
        </p:txBody>
      </p:sp>
      <p:cxnSp>
        <p:nvCxnSpPr>
          <p:cNvPr id="92" name="直接连接符 91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5341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576178" y="1469671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椭圆 74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124538" y="4103901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477461" y="225871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187830" y="1414903"/>
            <a:ext cx="1005403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4949825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76"/>
          <p:cNvSpPr txBox="1"/>
          <p:nvPr/>
        </p:nvSpPr>
        <p:spPr>
          <a:xfrm>
            <a:off x="3889765" y="2079957"/>
            <a:ext cx="4745961" cy="570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项目开发需要做哪些准备？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565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900"/>
                            </p:stCondLst>
                            <p:childTnLst>
                              <p:par>
                                <p:cTn id="91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81" grpId="0"/>
      <p:bldP spid="81" grpId="1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6"/>
  <p:tag name="ISPRING_RESOURCE_PATHS_HASH_PRESENTER" val="24476b7dd462829faf2cd505750318b32aa4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220</Words>
  <Application>Microsoft Office PowerPoint</Application>
  <PresentationFormat>全屏显示(16:9)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LilyUPC</vt:lpstr>
      <vt:lpstr>Watford DB</vt:lpstr>
      <vt:lpstr>方正超粗黑简体</vt:lpstr>
      <vt:lpstr>方正大黑简体</vt:lpstr>
      <vt:lpstr>方正兰亭细黑_GBK</vt:lpstr>
      <vt:lpstr>方正姚体</vt:lpstr>
      <vt:lpstr>华文彩云</vt:lpstr>
      <vt:lpstr>宋体</vt:lpstr>
      <vt:lpstr>微软雅黑</vt:lpstr>
      <vt:lpstr>造字工房劲黑（非商用）常规体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378435271@qq.com</cp:lastModifiedBy>
  <cp:revision>108</cp:revision>
  <dcterms:created xsi:type="dcterms:W3CDTF">2015-01-22T11:01:02Z</dcterms:created>
  <dcterms:modified xsi:type="dcterms:W3CDTF">2020-02-20T18:13:23Z</dcterms:modified>
</cp:coreProperties>
</file>