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4" r:id="rId2"/>
    <p:sldId id="257" r:id="rId3"/>
    <p:sldId id="312" r:id="rId4"/>
    <p:sldId id="320" r:id="rId5"/>
    <p:sldId id="322" r:id="rId6"/>
    <p:sldId id="308" r:id="rId7"/>
    <p:sldId id="309" r:id="rId8"/>
    <p:sldId id="310" r:id="rId9"/>
    <p:sldId id="313" r:id="rId10"/>
    <p:sldId id="314" r:id="rId11"/>
    <p:sldId id="315" r:id="rId12"/>
    <p:sldId id="321" r:id="rId13"/>
    <p:sldId id="317" r:id="rId14"/>
    <p:sldId id="318" r:id="rId15"/>
    <p:sldId id="319" r:id="rId16"/>
    <p:sldId id="323" r:id="rId17"/>
    <p:sldId id="311" r:id="rId18"/>
  </p:sldIdLst>
  <p:sldSz cx="9144000" cy="5143500" type="screen16x9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076" autoAdjust="0"/>
  </p:normalViewPr>
  <p:slideViewPr>
    <p:cSldViewPr snapToGrid="0">
      <p:cViewPr varScale="1">
        <p:scale>
          <a:sx n="87" d="100"/>
          <a:sy n="87" d="100"/>
        </p:scale>
        <p:origin x="680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9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2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2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78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53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84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01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58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4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983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4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3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0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7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452703" y="261257"/>
            <a:ext cx="162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惠州学院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 rot="19601834">
            <a:off x="654536" y="2179294"/>
            <a:ext cx="76242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2020 </a:t>
            </a:r>
            <a:r>
              <a:rPr lang="zh-CN" altLang="en-US" sz="5400" b="0" cap="none" spc="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索剑数据库系统</a:t>
            </a:r>
            <a:endParaRPr lang="zh-CN" altLang="en-US" sz="5400" b="0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2021/2/11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01287" y="3180346"/>
            <a:ext cx="3600400" cy="519711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计算机科学与工程学院    </a:t>
            </a:r>
            <a:r>
              <a:rPr lang="zh-CN" altLang="en-US" dirty="0" smtClean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索剑</a:t>
            </a:r>
            <a:endParaRPr lang="zh-CN" altLang="en-US" dirty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Oval 53"/>
          <p:cNvSpPr>
            <a:spLocks noChangeArrowheads="1"/>
          </p:cNvSpPr>
          <p:nvPr/>
        </p:nvSpPr>
        <p:spPr bwMode="auto">
          <a:xfrm>
            <a:off x="1093195" y="873280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3685161" y="3309754"/>
            <a:ext cx="429682" cy="429356"/>
            <a:chOff x="936" y="1480"/>
            <a:chExt cx="1589" cy="1588"/>
          </a:xfrm>
        </p:grpSpPr>
        <p:grpSp>
          <p:nvGrpSpPr>
            <p:cNvPr id="9" name="组合 33"/>
            <p:cNvGrpSpPr>
              <a:grpSpLocks/>
            </p:cNvGrpSpPr>
            <p:nvPr/>
          </p:nvGrpSpPr>
          <p:grpSpPr bwMode="auto">
            <a:xfrm>
              <a:off x="985" y="1584"/>
              <a:ext cx="1441" cy="1439"/>
              <a:chOff x="1754168" y="3653262"/>
              <a:chExt cx="1857599" cy="1857597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0067B4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581452" y="4093187"/>
                <a:ext cx="199958" cy="550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691548" y="2789703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909867" y="793576"/>
            <a:ext cx="2458629" cy="245862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85551" y="3362021"/>
            <a:ext cx="226693" cy="226693"/>
            <a:chOff x="2889188" y="1494971"/>
            <a:chExt cx="1360493" cy="1360493"/>
          </a:xfrm>
        </p:grpSpPr>
        <p:grpSp>
          <p:nvGrpSpPr>
            <p:cNvPr id="60" name="组合 5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185233" y="1625415"/>
              <a:ext cx="241246" cy="1205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5400" dirty="0">
                <a:latin typeface="方正大黑简体" panose="02010601030101010101" pitchFamily="2" charset="-122"/>
                <a:ea typeface="方正大黑简体" panose="02010601030101010101" pitchFamily="2" charset="-122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10989" y="2243323"/>
            <a:ext cx="574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数据库系统项目池（</a:t>
            </a:r>
            <a:r>
              <a:rPr lang="en-US" altLang="zh-CN" sz="36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2021</a:t>
            </a:r>
            <a:r>
              <a:rPr lang="zh-CN" altLang="en-US" sz="36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sz="3600" b="1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0" name="Oval 53"/>
          <p:cNvSpPr>
            <a:spLocks noChangeArrowheads="1"/>
          </p:cNvSpPr>
          <p:nvPr/>
        </p:nvSpPr>
        <p:spPr bwMode="auto">
          <a:xfrm>
            <a:off x="7046379" y="4250534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2" name="Oval 53"/>
          <p:cNvSpPr>
            <a:spLocks noChangeArrowheads="1"/>
          </p:cNvSpPr>
          <p:nvPr/>
        </p:nvSpPr>
        <p:spPr bwMode="auto">
          <a:xfrm>
            <a:off x="7742004" y="3765057"/>
            <a:ext cx="252723" cy="252028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16" tIns="35658" rIns="71316" bIns="356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267870" y="27055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6" name="同心圆 8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椭圆 87"/>
          <p:cNvSpPr/>
          <p:nvPr/>
        </p:nvSpPr>
        <p:spPr>
          <a:xfrm>
            <a:off x="3402900" y="167230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1315710" y="3253914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7"/>
          <p:cNvSpPr>
            <a:spLocks noChangeArrowheads="1"/>
          </p:cNvSpPr>
          <p:nvPr/>
        </p:nvSpPr>
        <p:spPr bwMode="auto">
          <a:xfrm>
            <a:off x="4277276" y="1916205"/>
            <a:ext cx="3819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latin typeface="方正大黑简体" panose="02010601030101010101" pitchFamily="2" charset="-122"/>
                <a:ea typeface="方正大黑简体" panose="02010601030101010101" pitchFamily="2" charset="-122"/>
                <a:cs typeface="LilyUPC" pitchFamily="34" charset="-34"/>
                <a:sym typeface="微软雅黑" pitchFamily="34" charset="-122"/>
              </a:rPr>
              <a:t>THE DATABASE SYSTEM</a:t>
            </a:r>
            <a:endParaRPr lang="zh-CN" altLang="en-US" sz="2400" dirty="0">
              <a:latin typeface="方正大黑简体" panose="02010601030101010101" pitchFamily="2" charset="-122"/>
              <a:ea typeface="方正大黑简体" panose="02010601030101010101" pitchFamily="2" charset="-122"/>
              <a:cs typeface="LilyUPC" pitchFamily="34" charset="-34"/>
              <a:sym typeface="微软雅黑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03" y="772410"/>
            <a:ext cx="2477716" cy="24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6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440"/>
                            </p:stCondLst>
                            <p:childTnLst>
                              <p:par>
                                <p:cTn id="6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69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190"/>
                            </p:stCondLst>
                            <p:childTnLst>
                              <p:par>
                                <p:cTn id="7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9" grpId="0"/>
      <p:bldP spid="70" grpId="0" animBg="1"/>
      <p:bldP spid="72" grpId="0" animBg="1"/>
      <p:bldP spid="84" grpId="0" animBg="1"/>
      <p:bldP spid="84" grpId="1" animBg="1"/>
      <p:bldP spid="84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计步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8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经常需要轻团建工作，也希望员工有个好身体。如果做一个针对企业员工每天竞步走记录的工具，可以达到上述目标。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29984" y="1374745"/>
            <a:ext cx="2333550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并实现一个系统，要求：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和员工均可注册；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企业组织架构和对员工的管理；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每天员工的行走步数，计算机企业每个部门的平均步数；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一个企业做出每个员工每天的排名；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可以统计汇总。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357015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zh-CN" sz="36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广告牌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9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步行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成为最受欢迎的运动，步行时需要合适的步行衣裤等，穿上企业赞助的服装为企业做移动广告，两全其美。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67356" y="2197119"/>
            <a:ext cx="2333550" cy="2224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开发一个平台，要求：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和企业注册登录；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发布广告信息及打卡、步数要求；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打卡和步数统计；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晒单和计步排名；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数据统计。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20909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一起来投票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09649" y="2215741"/>
              <a:ext cx="848309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10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93266" y="2025250"/>
            <a:ext cx="1774806" cy="290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很多诸如培训机构会根据培训内容，让学员晒单发动投票的同时给与学员优惠，目的是广而告之，这是项目的核心；但有时学员发动天南地北的投票，对地域性机构并无太大意义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67356" y="2197119"/>
            <a:ext cx="2333550" cy="22621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创建并发布投票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可产生海报分享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作品和投票展示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排名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数据统计。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866098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“爱心传递”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09649" y="2185260"/>
              <a:ext cx="848309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2224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装修的房间可能含有超标甲醛，但市场上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元以下检测设备均无法准确进行测量，而购置高昂价格的检测仪对用户太过昂贵，也没有必要。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656327" y="1903212"/>
            <a:ext cx="2333550" cy="25472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实现一个平台，要求：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登录注册；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“爱心传递”方式，在人群中传递高品质的测试仪，可靠的解决人和人之间传递；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可以统计汇总以便提供公益服务或推荐甲醛治理服务。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85924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</a:t>
            </a:r>
            <a:r>
              <a:rPr lang="zh-CN" altLang="zh-CN" sz="36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小萝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09649" y="2185260"/>
              <a:ext cx="848309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装修的房间可能含有超标甲醛，消费者需要可信的甲醛检测和治理过程服务。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29984" y="1374745"/>
            <a:ext cx="2333550" cy="3293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实现一个平台，要求：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注册登录；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检测预约和管理；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施工队按预约时间上门服务，并记录检测数据；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用户需要，可预约施工时间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按预约时间上门服务，拍照施工过程，施工后确定复检时间；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可以统计汇总。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396550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r>
              <a:rPr lang="zh-CN" altLang="zh-CN" sz="36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化租房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09649" y="2185260"/>
              <a:ext cx="848309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22621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诸如广州城中村的老旧房屋，租金价格低、安全卫生差，如果做合适装修，可提供更高品质更高价格房屋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可能实现一定程度的定制么？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56539" y="1846015"/>
            <a:ext cx="2333550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设计开发一个平台，要求：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注册登录；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不同装修风格；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用户选择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装修风格，并预约入住时间；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房屋的状态；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可以统计汇总。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067917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健康码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09649" y="2185260"/>
              <a:ext cx="848309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在疫情爆发的过程中，为每个人配置健康码用于表示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健康情况，试着实现一个健康码管理系统，看看有哪些考虑的因素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56539" y="1846015"/>
            <a:ext cx="2333550" cy="2062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设计开发一个平台，要求：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注册登录；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个人健康码生成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健康码有不同的状态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健康码随着各种因素变化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可以统计汇总。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598132"/>
      </p:ext>
    </p:extLst>
  </p:cSld>
  <p:clrMapOvr>
    <a:masterClrMapping/>
  </p:clrMapOvr>
  <p:transition spd="slow">
    <p:cover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576178" y="146967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3124538" y="4103901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477461" y="225871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187830" y="1414903"/>
            <a:ext cx="1005403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4949825"/>
            <a:ext cx="9144000" cy="215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76"/>
          <p:cNvSpPr txBox="1"/>
          <p:nvPr/>
        </p:nvSpPr>
        <p:spPr>
          <a:xfrm>
            <a:off x="4534785" y="2002118"/>
            <a:ext cx="3608315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你和谁合作？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选择哪个课题？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如何规划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进度？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1766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900"/>
                            </p:stCondLst>
                            <p:childTnLst>
                              <p:par>
                                <p:cTn id="9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/>
      <p:bldP spid="81" grpId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>
            <a:stCxn id="50" idx="1"/>
          </p:cNvCxnSpPr>
          <p:nvPr/>
        </p:nvCxnSpPr>
        <p:spPr>
          <a:xfrm>
            <a:off x="4425309" y="2892444"/>
            <a:ext cx="1267883" cy="18037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4377716" y="2630834"/>
            <a:ext cx="544383" cy="551838"/>
            <a:chOff x="2683251" y="1962867"/>
            <a:chExt cx="1301106" cy="131892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椭圆 48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97001" y="1962867"/>
              <a:ext cx="1108001" cy="1250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36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48889" y="1808951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椭圆 51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00935" y="1980687"/>
              <a:ext cx="1108003" cy="1250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692089" y="1070434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椭圆 54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32415" y="1997052"/>
              <a:ext cx="1108003" cy="12505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202627" y="3454374"/>
            <a:ext cx="544383" cy="544383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" name="椭圆 59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707" y="1997052"/>
              <a:ext cx="1108004" cy="12505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78705" y="4183809"/>
            <a:ext cx="553373" cy="584775"/>
            <a:chOff x="2683251" y="1905990"/>
            <a:chExt cx="1322595" cy="1397645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椭圆 39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02061" y="1905990"/>
              <a:ext cx="1203785" cy="13976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69081" y="1763750"/>
            <a:ext cx="2386369" cy="2386369"/>
            <a:chOff x="1278794" y="3334906"/>
            <a:chExt cx="914014" cy="914014"/>
          </a:xfrm>
        </p:grpSpPr>
        <p:grpSp>
          <p:nvGrpSpPr>
            <p:cNvPr id="58" name="组合 5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3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443719" y="3591858"/>
              <a:ext cx="59026" cy="1278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数据库课程设计项目要求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6676" y="2373588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sz="32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886818" y="1161626"/>
            <a:ext cx="2211108" cy="525475"/>
            <a:chOff x="3436641" y="3783692"/>
            <a:chExt cx="2315549" cy="700633"/>
          </a:xfrm>
        </p:grpSpPr>
        <p:sp>
          <p:nvSpPr>
            <p:cNvPr id="66" name="文本框 128"/>
            <p:cNvSpPr txBox="1"/>
            <p:nvPr/>
          </p:nvSpPr>
          <p:spPr>
            <a:xfrm>
              <a:off x="3436641" y="3783692"/>
              <a:ext cx="231554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找到合作伙伴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129"/>
            <p:cNvSpPr txBox="1"/>
            <p:nvPr/>
          </p:nvSpPr>
          <p:spPr>
            <a:xfrm>
              <a:off x="3457192" y="4135512"/>
              <a:ext cx="229499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一个小组</a:t>
              </a:r>
              <a:r>
                <a:rPr lang="en-US" altLang="zh-CN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endParaRPr lang="zh-CN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864790" y="1917356"/>
            <a:ext cx="2377219" cy="575629"/>
            <a:chOff x="3409087" y="3865165"/>
            <a:chExt cx="3169624" cy="767504"/>
          </a:xfrm>
        </p:grpSpPr>
        <p:sp>
          <p:nvSpPr>
            <p:cNvPr id="69" name="文本框 131"/>
            <p:cNvSpPr txBox="1"/>
            <p:nvPr/>
          </p:nvSpPr>
          <p:spPr>
            <a:xfrm>
              <a:off x="3451160" y="3865165"/>
              <a:ext cx="31275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确定题目和团队名称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132"/>
            <p:cNvSpPr txBox="1"/>
            <p:nvPr/>
          </p:nvSpPr>
          <p:spPr>
            <a:xfrm>
              <a:off x="3409087" y="4099190"/>
              <a:ext cx="3047636" cy="533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9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在项目池中挑选创新分析</a:t>
              </a:r>
              <a:endParaRPr lang="zh-CN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886818" y="2771062"/>
            <a:ext cx="2333164" cy="574424"/>
            <a:chOff x="3451161" y="3865165"/>
            <a:chExt cx="3110884" cy="765900"/>
          </a:xfrm>
        </p:grpSpPr>
        <p:sp>
          <p:nvSpPr>
            <p:cNvPr id="72" name="文本框 134"/>
            <p:cNvSpPr txBox="1"/>
            <p:nvPr/>
          </p:nvSpPr>
          <p:spPr>
            <a:xfrm>
              <a:off x="3451161" y="3865165"/>
              <a:ext cx="3110884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需求分析报告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135"/>
            <p:cNvSpPr txBox="1"/>
            <p:nvPr/>
          </p:nvSpPr>
          <p:spPr>
            <a:xfrm>
              <a:off x="3754374" y="4282251"/>
              <a:ext cx="2294998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按规范书写，第</a:t>
              </a:r>
              <a:r>
                <a:rPr lang="en-US" altLang="zh-CN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周交</a:t>
              </a:r>
              <a:endParaRPr lang="zh-CN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902231" y="3587311"/>
            <a:ext cx="2248287" cy="562808"/>
            <a:chOff x="3451161" y="3865165"/>
            <a:chExt cx="2997716" cy="750412"/>
          </a:xfrm>
        </p:grpSpPr>
        <p:sp>
          <p:nvSpPr>
            <p:cNvPr id="75" name="文本框 137"/>
            <p:cNvSpPr txBox="1"/>
            <p:nvPr/>
          </p:nvSpPr>
          <p:spPr>
            <a:xfrm>
              <a:off x="3451161" y="3865165"/>
              <a:ext cx="29977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项目设计报告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138"/>
            <p:cNvSpPr txBox="1"/>
            <p:nvPr/>
          </p:nvSpPr>
          <p:spPr>
            <a:xfrm>
              <a:off x="3802518" y="4266763"/>
              <a:ext cx="2294999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按规范书写，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902231" y="4322184"/>
            <a:ext cx="2601751" cy="540242"/>
            <a:chOff x="3451161" y="3865165"/>
            <a:chExt cx="3469001" cy="720322"/>
          </a:xfrm>
        </p:grpSpPr>
        <p:sp>
          <p:nvSpPr>
            <p:cNvPr id="78" name="文本框 140"/>
            <p:cNvSpPr txBox="1"/>
            <p:nvPr/>
          </p:nvSpPr>
          <p:spPr>
            <a:xfrm>
              <a:off x="3451161" y="3865165"/>
              <a:ext cx="346900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项目开发与总结报告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141"/>
            <p:cNvSpPr txBox="1"/>
            <p:nvPr/>
          </p:nvSpPr>
          <p:spPr>
            <a:xfrm>
              <a:off x="3502793" y="4236674"/>
              <a:ext cx="270616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自行开发，课程设计周答辩</a:t>
              </a:r>
              <a:endParaRPr lang="zh-CN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0" name="直接连接符 79"/>
          <p:cNvCxnSpPr>
            <a:stCxn id="56" idx="3"/>
          </p:cNvCxnSpPr>
          <p:nvPr/>
        </p:nvCxnSpPr>
        <p:spPr>
          <a:xfrm flipV="1">
            <a:off x="4218088" y="1317381"/>
            <a:ext cx="1458048" cy="2151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281072" y="2063121"/>
            <a:ext cx="1395064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4298128" y="3722831"/>
            <a:ext cx="1395064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964280" y="4539343"/>
            <a:ext cx="1728912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729 -0.00555 L -1.94444E-6 -3.45679E-6 " pathEditMode="relative" rAng="0" ptsTypes="AA">
                                          <p:cBhvr>
                                            <p:cTn id="38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65" y="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104 0.15926 L 2.5E-6 3.45679E-6 " pathEditMode="relative" rAng="0" ptsTypes="AA">
                                          <p:cBhvr>
                                            <p:cTn id="40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52" y="-79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271 0.30926 L -2.77778E-7 -4.32099E-6 " pathEditMode="relative" rAng="0" ptsTypes="AA">
                                          <p:cBhvr>
                                            <p:cTn id="42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35" y="-1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438 -0.15555 L 2.22222E-6 -4.5679E-6 " pathEditMode="relative" rAng="0" ptsTypes="AA">
                                          <p:cBhvr>
                                            <p:cTn id="44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19" y="7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042 -0.30926 L 2.22222E-6 1.97531E-6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21" y="1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729 -0.00555 L -1.94444E-6 -3.45679E-6 " pathEditMode="relative" rAng="0" ptsTypes="AA">
                                          <p:cBhvr>
                                            <p:cTn id="38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865" y="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5104 0.15926 L 2.5E-6 3.45679E-6 " pathEditMode="relative" rAng="0" ptsTypes="AA">
                                          <p:cBhvr>
                                            <p:cTn id="40" dur="2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52" y="-79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9271 0.30926 L -2.77778E-7 -4.32099E-6 " pathEditMode="relative" rAng="0" ptsTypes="AA">
                                          <p:cBhvr>
                                            <p:cTn id="42" dur="2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635" y="-154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438 -0.15555 L 2.22222E-6 -4.5679E-6 " pathEditMode="relative" rAng="0" ptsTypes="AA">
                                          <p:cBhvr>
                                            <p:cTn id="44" dur="2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19" y="77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042 -0.30926 L 2.22222E-6 1.97531E-6 " pathEditMode="relative" rAng="0" ptsTypes="AA">
                                          <p:cBhvr>
                                            <p:cTn id="4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21" y="1546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5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摄影管理系统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75560" y="2185260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22621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在很多情况下我们需要别人提供摄影服务，例如婚纱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摄影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、儿童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成长摄影、毕业照、旅拍等等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自己设一个场景，给出解决方案。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67356" y="1638093"/>
            <a:ext cx="2333550" cy="2862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开发一个系统，要求：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注册登录；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摄影风格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陈列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并供用户选择；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用户选择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产品并预约摄影师等资源；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拍照后，并发含二维码的海报；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二维码推广链条；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775796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乡村</a:t>
            </a:r>
            <a:r>
              <a:rPr lang="zh-CN" altLang="zh-CN" sz="36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酒宴</a:t>
            </a:r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预约</a:t>
            </a:r>
            <a:r>
              <a:rPr lang="zh-CN" altLang="en-US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75560" y="2185260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15754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广东乡村结婚、满月等各种集体规模活动都会外包给厨师举办酒宴，这里也涉及采购原材料等问题。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90119" y="1903212"/>
            <a:ext cx="233355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设计开发一个平台，要求：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和厨师注册登录；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菜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品、原材料、厨师管理；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预约厨师和菜品；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原材料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计算配送；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厨师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服务后用户评价；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统计数据。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866289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聚会管理</a:t>
            </a:r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有多种原因我们要去聚会：同学会、生日会、庆祝会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；聚会总要有人策划、组织、采购基础材料或酒水什么的；一个撮合平台可以把聚会场地和聚会人连接在一起。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04654" y="2136794"/>
            <a:ext cx="2333550" cy="2062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聚会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平台，要求：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能够分类管理聚会场所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能够聚集、通知聚会人等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能够为聚会人找到合适场地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能够有一定推广功能；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后台数据管理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2634257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高校双创项目管理</a:t>
            </a:r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“双创”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背景下，高校内有很多不同种类的项目，管理繁琐，尤其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59245" y="1529468"/>
            <a:ext cx="2333550" cy="3631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个项目管理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平台，要求：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者可管理不同项目，并设置项目的比赛要求、起止时间、成员数量要求、比赛节点等；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进行比赛报名，填写相应资料；注意判断学生重复报项等各类不符合条件的报名行为并予以禁止；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比赛里程碑进行管理，提醒学生和管理者的相应任务，例如上交文档、当时评阅等；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教师和团队负责人可以按分组汇总统计课程设计情况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012395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r>
              <a:rPr lang="zh-CN" altLang="zh-CN" sz="36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机构营销、运营系统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5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22621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上有很多诸如游泳、模特、少儿编程等培训机构，都会遇到招生、课程、教师管理等各种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；不但需要内部流程管理，也需要市场推广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59245" y="1529468"/>
            <a:ext cx="2333550" cy="3416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开发一个系统给培训机构使用，要求：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注册、登录，能够报名并进入管理；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进行课程、教师管理，主动提醒用户上课，还可以使用户很清楚的了解每堂课和教师的情况；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可以将上课情况进行分享，能够记录分享线路，自动为分享者增加课程；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做各种数据统计，方便培训机构决策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805545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</a:t>
            </a:r>
            <a:r>
              <a:rPr lang="zh-CN" altLang="zh-CN" sz="36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途规划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6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有很多诸如携程、马蜂窝等旅游网站，但针对自我游程规划和记录的较少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729984" y="1374745"/>
            <a:ext cx="2333550" cy="3785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设计并实现一个旅途规划平台，要求：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注册和登录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管理景点，包括景点的核心内容及特色、所处地区、开放时间、核心内容开支时间等；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规划、设计所去区域的景点，最后形成旅途线路，方便查看和执行；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能够按规划打卡，旅程结束后可以统计完成情况；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管理者可以统计数据便于决策。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420697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363402" y="75931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游途</a:t>
            </a:r>
            <a:r>
              <a:rPr lang="zh-CN" altLang="en-US" sz="36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游记</a:t>
            </a:r>
            <a:endParaRPr lang="zh-CN" altLang="en-US" sz="36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62988" y="462406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516488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7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H="1" flipV="1">
            <a:off x="690096" y="1903212"/>
            <a:ext cx="1742552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51699" y="22845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899920" y="2278672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34"/>
          <p:cNvSpPr/>
          <p:nvPr/>
        </p:nvSpPr>
        <p:spPr>
          <a:xfrm rot="16200000">
            <a:off x="2484292" y="2604235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4"/>
          <p:cNvSpPr/>
          <p:nvPr/>
        </p:nvSpPr>
        <p:spPr>
          <a:xfrm rot="5400000">
            <a:off x="5998459" y="2651286"/>
            <a:ext cx="575547" cy="74018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"/>
          <p:cNvSpPr txBox="1"/>
          <p:nvPr/>
        </p:nvSpPr>
        <p:spPr>
          <a:xfrm>
            <a:off x="3092810" y="27231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场景</a:t>
            </a:r>
            <a:endParaRPr lang="zh-CN" altLang="en-US" sz="28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4933177" y="27905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要求</a:t>
            </a:r>
            <a:endParaRPr lang="zh-CN" altLang="en-US" sz="2400" dirty="0">
              <a:solidFill>
                <a:srgbClr val="C00000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27" name="TextBox 35"/>
          <p:cNvSpPr txBox="1"/>
          <p:nvPr/>
        </p:nvSpPr>
        <p:spPr>
          <a:xfrm>
            <a:off x="481208" y="2331206"/>
            <a:ext cx="177480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诸如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携程、马蜂窝等旅游网站虽有游记分享，但针对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游程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迅速形成以及游程和其他行业结合的方面还有很多可以探索的</a:t>
            </a:r>
            <a:r>
              <a:rPr lang="zh-CN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6656327" y="1530544"/>
            <a:ext cx="2333550" cy="290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并实现一个平台，要求：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注册和登录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管理城市和景点等；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记录游记；</a:t>
            </a:r>
          </a:p>
          <a:p>
            <a:pPr lvl="0"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游程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结束能够一段时间内有力的地点和景点路径，并以此访问游记；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管理者可以统计数据便于决策。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486080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8" dur="8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1" dur="8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4" grpId="0"/>
          <p:bldP spid="21" grpId="0" animBg="1"/>
          <p:bldP spid="22" grpId="0" animBg="1"/>
          <p:bldP spid="23" grpId="0"/>
          <p:bldP spid="24" grpId="0"/>
          <p:bldP spid="27" grpId="0"/>
          <p:bldP spid="29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476b7dd462829faf2cd505750318b32aa493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1568</Words>
  <Application>Microsoft Office PowerPoint</Application>
  <PresentationFormat>全屏显示(16:9)</PresentationFormat>
  <Paragraphs>196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LilyUPC</vt:lpstr>
      <vt:lpstr>Watford DB</vt:lpstr>
      <vt:lpstr>方正超粗黑简体</vt:lpstr>
      <vt:lpstr>方正大黑简体</vt:lpstr>
      <vt:lpstr>方正兰亭细黑_GBK</vt:lpstr>
      <vt:lpstr>方正姚体</vt:lpstr>
      <vt:lpstr>华文彩云</vt:lpstr>
      <vt:lpstr>华文细黑</vt:lpstr>
      <vt:lpstr>宋体</vt:lpstr>
      <vt:lpstr>微软雅黑</vt:lpstr>
      <vt:lpstr>造字工房劲黑（非商用）常规体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378435271@qq.com</cp:lastModifiedBy>
  <cp:revision>139</cp:revision>
  <dcterms:created xsi:type="dcterms:W3CDTF">2015-01-22T11:01:02Z</dcterms:created>
  <dcterms:modified xsi:type="dcterms:W3CDTF">2021-02-11T00:46:51Z</dcterms:modified>
</cp:coreProperties>
</file>