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4" r:id="rId2"/>
    <p:sldId id="257" r:id="rId3"/>
    <p:sldId id="258" r:id="rId4"/>
    <p:sldId id="310" r:id="rId5"/>
    <p:sldId id="261" r:id="rId6"/>
    <p:sldId id="325" r:id="rId7"/>
    <p:sldId id="305" r:id="rId8"/>
    <p:sldId id="306" r:id="rId9"/>
    <p:sldId id="326" r:id="rId10"/>
    <p:sldId id="307" r:id="rId11"/>
    <p:sldId id="309" r:id="rId12"/>
    <p:sldId id="270" r:id="rId13"/>
    <p:sldId id="262" r:id="rId14"/>
    <p:sldId id="314" r:id="rId15"/>
    <p:sldId id="327" r:id="rId16"/>
    <p:sldId id="315" r:id="rId17"/>
    <p:sldId id="316" r:id="rId18"/>
    <p:sldId id="324" r:id="rId19"/>
    <p:sldId id="317" r:id="rId20"/>
    <p:sldId id="318" r:id="rId21"/>
    <p:sldId id="319" r:id="rId22"/>
    <p:sldId id="329" r:id="rId23"/>
    <p:sldId id="336" r:id="rId24"/>
    <p:sldId id="320" r:id="rId25"/>
    <p:sldId id="331" r:id="rId26"/>
    <p:sldId id="340" r:id="rId27"/>
    <p:sldId id="321" r:id="rId28"/>
    <p:sldId id="332" r:id="rId29"/>
    <p:sldId id="339" r:id="rId30"/>
    <p:sldId id="322" r:id="rId31"/>
    <p:sldId id="333" r:id="rId32"/>
    <p:sldId id="337" r:id="rId33"/>
    <p:sldId id="323" r:id="rId34"/>
    <p:sldId id="334" r:id="rId35"/>
    <p:sldId id="338" r:id="rId36"/>
    <p:sldId id="330" r:id="rId37"/>
    <p:sldId id="328" r:id="rId38"/>
    <p:sldId id="268" r:id="rId39"/>
    <p:sldId id="308" r:id="rId40"/>
    <p:sldId id="279" r:id="rId41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76" autoAdjust="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6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8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6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0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38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4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2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05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4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0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8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08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3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29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2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3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3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82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79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16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0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0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81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58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81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2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7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9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8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9601834">
            <a:off x="654536" y="2179294"/>
            <a:ext cx="76242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2020 </a:t>
            </a:r>
            <a:r>
              <a:rPr lang="zh-CN" altLang="en-US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索剑数据库系统</a:t>
            </a:r>
            <a:endParaRPr lang="zh-CN" alt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hyperlink" Target="GB-T%209385-2008%20&#35745;&#31639;&#26426;&#36719;&#20214;&#38656;&#27714;&#35268;&#26684;&#35828;&#26126;&#35268;&#33539;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6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计算机科学与工程学院    </a:t>
            </a:r>
            <a:r>
              <a:rPr lang="zh-CN" altLang="en-US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索剑</a:t>
            </a:r>
            <a:endParaRPr lang="zh-CN" altLang="en-US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5" y="873280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3685161" y="3309754"/>
            <a:ext cx="429682" cy="429356"/>
            <a:chOff x="936" y="1480"/>
            <a:chExt cx="1589" cy="1588"/>
          </a:xfrm>
        </p:grpSpPr>
        <p:grpSp>
          <p:nvGrpSpPr>
            <p:cNvPr id="9" name="组合 33"/>
            <p:cNvGrpSpPr>
              <a:grpSpLocks/>
            </p:cNvGrpSpPr>
            <p:nvPr/>
          </p:nvGrpSpPr>
          <p:grpSpPr bwMode="auto">
            <a:xfrm>
              <a:off x="985" y="1584"/>
              <a:ext cx="1441" cy="1439"/>
              <a:chOff x="1754168" y="3653262"/>
              <a:chExt cx="1857599" cy="185759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81452" y="4093187"/>
                <a:ext cx="199958" cy="550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691548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09867" y="793576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551" y="3362021"/>
            <a:ext cx="226693" cy="226693"/>
            <a:chOff x="2889188" y="1494971"/>
            <a:chExt cx="1360493" cy="1360493"/>
          </a:xfrm>
        </p:grpSpPr>
        <p:grpSp>
          <p:nvGrpSpPr>
            <p:cNvPr id="60" name="组合 5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85233" y="1625415"/>
              <a:ext cx="241246" cy="120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5400" dirty="0"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98411" y="2358940"/>
            <a:ext cx="523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2.2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数据库系统项目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需求分析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0" name="Oval 53"/>
          <p:cNvSpPr>
            <a:spLocks noChangeArrowheads="1"/>
          </p:cNvSpPr>
          <p:nvPr/>
        </p:nvSpPr>
        <p:spPr bwMode="auto">
          <a:xfrm>
            <a:off x="7046379" y="4250534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7742004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267870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椭圆 87"/>
          <p:cNvSpPr/>
          <p:nvPr/>
        </p:nvSpPr>
        <p:spPr>
          <a:xfrm>
            <a:off x="3402900" y="167230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315710" y="325391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7"/>
          <p:cNvSpPr>
            <a:spLocks noChangeArrowheads="1"/>
          </p:cNvSpPr>
          <p:nvPr/>
        </p:nvSpPr>
        <p:spPr bwMode="auto">
          <a:xfrm>
            <a:off x="4277276" y="1916205"/>
            <a:ext cx="3819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LilyUPC" pitchFamily="34" charset="-34"/>
                <a:sym typeface="微软雅黑" pitchFamily="34" charset="-122"/>
              </a:rPr>
              <a:t>THE DATABASE SYSTEM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3" y="772410"/>
            <a:ext cx="2477716" cy="2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440"/>
                            </p:stCondLst>
                            <p:childTnLst>
                              <p:par>
                                <p:cTn id="6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69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9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9" grpId="0"/>
      <p:bldP spid="70" grpId="0" animBg="1"/>
      <p:bldP spid="72" grpId="0" animBg="1"/>
      <p:bldP spid="84" grpId="0" animBg="1"/>
      <p:bldP spid="84" grpId="1" animBg="1"/>
      <p:bldP spid="8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什么是需求分析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40703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8957" y="1285450"/>
            <a:ext cx="7211461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需求分析就是分析用户的要求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数据库的起点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结果是否准确地反映了用户的实际要求，将直接影响到后面各个阶段的设计，并影响到设计结果是否合理和实用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两个核心工作：需求采集整理、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</a:p>
          <a:p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2445" y="1991952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2445" y="251577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92445" y="3388814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644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需求分析的任务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40704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4381" y="675308"/>
            <a:ext cx="7738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调查的重点是“数据”和“处理”，获得用户对数据库的要求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用户需要从数据库中获得信息的内容与性质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由信息要求可以导出数据要求，即在数据库中需要存储哪些数据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用户要完成的处理功能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对处理性能的要求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与完整性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</p:txBody>
      </p:sp>
      <p:sp>
        <p:nvSpPr>
          <p:cNvPr id="13" name="椭圆 12"/>
          <p:cNvSpPr/>
          <p:nvPr/>
        </p:nvSpPr>
        <p:spPr>
          <a:xfrm>
            <a:off x="833505" y="1215809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9910" y="2430917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5786" y="3683262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9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 rot="13500000" flipH="1">
            <a:off x="2603057" y="922772"/>
            <a:ext cx="2232415" cy="2232844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701766" y="49557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0" y="4949825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2700000" flipH="1">
            <a:off x="5006067" y="2005538"/>
            <a:ext cx="1599708" cy="1686650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9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62264" y="1993810"/>
            <a:ext cx="541209" cy="540506"/>
            <a:chOff x="2097688" y="3956966"/>
            <a:chExt cx="2446337" cy="2443163"/>
          </a:xfrm>
        </p:grpSpPr>
        <p:sp>
          <p:nvSpPr>
            <p:cNvPr id="69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677378" y="1011831"/>
            <a:ext cx="658489" cy="657634"/>
            <a:chOff x="2097688" y="3956966"/>
            <a:chExt cx="2446337" cy="2443163"/>
          </a:xfrm>
        </p:grpSpPr>
        <p:sp>
          <p:nvSpPr>
            <p:cNvPr id="72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08957" y="1498921"/>
            <a:ext cx="1440160" cy="16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在真实情况下，用户只能从自己的视角看待业务问题，他们不能</a:t>
            </a:r>
            <a:r>
              <a:rPr lang="zh-CN" altLang="en-US" sz="1200" dirty="0">
                <a:solidFill>
                  <a:schemeClr val="tx1"/>
                </a:solidFill>
              </a:rPr>
              <a:t>准确地表达自己的需求</a:t>
            </a:r>
            <a:r>
              <a:rPr lang="zh-CN" altLang="en-US" sz="1200" dirty="0" smtClean="0">
                <a:solidFill>
                  <a:schemeClr val="tx1"/>
                </a:solidFill>
              </a:rPr>
              <a:t>，所</a:t>
            </a:r>
            <a:r>
              <a:rPr lang="zh-CN" altLang="en-US" sz="1200" dirty="0">
                <a:solidFill>
                  <a:schemeClr val="tx1"/>
                </a:solidFill>
              </a:rPr>
              <a:t>提出的需求往往不断地变化</a:t>
            </a:r>
            <a:r>
              <a:rPr lang="zh-CN" altLang="en-US" sz="1200" dirty="0" smtClean="0">
                <a:solidFill>
                  <a:schemeClr val="tx1"/>
                </a:solidFill>
              </a:rPr>
              <a:t>。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4445" y="2633048"/>
            <a:ext cx="14295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设计人员缺少用户的专业知识，不易理解用户的真正需求，甚至误解用户的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32294" y="1891975"/>
            <a:ext cx="16419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2718591" y="1052616"/>
            <a:ext cx="576064" cy="5760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81" name="椭圆 80"/>
          <p:cNvSpPr/>
          <p:nvPr/>
        </p:nvSpPr>
        <p:spPr>
          <a:xfrm>
            <a:off x="6200202" y="2039460"/>
            <a:ext cx="465334" cy="4653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技术人员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93"/>
          <p:cNvSpPr txBox="1"/>
          <p:nvPr/>
        </p:nvSpPr>
        <p:spPr>
          <a:xfrm>
            <a:off x="908957" y="2063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需求分析的难点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840704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5123642" y="2695788"/>
            <a:ext cx="14878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552" y="4048842"/>
            <a:ext cx="7739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设计人员必须不断深入地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用户（或潜在用户）进行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交流，才能逐步确定用户的实际需求，这是整个设计开发风险最高的地方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52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  <p:bldP spid="80" grpId="0"/>
      <p:bldP spid="81" grpId="0"/>
      <p:bldP spid="28" grpId="0" animBg="1"/>
      <p:bldP spid="29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4298782" y="1233560"/>
            <a:ext cx="4995" cy="32797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2137" y="580571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50848" y="87441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总体调查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73647" y="183962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3647" y="387715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50847" y="277122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形成共识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 rot="16200000">
            <a:off x="3929891" y="3676291"/>
            <a:ext cx="593477" cy="771065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34"/>
          <p:cNvSpPr/>
          <p:nvPr/>
        </p:nvSpPr>
        <p:spPr>
          <a:xfrm rot="5400000" flipH="1">
            <a:off x="4140960" y="2624819"/>
            <a:ext cx="514862" cy="66214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3935264" y="1638757"/>
            <a:ext cx="593477" cy="771065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34"/>
          <p:cNvSpPr/>
          <p:nvPr/>
        </p:nvSpPr>
        <p:spPr>
          <a:xfrm rot="5400000" flipH="1">
            <a:off x="4140960" y="725066"/>
            <a:ext cx="514862" cy="66214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2137" y="1574546"/>
            <a:ext cx="159551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协助用户明确对新系统的各种要求，包括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要求、处理要求、完全性与完整性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要求，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确定新系统的边界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6377" y="755657"/>
            <a:ext cx="195130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调查组织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机构、各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部门的业务活动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情况，初步分析并确认，确定分配需求调查任务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14911" y="2623491"/>
            <a:ext cx="1952775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反复沟通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，确定对业务和数据无二义性理解，最终</a:t>
            </a:r>
            <a:r>
              <a:rPr lang="zh-CN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</a:t>
            </a:r>
            <a:r>
              <a:rPr lang="zh-CN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共识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522" y="3878819"/>
            <a:ext cx="148151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需求，用约定的规范方法</a:t>
            </a:r>
            <a:r>
              <a:rPr lang="zh-CN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表达需求</a:t>
            </a:r>
            <a:endParaRPr lang="zh-CN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93"/>
          <p:cNvSpPr txBox="1"/>
          <p:nvPr/>
        </p:nvSpPr>
        <p:spPr>
          <a:xfrm>
            <a:off x="908957" y="2063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需求分析的步骤和方法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573620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786130" y="1007513"/>
            <a:ext cx="12650" cy="3505846"/>
          </a:xfrm>
          <a:prstGeom prst="line">
            <a:avLst/>
          </a:prstGeom>
          <a:ln w="603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786130" y="4491588"/>
            <a:ext cx="545312" cy="0"/>
          </a:xfrm>
          <a:prstGeom prst="line">
            <a:avLst/>
          </a:prstGeom>
          <a:ln w="603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773481" y="1034366"/>
            <a:ext cx="297958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42739341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3" presetID="12" presetClass="entr" presetSubtype="8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8" grpId="0"/>
          <p:bldP spid="49" grpId="0"/>
          <p:bldP spid="50" grpId="0"/>
          <p:bldP spid="30" grpId="0" animBg="1"/>
          <p:bldP spid="41" grpId="0" animBg="1"/>
          <p:bldP spid="31" grpId="0"/>
          <p:bldP spid="35" grpId="0"/>
          <p:bldP spid="36" grpId="0"/>
          <p:bldP spid="37" grpId="0"/>
          <p:bldP spid="38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3" presetID="12" presetClass="entr" presetSubtype="8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8" grpId="0"/>
          <p:bldP spid="49" grpId="0"/>
          <p:bldP spid="50" grpId="0"/>
          <p:bldP spid="30" grpId="0" animBg="1"/>
          <p:bldP spid="41" grpId="0" animBg="1"/>
          <p:bldP spid="31" grpId="0"/>
          <p:bldP spid="35" grpId="0"/>
          <p:bldP spid="36" grpId="0"/>
          <p:bldP spid="37" grpId="0"/>
          <p:bldP spid="38" grpId="0" animBg="1"/>
          <p:bldP spid="3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需求调查的方法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40704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3729" y="1154180"/>
            <a:ext cx="367395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通过亲身参加业务工作了解业务活动的情况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调查会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通过与用户座谈来了解业务活动情况及用户需求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请专人介绍</a:t>
            </a:r>
          </a:p>
        </p:txBody>
      </p:sp>
      <p:sp>
        <p:nvSpPr>
          <p:cNvPr id="13" name="椭圆 12"/>
          <p:cNvSpPr/>
          <p:nvPr/>
        </p:nvSpPr>
        <p:spPr>
          <a:xfrm>
            <a:off x="731934" y="1282624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9182" y="1164260"/>
            <a:ext cx="3673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对某些调查中的问题，可以找专人询问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调查表请用户填写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调查表设计合理，则很有效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查阅与原系统有关的数据记录</a:t>
            </a:r>
          </a:p>
        </p:txBody>
      </p:sp>
      <p:sp>
        <p:nvSpPr>
          <p:cNvPr id="16" name="椭圆 15"/>
          <p:cNvSpPr/>
          <p:nvPr/>
        </p:nvSpPr>
        <p:spPr>
          <a:xfrm>
            <a:off x="731933" y="2427001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0058" y="3573724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75511" y="128623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875511" y="244999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75511" y="3233811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899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1791" y="2642658"/>
            <a:ext cx="80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分析表达用户需求</a:t>
            </a:r>
            <a:endParaRPr lang="zh-CN" altLang="en-US" sz="3600" spc="3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81448" y="114058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0454" y="2210188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3608556" y="258139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64443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8957" y="966901"/>
            <a:ext cx="7511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结构化分析方法（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Structured Analysis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方法从最上层的系统组织机构入手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采用自顶向下、逐层分解的方式分析系统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对用户需求进行分析与表达后，需求分析报告必须提交给用户，征得用户的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314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4850" y="724697"/>
            <a:ext cx="66532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24" y="1204761"/>
            <a:ext cx="6589878" cy="353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7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32506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graphicFrame>
        <p:nvGraphicFramePr>
          <p:cNvPr id="15" name="Group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6237"/>
              </p:ext>
            </p:extLst>
          </p:nvPr>
        </p:nvGraphicFramePr>
        <p:xfrm>
          <a:off x="228600" y="2097206"/>
          <a:ext cx="8763000" cy="2026920"/>
        </p:xfrm>
        <a:graphic>
          <a:graphicData uri="http://schemas.openxmlformats.org/drawingml/2006/table">
            <a:tbl>
              <a:tblPr/>
              <a:tblGrid>
                <a:gridCol w="609600"/>
                <a:gridCol w="1295400"/>
                <a:gridCol w="609600"/>
                <a:gridCol w="762000"/>
                <a:gridCol w="533400"/>
                <a:gridCol w="533400"/>
                <a:gridCol w="533400"/>
                <a:gridCol w="609600"/>
                <a:gridCol w="533400"/>
                <a:gridCol w="762000"/>
                <a:gridCol w="838200"/>
                <a:gridCol w="1143000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款号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款名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色号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色名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XS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XL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数量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单价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金额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1109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活领女马夹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0007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品红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23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129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127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295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￥210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￥61,950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1109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活领女马夹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0009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湖蓝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552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68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66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694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￥300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￥208,200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1109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活领女马夹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0010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苹果绿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43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56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78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191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￥180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￥34,380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1110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毛领女短褛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0007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品红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56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87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94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23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269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￥300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￥80,700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1190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白底兰花裤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0908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鸭蛋黄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45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64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129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￥130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￥16,770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合计</a:t>
                      </a: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171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782 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117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358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1578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1120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￥402,000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2584816" y="745053"/>
            <a:ext cx="3174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JIA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服装设计有限公司  出库单</a:t>
            </a:r>
          </a:p>
        </p:txBody>
      </p:sp>
      <p:sp>
        <p:nvSpPr>
          <p:cNvPr id="19" name="Rectangle 241"/>
          <p:cNvSpPr>
            <a:spLocks noChangeArrowheads="1"/>
          </p:cNvSpPr>
          <p:nvPr/>
        </p:nvSpPr>
        <p:spPr bwMode="auto">
          <a:xfrm>
            <a:off x="228600" y="1349494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客户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ID：</a:t>
            </a:r>
            <a:r>
              <a:rPr lang="en-US" altLang="zh-CN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0203</a:t>
            </a:r>
          </a:p>
        </p:txBody>
      </p:sp>
      <p:sp>
        <p:nvSpPr>
          <p:cNvPr id="20" name="Rectangle 242"/>
          <p:cNvSpPr>
            <a:spLocks noChangeArrowheads="1"/>
          </p:cNvSpPr>
          <p:nvPr/>
        </p:nvSpPr>
        <p:spPr bwMode="auto">
          <a:xfrm>
            <a:off x="225425" y="1640006"/>
            <a:ext cx="190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客户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    ：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李益</a:t>
            </a:r>
          </a:p>
        </p:txBody>
      </p:sp>
      <p:sp>
        <p:nvSpPr>
          <p:cNvPr id="21" name="Rectangle 243"/>
          <p:cNvSpPr>
            <a:spLocks noChangeArrowheads="1"/>
          </p:cNvSpPr>
          <p:nvPr/>
        </p:nvSpPr>
        <p:spPr bwMode="auto">
          <a:xfrm>
            <a:off x="6248400" y="1640006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出库时间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-04-05</a:t>
            </a:r>
          </a:p>
        </p:txBody>
      </p:sp>
      <p:sp>
        <p:nvSpPr>
          <p:cNvPr id="22" name="Rectangle 244"/>
          <p:cNvSpPr>
            <a:spLocks noChangeArrowheads="1"/>
          </p:cNvSpPr>
          <p:nvPr/>
        </p:nvSpPr>
        <p:spPr bwMode="auto">
          <a:xfrm>
            <a:off x="3279775" y="1349494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货运方式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铁路</a:t>
            </a:r>
          </a:p>
        </p:txBody>
      </p:sp>
      <p:sp>
        <p:nvSpPr>
          <p:cNvPr id="23" name="Rectangle 245"/>
          <p:cNvSpPr>
            <a:spLocks noChangeArrowheads="1"/>
          </p:cNvSpPr>
          <p:nvPr/>
        </p:nvSpPr>
        <p:spPr bwMode="auto">
          <a:xfrm>
            <a:off x="3276600" y="1640006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货运公司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中铁快运</a:t>
            </a:r>
          </a:p>
        </p:txBody>
      </p:sp>
      <p:sp>
        <p:nvSpPr>
          <p:cNvPr id="24" name="Rectangle 246"/>
          <p:cNvSpPr>
            <a:spLocks noChangeArrowheads="1"/>
          </p:cNvSpPr>
          <p:nvPr/>
        </p:nvSpPr>
        <p:spPr bwMode="auto">
          <a:xfrm>
            <a:off x="6248400" y="1335206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出库单号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03040500001</a:t>
            </a:r>
            <a:endParaRPr lang="zh-CN" altLang="en-US" sz="1800" u="sng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Rectangle 247"/>
          <p:cNvSpPr>
            <a:spLocks noChangeArrowheads="1"/>
          </p:cNvSpPr>
          <p:nvPr/>
        </p:nvSpPr>
        <p:spPr bwMode="auto">
          <a:xfrm>
            <a:off x="267131" y="4169409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制单</a:t>
            </a:r>
            <a:r>
              <a: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800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吴伟良</a:t>
            </a:r>
          </a:p>
        </p:txBody>
      </p:sp>
      <p:sp>
        <p:nvSpPr>
          <p:cNvPr id="26" name="Rectangle 248"/>
          <p:cNvSpPr>
            <a:spLocks noChangeArrowheads="1"/>
          </p:cNvSpPr>
          <p:nvPr/>
        </p:nvSpPr>
        <p:spPr bwMode="auto">
          <a:xfrm>
            <a:off x="3692956" y="4169409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审核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牛丽丽</a:t>
            </a:r>
          </a:p>
        </p:txBody>
      </p:sp>
      <p:sp>
        <p:nvSpPr>
          <p:cNvPr id="27" name="Rectangle 249"/>
          <p:cNvSpPr>
            <a:spLocks noChangeArrowheads="1"/>
          </p:cNvSpPr>
          <p:nvPr/>
        </p:nvSpPr>
        <p:spPr bwMode="auto">
          <a:xfrm>
            <a:off x="6969556" y="4169409"/>
            <a:ext cx="190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33333"/>
                        <a:invGamma/>
                      </a:srgbClr>
                    </a:gs>
                    <a:gs pos="100000">
                      <a:srgbClr val="FFFF99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出库审核</a:t>
            </a:r>
            <a:r>
              <a:rPr lang="en-US" altLang="zh-CN" sz="180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800" u="sng">
                <a:latin typeface="华文细黑" panose="02010600040101010101" pitchFamily="2" charset="-122"/>
                <a:ea typeface="华文细黑" panose="02010600040101010101" pitchFamily="2" charset="-122"/>
              </a:rPr>
              <a:t>何辉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973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38339" y="1182945"/>
            <a:ext cx="720962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数据库中数据的描述，即元数据，不是数据本身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需求分析阶段建立，在数据库设计过程中不断修改、充实、完善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进行详细的数据收集和数据分析所获得的主要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06345" y="1863784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06345" y="2394960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06345" y="327039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229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连接符 83"/>
          <p:cNvCxnSpPr/>
          <p:nvPr/>
        </p:nvCxnSpPr>
        <p:spPr>
          <a:xfrm>
            <a:off x="4298128" y="372283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565176" y="2063121"/>
            <a:ext cx="1110960" cy="4515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0" idx="1"/>
          </p:cNvCxnSpPr>
          <p:nvPr/>
        </p:nvCxnSpPr>
        <p:spPr>
          <a:xfrm>
            <a:off x="4425309" y="2892444"/>
            <a:ext cx="1267883" cy="1803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377716" y="2630834"/>
            <a:ext cx="544383" cy="551838"/>
            <a:chOff x="2683251" y="1962867"/>
            <a:chExt cx="1301106" cy="131892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97001" y="1962867"/>
              <a:ext cx="1108001" cy="125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48889" y="1808951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00935" y="1980687"/>
              <a:ext cx="1108003" cy="1250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92089" y="107043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2415" y="1997052"/>
              <a:ext cx="1108003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02627" y="345437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椭圆 5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707" y="1997052"/>
              <a:ext cx="1108004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78705" y="4183809"/>
            <a:ext cx="553373" cy="584775"/>
            <a:chOff x="2683251" y="1905990"/>
            <a:chExt cx="1322595" cy="1397645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2061" y="1905990"/>
              <a:ext cx="1203785" cy="1397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081" y="1763750"/>
            <a:ext cx="2386369" cy="2386369"/>
            <a:chOff x="1278794" y="3334906"/>
            <a:chExt cx="914014" cy="914014"/>
          </a:xfrm>
        </p:grpSpPr>
        <p:grpSp>
          <p:nvGrpSpPr>
            <p:cNvPr id="58" name="组合 5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20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53787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38964" y="2531535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目录</a:t>
            </a:r>
            <a:endParaRPr lang="zh-CN" altLang="en-US" sz="3200" spc="3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6" name="文本框 128"/>
          <p:cNvSpPr txBox="1"/>
          <p:nvPr/>
        </p:nvSpPr>
        <p:spPr>
          <a:xfrm>
            <a:off x="5891957" y="1174341"/>
            <a:ext cx="2412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数据库系统设计与开发</a:t>
            </a:r>
            <a:endParaRPr lang="zh-CN" altLang="en-US" sz="1600" dirty="0">
              <a:solidFill>
                <a:srgbClr val="C00000"/>
              </a:solidFill>
              <a:latin typeface="方正韵动中黑简体" panose="02000000000000000000" pitchFamily="2" charset="-122"/>
              <a:ea typeface="方正韵动中黑简体" panose="02000000000000000000" pitchFamily="2" charset="-122"/>
            </a:endParaRPr>
          </a:p>
        </p:txBody>
      </p:sp>
      <p:sp>
        <p:nvSpPr>
          <p:cNvPr id="69" name="文本框 131"/>
          <p:cNvSpPr txBox="1"/>
          <p:nvPr/>
        </p:nvSpPr>
        <p:spPr>
          <a:xfrm>
            <a:off x="5873576" y="1942068"/>
            <a:ext cx="159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数据库设计</a:t>
            </a:r>
            <a:endParaRPr lang="zh-CN" altLang="en-US" sz="1600" dirty="0">
              <a:solidFill>
                <a:srgbClr val="C00000"/>
              </a:solidFill>
              <a:latin typeface="方正韵动中黑简体" panose="02000000000000000000" pitchFamily="2" charset="-122"/>
              <a:ea typeface="方正韵动中黑简体" panose="02000000000000000000" pitchFamily="2" charset="-122"/>
            </a:endParaRPr>
          </a:p>
        </p:txBody>
      </p:sp>
      <p:sp>
        <p:nvSpPr>
          <p:cNvPr id="72" name="文本框 134"/>
          <p:cNvSpPr txBox="1"/>
          <p:nvPr/>
        </p:nvSpPr>
        <p:spPr>
          <a:xfrm>
            <a:off x="5891958" y="2741204"/>
            <a:ext cx="23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需求分析及任务和方法</a:t>
            </a:r>
            <a:endParaRPr lang="zh-CN" altLang="en-US" sz="1600" dirty="0">
              <a:solidFill>
                <a:srgbClr val="C00000"/>
              </a:solidFill>
              <a:latin typeface="方正韵动中黑简体" panose="02000000000000000000" pitchFamily="2" charset="-122"/>
              <a:ea typeface="方正韵动中黑简体" panose="02000000000000000000" pitchFamily="2" charset="-122"/>
            </a:endParaRPr>
          </a:p>
        </p:txBody>
      </p:sp>
      <p:sp>
        <p:nvSpPr>
          <p:cNvPr id="75" name="文本框 137"/>
          <p:cNvSpPr txBox="1"/>
          <p:nvPr/>
        </p:nvSpPr>
        <p:spPr>
          <a:xfrm>
            <a:off x="5873576" y="3550651"/>
            <a:ext cx="201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分析表达用户需求</a:t>
            </a:r>
            <a:endParaRPr lang="zh-CN" altLang="en-US" sz="16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8" name="文本框 140"/>
          <p:cNvSpPr txBox="1"/>
          <p:nvPr/>
        </p:nvSpPr>
        <p:spPr>
          <a:xfrm>
            <a:off x="5896086" y="4370066"/>
            <a:ext cx="270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需求分析</a:t>
            </a:r>
            <a:r>
              <a:rPr lang="zh-CN" altLang="en-US" sz="1600" dirty="0">
                <a:solidFill>
                  <a:srgbClr val="C00000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文档内容和标准</a:t>
            </a: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4032913" y="1317381"/>
            <a:ext cx="1643223" cy="26923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964280" y="4539343"/>
            <a:ext cx="172891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60059" y="837389"/>
            <a:ext cx="70354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数据项是数据的最小组成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若干个数据项可以组成一个数据结构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数据字典通过对数据项和数据结构的定义来描述数据流、数据存储的逻辑内容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1238106" y="1399425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105" y="1780635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38105" y="220176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38105" y="2612955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38105" y="3024144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911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21657" y="909990"/>
            <a:ext cx="7628665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是不可再分的数据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对数据项的描述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20000"/>
              </a:lnSpc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20000"/>
              </a:lnSpc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“取值范围”、“与其他数据项的逻辑关系”定义了数据的完整性约束条件，是设计 数据检验功能的依据</a:t>
            </a:r>
          </a:p>
          <a:p>
            <a:pPr marL="457200" lvl="2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用关系规范化理论为指导，用数据依赖的概念分析和表示数据项之间的联系 </a:t>
            </a:r>
          </a:p>
        </p:txBody>
      </p:sp>
      <p:sp>
        <p:nvSpPr>
          <p:cNvPr id="13" name="椭圆 12"/>
          <p:cNvSpPr/>
          <p:nvPr/>
        </p:nvSpPr>
        <p:spPr>
          <a:xfrm>
            <a:off x="1087908" y="3094689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9347" y="1474375"/>
            <a:ext cx="66532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数据项描述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数据项含义说明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取值含义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与其他数据项的逻辑关系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数据项之间的联系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7907" y="373313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523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17386"/>
              </p:ext>
            </p:extLst>
          </p:nvPr>
        </p:nvGraphicFramePr>
        <p:xfrm>
          <a:off x="921657" y="1297606"/>
          <a:ext cx="748506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customerID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数据项含义说明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客户的唯一标识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客户号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取值范围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0001—9999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取值含义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位表示区域，第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位表示城市，第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为是客户序号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与其他数据项的逻辑关系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与出库单、退货单等其他数据结构中的客户的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，为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数据项之间的联系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客户数据结构中客户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决定其他数据项，因而其他数据项相同的不同客户，客户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也不同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416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89403"/>
              </p:ext>
            </p:extLst>
          </p:nvPr>
        </p:nvGraphicFramePr>
        <p:xfrm>
          <a:off x="921657" y="1297606"/>
          <a:ext cx="748506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A003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数据项名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ODOID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数据项含义说明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出库单的唯一标识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单号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取值范围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03010100001—99123199999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取值含义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位表示年份后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位，第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位表示月份，第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位表示日期，后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位）表示产生序号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与其他数据项的逻辑关系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与客户数据结构中的客户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，为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与发货公司数据结构中的发货公司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，为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与出库单细节数据结构中的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ODOID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，为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</a:t>
                      </a:r>
                      <a:r>
                        <a:rPr lang="en-US" altLang="zh-CN" sz="12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数据项之间的联系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出库单号决定其他数据项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929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21657" y="909990"/>
            <a:ext cx="75740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反映了数据之间的组合关系。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一个数据结构可以由若干个数据项组成，也可以由若干个数据结构组成，或由若干个数据项和数据结构混合组成。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对数据结构的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74333" y="1585890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2724" y="2757776"/>
            <a:ext cx="6008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数据结构名，含义说明，组成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数据项或数据结构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14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59812"/>
              </p:ext>
            </p:extLst>
          </p:nvPr>
        </p:nvGraphicFramePr>
        <p:xfrm>
          <a:off x="908957" y="1605009"/>
          <a:ext cx="74850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出库单（基础）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数据结构含义说明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市场部发货和仓库出库时的凭证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组成的数据项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出库单号，出库时间，制单，审核，仓库审核，客户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A001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），客户名，货运方式，货运公司，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组成的数据结构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出库单细节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67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69418"/>
              </p:ext>
            </p:extLst>
          </p:nvPr>
        </p:nvGraphicFramePr>
        <p:xfrm>
          <a:off x="908957" y="1605009"/>
          <a:ext cx="748506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出库单细节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数据结构含义说明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出库单中所包含的具体产品及数据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组成的数据项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款号，款名，色号，色名、加小码数量（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XS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），小码数量（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），中码数量（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），大码数量（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），加大码数量（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XL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）、数量（小计）、单价、金额（小计）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4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5769" y="909990"/>
            <a:ext cx="736172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是数据结构在系统内传输的路径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来源：说明该数据流来自哪个过程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数据流去向：说明该数据流将到哪个过程去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平均流量：在单位时间（每天、每周、每月等）里的传输次数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高峰期流量：在高峰时期的数据流量</a:t>
            </a:r>
          </a:p>
        </p:txBody>
      </p:sp>
      <p:sp>
        <p:nvSpPr>
          <p:cNvPr id="13" name="椭圆 12"/>
          <p:cNvSpPr/>
          <p:nvPr/>
        </p:nvSpPr>
        <p:spPr>
          <a:xfrm>
            <a:off x="1216901" y="282080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6901" y="1514795"/>
            <a:ext cx="7361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数据流描述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数据流名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数据流来源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数据流去向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平均流量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高峰期流量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16901" y="3224621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16901" y="3621612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16901" y="403901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177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28655"/>
              </p:ext>
            </p:extLst>
          </p:nvPr>
        </p:nvGraphicFramePr>
        <p:xfrm>
          <a:off x="921657" y="1297606"/>
          <a:ext cx="74850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OrderInfo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客户使用电话、邮件、传真、微信、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等传递的下单信息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数据流来源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客户（系统外）</a:t>
                      </a:r>
                      <a:r>
                        <a:rPr lang="zh-CN" altLang="en-US" sz="16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数据流去向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组成（数据结构）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出库单，出库单细节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平均流量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300/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高峰期流量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4657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98564"/>
              </p:ext>
            </p:extLst>
          </p:nvPr>
        </p:nvGraphicFramePr>
        <p:xfrm>
          <a:off x="921657" y="1297606"/>
          <a:ext cx="748506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beforeODO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形成制单但未审核的出库单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数据流来源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制单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数据流去向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组成（数据结构）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出库单，出库单细节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平均流量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300/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高峰期流量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045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1791" y="2642658"/>
            <a:ext cx="80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数据库系统设计与开发</a:t>
            </a:r>
            <a:endParaRPr lang="zh-CN" altLang="en-US" sz="3600" spc="3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81448" y="114058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0454" y="2210188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3608556" y="258139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80906" y="731260"/>
            <a:ext cx="78478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是数据结构停留或保存的地方，也是数据流的来源和去向之一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频度：每小时、每天或每周存取次数，每次存取的数据量等信息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存取方法：批处理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联机处理；检索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更新；顺序检索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随机检索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输入的数据流：数据来源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输出的数据流：数据去向</a:t>
            </a:r>
          </a:p>
        </p:txBody>
      </p:sp>
      <p:sp>
        <p:nvSpPr>
          <p:cNvPr id="13" name="椭圆 12"/>
          <p:cNvSpPr/>
          <p:nvPr/>
        </p:nvSpPr>
        <p:spPr>
          <a:xfrm>
            <a:off x="957611" y="3038371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1282" y="1774468"/>
            <a:ext cx="7141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数据存储描述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数据存储名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入的数据流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输出的数据流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存取频度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存取方式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57611" y="3459502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57611" y="3880633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57611" y="4284296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097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43034"/>
              </p:ext>
            </p:extLst>
          </p:nvPr>
        </p:nvGraphicFramePr>
        <p:xfrm>
          <a:off x="921657" y="1297606"/>
          <a:ext cx="748506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公司正在销售的产品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来自新品增加和产品生产入库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输出至出库单细节、退货单细节、库存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组成（数据结构）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2.4W/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年（款式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*色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*码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存取频度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小时（区域主管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*（单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存取方式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区域主管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次随机检索，生产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次更新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083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86289"/>
              </p:ext>
            </p:extLst>
          </p:nvPr>
        </p:nvGraphicFramePr>
        <p:xfrm>
          <a:off x="921657" y="1297606"/>
          <a:ext cx="748506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D003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出库单（审核）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制单好后经过审核的出库单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来自制单，须经经理审核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输出至仓库出库，区域主管、经理查询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组成（数据结构）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出库单，出库单细节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11W/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年（出库单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存取频度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天（区域主管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存取方式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区域主管、仓库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更新，各级查询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次随机检索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580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分析表达用户需求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86364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54577" y="909990"/>
            <a:ext cx="7454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的具体处理逻辑一般用判定表或判定树来描述。数据字典中只需要描述处理过程的说明性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说明：说明该处理过程的功能及处理要求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功能：该处理过程用来做什么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处理要求：处理频度要求，如单位时间里处理多少事务，多少数据量、响应时间要求等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处理要求是后面物理设计的输入及性能评价的标准</a:t>
            </a:r>
          </a:p>
        </p:txBody>
      </p:sp>
      <p:sp>
        <p:nvSpPr>
          <p:cNvPr id="13" name="椭圆 12"/>
          <p:cNvSpPr/>
          <p:nvPr/>
        </p:nvSpPr>
        <p:spPr>
          <a:xfrm>
            <a:off x="1163042" y="283358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3897" y="2028730"/>
            <a:ext cx="691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过程描述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处理过程名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简要说明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431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77031"/>
              </p:ext>
            </p:extLst>
          </p:nvPr>
        </p:nvGraphicFramePr>
        <p:xfrm>
          <a:off x="921657" y="1297606"/>
          <a:ext cx="748506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D001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处理过程名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ODOMK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出库单制单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OrderInfo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beforeODO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:{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简要说明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根据用户订货信息，参照查询客户、产品、货运公司、货运方式、员工等数据存储，锁定库存相关数据存储，完成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制单新增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26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8957" y="931518"/>
            <a:ext cx="273671" cy="270513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54686"/>
              </p:ext>
            </p:extLst>
          </p:nvPr>
        </p:nvGraphicFramePr>
        <p:xfrm>
          <a:off x="921657" y="1297606"/>
          <a:ext cx="748506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23"/>
                <a:gridCol w="4735040"/>
              </a:tblGrid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D002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处理过程名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ODOCHK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出库单审核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beforeODO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输出的数据流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afterODO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40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:{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简要说明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经理审核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ODO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制单，三个核心更新：库存数据存储、客户数据存储中客户账面余额数据项修改、</a:t>
                      </a:r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afterODO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数据存储新增。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通常经理会进行库存、客户等各种信息查询，但不属于审核过程。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6733" y="8359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348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数据字典举例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7749" y="32487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6880" y="887112"/>
            <a:ext cx="167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87721" y="3025554"/>
            <a:ext cx="1631289" cy="8266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6719010" y="2618607"/>
            <a:ext cx="1711757" cy="3584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82"/>
              <a:gd name="adj6" fmla="val -50086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出库单（审核）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93392" y="3025554"/>
            <a:ext cx="1631289" cy="8266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制单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线形标注 2 20"/>
          <p:cNvSpPr/>
          <p:nvPr/>
        </p:nvSpPr>
        <p:spPr>
          <a:xfrm>
            <a:off x="6719010" y="2191124"/>
            <a:ext cx="1711757" cy="3584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4949"/>
              <a:gd name="adj6" fmla="val -48804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</a:p>
        </p:txBody>
      </p:sp>
      <p:sp>
        <p:nvSpPr>
          <p:cNvPr id="22" name="线形标注 2 21"/>
          <p:cNvSpPr/>
          <p:nvPr/>
        </p:nvSpPr>
        <p:spPr>
          <a:xfrm>
            <a:off x="6719010" y="1763641"/>
            <a:ext cx="1711757" cy="3584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317"/>
              <a:gd name="adj6" fmla="val -47949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线形标注 2 22"/>
          <p:cNvSpPr/>
          <p:nvPr/>
        </p:nvSpPr>
        <p:spPr>
          <a:xfrm>
            <a:off x="3624681" y="2794406"/>
            <a:ext cx="1711757" cy="200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82"/>
              <a:gd name="adj6" fmla="val -50086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24" name="线形标注 2 23"/>
          <p:cNvSpPr/>
          <p:nvPr/>
        </p:nvSpPr>
        <p:spPr>
          <a:xfrm>
            <a:off x="3624681" y="2517322"/>
            <a:ext cx="1711757" cy="1969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3520"/>
              <a:gd name="adj6" fmla="val -4666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</a:p>
        </p:txBody>
      </p:sp>
      <p:sp>
        <p:nvSpPr>
          <p:cNvPr id="25" name="线形标注 2 24"/>
          <p:cNvSpPr/>
          <p:nvPr/>
        </p:nvSpPr>
        <p:spPr>
          <a:xfrm>
            <a:off x="3624680" y="2232543"/>
            <a:ext cx="1711757" cy="2159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317"/>
              <a:gd name="adj6" fmla="val -47949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线形标注 2 25"/>
          <p:cNvSpPr/>
          <p:nvPr/>
        </p:nvSpPr>
        <p:spPr>
          <a:xfrm>
            <a:off x="3624681" y="1966731"/>
            <a:ext cx="1711757" cy="1969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8378"/>
              <a:gd name="adj6" fmla="val -48376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货运公司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3624680" y="1681952"/>
            <a:ext cx="1711757" cy="2159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0970"/>
              <a:gd name="adj6" fmla="val -48804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货运方式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线形标注 2 27"/>
          <p:cNvSpPr/>
          <p:nvPr/>
        </p:nvSpPr>
        <p:spPr>
          <a:xfrm>
            <a:off x="3624680" y="1396804"/>
            <a:ext cx="1711757" cy="2159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9714"/>
              <a:gd name="adj6" fmla="val -48804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出库单（制单）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20" idx="2"/>
          </p:cNvCxnSpPr>
          <p:nvPr/>
        </p:nvCxnSpPr>
        <p:spPr>
          <a:xfrm>
            <a:off x="916272" y="3438863"/>
            <a:ext cx="107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6"/>
            <a:endCxn id="15" idx="2"/>
          </p:cNvCxnSpPr>
          <p:nvPr/>
        </p:nvCxnSpPr>
        <p:spPr>
          <a:xfrm>
            <a:off x="3624681" y="3438863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6"/>
          </p:cNvCxnSpPr>
          <p:nvPr/>
        </p:nvCxnSpPr>
        <p:spPr>
          <a:xfrm>
            <a:off x="6719010" y="3438863"/>
            <a:ext cx="1613003" cy="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23922" y="3433335"/>
            <a:ext cx="126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OrderInfo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25291" y="3460852"/>
            <a:ext cx="1458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beforeODO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19620" y="3444985"/>
            <a:ext cx="1253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afterODO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952471" y="4001536"/>
            <a:ext cx="1004721" cy="872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>
            <a:off x="2306676" y="4001537"/>
            <a:ext cx="1004722" cy="872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 rot="5400000">
            <a:off x="7072527" y="697302"/>
            <a:ext cx="1004722" cy="872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743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1791" y="2642658"/>
            <a:ext cx="80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需求分析文档内容和标准</a:t>
            </a:r>
            <a:endParaRPr lang="zh-CN" altLang="en-US" sz="3600" spc="3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81448" y="114058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0454" y="2210188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3608556" y="258139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560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1706892" y="1552963"/>
            <a:ext cx="1508474" cy="1336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6880" y="112955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51510" y="2889243"/>
            <a:ext cx="2276306" cy="2763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630692" y="2338719"/>
            <a:ext cx="1903083" cy="5952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351510" y="2810564"/>
            <a:ext cx="2091021" cy="1286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272747" y="2810564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7158" y="2308112"/>
            <a:ext cx="1402358" cy="1402358"/>
            <a:chOff x="3851771" y="1163107"/>
            <a:chExt cx="1402358" cy="1402358"/>
          </a:xfrm>
        </p:grpSpPr>
        <p:grpSp>
          <p:nvGrpSpPr>
            <p:cNvPr id="43" name="组合 42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073667" y="1421591"/>
              <a:ext cx="9903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文档内容</a:t>
              </a:r>
              <a:endParaRPr lang="zh-CN" altLang="en-US" sz="28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3272746" y="1954371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985791" y="3638600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860297" y="1197894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02077" y="20210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53933" y="30092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功能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74426" y="3897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75656" y="2147388"/>
            <a:ext cx="2664296" cy="367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包括程序、数据库以及系统运行等各方面技术描述</a:t>
            </a:r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5193178" y="1071643"/>
            <a:ext cx="266429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zh-CN" altLang="en-US" b="1" dirty="0" smtClean="0">
                <a:solidFill>
                  <a:schemeClr val="tx1"/>
                </a:solidFill>
              </a:rPr>
              <a:t>产品</a:t>
            </a:r>
            <a:r>
              <a:rPr lang="zh-CN" altLang="en-US" b="1" dirty="0">
                <a:solidFill>
                  <a:schemeClr val="tx1"/>
                </a:solidFill>
              </a:rPr>
              <a:t>背景，针对</a:t>
            </a:r>
            <a:r>
              <a:rPr lang="zh-CN" altLang="en-US" b="1" dirty="0" smtClean="0">
                <a:solidFill>
                  <a:schemeClr val="tx1"/>
                </a:solidFill>
              </a:rPr>
              <a:t>的用户和其他主要问题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2.</a:t>
            </a:r>
            <a:r>
              <a:rPr lang="zh-CN" altLang="en-US" b="1" dirty="0" smtClean="0">
                <a:solidFill>
                  <a:schemeClr val="tx1"/>
                </a:solidFill>
              </a:rPr>
              <a:t>核心用户界面，以直观了解产品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3.</a:t>
            </a:r>
            <a:r>
              <a:rPr lang="zh-CN" altLang="en-US" b="1" dirty="0" smtClean="0">
                <a:solidFill>
                  <a:schemeClr val="tx1"/>
                </a:solidFill>
              </a:rPr>
              <a:t>软件、硬件、通信环境和接口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4.</a:t>
            </a:r>
            <a:r>
              <a:rPr lang="zh-CN" altLang="en-US" b="1" dirty="0">
                <a:solidFill>
                  <a:schemeClr val="tx1"/>
                </a:solidFill>
              </a:rPr>
              <a:t>如果和其它系统有关系，描述</a:t>
            </a:r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75656" y="2943622"/>
            <a:ext cx="2664296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业务功能描述，输入输出关系，有效性约束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业务功能涉及的算法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异常响应</a:t>
            </a:r>
            <a:endParaRPr lang="en-US" altLang="zh-CN" dirty="0"/>
          </a:p>
        </p:txBody>
      </p:sp>
      <p:sp>
        <p:nvSpPr>
          <p:cNvPr id="68" name="TextBox 67"/>
          <p:cNvSpPr txBox="1"/>
          <p:nvPr/>
        </p:nvSpPr>
        <p:spPr>
          <a:xfrm>
            <a:off x="5193178" y="3793998"/>
            <a:ext cx="2664296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数据的逻辑需求包括：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数据</a:t>
            </a:r>
            <a:r>
              <a:rPr lang="zh-CN" altLang="en-US" dirty="0"/>
              <a:t>实体及其之间的关系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完整性约束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信息类型、使用</a:t>
            </a:r>
            <a:r>
              <a:rPr lang="zh-CN" altLang="en-US" dirty="0"/>
              <a:t>频度、访问能力</a:t>
            </a:r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保存</a:t>
            </a:r>
            <a:r>
              <a:rPr lang="zh-CN" altLang="en-US" dirty="0"/>
              <a:t>需求</a:t>
            </a:r>
            <a:endParaRPr lang="en-US" altLang="zh-CN" dirty="0"/>
          </a:p>
        </p:txBody>
      </p:sp>
      <p:sp>
        <p:nvSpPr>
          <p:cNvPr id="33" name="椭圆 3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93"/>
          <p:cNvSpPr txBox="1"/>
          <p:nvPr/>
        </p:nvSpPr>
        <p:spPr>
          <a:xfrm>
            <a:off x="908957" y="20633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需求分析文档技术核心内容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130417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5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808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 animBg="1"/>
      <p:bldP spid="47" grpId="0" animBg="1"/>
      <p:bldP spid="57" grpId="0" animBg="1"/>
      <p:bldP spid="48" grpId="0" animBg="1"/>
      <p:bldP spid="60" grpId="0"/>
      <p:bldP spid="61" grpId="0"/>
      <p:bldP spid="62" grpId="0"/>
      <p:bldP spid="63" grpId="0"/>
      <p:bldP spid="65" grpId="0"/>
      <p:bldP spid="66" grpId="0"/>
      <p:bldP spid="68" grpId="0"/>
      <p:bldP spid="33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需求分析文档标准参考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0497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4" action="ppaction://hlinkfile"/>
          </p:cNvPr>
          <p:cNvSpPr/>
          <p:nvPr/>
        </p:nvSpPr>
        <p:spPr>
          <a:xfrm>
            <a:off x="515257" y="2020701"/>
            <a:ext cx="8113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GB-T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9385-2008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计算机软件需求规格说明规范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690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68780" y="767641"/>
            <a:ext cx="6019800" cy="3962400"/>
            <a:chOff x="4658" y="7588"/>
            <a:chExt cx="3739" cy="3903"/>
          </a:xfrm>
        </p:grpSpPr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5836" y="7588"/>
              <a:ext cx="1319" cy="431"/>
            </a:xfrm>
            <a:custGeom>
              <a:avLst/>
              <a:gdLst>
                <a:gd name="T0" fmla="*/ 59 w 2106"/>
                <a:gd name="T1" fmla="*/ 30 h 774"/>
                <a:gd name="T2" fmla="*/ 136 w 2106"/>
                <a:gd name="T3" fmla="*/ 0 h 774"/>
                <a:gd name="T4" fmla="*/ 1098 w 2106"/>
                <a:gd name="T5" fmla="*/ 8 h 774"/>
                <a:gd name="T6" fmla="*/ 1319 w 2106"/>
                <a:gd name="T7" fmla="*/ 159 h 774"/>
                <a:gd name="T8" fmla="*/ 1310 w 2106"/>
                <a:gd name="T9" fmla="*/ 272 h 774"/>
                <a:gd name="T10" fmla="*/ 1285 w 2106"/>
                <a:gd name="T11" fmla="*/ 318 h 774"/>
                <a:gd name="T12" fmla="*/ 1234 w 2106"/>
                <a:gd name="T13" fmla="*/ 325 h 774"/>
                <a:gd name="T14" fmla="*/ 1166 w 2106"/>
                <a:gd name="T15" fmla="*/ 340 h 774"/>
                <a:gd name="T16" fmla="*/ 978 w 2106"/>
                <a:gd name="T17" fmla="*/ 378 h 774"/>
                <a:gd name="T18" fmla="*/ 740 w 2106"/>
                <a:gd name="T19" fmla="*/ 401 h 774"/>
                <a:gd name="T20" fmla="*/ 519 w 2106"/>
                <a:gd name="T21" fmla="*/ 431 h 774"/>
                <a:gd name="T22" fmla="*/ 281 w 2106"/>
                <a:gd name="T23" fmla="*/ 401 h 774"/>
                <a:gd name="T24" fmla="*/ 111 w 2106"/>
                <a:gd name="T25" fmla="*/ 348 h 774"/>
                <a:gd name="T26" fmla="*/ 51 w 2106"/>
                <a:gd name="T27" fmla="*/ 287 h 774"/>
                <a:gd name="T28" fmla="*/ 43 w 2106"/>
                <a:gd name="T29" fmla="*/ 265 h 774"/>
                <a:gd name="T30" fmla="*/ 26 w 2106"/>
                <a:gd name="T31" fmla="*/ 242 h 774"/>
                <a:gd name="T32" fmla="*/ 0 w 2106"/>
                <a:gd name="T33" fmla="*/ 166 h 774"/>
                <a:gd name="T34" fmla="*/ 9 w 2106"/>
                <a:gd name="T35" fmla="*/ 91 h 774"/>
                <a:gd name="T36" fmla="*/ 51 w 2106"/>
                <a:gd name="T37" fmla="*/ 53 h 774"/>
                <a:gd name="T38" fmla="*/ 59 w 2106"/>
                <a:gd name="T39" fmla="*/ 30 h 7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06" h="774">
                  <a:moveTo>
                    <a:pt x="95" y="54"/>
                  </a:moveTo>
                  <a:cubicBezTo>
                    <a:pt x="136" y="27"/>
                    <a:pt x="171" y="16"/>
                    <a:pt x="217" y="0"/>
                  </a:cubicBezTo>
                  <a:cubicBezTo>
                    <a:pt x="729" y="5"/>
                    <a:pt x="1241" y="6"/>
                    <a:pt x="1753" y="14"/>
                  </a:cubicBezTo>
                  <a:cubicBezTo>
                    <a:pt x="1918" y="17"/>
                    <a:pt x="2052" y="131"/>
                    <a:pt x="2106" y="285"/>
                  </a:cubicBezTo>
                  <a:cubicBezTo>
                    <a:pt x="2101" y="353"/>
                    <a:pt x="2099" y="421"/>
                    <a:pt x="2092" y="489"/>
                  </a:cubicBezTo>
                  <a:cubicBezTo>
                    <a:pt x="2090" y="508"/>
                    <a:pt x="2069" y="562"/>
                    <a:pt x="2051" y="571"/>
                  </a:cubicBezTo>
                  <a:cubicBezTo>
                    <a:pt x="2026" y="583"/>
                    <a:pt x="1997" y="578"/>
                    <a:pt x="1970" y="584"/>
                  </a:cubicBezTo>
                  <a:cubicBezTo>
                    <a:pt x="1933" y="592"/>
                    <a:pt x="1897" y="602"/>
                    <a:pt x="1861" y="611"/>
                  </a:cubicBezTo>
                  <a:cubicBezTo>
                    <a:pt x="1761" y="636"/>
                    <a:pt x="1663" y="659"/>
                    <a:pt x="1562" y="679"/>
                  </a:cubicBezTo>
                  <a:cubicBezTo>
                    <a:pt x="1437" y="704"/>
                    <a:pt x="1182" y="720"/>
                    <a:pt x="1182" y="720"/>
                  </a:cubicBezTo>
                  <a:cubicBezTo>
                    <a:pt x="1073" y="757"/>
                    <a:pt x="943" y="760"/>
                    <a:pt x="829" y="774"/>
                  </a:cubicBezTo>
                  <a:cubicBezTo>
                    <a:pt x="696" y="763"/>
                    <a:pt x="578" y="737"/>
                    <a:pt x="448" y="720"/>
                  </a:cubicBezTo>
                  <a:cubicBezTo>
                    <a:pt x="357" y="689"/>
                    <a:pt x="263" y="668"/>
                    <a:pt x="177" y="625"/>
                  </a:cubicBezTo>
                  <a:cubicBezTo>
                    <a:pt x="139" y="569"/>
                    <a:pt x="148" y="539"/>
                    <a:pt x="82" y="516"/>
                  </a:cubicBezTo>
                  <a:cubicBezTo>
                    <a:pt x="77" y="503"/>
                    <a:pt x="74" y="489"/>
                    <a:pt x="68" y="476"/>
                  </a:cubicBezTo>
                  <a:cubicBezTo>
                    <a:pt x="61" y="461"/>
                    <a:pt x="48" y="450"/>
                    <a:pt x="41" y="435"/>
                  </a:cubicBezTo>
                  <a:cubicBezTo>
                    <a:pt x="24" y="396"/>
                    <a:pt x="11" y="342"/>
                    <a:pt x="0" y="299"/>
                  </a:cubicBezTo>
                  <a:cubicBezTo>
                    <a:pt x="5" y="254"/>
                    <a:pt x="4" y="207"/>
                    <a:pt x="14" y="163"/>
                  </a:cubicBezTo>
                  <a:cubicBezTo>
                    <a:pt x="28" y="103"/>
                    <a:pt x="50" y="136"/>
                    <a:pt x="82" y="95"/>
                  </a:cubicBezTo>
                  <a:cubicBezTo>
                    <a:pt x="91" y="84"/>
                    <a:pt x="91" y="68"/>
                    <a:pt x="95" y="54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040" y="7599"/>
              <a:ext cx="893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现实世界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778" y="8870"/>
              <a:ext cx="1215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/>
                <a:t>概念模型设计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825" y="10573"/>
              <a:ext cx="107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子模式设计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658" y="10005"/>
              <a:ext cx="1380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物理数据库设计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3" y="9438"/>
              <a:ext cx="1380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逻辑数据库设计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915" y="11140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建立数据库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915" y="8303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数据分析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938" y="8303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功能分析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397" y="8870"/>
              <a:ext cx="923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功能模型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473" y="8870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功能说明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6938" y="9438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事务设计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6938" y="10005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程序说明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6801" y="10573"/>
              <a:ext cx="1215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应用程序设计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796" y="11140"/>
              <a:ext cx="1216" cy="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程序编码调试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5319" y="8036"/>
              <a:ext cx="1022" cy="2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392" y="8637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5366" y="9214"/>
              <a:ext cx="0" cy="2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358" y="9786"/>
              <a:ext cx="0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5358" y="10354"/>
              <a:ext cx="0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5366" y="10921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6785" y="7988"/>
              <a:ext cx="608" cy="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6893" y="8652"/>
              <a:ext cx="376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7524" y="8662"/>
              <a:ext cx="459" cy="2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6893" y="9204"/>
              <a:ext cx="434" cy="2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7500" y="9204"/>
              <a:ext cx="476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7406" y="9771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7408" y="10339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7417" y="10921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93"/>
          <p:cNvSpPr txBox="1"/>
          <p:nvPr/>
        </p:nvSpPr>
        <p:spPr>
          <a:xfrm>
            <a:off x="908957" y="20633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数据库系统的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设计与开发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91490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225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0596" y="1489235"/>
            <a:ext cx="100540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4949825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2"/>
          <p:cNvSpPr txBox="1"/>
          <p:nvPr/>
        </p:nvSpPr>
        <p:spPr>
          <a:xfrm>
            <a:off x="4375513" y="2371121"/>
            <a:ext cx="4088574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dirty="0" smtClean="0"/>
              <a:t>需求分析的任务是什么？</a:t>
            </a:r>
            <a:endParaRPr lang="en-US" altLang="zh-CN" sz="2400" b="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dirty="0" smtClean="0"/>
              <a:t>数据字典包含哪些内容？</a:t>
            </a:r>
            <a:endParaRPr lang="en-US" altLang="zh-CN" sz="2400" b="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dirty="0" smtClean="0"/>
              <a:t>你的项目该如何完成需求分析</a:t>
            </a:r>
            <a:r>
              <a:rPr lang="en-US" altLang="zh-CN" sz="2400" b="0" dirty="0" smtClean="0"/>
              <a:t>?</a:t>
            </a:r>
            <a:endParaRPr lang="en-US" altLang="zh-CN" sz="24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数据库系统的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设计与开发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1490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745385" y="2030351"/>
            <a:ext cx="1382075" cy="1382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178263" y="2759538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625819" y="1212668"/>
            <a:ext cx="3028266" cy="3024336"/>
            <a:chOff x="2097688" y="3956966"/>
            <a:chExt cx="2446337" cy="24431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chemeClr val="tx1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14081883" flipH="1">
            <a:off x="5032064" y="3463579"/>
            <a:ext cx="577912" cy="578653"/>
            <a:chOff x="661303" y="454074"/>
            <a:chExt cx="2476499" cy="2479675"/>
          </a:xfrm>
        </p:grpSpPr>
        <p:sp>
          <p:nvSpPr>
            <p:cNvPr id="63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18900000">
            <a:off x="5364052" y="2469132"/>
            <a:ext cx="580066" cy="580810"/>
            <a:chOff x="661303" y="454074"/>
            <a:chExt cx="2476499" cy="2479675"/>
          </a:xfrm>
        </p:grpSpPr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4081883" flipH="1">
            <a:off x="5007668" y="1482552"/>
            <a:ext cx="577912" cy="578653"/>
            <a:chOff x="661303" y="454074"/>
            <a:chExt cx="2476499" cy="2479675"/>
          </a:xfrm>
        </p:grpSpPr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115526" y="1616879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64991" y="261270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15526" y="3592222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73730" y="1507630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数据库</a:t>
            </a:r>
            <a:r>
              <a:rPr lang="zh-CN" altLang="en-US" dirty="0" smtClean="0"/>
              <a:t>设计：</a:t>
            </a:r>
            <a:endParaRPr lang="en-US" altLang="zh-CN" dirty="0" smtClean="0"/>
          </a:p>
          <a:p>
            <a:r>
              <a:rPr lang="zh-CN" altLang="en-US" sz="1400" dirty="0">
                <a:solidFill>
                  <a:srgbClr val="C00000"/>
                </a:solidFill>
              </a:rPr>
              <a:t>数据库各级模式设计并建立数据库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52444" y="2431305"/>
            <a:ext cx="264733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服务器、数据库、编码、试运行、部署运行等</a:t>
            </a:r>
            <a:endParaRPr lang="en-US" altLang="zh-CN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73730" y="3723031"/>
            <a:ext cx="220058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系统设计：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5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以功能设计为基础的访问数据的整个业务系统设计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2290" y="2328222"/>
            <a:ext cx="10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3848" y="1951624"/>
            <a:ext cx="1872208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设计包括数据库设计和应用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系统设计。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两者相辅相成、同步进行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。设计后各自同步完成相应的开发过程。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414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1791" y="2642658"/>
            <a:ext cx="80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数据库设计</a:t>
            </a:r>
            <a:endParaRPr lang="zh-CN" altLang="en-US" sz="3600" spc="3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81448" y="114058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0454" y="2210188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3608556" y="258139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574027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数据库设计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025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121883" y="1212668"/>
            <a:ext cx="3028266" cy="3024336"/>
            <a:chOff x="2097688" y="3956966"/>
            <a:chExt cx="2446337" cy="24431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chemeClr val="tx1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14081883" flipH="1">
            <a:off x="5528128" y="3463579"/>
            <a:ext cx="577912" cy="578653"/>
            <a:chOff x="661303" y="454074"/>
            <a:chExt cx="2476499" cy="2479675"/>
          </a:xfrm>
        </p:grpSpPr>
        <p:sp>
          <p:nvSpPr>
            <p:cNvPr id="63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4081883" flipH="1">
            <a:off x="5503732" y="1482552"/>
            <a:ext cx="577912" cy="578653"/>
            <a:chOff x="661303" y="454074"/>
            <a:chExt cx="2476499" cy="2479675"/>
          </a:xfrm>
        </p:grpSpPr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11590" y="1616879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9304" y="2392896"/>
            <a:ext cx="580810" cy="580066"/>
            <a:chOff x="2505192" y="2392896"/>
            <a:chExt cx="580810" cy="580066"/>
          </a:xfrm>
        </p:grpSpPr>
        <p:grpSp>
          <p:nvGrpSpPr>
            <p:cNvPr id="65" name="组合 64"/>
            <p:cNvGrpSpPr/>
            <p:nvPr/>
          </p:nvGrpSpPr>
          <p:grpSpPr>
            <a:xfrm rot="8003826">
              <a:off x="2505564" y="2392524"/>
              <a:ext cx="580066" cy="580810"/>
              <a:chOff x="661303" y="454074"/>
              <a:chExt cx="2476499" cy="2479675"/>
            </a:xfrm>
          </p:grpSpPr>
          <p:sp>
            <p:nvSpPr>
              <p:cNvPr id="66" name="Freeform 67"/>
              <p:cNvSpPr>
                <a:spLocks/>
              </p:cNvSpPr>
              <p:nvPr/>
            </p:nvSpPr>
            <p:spPr bwMode="auto">
              <a:xfrm>
                <a:off x="661303" y="454074"/>
                <a:ext cx="2476499" cy="2479675"/>
              </a:xfrm>
              <a:custGeom>
                <a:avLst/>
                <a:gdLst>
                  <a:gd name="T0" fmla="*/ 657 w 657"/>
                  <a:gd name="T1" fmla="*/ 329 h 658"/>
                  <a:gd name="T2" fmla="*/ 657 w 657"/>
                  <a:gd name="T3" fmla="*/ 658 h 658"/>
                  <a:gd name="T4" fmla="*/ 329 w 657"/>
                  <a:gd name="T5" fmla="*/ 658 h 658"/>
                  <a:gd name="T6" fmla="*/ 0 w 657"/>
                  <a:gd name="T7" fmla="*/ 329 h 658"/>
                  <a:gd name="T8" fmla="*/ 329 w 657"/>
                  <a:gd name="T9" fmla="*/ 0 h 658"/>
                  <a:gd name="T10" fmla="*/ 657 w 657"/>
                  <a:gd name="T11" fmla="*/ 32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7" h="658">
                    <a:moveTo>
                      <a:pt x="657" y="329"/>
                    </a:moveTo>
                    <a:cubicBezTo>
                      <a:pt x="657" y="419"/>
                      <a:pt x="657" y="658"/>
                      <a:pt x="657" y="658"/>
                    </a:cubicBezTo>
                    <a:cubicBezTo>
                      <a:pt x="657" y="658"/>
                      <a:pt x="420" y="658"/>
                      <a:pt x="329" y="658"/>
                    </a:cubicBezTo>
                    <a:cubicBezTo>
                      <a:pt x="147" y="658"/>
                      <a:pt x="0" y="511"/>
                      <a:pt x="0" y="329"/>
                    </a:cubicBezTo>
                    <a:cubicBezTo>
                      <a:pt x="0" y="148"/>
                      <a:pt x="147" y="0"/>
                      <a:pt x="329" y="0"/>
                    </a:cubicBezTo>
                    <a:cubicBezTo>
                      <a:pt x="510" y="0"/>
                      <a:pt x="657" y="148"/>
                      <a:pt x="657" y="329"/>
                    </a:cubicBezTo>
                    <a:close/>
                  </a:path>
                </a:pathLst>
              </a:custGeom>
              <a:gradFill>
                <a:gsLst>
                  <a:gs pos="69000">
                    <a:srgbClr val="CCCCCC"/>
                  </a:gs>
                  <a:gs pos="4900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6000">
                    <a:schemeClr val="bg1"/>
                  </a:gs>
                  <a:gs pos="91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2"/>
              <p:cNvSpPr>
                <a:spLocks/>
              </p:cNvSpPr>
              <p:nvPr/>
            </p:nvSpPr>
            <p:spPr bwMode="auto">
              <a:xfrm>
                <a:off x="742770" y="536624"/>
                <a:ext cx="2362200" cy="2365374"/>
              </a:xfrm>
              <a:custGeom>
                <a:avLst/>
                <a:gdLst>
                  <a:gd name="T0" fmla="*/ 627 w 627"/>
                  <a:gd name="T1" fmla="*/ 314 h 628"/>
                  <a:gd name="T2" fmla="*/ 627 w 627"/>
                  <a:gd name="T3" fmla="*/ 628 h 628"/>
                  <a:gd name="T4" fmla="*/ 313 w 627"/>
                  <a:gd name="T5" fmla="*/ 628 h 628"/>
                  <a:gd name="T6" fmla="*/ 0 w 627"/>
                  <a:gd name="T7" fmla="*/ 314 h 628"/>
                  <a:gd name="T8" fmla="*/ 313 w 627"/>
                  <a:gd name="T9" fmla="*/ 0 h 628"/>
                  <a:gd name="T10" fmla="*/ 627 w 627"/>
                  <a:gd name="T11" fmla="*/ 314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7" h="628">
                    <a:moveTo>
                      <a:pt x="627" y="314"/>
                    </a:moveTo>
                    <a:cubicBezTo>
                      <a:pt x="627" y="400"/>
                      <a:pt x="627" y="628"/>
                      <a:pt x="627" y="628"/>
                    </a:cubicBezTo>
                    <a:cubicBezTo>
                      <a:pt x="627" y="628"/>
                      <a:pt x="401" y="628"/>
                      <a:pt x="313" y="628"/>
                    </a:cubicBezTo>
                    <a:cubicBezTo>
                      <a:pt x="140" y="628"/>
                      <a:pt x="0" y="487"/>
                      <a:pt x="0" y="314"/>
                    </a:cubicBezTo>
                    <a:cubicBezTo>
                      <a:pt x="0" y="141"/>
                      <a:pt x="140" y="0"/>
                      <a:pt x="313" y="0"/>
                    </a:cubicBezTo>
                    <a:cubicBezTo>
                      <a:pt x="487" y="0"/>
                      <a:pt x="627" y="141"/>
                      <a:pt x="627" y="3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round/>
                <a:headEnd/>
                <a:tailEnd/>
              </a:ln>
              <a:effectLst>
                <a:innerShdw blurRad="1143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559667" y="251365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11590" y="3592222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45452" y="1530761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信息管理要求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1400" dirty="0">
                <a:solidFill>
                  <a:srgbClr val="C00000"/>
                </a:solidFill>
              </a:rPr>
              <a:t>在数据库中应该存储和管理哪些数据对象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381" y="2269425"/>
            <a:ext cx="197548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设计目标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用户和各种应用系统提供一个信息基础设施和高效率的运行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69794" y="3539693"/>
            <a:ext cx="2200588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数据操作要求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数据对象需要进行哪些操作，如查询、增、删、改、统计等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09935" y="1821154"/>
            <a:ext cx="191470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数据库设计是对于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一个给定的应用环境，构造（设计）优化的数据库逻辑模式和物理结构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，据此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建立数据库及其应用系统，使之能够有效地存储和管理数据，满足各种用户的应用需求。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600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4" grpId="0"/>
      <p:bldP spid="76" grpId="0"/>
      <p:bldP spid="77" grpId="0"/>
      <p:bldP spid="78" grpId="0"/>
      <p:bldP spid="79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数据库设计的基本步骤</a:t>
            </a:r>
            <a:endParaRPr lang="zh-CN" altLang="en-US" sz="20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0497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p.ananas.chaoxing.com/star3/origin/35e5af5fe3867bb2d9e2b2655def079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9" y="638164"/>
            <a:ext cx="4921781" cy="428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5"/>
          <p:cNvSpPr txBox="1"/>
          <p:nvPr/>
        </p:nvSpPr>
        <p:spPr>
          <a:xfrm>
            <a:off x="674381" y="225691"/>
            <a:ext cx="234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849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1791" y="2642658"/>
            <a:ext cx="80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rgbClr val="C0000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需求分析</a:t>
            </a:r>
            <a:endParaRPr lang="zh-CN" altLang="en-US" sz="3600" spc="300" dirty="0">
              <a:solidFill>
                <a:srgbClr val="C0000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81448" y="114058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0454" y="2210188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3608556" y="258139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22657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6"/>
  <p:tag name="ISPRING_RESOURCE_PATHS_HASH_PRESENTER" val="24476b7dd462829faf2cd505750318b32aa4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2342</Words>
  <Application>Microsoft Office PowerPoint</Application>
  <PresentationFormat>全屏显示(16:9)</PresentationFormat>
  <Paragraphs>565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LilyUPC</vt:lpstr>
      <vt:lpstr>Watford DB</vt:lpstr>
      <vt:lpstr>方正超粗黑简体</vt:lpstr>
      <vt:lpstr>方正大黑简体</vt:lpstr>
      <vt:lpstr>方正兰亭细黑_GBK</vt:lpstr>
      <vt:lpstr>方正姚体</vt:lpstr>
      <vt:lpstr>方正韵动中黑简体</vt:lpstr>
      <vt:lpstr>华文彩云</vt:lpstr>
      <vt:lpstr>华文细黑</vt:lpstr>
      <vt:lpstr>宋体</vt:lpstr>
      <vt:lpstr>微软雅黑</vt:lpstr>
      <vt:lpstr>造字工房劲黑（非商用）常规体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378435271@qq.com</cp:lastModifiedBy>
  <cp:revision>177</cp:revision>
  <dcterms:created xsi:type="dcterms:W3CDTF">2015-01-22T11:01:02Z</dcterms:created>
  <dcterms:modified xsi:type="dcterms:W3CDTF">2020-04-10T10:24:18Z</dcterms:modified>
</cp:coreProperties>
</file>