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04" r:id="rId2"/>
    <p:sldId id="305" r:id="rId3"/>
    <p:sldId id="308" r:id="rId4"/>
    <p:sldId id="306" r:id="rId5"/>
    <p:sldId id="259" r:id="rId6"/>
    <p:sldId id="257"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7" r:id="rId23"/>
    <p:sldId id="328" r:id="rId24"/>
    <p:sldId id="329" r:id="rId25"/>
    <p:sldId id="330" r:id="rId26"/>
    <p:sldId id="279" r:id="rId27"/>
  </p:sldIdLst>
  <p:sldSz cx="9144000" cy="5143500" type="screen16x9"/>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076" autoAdjust="0"/>
  </p:normalViewPr>
  <p:slideViewPr>
    <p:cSldViewPr snapToGrid="0">
      <p:cViewPr varScale="1">
        <p:scale>
          <a:sx n="87" d="100"/>
          <a:sy n="87" d="100"/>
        </p:scale>
        <p:origin x="680" y="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36A364-F56D-418B-92EA-B8A9C286C719}" type="datetimeFigureOut">
              <a:rPr lang="zh-CN" altLang="en-US" smtClean="0"/>
              <a:t>2020/3/20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1F41D1-EB0D-4857-8E93-8C1C831E6153}" type="slidenum">
              <a:rPr lang="zh-CN" altLang="en-US" smtClean="0"/>
              <a:t>‹#›</a:t>
            </a:fld>
            <a:endParaRPr lang="zh-CN" altLang="en-US"/>
          </a:p>
        </p:txBody>
      </p:sp>
    </p:spTree>
    <p:extLst>
      <p:ext uri="{BB962C8B-B14F-4D97-AF65-F5344CB8AC3E}">
        <p14:creationId xmlns:p14="http://schemas.microsoft.com/office/powerpoint/2010/main" val="332741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a:t>
            </a:fld>
            <a:endParaRPr lang="zh-CN" altLang="en-US"/>
          </a:p>
        </p:txBody>
      </p:sp>
    </p:spTree>
    <p:extLst>
      <p:ext uri="{BB962C8B-B14F-4D97-AF65-F5344CB8AC3E}">
        <p14:creationId xmlns:p14="http://schemas.microsoft.com/office/powerpoint/2010/main" val="317869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10</a:t>
            </a:fld>
            <a:endParaRPr lang="zh-CN" altLang="en-US"/>
          </a:p>
        </p:txBody>
      </p:sp>
    </p:spTree>
    <p:extLst>
      <p:ext uri="{BB962C8B-B14F-4D97-AF65-F5344CB8AC3E}">
        <p14:creationId xmlns:p14="http://schemas.microsoft.com/office/powerpoint/2010/main" val="993046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11</a:t>
            </a:fld>
            <a:endParaRPr lang="zh-CN" altLang="en-US"/>
          </a:p>
        </p:txBody>
      </p:sp>
    </p:spTree>
    <p:extLst>
      <p:ext uri="{BB962C8B-B14F-4D97-AF65-F5344CB8AC3E}">
        <p14:creationId xmlns:p14="http://schemas.microsoft.com/office/powerpoint/2010/main" val="676215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12</a:t>
            </a:fld>
            <a:endParaRPr lang="zh-CN" altLang="en-US"/>
          </a:p>
        </p:txBody>
      </p:sp>
    </p:spTree>
    <p:extLst>
      <p:ext uri="{BB962C8B-B14F-4D97-AF65-F5344CB8AC3E}">
        <p14:creationId xmlns:p14="http://schemas.microsoft.com/office/powerpoint/2010/main" val="2842332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13</a:t>
            </a:fld>
            <a:endParaRPr lang="zh-CN" altLang="en-US"/>
          </a:p>
        </p:txBody>
      </p:sp>
    </p:spTree>
    <p:extLst>
      <p:ext uri="{BB962C8B-B14F-4D97-AF65-F5344CB8AC3E}">
        <p14:creationId xmlns:p14="http://schemas.microsoft.com/office/powerpoint/2010/main" val="2065689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14</a:t>
            </a:fld>
            <a:endParaRPr lang="zh-CN" altLang="en-US"/>
          </a:p>
        </p:txBody>
      </p:sp>
    </p:spTree>
    <p:extLst>
      <p:ext uri="{BB962C8B-B14F-4D97-AF65-F5344CB8AC3E}">
        <p14:creationId xmlns:p14="http://schemas.microsoft.com/office/powerpoint/2010/main" val="32268388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15</a:t>
            </a:fld>
            <a:endParaRPr lang="zh-CN" altLang="en-US"/>
          </a:p>
        </p:txBody>
      </p:sp>
    </p:spTree>
    <p:extLst>
      <p:ext uri="{BB962C8B-B14F-4D97-AF65-F5344CB8AC3E}">
        <p14:creationId xmlns:p14="http://schemas.microsoft.com/office/powerpoint/2010/main" val="11091041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16</a:t>
            </a:fld>
            <a:endParaRPr lang="zh-CN" altLang="en-US"/>
          </a:p>
        </p:txBody>
      </p:sp>
    </p:spTree>
    <p:extLst>
      <p:ext uri="{BB962C8B-B14F-4D97-AF65-F5344CB8AC3E}">
        <p14:creationId xmlns:p14="http://schemas.microsoft.com/office/powerpoint/2010/main" val="33530945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17</a:t>
            </a:fld>
            <a:endParaRPr lang="zh-CN" altLang="en-US"/>
          </a:p>
        </p:txBody>
      </p:sp>
    </p:spTree>
    <p:extLst>
      <p:ext uri="{BB962C8B-B14F-4D97-AF65-F5344CB8AC3E}">
        <p14:creationId xmlns:p14="http://schemas.microsoft.com/office/powerpoint/2010/main" val="5186424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18</a:t>
            </a:fld>
            <a:endParaRPr lang="zh-CN" altLang="en-US"/>
          </a:p>
        </p:txBody>
      </p:sp>
    </p:spTree>
    <p:extLst>
      <p:ext uri="{BB962C8B-B14F-4D97-AF65-F5344CB8AC3E}">
        <p14:creationId xmlns:p14="http://schemas.microsoft.com/office/powerpoint/2010/main" val="22762283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19</a:t>
            </a:fld>
            <a:endParaRPr lang="zh-CN" altLang="en-US"/>
          </a:p>
        </p:txBody>
      </p:sp>
    </p:spTree>
    <p:extLst>
      <p:ext uri="{BB962C8B-B14F-4D97-AF65-F5344CB8AC3E}">
        <p14:creationId xmlns:p14="http://schemas.microsoft.com/office/powerpoint/2010/main" val="2439302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2</a:t>
            </a:fld>
            <a:endParaRPr lang="zh-CN" altLang="en-US"/>
          </a:p>
        </p:txBody>
      </p:sp>
    </p:spTree>
    <p:extLst>
      <p:ext uri="{BB962C8B-B14F-4D97-AF65-F5344CB8AC3E}">
        <p14:creationId xmlns:p14="http://schemas.microsoft.com/office/powerpoint/2010/main" val="27074350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20</a:t>
            </a:fld>
            <a:endParaRPr lang="zh-CN" altLang="en-US"/>
          </a:p>
        </p:txBody>
      </p:sp>
    </p:spTree>
    <p:extLst>
      <p:ext uri="{BB962C8B-B14F-4D97-AF65-F5344CB8AC3E}">
        <p14:creationId xmlns:p14="http://schemas.microsoft.com/office/powerpoint/2010/main" val="8761169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21</a:t>
            </a:fld>
            <a:endParaRPr lang="zh-CN" altLang="en-US"/>
          </a:p>
        </p:txBody>
      </p:sp>
    </p:spTree>
    <p:extLst>
      <p:ext uri="{BB962C8B-B14F-4D97-AF65-F5344CB8AC3E}">
        <p14:creationId xmlns:p14="http://schemas.microsoft.com/office/powerpoint/2010/main" val="41816706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22</a:t>
            </a:fld>
            <a:endParaRPr lang="zh-CN" altLang="en-US"/>
          </a:p>
        </p:txBody>
      </p:sp>
    </p:spTree>
    <p:extLst>
      <p:ext uri="{BB962C8B-B14F-4D97-AF65-F5344CB8AC3E}">
        <p14:creationId xmlns:p14="http://schemas.microsoft.com/office/powerpoint/2010/main" val="15737592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23</a:t>
            </a:fld>
            <a:endParaRPr lang="zh-CN" altLang="en-US"/>
          </a:p>
        </p:txBody>
      </p:sp>
    </p:spTree>
    <p:extLst>
      <p:ext uri="{BB962C8B-B14F-4D97-AF65-F5344CB8AC3E}">
        <p14:creationId xmlns:p14="http://schemas.microsoft.com/office/powerpoint/2010/main" val="23494398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24</a:t>
            </a:fld>
            <a:endParaRPr lang="zh-CN" altLang="en-US"/>
          </a:p>
        </p:txBody>
      </p:sp>
    </p:spTree>
    <p:extLst>
      <p:ext uri="{BB962C8B-B14F-4D97-AF65-F5344CB8AC3E}">
        <p14:creationId xmlns:p14="http://schemas.microsoft.com/office/powerpoint/2010/main" val="25009884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25</a:t>
            </a:fld>
            <a:endParaRPr lang="zh-CN" altLang="en-US"/>
          </a:p>
        </p:txBody>
      </p:sp>
    </p:spTree>
    <p:extLst>
      <p:ext uri="{BB962C8B-B14F-4D97-AF65-F5344CB8AC3E}">
        <p14:creationId xmlns:p14="http://schemas.microsoft.com/office/powerpoint/2010/main" val="13987677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26</a:t>
            </a:fld>
            <a:endParaRPr lang="zh-CN" altLang="en-US"/>
          </a:p>
        </p:txBody>
      </p:sp>
    </p:spTree>
    <p:extLst>
      <p:ext uri="{BB962C8B-B14F-4D97-AF65-F5344CB8AC3E}">
        <p14:creationId xmlns:p14="http://schemas.microsoft.com/office/powerpoint/2010/main" val="338428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3</a:t>
            </a:fld>
            <a:endParaRPr lang="zh-CN" altLang="en-US"/>
          </a:p>
        </p:txBody>
      </p:sp>
    </p:spTree>
    <p:extLst>
      <p:ext uri="{BB962C8B-B14F-4D97-AF65-F5344CB8AC3E}">
        <p14:creationId xmlns:p14="http://schemas.microsoft.com/office/powerpoint/2010/main" val="676182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4</a:t>
            </a:fld>
            <a:endParaRPr lang="zh-CN" altLang="en-US"/>
          </a:p>
        </p:txBody>
      </p:sp>
    </p:spTree>
    <p:extLst>
      <p:ext uri="{BB962C8B-B14F-4D97-AF65-F5344CB8AC3E}">
        <p14:creationId xmlns:p14="http://schemas.microsoft.com/office/powerpoint/2010/main" val="114856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5</a:t>
            </a:fld>
            <a:endParaRPr lang="zh-CN" altLang="en-US"/>
          </a:p>
        </p:txBody>
      </p:sp>
    </p:spTree>
    <p:extLst>
      <p:ext uri="{BB962C8B-B14F-4D97-AF65-F5344CB8AC3E}">
        <p14:creationId xmlns:p14="http://schemas.microsoft.com/office/powerpoint/2010/main" val="2258907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6</a:t>
            </a:fld>
            <a:endParaRPr lang="zh-CN" altLang="en-US"/>
          </a:p>
        </p:txBody>
      </p:sp>
    </p:spTree>
    <p:extLst>
      <p:ext uri="{BB962C8B-B14F-4D97-AF65-F5344CB8AC3E}">
        <p14:creationId xmlns:p14="http://schemas.microsoft.com/office/powerpoint/2010/main" val="2487663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7</a:t>
            </a:fld>
            <a:endParaRPr lang="zh-CN" altLang="en-US"/>
          </a:p>
        </p:txBody>
      </p:sp>
    </p:spTree>
    <p:extLst>
      <p:ext uri="{BB962C8B-B14F-4D97-AF65-F5344CB8AC3E}">
        <p14:creationId xmlns:p14="http://schemas.microsoft.com/office/powerpoint/2010/main" val="1651822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8</a:t>
            </a:fld>
            <a:endParaRPr lang="zh-CN" altLang="en-US"/>
          </a:p>
        </p:txBody>
      </p:sp>
    </p:spTree>
    <p:extLst>
      <p:ext uri="{BB962C8B-B14F-4D97-AF65-F5344CB8AC3E}">
        <p14:creationId xmlns:p14="http://schemas.microsoft.com/office/powerpoint/2010/main" val="2763574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9</a:t>
            </a:fld>
            <a:endParaRPr lang="zh-CN" altLang="en-US"/>
          </a:p>
        </p:txBody>
      </p:sp>
    </p:spTree>
    <p:extLst>
      <p:ext uri="{BB962C8B-B14F-4D97-AF65-F5344CB8AC3E}">
        <p14:creationId xmlns:p14="http://schemas.microsoft.com/office/powerpoint/2010/main" val="645982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t>2020/3/20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
        <p:nvSpPr>
          <p:cNvPr id="7" name="矩形 6"/>
          <p:cNvSpPr/>
          <p:nvPr userDrawn="1"/>
        </p:nvSpPr>
        <p:spPr>
          <a:xfrm rot="19601834">
            <a:off x="654536" y="2179294"/>
            <a:ext cx="7624228" cy="923330"/>
          </a:xfrm>
          <a:prstGeom prst="rect">
            <a:avLst/>
          </a:prstGeom>
          <a:noFill/>
        </p:spPr>
        <p:txBody>
          <a:bodyPr wrap="square" lIns="91440" tIns="45720" rIns="91440" bIns="45720">
            <a:spAutoFit/>
          </a:bodyPr>
          <a:lstStyle/>
          <a:p>
            <a:pPr algn="ctr"/>
            <a:r>
              <a:rPr lang="en-US" altLang="zh-CN" sz="5400" b="0" cap="none" spc="0" dirty="0" smtClean="0">
                <a:ln w="0"/>
                <a:solidFill>
                  <a:schemeClr val="accent1">
                    <a:lumMod val="20000"/>
                    <a:lumOff val="80000"/>
                  </a:schemeClr>
                </a:solidFill>
                <a:effectLst/>
                <a:latin typeface="华文彩云" panose="02010800040101010101" pitchFamily="2" charset="-122"/>
                <a:ea typeface="华文彩云" panose="02010800040101010101" pitchFamily="2" charset="-122"/>
              </a:rPr>
              <a:t>2020 </a:t>
            </a:r>
            <a:r>
              <a:rPr lang="zh-CN" altLang="en-US" sz="5400" b="0" cap="none" spc="0" dirty="0" smtClean="0">
                <a:ln w="0"/>
                <a:solidFill>
                  <a:schemeClr val="accent1">
                    <a:lumMod val="20000"/>
                    <a:lumOff val="80000"/>
                  </a:schemeClr>
                </a:solidFill>
                <a:effectLst/>
                <a:latin typeface="华文彩云" panose="02010800040101010101" pitchFamily="2" charset="-122"/>
                <a:ea typeface="华文彩云" panose="02010800040101010101" pitchFamily="2" charset="-122"/>
              </a:rPr>
              <a:t>索剑数据库系统</a:t>
            </a:r>
            <a:endParaRPr lang="zh-CN" altLang="en-US" sz="5400" b="0" cap="none" spc="0" dirty="0">
              <a:ln w="0"/>
              <a:solidFill>
                <a:schemeClr val="accent1">
                  <a:lumMod val="20000"/>
                  <a:lumOff val="80000"/>
                </a:schemeClr>
              </a:solidFill>
              <a:effectLst/>
              <a:latin typeface="华文彩云" panose="02010800040101010101" pitchFamily="2" charset="-122"/>
              <a:ea typeface="华文彩云" panose="02010800040101010101" pitchFamily="2" charset="-122"/>
            </a:endParaRPr>
          </a:p>
        </p:txBody>
      </p:sp>
    </p:spTree>
    <p:extLst>
      <p:ext uri="{BB962C8B-B14F-4D97-AF65-F5344CB8AC3E}">
        <p14:creationId xmlns:p14="http://schemas.microsoft.com/office/powerpoint/2010/main" val="2378145696"/>
      </p:ext>
    </p:extLst>
  </p:cSld>
  <p:clrMapOvr>
    <a:masterClrMapping/>
  </p:clrMapOvr>
  <p:transition spd="slow">
    <p:cove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t>2020/3/20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907903923"/>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t>2020/3/20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3231087355"/>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t>2020/3/20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
        <p:nvSpPr>
          <p:cNvPr id="7" name="矩形 6"/>
          <p:cNvSpPr/>
          <p:nvPr userDrawn="1"/>
        </p:nvSpPr>
        <p:spPr>
          <a:xfrm rot="19601834">
            <a:off x="654536" y="2179294"/>
            <a:ext cx="7624228" cy="923330"/>
          </a:xfrm>
          <a:prstGeom prst="rect">
            <a:avLst/>
          </a:prstGeom>
          <a:noFill/>
        </p:spPr>
        <p:txBody>
          <a:bodyPr wrap="square" lIns="91440" tIns="45720" rIns="91440" bIns="45720">
            <a:spAutoFit/>
          </a:bodyPr>
          <a:lstStyle/>
          <a:p>
            <a:pPr algn="ctr"/>
            <a:r>
              <a:rPr lang="en-US" altLang="zh-CN" sz="5400" b="0" cap="none" spc="0" dirty="0" smtClean="0">
                <a:ln w="0"/>
                <a:solidFill>
                  <a:schemeClr val="accent1">
                    <a:lumMod val="20000"/>
                    <a:lumOff val="80000"/>
                  </a:schemeClr>
                </a:solidFill>
                <a:effectLst/>
                <a:latin typeface="华文彩云" panose="02010800040101010101" pitchFamily="2" charset="-122"/>
                <a:ea typeface="华文彩云" panose="02010800040101010101" pitchFamily="2" charset="-122"/>
              </a:rPr>
              <a:t>2020 </a:t>
            </a:r>
            <a:r>
              <a:rPr lang="zh-CN" altLang="en-US" sz="5400" b="0" cap="none" spc="0" dirty="0" smtClean="0">
                <a:ln w="0"/>
                <a:solidFill>
                  <a:schemeClr val="accent1">
                    <a:lumMod val="20000"/>
                    <a:lumOff val="80000"/>
                  </a:schemeClr>
                </a:solidFill>
                <a:effectLst/>
                <a:latin typeface="华文彩云" panose="02010800040101010101" pitchFamily="2" charset="-122"/>
                <a:ea typeface="华文彩云" panose="02010800040101010101" pitchFamily="2" charset="-122"/>
              </a:rPr>
              <a:t>索剑数据库系统</a:t>
            </a:r>
            <a:endParaRPr lang="zh-CN" altLang="en-US" sz="5400" b="0" cap="none" spc="0" dirty="0">
              <a:ln w="0"/>
              <a:solidFill>
                <a:schemeClr val="accent1">
                  <a:lumMod val="20000"/>
                  <a:lumOff val="80000"/>
                </a:schemeClr>
              </a:solidFill>
              <a:effectLst/>
              <a:latin typeface="华文彩云" panose="02010800040101010101" pitchFamily="2" charset="-122"/>
              <a:ea typeface="华文彩云" panose="02010800040101010101" pitchFamily="2" charset="-122"/>
            </a:endParaRPr>
          </a:p>
        </p:txBody>
      </p:sp>
    </p:spTree>
    <p:extLst>
      <p:ext uri="{BB962C8B-B14F-4D97-AF65-F5344CB8AC3E}">
        <p14:creationId xmlns:p14="http://schemas.microsoft.com/office/powerpoint/2010/main" val="2562275844"/>
      </p:ext>
    </p:extLst>
  </p:cSld>
  <p:clrMapOvr>
    <a:masterClrMapping/>
  </p:clrMapOvr>
  <p:transition spd="slow">
    <p:cove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4AF190-E6C3-4F71-9AD4-820770AEF1A8}" type="datetimeFigureOut">
              <a:rPr lang="zh-CN" altLang="en-US" smtClean="0"/>
              <a:t>2020/3/20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
        <p:nvSpPr>
          <p:cNvPr id="7" name="矩形 6"/>
          <p:cNvSpPr/>
          <p:nvPr userDrawn="1"/>
        </p:nvSpPr>
        <p:spPr>
          <a:xfrm rot="19601834">
            <a:off x="654536" y="2179294"/>
            <a:ext cx="7624228" cy="923330"/>
          </a:xfrm>
          <a:prstGeom prst="rect">
            <a:avLst/>
          </a:prstGeom>
          <a:noFill/>
        </p:spPr>
        <p:txBody>
          <a:bodyPr wrap="square" lIns="91440" tIns="45720" rIns="91440" bIns="45720">
            <a:spAutoFit/>
          </a:bodyPr>
          <a:lstStyle/>
          <a:p>
            <a:pPr algn="ctr"/>
            <a:r>
              <a:rPr lang="en-US" altLang="zh-CN" sz="5400" b="0" cap="none" spc="0" dirty="0" smtClean="0">
                <a:ln w="0"/>
                <a:solidFill>
                  <a:schemeClr val="accent1">
                    <a:lumMod val="20000"/>
                    <a:lumOff val="80000"/>
                  </a:schemeClr>
                </a:solidFill>
                <a:effectLst/>
                <a:latin typeface="华文彩云" panose="02010800040101010101" pitchFamily="2" charset="-122"/>
                <a:ea typeface="华文彩云" panose="02010800040101010101" pitchFamily="2" charset="-122"/>
              </a:rPr>
              <a:t>2020 </a:t>
            </a:r>
            <a:r>
              <a:rPr lang="zh-CN" altLang="en-US" sz="5400" b="0" cap="none" spc="0" dirty="0" smtClean="0">
                <a:ln w="0"/>
                <a:solidFill>
                  <a:schemeClr val="accent1">
                    <a:lumMod val="20000"/>
                    <a:lumOff val="80000"/>
                  </a:schemeClr>
                </a:solidFill>
                <a:effectLst/>
                <a:latin typeface="华文彩云" panose="02010800040101010101" pitchFamily="2" charset="-122"/>
                <a:ea typeface="华文彩云" panose="02010800040101010101" pitchFamily="2" charset="-122"/>
              </a:rPr>
              <a:t>索剑数据库系统</a:t>
            </a:r>
            <a:endParaRPr lang="zh-CN" altLang="en-US" sz="5400" b="0" cap="none" spc="0" dirty="0">
              <a:ln w="0"/>
              <a:solidFill>
                <a:schemeClr val="accent1">
                  <a:lumMod val="20000"/>
                  <a:lumOff val="80000"/>
                </a:schemeClr>
              </a:solidFill>
              <a:effectLst/>
              <a:latin typeface="华文彩云" panose="02010800040101010101" pitchFamily="2" charset="-122"/>
              <a:ea typeface="华文彩云" panose="02010800040101010101" pitchFamily="2" charset="-122"/>
            </a:endParaRPr>
          </a:p>
        </p:txBody>
      </p:sp>
    </p:spTree>
    <p:extLst>
      <p:ext uri="{BB962C8B-B14F-4D97-AF65-F5344CB8AC3E}">
        <p14:creationId xmlns:p14="http://schemas.microsoft.com/office/powerpoint/2010/main" val="2863917790"/>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4AF190-E6C3-4F71-9AD4-820770AEF1A8}" type="datetimeFigureOut">
              <a:rPr lang="zh-CN" altLang="en-US" smtClean="0"/>
              <a:t>2020/3/20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1641467589"/>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4AF190-E6C3-4F71-9AD4-820770AEF1A8}" type="datetimeFigureOut">
              <a:rPr lang="zh-CN" altLang="en-US" smtClean="0"/>
              <a:t>2020/3/20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3831206714"/>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4AF190-E6C3-4F71-9AD4-820770AEF1A8}" type="datetimeFigureOut">
              <a:rPr lang="zh-CN" altLang="en-US" smtClean="0"/>
              <a:t>2020/3/20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645730256"/>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4AF190-E6C3-4F71-9AD4-820770AEF1A8}" type="datetimeFigureOut">
              <a:rPr lang="zh-CN" altLang="en-US" smtClean="0"/>
              <a:t>2020/3/20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2862727706"/>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4AF190-E6C3-4F71-9AD4-820770AEF1A8}" type="datetimeFigureOut">
              <a:rPr lang="zh-CN" altLang="en-US" smtClean="0"/>
              <a:t>2020/3/20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486348438"/>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4AF190-E6C3-4F71-9AD4-820770AEF1A8}" type="datetimeFigureOut">
              <a:rPr lang="zh-CN" altLang="en-US" smtClean="0"/>
              <a:t>2020/3/20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1746552140"/>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24AF190-E6C3-4F71-9AD4-820770AEF1A8}" type="datetimeFigureOut">
              <a:rPr lang="zh-CN" altLang="en-US" smtClean="0"/>
              <a:t>2020/3/20</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339281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over/>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slideLayout" Target="../slideLayouts/slideLayout1.xml"/><Relationship Id="rId7" Type="http://schemas.openxmlformats.org/officeDocument/2006/relationships/oleObject" Target="../embeddings/oleObject2.bin"/><Relationship Id="rId2" Type="http://schemas.openxmlformats.org/officeDocument/2006/relationships/tags" Target="../tags/tag13.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1.bin"/><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4.bin"/><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5.bin"/><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0.xml"/><Relationship Id="rId1" Type="http://schemas.openxmlformats.org/officeDocument/2006/relationships/vmlDrawing" Target="../drawings/vmlDrawing5.vml"/><Relationship Id="rId6" Type="http://schemas.openxmlformats.org/officeDocument/2006/relationships/image" Target="../media/image11.wmf"/><Relationship Id="rId5" Type="http://schemas.openxmlformats.org/officeDocument/2006/relationships/oleObject" Target="../embeddings/oleObject6.bin"/><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1.xml"/><Relationship Id="rId1" Type="http://schemas.openxmlformats.org/officeDocument/2006/relationships/vmlDrawing" Target="../drawings/vmlDrawing6.vml"/><Relationship Id="rId6" Type="http://schemas.openxmlformats.org/officeDocument/2006/relationships/image" Target="../media/image12.wmf"/><Relationship Id="rId5" Type="http://schemas.openxmlformats.org/officeDocument/2006/relationships/oleObject" Target="../embeddings/oleObject7.bin"/><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2.xml"/><Relationship Id="rId1" Type="http://schemas.openxmlformats.org/officeDocument/2006/relationships/vmlDrawing" Target="../drawings/vmlDrawing7.vml"/><Relationship Id="rId6" Type="http://schemas.openxmlformats.org/officeDocument/2006/relationships/image" Target="../media/image13.wmf"/><Relationship Id="rId5" Type="http://schemas.openxmlformats.org/officeDocument/2006/relationships/oleObject" Target="../embeddings/oleObject8.bin"/><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圆角矩形 3"/>
          <p:cNvSpPr/>
          <p:nvPr/>
        </p:nvSpPr>
        <p:spPr>
          <a:xfrm>
            <a:off x="4201287" y="3180346"/>
            <a:ext cx="3600400" cy="519711"/>
          </a:xfrm>
          <a:prstGeom prst="roundRect">
            <a:avLst/>
          </a:prstGeom>
          <a:gradFill flip="none" rotWithShape="1">
            <a:gsLst>
              <a:gs pos="0">
                <a:srgbClr val="F0F0F0"/>
              </a:gs>
              <a:gs pos="100000">
                <a:srgbClr val="F1F1F1"/>
              </a:gs>
            </a:gsLst>
            <a:lin ang="2700000" scaled="1"/>
            <a:tileRect/>
          </a:gradFill>
          <a:ln w="38100">
            <a:gradFill flip="none" rotWithShape="1">
              <a:gsLst>
                <a:gs pos="100000">
                  <a:srgbClr val="FFFFFF"/>
                </a:gs>
                <a:gs pos="0">
                  <a:srgbClr val="CECED0"/>
                </a:gs>
              </a:gsLst>
              <a:lin ang="18900000" scaled="0"/>
              <a:tileRect/>
            </a:grad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1316" tIns="35658" rIns="71316" bIns="35658" anchor="ctr"/>
          <a:lstStyle/>
          <a:p>
            <a:pPr algn="r" fontAlgn="auto">
              <a:spcBef>
                <a:spcPts val="0"/>
              </a:spcBef>
              <a:spcAft>
                <a:spcPts val="0"/>
              </a:spcAft>
              <a:defRPr/>
            </a:pPr>
            <a:r>
              <a:rPr lang="zh-CN" altLang="en-US" dirty="0" smtClean="0">
                <a:solidFill>
                  <a:srgbClr val="C00000"/>
                </a:solidFill>
                <a:latin typeface="方正姚体" panose="02010601030101010101" pitchFamily="2" charset="-122"/>
                <a:ea typeface="方正姚体" panose="02010601030101010101" pitchFamily="2" charset="-122"/>
              </a:rPr>
              <a:t>计算机科学与工程学院    </a:t>
            </a:r>
            <a:r>
              <a:rPr lang="zh-CN" altLang="en-US" dirty="0" smtClean="0">
                <a:solidFill>
                  <a:schemeClr val="tx1"/>
                </a:solidFill>
                <a:latin typeface="方正姚体" panose="02010601030101010101" pitchFamily="2" charset="-122"/>
                <a:ea typeface="方正姚体" panose="02010601030101010101" pitchFamily="2" charset="-122"/>
              </a:rPr>
              <a:t>索剑</a:t>
            </a:r>
            <a:endParaRPr lang="zh-CN" altLang="en-US" dirty="0">
              <a:solidFill>
                <a:schemeClr val="tx1"/>
              </a:solidFill>
              <a:latin typeface="方正姚体" panose="02010601030101010101" pitchFamily="2" charset="-122"/>
              <a:ea typeface="方正姚体" panose="02010601030101010101" pitchFamily="2" charset="-122"/>
            </a:endParaRPr>
          </a:p>
        </p:txBody>
      </p:sp>
      <p:sp>
        <p:nvSpPr>
          <p:cNvPr id="5" name="Oval 53"/>
          <p:cNvSpPr>
            <a:spLocks noChangeArrowheads="1"/>
          </p:cNvSpPr>
          <p:nvPr/>
        </p:nvSpPr>
        <p:spPr bwMode="auto">
          <a:xfrm>
            <a:off x="1093195" y="873280"/>
            <a:ext cx="252723" cy="252028"/>
          </a:xfrm>
          <a:prstGeom prst="ellipse">
            <a:avLst/>
          </a:prstGeom>
          <a:gradFill flip="none" rotWithShape="1">
            <a:gsLst>
              <a:gs pos="100000">
                <a:srgbClr val="FFFFFF"/>
              </a:gs>
              <a:gs pos="0">
                <a:srgbClr val="D9DEDF"/>
              </a:gs>
            </a:gsLst>
            <a:lin ang="2700000" scaled="0"/>
            <a:tileRect/>
          </a:gra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1316" tIns="35658" rIns="71316" bIns="35658" anchor="ctr"/>
          <a:lstStyle/>
          <a:p>
            <a:pPr algn="ctr" fontAlgn="auto">
              <a:spcBef>
                <a:spcPts val="0"/>
              </a:spcBef>
              <a:spcAft>
                <a:spcPts val="0"/>
              </a:spcAft>
              <a:defRPr/>
            </a:pPr>
            <a:endParaRPr lang="zh-CN" altLang="en-US"/>
          </a:p>
        </p:txBody>
      </p:sp>
      <p:grpSp>
        <p:nvGrpSpPr>
          <p:cNvPr id="8" name="Group 91"/>
          <p:cNvGrpSpPr>
            <a:grpSpLocks/>
          </p:cNvGrpSpPr>
          <p:nvPr/>
        </p:nvGrpSpPr>
        <p:grpSpPr bwMode="auto">
          <a:xfrm>
            <a:off x="3685161" y="3309754"/>
            <a:ext cx="429682" cy="429356"/>
            <a:chOff x="936" y="1480"/>
            <a:chExt cx="1589" cy="1588"/>
          </a:xfrm>
        </p:grpSpPr>
        <p:grpSp>
          <p:nvGrpSpPr>
            <p:cNvPr id="9" name="组合 33"/>
            <p:cNvGrpSpPr>
              <a:grpSpLocks/>
            </p:cNvGrpSpPr>
            <p:nvPr/>
          </p:nvGrpSpPr>
          <p:grpSpPr bwMode="auto">
            <a:xfrm>
              <a:off x="985" y="1584"/>
              <a:ext cx="1441" cy="1439"/>
              <a:chOff x="1754168" y="3653262"/>
              <a:chExt cx="1857599" cy="1857597"/>
            </a:xfrm>
          </p:grpSpPr>
          <p:sp>
            <p:nvSpPr>
              <p:cNvPr id="14" name="椭圆 13"/>
              <p:cNvSpPr/>
              <p:nvPr/>
            </p:nvSpPr>
            <p:spPr>
              <a:xfrm>
                <a:off x="1754168" y="3653262"/>
                <a:ext cx="1857599" cy="1857597"/>
              </a:xfrm>
              <a:prstGeom prst="ellipse">
                <a:avLst/>
              </a:prstGeom>
              <a:solidFill>
                <a:schemeClr val="tx1">
                  <a:lumMod val="50000"/>
                  <a:lumOff val="50000"/>
                </a:schemeClr>
              </a:solid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endParaRPr lang="zh-CN" altLang="en-US" sz="3000" dirty="0">
                  <a:latin typeface="+mj-lt"/>
                  <a:ea typeface="方正超粗黑简体" panose="03000509000000000000" pitchFamily="65" charset="-122"/>
                </a:endParaRPr>
              </a:p>
            </p:txBody>
          </p:sp>
          <p:sp>
            <p:nvSpPr>
              <p:cNvPr id="15" name="椭圆 14"/>
              <p:cNvSpPr/>
              <p:nvPr/>
            </p:nvSpPr>
            <p:spPr>
              <a:xfrm>
                <a:off x="1911556" y="3810650"/>
                <a:ext cx="1542822" cy="1542820"/>
              </a:xfrm>
              <a:prstGeom prst="ellipse">
                <a:avLst/>
              </a:prstGeom>
              <a:solidFill>
                <a:srgbClr val="0067B4"/>
              </a:solid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椭圆 15"/>
              <p:cNvSpPr/>
              <p:nvPr/>
            </p:nvSpPr>
            <p:spPr>
              <a:xfrm>
                <a:off x="1890879" y="3789973"/>
                <a:ext cx="1584176" cy="1584174"/>
              </a:xfrm>
              <a:prstGeom prst="ellipse">
                <a:avLst/>
              </a:prstGeom>
              <a:solidFill>
                <a:srgbClr val="C00000"/>
              </a:solid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endParaRPr lang="zh-CN" altLang="en-US" sz="3000" dirty="0">
                  <a:solidFill>
                    <a:srgbClr val="0087CF"/>
                  </a:solidFill>
                  <a:latin typeface="+mj-lt"/>
                  <a:ea typeface="方正超粗黑简体" panose="03000509000000000000" pitchFamily="65" charset="-122"/>
                </a:endParaRPr>
              </a:p>
            </p:txBody>
          </p:sp>
          <p:sp>
            <p:nvSpPr>
              <p:cNvPr id="17" name="矩形 16"/>
              <p:cNvSpPr/>
              <p:nvPr/>
            </p:nvSpPr>
            <p:spPr>
              <a:xfrm>
                <a:off x="2581452" y="4093187"/>
                <a:ext cx="199958" cy="550475"/>
              </a:xfrm>
              <a:prstGeom prst="rect">
                <a:avLst/>
              </a:prstGeom>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a:endParaRPr lang="zh-CN" altLang="zh-CN" sz="2700" b="1">
                  <a:solidFill>
                    <a:srgbClr val="CA0098"/>
                  </a:solidFill>
                  <a:latin typeface="微软雅黑" pitchFamily="34" charset="-122"/>
                  <a:ea typeface="微软雅黑" pitchFamily="34" charset="-122"/>
                </a:endParaRPr>
              </a:p>
            </p:txBody>
          </p:sp>
        </p:grpSp>
        <p:grpSp>
          <p:nvGrpSpPr>
            <p:cNvPr id="10" name="组合 4"/>
            <p:cNvGrpSpPr>
              <a:grpSpLocks/>
            </p:cNvGrpSpPr>
            <p:nvPr/>
          </p:nvGrpSpPr>
          <p:grpSpPr bwMode="auto">
            <a:xfrm>
              <a:off x="936" y="1480"/>
              <a:ext cx="1589" cy="1588"/>
              <a:chOff x="3733576" y="3930057"/>
              <a:chExt cx="1801556" cy="1800152"/>
            </a:xfrm>
          </p:grpSpPr>
          <p:sp>
            <p:nvSpPr>
              <p:cNvPr id="11" name="椭圆 10"/>
              <p:cNvSpPr/>
              <p:nvPr/>
            </p:nvSpPr>
            <p:spPr>
              <a:xfrm>
                <a:off x="4003576" y="4200057"/>
                <a:ext cx="1260000" cy="1260000"/>
              </a:xfrm>
              <a:prstGeom prst="ellipse">
                <a:avLst/>
              </a:prstGeom>
              <a:no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2" name="任意多边形 6"/>
              <p:cNvSpPr/>
              <p:nvPr/>
            </p:nvSpPr>
            <p:spPr>
              <a:xfrm>
                <a:off x="3734710" y="3930057"/>
                <a:ext cx="1800422" cy="1800152"/>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adFill>
                <a:gsLst>
                  <a:gs pos="0">
                    <a:srgbClr val="F0F0F0"/>
                  </a:gs>
                  <a:gs pos="100000">
                    <a:srgbClr val="DBDBDB"/>
                  </a:gs>
                </a:gsLst>
                <a:lin ang="2700000" scaled="1"/>
              </a:grad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3" name="椭圆 7"/>
              <p:cNvSpPr/>
              <p:nvPr/>
            </p:nvSpPr>
            <p:spPr>
              <a:xfrm>
                <a:off x="3733576" y="3930057"/>
                <a:ext cx="1800000" cy="1800000"/>
              </a:xfrm>
              <a:prstGeom prst="ellipse">
                <a:avLst/>
              </a:prstGeom>
              <a:no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grpSp>
      <p:sp>
        <p:nvSpPr>
          <p:cNvPr id="48" name="Oval 53"/>
          <p:cNvSpPr>
            <a:spLocks noChangeArrowheads="1"/>
          </p:cNvSpPr>
          <p:nvPr/>
        </p:nvSpPr>
        <p:spPr bwMode="auto">
          <a:xfrm>
            <a:off x="691548" y="2789703"/>
            <a:ext cx="252723" cy="252028"/>
          </a:xfrm>
          <a:prstGeom prst="ellipse">
            <a:avLst/>
          </a:prstGeom>
          <a:gradFill flip="none" rotWithShape="1">
            <a:gsLst>
              <a:gs pos="100000">
                <a:srgbClr val="FFFFFF"/>
              </a:gs>
              <a:gs pos="0">
                <a:srgbClr val="D9DEDF"/>
              </a:gs>
            </a:gsLst>
            <a:lin ang="2700000" scaled="0"/>
            <a:tileRect/>
          </a:gra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1316" tIns="35658" rIns="71316" bIns="35658" anchor="ctr"/>
          <a:lstStyle/>
          <a:p>
            <a:pPr algn="ctr" fontAlgn="auto">
              <a:spcBef>
                <a:spcPts val="0"/>
              </a:spcBef>
              <a:spcAft>
                <a:spcPts val="0"/>
              </a:spcAft>
              <a:defRPr/>
            </a:pPr>
            <a:endParaRPr lang="zh-CN" altLang="en-US"/>
          </a:p>
        </p:txBody>
      </p:sp>
      <p:grpSp>
        <p:nvGrpSpPr>
          <p:cNvPr id="50" name="组合 49"/>
          <p:cNvGrpSpPr/>
          <p:nvPr/>
        </p:nvGrpSpPr>
        <p:grpSpPr>
          <a:xfrm>
            <a:off x="909867" y="793576"/>
            <a:ext cx="2458629" cy="2458629"/>
            <a:chOff x="304800" y="673100"/>
            <a:chExt cx="4000500" cy="4000500"/>
          </a:xfrm>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3" name="椭圆 5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 name="组合 58"/>
          <p:cNvGrpSpPr/>
          <p:nvPr/>
        </p:nvGrpSpPr>
        <p:grpSpPr>
          <a:xfrm>
            <a:off x="1785551" y="3362021"/>
            <a:ext cx="226693" cy="226693"/>
            <a:chOff x="2889188" y="1494971"/>
            <a:chExt cx="1360493" cy="1360493"/>
          </a:xfrm>
        </p:grpSpPr>
        <p:grpSp>
          <p:nvGrpSpPr>
            <p:cNvPr id="60" name="组合 59"/>
            <p:cNvGrpSpPr/>
            <p:nvPr/>
          </p:nvGrpSpPr>
          <p:grpSpPr>
            <a:xfrm>
              <a:off x="2889188" y="1494971"/>
              <a:ext cx="1360493" cy="1360493"/>
              <a:chOff x="304800" y="673100"/>
              <a:chExt cx="4000500" cy="4000500"/>
            </a:xfrm>
            <a:effectLst>
              <a:outerShdw blurRad="444500" dist="254000" dir="8100000" algn="tr" rotWithShape="0">
                <a:prstClr val="black">
                  <a:alpha val="50000"/>
                </a:prstClr>
              </a:outerShdw>
            </a:effectLst>
          </p:grpSpPr>
          <p:sp>
            <p:nvSpPr>
              <p:cNvPr id="62" name="同心圆 6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3" name="椭圆 6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TextBox 60"/>
            <p:cNvSpPr txBox="1"/>
            <p:nvPr/>
          </p:nvSpPr>
          <p:spPr>
            <a:xfrm>
              <a:off x="3185233" y="1625415"/>
              <a:ext cx="241246" cy="1205805"/>
            </a:xfrm>
            <a:prstGeom prst="rect">
              <a:avLst/>
            </a:prstGeom>
            <a:noFill/>
          </p:spPr>
          <p:txBody>
            <a:bodyPr wrap="none" rtlCol="0">
              <a:spAutoFit/>
            </a:bodyPr>
            <a:lstStyle/>
            <a:p>
              <a:endParaRPr lang="zh-CN" altLang="en-US" sz="5400" dirty="0">
                <a:latin typeface="方正大黑简体" panose="02010601030101010101" pitchFamily="2" charset="-122"/>
                <a:ea typeface="方正大黑简体" panose="02010601030101010101" pitchFamily="2" charset="-122"/>
              </a:endParaRPr>
            </a:p>
          </p:txBody>
        </p:sp>
      </p:grpSp>
      <p:sp>
        <p:nvSpPr>
          <p:cNvPr id="69" name="TextBox 68"/>
          <p:cNvSpPr txBox="1"/>
          <p:nvPr/>
        </p:nvSpPr>
        <p:spPr>
          <a:xfrm>
            <a:off x="3616806" y="2332900"/>
            <a:ext cx="5461752" cy="707886"/>
          </a:xfrm>
          <a:prstGeom prst="rect">
            <a:avLst/>
          </a:prstGeom>
          <a:noFill/>
        </p:spPr>
        <p:txBody>
          <a:bodyPr wrap="none" rtlCol="0">
            <a:spAutoFit/>
          </a:bodyPr>
          <a:lstStyle/>
          <a:p>
            <a:r>
              <a:rPr lang="en-US" altLang="zh-CN" sz="4000" b="1" dirty="0" smtClean="0">
                <a:solidFill>
                  <a:srgbClr val="C00000"/>
                </a:solidFill>
                <a:latin typeface="方正姚体" panose="02010601030101010101" pitchFamily="2" charset="-122"/>
                <a:ea typeface="方正姚体" panose="02010601030101010101" pitchFamily="2" charset="-122"/>
              </a:rPr>
              <a:t>3.1</a:t>
            </a:r>
            <a:r>
              <a:rPr lang="zh-CN" altLang="en-US" sz="4000" b="1" dirty="0" smtClean="0">
                <a:solidFill>
                  <a:srgbClr val="C00000"/>
                </a:solidFill>
                <a:latin typeface="方正姚体" panose="02010601030101010101" pitchFamily="2" charset="-122"/>
                <a:ea typeface="方正姚体" panose="02010601030101010101" pitchFamily="2" charset="-122"/>
              </a:rPr>
              <a:t>数据库系统基础知识</a:t>
            </a:r>
            <a:endParaRPr lang="zh-CN" altLang="en-US" sz="4000" b="1" dirty="0">
              <a:solidFill>
                <a:srgbClr val="C00000"/>
              </a:solidFill>
              <a:latin typeface="方正姚体" panose="02010601030101010101" pitchFamily="2" charset="-122"/>
              <a:ea typeface="方正姚体" panose="02010601030101010101" pitchFamily="2" charset="-122"/>
            </a:endParaRPr>
          </a:p>
        </p:txBody>
      </p:sp>
      <p:sp>
        <p:nvSpPr>
          <p:cNvPr id="70" name="Oval 53"/>
          <p:cNvSpPr>
            <a:spLocks noChangeArrowheads="1"/>
          </p:cNvSpPr>
          <p:nvPr/>
        </p:nvSpPr>
        <p:spPr bwMode="auto">
          <a:xfrm>
            <a:off x="7046379" y="4250534"/>
            <a:ext cx="252723" cy="252028"/>
          </a:xfrm>
          <a:prstGeom prst="ellipse">
            <a:avLst/>
          </a:prstGeom>
          <a:gradFill flip="none" rotWithShape="1">
            <a:gsLst>
              <a:gs pos="100000">
                <a:srgbClr val="FFFFFF"/>
              </a:gs>
              <a:gs pos="0">
                <a:srgbClr val="D9DEDF"/>
              </a:gs>
            </a:gsLst>
            <a:lin ang="2700000" scaled="0"/>
            <a:tileRect/>
          </a:gra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1316" tIns="35658" rIns="71316" bIns="35658" anchor="ctr"/>
          <a:lstStyle/>
          <a:p>
            <a:pPr algn="ctr" fontAlgn="auto">
              <a:spcBef>
                <a:spcPts val="0"/>
              </a:spcBef>
              <a:spcAft>
                <a:spcPts val="0"/>
              </a:spcAft>
              <a:defRPr/>
            </a:pPr>
            <a:endParaRPr lang="zh-CN" altLang="en-US"/>
          </a:p>
        </p:txBody>
      </p:sp>
      <p:sp>
        <p:nvSpPr>
          <p:cNvPr id="72" name="Oval 53"/>
          <p:cNvSpPr>
            <a:spLocks noChangeArrowheads="1"/>
          </p:cNvSpPr>
          <p:nvPr/>
        </p:nvSpPr>
        <p:spPr bwMode="auto">
          <a:xfrm>
            <a:off x="7742004" y="3765057"/>
            <a:ext cx="252723" cy="252028"/>
          </a:xfrm>
          <a:prstGeom prst="ellipse">
            <a:avLst/>
          </a:prstGeom>
          <a:gradFill flip="none" rotWithShape="1">
            <a:gsLst>
              <a:gs pos="100000">
                <a:srgbClr val="FFFFFF"/>
              </a:gs>
              <a:gs pos="0">
                <a:srgbClr val="D9DEDF"/>
              </a:gs>
            </a:gsLst>
            <a:lin ang="2700000" scaled="0"/>
            <a:tileRect/>
          </a:gra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1316" tIns="35658" rIns="71316" bIns="35658" anchor="ctr"/>
          <a:lstStyle/>
          <a:p>
            <a:pPr algn="ctr" fontAlgn="auto">
              <a:spcBef>
                <a:spcPts val="0"/>
              </a:spcBef>
              <a:spcAft>
                <a:spcPts val="0"/>
              </a:spcAft>
              <a:defRPr/>
            </a:pPr>
            <a:endParaRPr lang="zh-CN" altLang="en-US"/>
          </a:p>
        </p:txBody>
      </p:sp>
      <p:sp>
        <p:nvSpPr>
          <p:cNvPr id="84" name="椭圆 83"/>
          <p:cNvSpPr/>
          <p:nvPr/>
        </p:nvSpPr>
        <p:spPr>
          <a:xfrm>
            <a:off x="1898898" y="507680"/>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5" name="组合 84"/>
          <p:cNvGrpSpPr/>
          <p:nvPr/>
        </p:nvGrpSpPr>
        <p:grpSpPr>
          <a:xfrm>
            <a:off x="3267870" y="2705534"/>
            <a:ext cx="219777" cy="219777"/>
            <a:chOff x="304800" y="673100"/>
            <a:chExt cx="4000500" cy="4000500"/>
          </a:xfrm>
          <a:effectLst>
            <a:outerShdw blurRad="381000" dist="152400" dir="8100000" algn="tr" rotWithShape="0">
              <a:prstClr val="black">
                <a:alpha val="70000"/>
              </a:prstClr>
            </a:outerShdw>
          </a:effectLst>
        </p:grpSpPr>
        <p:sp>
          <p:nvSpPr>
            <p:cNvPr id="86" name="同心圆 8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7" name="椭圆 86"/>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8" name="椭圆 87"/>
          <p:cNvSpPr/>
          <p:nvPr/>
        </p:nvSpPr>
        <p:spPr>
          <a:xfrm>
            <a:off x="3402900" y="1672306"/>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1315710" y="3253914"/>
            <a:ext cx="137389" cy="13738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TextBox 7"/>
          <p:cNvSpPr>
            <a:spLocks noChangeArrowheads="1"/>
          </p:cNvSpPr>
          <p:nvPr/>
        </p:nvSpPr>
        <p:spPr bwMode="auto">
          <a:xfrm>
            <a:off x="4277276" y="1916205"/>
            <a:ext cx="38191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auto">
              <a:spcBef>
                <a:spcPts val="0"/>
              </a:spcBef>
              <a:spcAft>
                <a:spcPts val="0"/>
              </a:spcAft>
              <a:defRPr/>
            </a:pPr>
            <a:r>
              <a:rPr lang="en-US" altLang="zh-CN" sz="2400" dirty="0" smtClean="0">
                <a:latin typeface="方正大黑简体" panose="02010601030101010101" pitchFamily="2" charset="-122"/>
                <a:ea typeface="方正大黑简体" panose="02010601030101010101" pitchFamily="2" charset="-122"/>
                <a:cs typeface="LilyUPC" pitchFamily="34" charset="-34"/>
                <a:sym typeface="微软雅黑" pitchFamily="34" charset="-122"/>
              </a:rPr>
              <a:t>THE DATABASE SYSTEM</a:t>
            </a:r>
            <a:endParaRPr lang="zh-CN" altLang="en-US" sz="2400" dirty="0">
              <a:latin typeface="方正大黑简体" panose="02010601030101010101" pitchFamily="2" charset="-122"/>
              <a:ea typeface="方正大黑简体" panose="02010601030101010101" pitchFamily="2" charset="-122"/>
              <a:cs typeface="LilyUPC" pitchFamily="34" charset="-34"/>
              <a:sym typeface="微软雅黑" pitchFamily="34" charset="-122"/>
            </a:endParaRPr>
          </a:p>
        </p:txBody>
      </p:sp>
      <p:pic>
        <p:nvPicPr>
          <p:cNvPr id="26" name="图片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7603" y="772410"/>
            <a:ext cx="2477716" cy="2477716"/>
          </a:xfrm>
          <a:prstGeom prst="rect">
            <a:avLst/>
          </a:prstGeom>
        </p:spPr>
      </p:pic>
    </p:spTree>
    <p:extLst>
      <p:ext uri="{BB962C8B-B14F-4D97-AF65-F5344CB8AC3E}">
        <p14:creationId xmlns:p14="http://schemas.microsoft.com/office/powerpoint/2010/main" val="625340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80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 presetClass="entr" presetSubtype="0" fill="hold" grpId="0" nodeType="withEffect">
                                  <p:stCondLst>
                                    <p:cond delay="800"/>
                                  </p:stCondLst>
                                  <p:childTnLst>
                                    <p:set>
                                      <p:cBhvr>
                                        <p:cTn id="9" dur="1" fill="hold">
                                          <p:stCondLst>
                                            <p:cond delay="0"/>
                                          </p:stCondLst>
                                        </p:cTn>
                                        <p:tgtEl>
                                          <p:spTgt spid="88"/>
                                        </p:tgtEl>
                                        <p:attrNameLst>
                                          <p:attrName>style.visibility</p:attrName>
                                        </p:attrNameLst>
                                      </p:cBhvr>
                                      <p:to>
                                        <p:strVal val="visible"/>
                                      </p:to>
                                    </p:set>
                                  </p:childTnLst>
                                </p:cTn>
                              </p:par>
                              <p:par>
                                <p:cTn id="10" presetID="53" presetClass="entr" presetSubtype="16" fill="hold" grpId="1" nodeType="withEffect">
                                  <p:stCondLst>
                                    <p:cond delay="800"/>
                                  </p:stCondLst>
                                  <p:childTnLst>
                                    <p:set>
                                      <p:cBhvr>
                                        <p:cTn id="11" dur="1" fill="hold">
                                          <p:stCondLst>
                                            <p:cond delay="0"/>
                                          </p:stCondLst>
                                        </p:cTn>
                                        <p:tgtEl>
                                          <p:spTgt spid="88"/>
                                        </p:tgtEl>
                                        <p:attrNameLst>
                                          <p:attrName>style.visibility</p:attrName>
                                        </p:attrNameLst>
                                      </p:cBhvr>
                                      <p:to>
                                        <p:strVal val="visible"/>
                                      </p:to>
                                    </p:set>
                                    <p:anim calcmode="lin" valueType="num">
                                      <p:cBhvr>
                                        <p:cTn id="12" dur="1000" fill="hold"/>
                                        <p:tgtEl>
                                          <p:spTgt spid="88"/>
                                        </p:tgtEl>
                                        <p:attrNameLst>
                                          <p:attrName>ppt_w</p:attrName>
                                        </p:attrNameLst>
                                      </p:cBhvr>
                                      <p:tavLst>
                                        <p:tav tm="0">
                                          <p:val>
                                            <p:fltVal val="0"/>
                                          </p:val>
                                        </p:tav>
                                        <p:tav tm="100000">
                                          <p:val>
                                            <p:strVal val="#ppt_w"/>
                                          </p:val>
                                        </p:tav>
                                      </p:tavLst>
                                    </p:anim>
                                    <p:anim calcmode="lin" valueType="num">
                                      <p:cBhvr>
                                        <p:cTn id="13" dur="1000" fill="hold"/>
                                        <p:tgtEl>
                                          <p:spTgt spid="88"/>
                                        </p:tgtEl>
                                        <p:attrNameLst>
                                          <p:attrName>ppt_h</p:attrName>
                                        </p:attrNameLst>
                                      </p:cBhvr>
                                      <p:tavLst>
                                        <p:tav tm="0">
                                          <p:val>
                                            <p:fltVal val="0"/>
                                          </p:val>
                                        </p:tav>
                                        <p:tav tm="100000">
                                          <p:val>
                                            <p:strVal val="#ppt_h"/>
                                          </p:val>
                                        </p:tav>
                                      </p:tavLst>
                                    </p:anim>
                                    <p:animEffect transition="in" filter="fade">
                                      <p:cBhvr>
                                        <p:cTn id="14" dur="1000"/>
                                        <p:tgtEl>
                                          <p:spTgt spid="88"/>
                                        </p:tgtEl>
                                      </p:cBhvr>
                                    </p:animEffect>
                                  </p:childTnLst>
                                </p:cTn>
                              </p:par>
                              <p:par>
                                <p:cTn id="15" presetID="64" presetClass="path" presetSubtype="0" fill="hold" grpId="2" nodeType="withEffect">
                                  <p:stCondLst>
                                    <p:cond delay="800"/>
                                  </p:stCondLst>
                                  <p:childTnLst>
                                    <p:animMotion origin="layout" path="M -2.22222E-6 1.18319E-6 L 0.21702 -0.37071 " pathEditMode="relative" rAng="0" ptsTypes="AA">
                                      <p:cBhvr>
                                        <p:cTn id="16" dur="1000" spd="-100000" fill="hold"/>
                                        <p:tgtEl>
                                          <p:spTgt spid="88"/>
                                        </p:tgtEl>
                                        <p:attrNameLst>
                                          <p:attrName>ppt_x</p:attrName>
                                          <p:attrName>ppt_y</p:attrName>
                                        </p:attrNameLst>
                                      </p:cBhvr>
                                      <p:rCtr x="10851" y="-18536"/>
                                    </p:animMotion>
                                  </p:childTnLst>
                                </p:cTn>
                              </p:par>
                              <p:par>
                                <p:cTn id="17" presetID="1" presetClass="entr" presetSubtype="0" fill="hold" grpId="0" nodeType="withEffect">
                                  <p:stCondLst>
                                    <p:cond delay="800"/>
                                  </p:stCondLst>
                                  <p:childTnLst>
                                    <p:set>
                                      <p:cBhvr>
                                        <p:cTn id="18" dur="1" fill="hold">
                                          <p:stCondLst>
                                            <p:cond delay="0"/>
                                          </p:stCondLst>
                                        </p:cTn>
                                        <p:tgtEl>
                                          <p:spTgt spid="84"/>
                                        </p:tgtEl>
                                        <p:attrNameLst>
                                          <p:attrName>style.visibility</p:attrName>
                                        </p:attrNameLst>
                                      </p:cBhvr>
                                      <p:to>
                                        <p:strVal val="visible"/>
                                      </p:to>
                                    </p:set>
                                  </p:childTnLst>
                                </p:cTn>
                              </p:par>
                              <p:par>
                                <p:cTn id="19" presetID="53" presetClass="entr" presetSubtype="16" fill="hold" grpId="1" nodeType="withEffect">
                                  <p:stCondLst>
                                    <p:cond delay="800"/>
                                  </p:stCondLst>
                                  <p:childTnLst>
                                    <p:set>
                                      <p:cBhvr>
                                        <p:cTn id="20" dur="1" fill="hold">
                                          <p:stCondLst>
                                            <p:cond delay="0"/>
                                          </p:stCondLst>
                                        </p:cTn>
                                        <p:tgtEl>
                                          <p:spTgt spid="84"/>
                                        </p:tgtEl>
                                        <p:attrNameLst>
                                          <p:attrName>style.visibility</p:attrName>
                                        </p:attrNameLst>
                                      </p:cBhvr>
                                      <p:to>
                                        <p:strVal val="visible"/>
                                      </p:to>
                                    </p:set>
                                    <p:anim calcmode="lin" valueType="num">
                                      <p:cBhvr>
                                        <p:cTn id="21" dur="1000" fill="hold"/>
                                        <p:tgtEl>
                                          <p:spTgt spid="84"/>
                                        </p:tgtEl>
                                        <p:attrNameLst>
                                          <p:attrName>ppt_w</p:attrName>
                                        </p:attrNameLst>
                                      </p:cBhvr>
                                      <p:tavLst>
                                        <p:tav tm="0">
                                          <p:val>
                                            <p:fltVal val="0"/>
                                          </p:val>
                                        </p:tav>
                                        <p:tav tm="100000">
                                          <p:val>
                                            <p:strVal val="#ppt_w"/>
                                          </p:val>
                                        </p:tav>
                                      </p:tavLst>
                                    </p:anim>
                                    <p:anim calcmode="lin" valueType="num">
                                      <p:cBhvr>
                                        <p:cTn id="22" dur="1000" fill="hold"/>
                                        <p:tgtEl>
                                          <p:spTgt spid="84"/>
                                        </p:tgtEl>
                                        <p:attrNameLst>
                                          <p:attrName>ppt_h</p:attrName>
                                        </p:attrNameLst>
                                      </p:cBhvr>
                                      <p:tavLst>
                                        <p:tav tm="0">
                                          <p:val>
                                            <p:fltVal val="0"/>
                                          </p:val>
                                        </p:tav>
                                        <p:tav tm="100000">
                                          <p:val>
                                            <p:strVal val="#ppt_h"/>
                                          </p:val>
                                        </p:tav>
                                      </p:tavLst>
                                    </p:anim>
                                    <p:animEffect transition="in" filter="fade">
                                      <p:cBhvr>
                                        <p:cTn id="23" dur="1000"/>
                                        <p:tgtEl>
                                          <p:spTgt spid="84"/>
                                        </p:tgtEl>
                                      </p:cBhvr>
                                    </p:animEffect>
                                  </p:childTnLst>
                                </p:cTn>
                              </p:par>
                              <p:par>
                                <p:cTn id="24" presetID="64" presetClass="path" presetSubtype="0" fill="hold" grpId="2" nodeType="withEffect">
                                  <p:stCondLst>
                                    <p:cond delay="800"/>
                                  </p:stCondLst>
                                  <p:childTnLst>
                                    <p:animMotion origin="layout" path="M 2.77778E-6 2.422E-6 L 0.39375 -0.33797 " pathEditMode="relative" rAng="0" ptsTypes="AA">
                                      <p:cBhvr>
                                        <p:cTn id="25" dur="1000" spd="-100000" fill="hold"/>
                                        <p:tgtEl>
                                          <p:spTgt spid="84"/>
                                        </p:tgtEl>
                                        <p:attrNameLst>
                                          <p:attrName>ppt_x</p:attrName>
                                          <p:attrName>ppt_y</p:attrName>
                                        </p:attrNameLst>
                                      </p:cBhvr>
                                      <p:rCtr x="19688" y="-16898"/>
                                    </p:animMotion>
                                  </p:childTnLst>
                                </p:cTn>
                              </p:par>
                              <p:par>
                                <p:cTn id="26" presetID="1" presetClass="entr" presetSubtype="0" fill="hold" grpId="0" nodeType="withEffect">
                                  <p:stCondLst>
                                    <p:cond delay="800"/>
                                  </p:stCondLst>
                                  <p:childTnLst>
                                    <p:set>
                                      <p:cBhvr>
                                        <p:cTn id="27" dur="1" fill="hold">
                                          <p:stCondLst>
                                            <p:cond delay="0"/>
                                          </p:stCondLst>
                                        </p:cTn>
                                        <p:tgtEl>
                                          <p:spTgt spid="89"/>
                                        </p:tgtEl>
                                        <p:attrNameLst>
                                          <p:attrName>style.visibility</p:attrName>
                                        </p:attrNameLst>
                                      </p:cBhvr>
                                      <p:to>
                                        <p:strVal val="visible"/>
                                      </p:to>
                                    </p:set>
                                  </p:childTnLst>
                                </p:cTn>
                              </p:par>
                              <p:par>
                                <p:cTn id="28" presetID="53" presetClass="entr" presetSubtype="16" fill="hold" grpId="1" nodeType="withEffect">
                                  <p:stCondLst>
                                    <p:cond delay="800"/>
                                  </p:stCondLst>
                                  <p:childTnLst>
                                    <p:set>
                                      <p:cBhvr>
                                        <p:cTn id="29" dur="1" fill="hold">
                                          <p:stCondLst>
                                            <p:cond delay="0"/>
                                          </p:stCondLst>
                                        </p:cTn>
                                        <p:tgtEl>
                                          <p:spTgt spid="89"/>
                                        </p:tgtEl>
                                        <p:attrNameLst>
                                          <p:attrName>style.visibility</p:attrName>
                                        </p:attrNameLst>
                                      </p:cBhvr>
                                      <p:to>
                                        <p:strVal val="visible"/>
                                      </p:to>
                                    </p:set>
                                    <p:anim calcmode="lin" valueType="num">
                                      <p:cBhvr>
                                        <p:cTn id="30" dur="1000" fill="hold"/>
                                        <p:tgtEl>
                                          <p:spTgt spid="89"/>
                                        </p:tgtEl>
                                        <p:attrNameLst>
                                          <p:attrName>ppt_w</p:attrName>
                                        </p:attrNameLst>
                                      </p:cBhvr>
                                      <p:tavLst>
                                        <p:tav tm="0">
                                          <p:val>
                                            <p:fltVal val="0"/>
                                          </p:val>
                                        </p:tav>
                                        <p:tav tm="100000">
                                          <p:val>
                                            <p:strVal val="#ppt_w"/>
                                          </p:val>
                                        </p:tav>
                                      </p:tavLst>
                                    </p:anim>
                                    <p:anim calcmode="lin" valueType="num">
                                      <p:cBhvr>
                                        <p:cTn id="31" dur="1000" fill="hold"/>
                                        <p:tgtEl>
                                          <p:spTgt spid="89"/>
                                        </p:tgtEl>
                                        <p:attrNameLst>
                                          <p:attrName>ppt_h</p:attrName>
                                        </p:attrNameLst>
                                      </p:cBhvr>
                                      <p:tavLst>
                                        <p:tav tm="0">
                                          <p:val>
                                            <p:fltVal val="0"/>
                                          </p:val>
                                        </p:tav>
                                        <p:tav tm="100000">
                                          <p:val>
                                            <p:strVal val="#ppt_h"/>
                                          </p:val>
                                        </p:tav>
                                      </p:tavLst>
                                    </p:anim>
                                    <p:animEffect transition="in" filter="fade">
                                      <p:cBhvr>
                                        <p:cTn id="32" dur="1000"/>
                                        <p:tgtEl>
                                          <p:spTgt spid="89"/>
                                        </p:tgtEl>
                                      </p:cBhvr>
                                    </p:animEffect>
                                  </p:childTnLst>
                                </p:cTn>
                              </p:par>
                              <p:par>
                                <p:cTn id="33" presetID="64" presetClass="path" presetSubtype="0" fill="hold" grpId="2" nodeType="withEffect">
                                  <p:stCondLst>
                                    <p:cond delay="800"/>
                                  </p:stCondLst>
                                  <p:childTnLst>
                                    <p:animMotion origin="layout" path="M 5E-6 2.09762E-6 L -0.18855 -1.11369 " pathEditMode="relative" rAng="0" ptsTypes="AA">
                                      <p:cBhvr>
                                        <p:cTn id="34" dur="1000" spd="-100000" fill="hold"/>
                                        <p:tgtEl>
                                          <p:spTgt spid="89"/>
                                        </p:tgtEl>
                                        <p:attrNameLst>
                                          <p:attrName>ppt_x</p:attrName>
                                          <p:attrName>ppt_y</p:attrName>
                                        </p:attrNameLst>
                                      </p:cBhvr>
                                      <p:rCtr x="-9427" y="-55700"/>
                                    </p:animMotion>
                                  </p:childTnLst>
                                </p:cTn>
                              </p:par>
                              <p:par>
                                <p:cTn id="35" presetID="2" presetClass="entr" presetSubtype="4" fill="hold" grpId="0" nodeType="withEffect">
                                  <p:stCondLst>
                                    <p:cond delay="1800"/>
                                  </p:stCondLst>
                                  <p:childTnLst>
                                    <p:set>
                                      <p:cBhvr>
                                        <p:cTn id="36" dur="1" fill="hold">
                                          <p:stCondLst>
                                            <p:cond delay="0"/>
                                          </p:stCondLst>
                                        </p:cTn>
                                        <p:tgtEl>
                                          <p:spTgt spid="48"/>
                                        </p:tgtEl>
                                        <p:attrNameLst>
                                          <p:attrName>style.visibility</p:attrName>
                                        </p:attrNameLst>
                                      </p:cBhvr>
                                      <p:to>
                                        <p:strVal val="visible"/>
                                      </p:to>
                                    </p:set>
                                    <p:anim calcmode="lin" valueType="num">
                                      <p:cBhvr additive="base">
                                        <p:cTn id="37" dur="500" fill="hold"/>
                                        <p:tgtEl>
                                          <p:spTgt spid="48"/>
                                        </p:tgtEl>
                                        <p:attrNameLst>
                                          <p:attrName>ppt_x</p:attrName>
                                        </p:attrNameLst>
                                      </p:cBhvr>
                                      <p:tavLst>
                                        <p:tav tm="0">
                                          <p:val>
                                            <p:strVal val="#ppt_x"/>
                                          </p:val>
                                        </p:tav>
                                        <p:tav tm="100000">
                                          <p:val>
                                            <p:strVal val="#ppt_x"/>
                                          </p:val>
                                        </p:tav>
                                      </p:tavLst>
                                    </p:anim>
                                    <p:anim calcmode="lin" valueType="num">
                                      <p:cBhvr additive="base">
                                        <p:cTn id="38" dur="500" fill="hold"/>
                                        <p:tgtEl>
                                          <p:spTgt spid="48"/>
                                        </p:tgtEl>
                                        <p:attrNameLst>
                                          <p:attrName>ppt_y</p:attrName>
                                        </p:attrNameLst>
                                      </p:cBhvr>
                                      <p:tavLst>
                                        <p:tav tm="0">
                                          <p:val>
                                            <p:strVal val="1+#ppt_h/2"/>
                                          </p:val>
                                        </p:tav>
                                        <p:tav tm="100000">
                                          <p:val>
                                            <p:strVal val="#ppt_y"/>
                                          </p:val>
                                        </p:tav>
                                      </p:tavLst>
                                    </p:anim>
                                  </p:childTnLst>
                                </p:cTn>
                              </p:par>
                              <p:par>
                                <p:cTn id="39" presetID="12" presetClass="entr" presetSubtype="8" fill="hold" nodeType="withEffect">
                                  <p:stCondLst>
                                    <p:cond delay="1600"/>
                                  </p:stCondLst>
                                  <p:childTnLst>
                                    <p:set>
                                      <p:cBhvr>
                                        <p:cTn id="40" dur="1" fill="hold">
                                          <p:stCondLst>
                                            <p:cond delay="0"/>
                                          </p:stCondLst>
                                        </p:cTn>
                                        <p:tgtEl>
                                          <p:spTgt spid="5"/>
                                        </p:tgtEl>
                                        <p:attrNameLst>
                                          <p:attrName>style.visibility</p:attrName>
                                        </p:attrNameLst>
                                      </p:cBhvr>
                                      <p:to>
                                        <p:strVal val="visible"/>
                                      </p:to>
                                    </p:set>
                                    <p:animEffect transition="in" filter="slide(fromLeft)">
                                      <p:cBhvr>
                                        <p:cTn id="41" dur="500"/>
                                        <p:tgtEl>
                                          <p:spTgt spid="5"/>
                                        </p:tgtEl>
                                      </p:cBhvr>
                                    </p:animEffect>
                                  </p:childTnLst>
                                </p:cTn>
                              </p:par>
                              <p:par>
                                <p:cTn id="42" presetID="1" presetClass="entr" presetSubtype="0" fill="hold" nodeType="withEffect">
                                  <p:stCondLst>
                                    <p:cond delay="1600"/>
                                  </p:stCondLst>
                                  <p:childTnLst>
                                    <p:set>
                                      <p:cBhvr>
                                        <p:cTn id="43" dur="1" fill="hold">
                                          <p:stCondLst>
                                            <p:cond delay="0"/>
                                          </p:stCondLst>
                                        </p:cTn>
                                        <p:tgtEl>
                                          <p:spTgt spid="85"/>
                                        </p:tgtEl>
                                        <p:attrNameLst>
                                          <p:attrName>style.visibility</p:attrName>
                                        </p:attrNameLst>
                                      </p:cBhvr>
                                      <p:to>
                                        <p:strVal val="visible"/>
                                      </p:to>
                                    </p:set>
                                  </p:childTnLst>
                                </p:cTn>
                              </p:par>
                              <p:par>
                                <p:cTn id="44" presetID="53" presetClass="entr" presetSubtype="16" fill="hold" nodeType="withEffect">
                                  <p:stCondLst>
                                    <p:cond delay="1600"/>
                                  </p:stCondLst>
                                  <p:childTnLst>
                                    <p:set>
                                      <p:cBhvr>
                                        <p:cTn id="45" dur="1" fill="hold">
                                          <p:stCondLst>
                                            <p:cond delay="0"/>
                                          </p:stCondLst>
                                        </p:cTn>
                                        <p:tgtEl>
                                          <p:spTgt spid="85"/>
                                        </p:tgtEl>
                                        <p:attrNameLst>
                                          <p:attrName>style.visibility</p:attrName>
                                        </p:attrNameLst>
                                      </p:cBhvr>
                                      <p:to>
                                        <p:strVal val="visible"/>
                                      </p:to>
                                    </p:set>
                                    <p:anim calcmode="lin" valueType="num">
                                      <p:cBhvr>
                                        <p:cTn id="46" dur="1000" fill="hold"/>
                                        <p:tgtEl>
                                          <p:spTgt spid="85"/>
                                        </p:tgtEl>
                                        <p:attrNameLst>
                                          <p:attrName>ppt_w</p:attrName>
                                        </p:attrNameLst>
                                      </p:cBhvr>
                                      <p:tavLst>
                                        <p:tav tm="0">
                                          <p:val>
                                            <p:fltVal val="0"/>
                                          </p:val>
                                        </p:tav>
                                        <p:tav tm="100000">
                                          <p:val>
                                            <p:strVal val="#ppt_w"/>
                                          </p:val>
                                        </p:tav>
                                      </p:tavLst>
                                    </p:anim>
                                    <p:anim calcmode="lin" valueType="num">
                                      <p:cBhvr>
                                        <p:cTn id="47" dur="1000" fill="hold"/>
                                        <p:tgtEl>
                                          <p:spTgt spid="85"/>
                                        </p:tgtEl>
                                        <p:attrNameLst>
                                          <p:attrName>ppt_h</p:attrName>
                                        </p:attrNameLst>
                                      </p:cBhvr>
                                      <p:tavLst>
                                        <p:tav tm="0">
                                          <p:val>
                                            <p:fltVal val="0"/>
                                          </p:val>
                                        </p:tav>
                                        <p:tav tm="100000">
                                          <p:val>
                                            <p:strVal val="#ppt_h"/>
                                          </p:val>
                                        </p:tav>
                                      </p:tavLst>
                                    </p:anim>
                                    <p:animEffect transition="in" filter="fade">
                                      <p:cBhvr>
                                        <p:cTn id="48" dur="1000"/>
                                        <p:tgtEl>
                                          <p:spTgt spid="85"/>
                                        </p:tgtEl>
                                      </p:cBhvr>
                                    </p:animEffect>
                                  </p:childTnLst>
                                </p:cTn>
                              </p:par>
                              <p:par>
                                <p:cTn id="49" presetID="64" presetClass="path" presetSubtype="0" fill="hold" nodeType="withEffect">
                                  <p:stCondLst>
                                    <p:cond delay="1600"/>
                                  </p:stCondLst>
                                  <p:childTnLst>
                                    <p:animMotion origin="layout" path="M 1.38889E-6 3.41057E-6 L -0.71736 -0.40563 " pathEditMode="relative" rAng="0" ptsTypes="AA">
                                      <p:cBhvr>
                                        <p:cTn id="50" dur="1000" spd="-100000" fill="hold"/>
                                        <p:tgtEl>
                                          <p:spTgt spid="85"/>
                                        </p:tgtEl>
                                        <p:attrNameLst>
                                          <p:attrName>ppt_x</p:attrName>
                                          <p:attrName>ppt_y</p:attrName>
                                        </p:attrNameLst>
                                      </p:cBhvr>
                                      <p:rCtr x="-35868" y="-20297"/>
                                    </p:animMotion>
                                  </p:childTnLst>
                                </p:cTn>
                              </p:par>
                            </p:childTnLst>
                          </p:cTn>
                        </p:par>
                        <p:par>
                          <p:cTn id="51" fill="hold">
                            <p:stCondLst>
                              <p:cond delay="2600"/>
                            </p:stCondLst>
                            <p:childTnLst>
                              <p:par>
                                <p:cTn id="52" presetID="31" presetClass="entr" presetSubtype="0" fill="hold" nodeType="afterEffect">
                                  <p:stCondLst>
                                    <p:cond delay="0"/>
                                  </p:stCondLst>
                                  <p:childTnLst>
                                    <p:set>
                                      <p:cBhvr>
                                        <p:cTn id="53" dur="1" fill="hold">
                                          <p:stCondLst>
                                            <p:cond delay="0"/>
                                          </p:stCondLst>
                                        </p:cTn>
                                        <p:tgtEl>
                                          <p:spTgt spid="50"/>
                                        </p:tgtEl>
                                        <p:attrNameLst>
                                          <p:attrName>style.visibility</p:attrName>
                                        </p:attrNameLst>
                                      </p:cBhvr>
                                      <p:to>
                                        <p:strVal val="visible"/>
                                      </p:to>
                                    </p:set>
                                    <p:anim calcmode="lin" valueType="num">
                                      <p:cBhvr>
                                        <p:cTn id="54" dur="1000" fill="hold"/>
                                        <p:tgtEl>
                                          <p:spTgt spid="50"/>
                                        </p:tgtEl>
                                        <p:attrNameLst>
                                          <p:attrName>ppt_w</p:attrName>
                                        </p:attrNameLst>
                                      </p:cBhvr>
                                      <p:tavLst>
                                        <p:tav tm="0">
                                          <p:val>
                                            <p:fltVal val="0"/>
                                          </p:val>
                                        </p:tav>
                                        <p:tav tm="100000">
                                          <p:val>
                                            <p:strVal val="#ppt_w"/>
                                          </p:val>
                                        </p:tav>
                                      </p:tavLst>
                                    </p:anim>
                                    <p:anim calcmode="lin" valueType="num">
                                      <p:cBhvr>
                                        <p:cTn id="55" dur="1000" fill="hold"/>
                                        <p:tgtEl>
                                          <p:spTgt spid="50"/>
                                        </p:tgtEl>
                                        <p:attrNameLst>
                                          <p:attrName>ppt_h</p:attrName>
                                        </p:attrNameLst>
                                      </p:cBhvr>
                                      <p:tavLst>
                                        <p:tav tm="0">
                                          <p:val>
                                            <p:fltVal val="0"/>
                                          </p:val>
                                        </p:tav>
                                        <p:tav tm="100000">
                                          <p:val>
                                            <p:strVal val="#ppt_h"/>
                                          </p:val>
                                        </p:tav>
                                      </p:tavLst>
                                    </p:anim>
                                    <p:anim calcmode="lin" valueType="num">
                                      <p:cBhvr>
                                        <p:cTn id="56" dur="1000" fill="hold"/>
                                        <p:tgtEl>
                                          <p:spTgt spid="50"/>
                                        </p:tgtEl>
                                        <p:attrNameLst>
                                          <p:attrName>style.rotation</p:attrName>
                                        </p:attrNameLst>
                                      </p:cBhvr>
                                      <p:tavLst>
                                        <p:tav tm="0">
                                          <p:val>
                                            <p:fltVal val="90"/>
                                          </p:val>
                                        </p:tav>
                                        <p:tav tm="100000">
                                          <p:val>
                                            <p:fltVal val="0"/>
                                          </p:val>
                                        </p:tav>
                                      </p:tavLst>
                                    </p:anim>
                                    <p:animEffect transition="in" filter="fade">
                                      <p:cBhvr>
                                        <p:cTn id="57" dur="1000"/>
                                        <p:tgtEl>
                                          <p:spTgt spid="50"/>
                                        </p:tgtEl>
                                      </p:cBhvr>
                                    </p:animEffect>
                                  </p:childTnLst>
                                </p:cTn>
                              </p:par>
                            </p:childTnLst>
                          </p:cTn>
                        </p:par>
                        <p:par>
                          <p:cTn id="58" fill="hold">
                            <p:stCondLst>
                              <p:cond delay="3600"/>
                            </p:stCondLst>
                            <p:childTnLst>
                              <p:par>
                                <p:cTn id="59" presetID="2" presetClass="entr" presetSubtype="8" fill="hold" grpId="0" nodeType="afterEffect">
                                  <p:stCondLst>
                                    <p:cond delay="0"/>
                                  </p:stCondLst>
                                  <p:iterate type="lt">
                                    <p:tmPct val="36000"/>
                                  </p:iterate>
                                  <p:childTnLst>
                                    <p:set>
                                      <p:cBhvr>
                                        <p:cTn id="60" dur="1" fill="hold">
                                          <p:stCondLst>
                                            <p:cond delay="0"/>
                                          </p:stCondLst>
                                        </p:cTn>
                                        <p:tgtEl>
                                          <p:spTgt spid="69"/>
                                        </p:tgtEl>
                                        <p:attrNameLst>
                                          <p:attrName>style.visibility</p:attrName>
                                        </p:attrNameLst>
                                      </p:cBhvr>
                                      <p:to>
                                        <p:strVal val="visible"/>
                                      </p:to>
                                    </p:set>
                                    <p:anim calcmode="lin" valueType="num">
                                      <p:cBhvr additive="base">
                                        <p:cTn id="61" dur="500" fill="hold"/>
                                        <p:tgtEl>
                                          <p:spTgt spid="69"/>
                                        </p:tgtEl>
                                        <p:attrNameLst>
                                          <p:attrName>ppt_x</p:attrName>
                                        </p:attrNameLst>
                                      </p:cBhvr>
                                      <p:tavLst>
                                        <p:tav tm="0">
                                          <p:val>
                                            <p:strVal val="0-#ppt_w/2"/>
                                          </p:val>
                                        </p:tav>
                                        <p:tav tm="100000">
                                          <p:val>
                                            <p:strVal val="#ppt_x"/>
                                          </p:val>
                                        </p:tav>
                                      </p:tavLst>
                                    </p:anim>
                                    <p:anim calcmode="lin" valueType="num">
                                      <p:cBhvr additive="base">
                                        <p:cTn id="62" dur="500" fill="hold"/>
                                        <p:tgtEl>
                                          <p:spTgt spid="69"/>
                                        </p:tgtEl>
                                        <p:attrNameLst>
                                          <p:attrName>ppt_y</p:attrName>
                                        </p:attrNameLst>
                                      </p:cBhvr>
                                      <p:tavLst>
                                        <p:tav tm="0">
                                          <p:val>
                                            <p:strVal val="#ppt_y"/>
                                          </p:val>
                                        </p:tav>
                                        <p:tav tm="100000">
                                          <p:val>
                                            <p:strVal val="#ppt_y"/>
                                          </p:val>
                                        </p:tav>
                                      </p:tavLst>
                                    </p:anim>
                                  </p:childTnLst>
                                </p:cTn>
                              </p:par>
                            </p:childTnLst>
                          </p:cTn>
                        </p:par>
                        <p:par>
                          <p:cTn id="63" fill="hold">
                            <p:stCondLst>
                              <p:cond delay="6080"/>
                            </p:stCondLst>
                            <p:childTnLst>
                              <p:par>
                                <p:cTn id="64" presetID="38" presetClass="entr" presetSubtype="0" accel="50000" fill="hold" grpId="0" nodeType="afterEffect">
                                  <p:stCondLst>
                                    <p:cond delay="0"/>
                                  </p:stCondLst>
                                  <p:iterate type="lt">
                                    <p:tmPct val="50000"/>
                                  </p:iterate>
                                  <p:childTnLst>
                                    <p:set>
                                      <p:cBhvr>
                                        <p:cTn id="65" dur="1" fill="hold">
                                          <p:stCondLst>
                                            <p:cond delay="0"/>
                                          </p:stCondLst>
                                        </p:cTn>
                                        <p:tgtEl>
                                          <p:spTgt spid="90"/>
                                        </p:tgtEl>
                                        <p:attrNameLst>
                                          <p:attrName>style.visibility</p:attrName>
                                        </p:attrNameLst>
                                      </p:cBhvr>
                                      <p:to>
                                        <p:strVal val="visible"/>
                                      </p:to>
                                    </p:set>
                                    <p:set>
                                      <p:cBhvr>
                                        <p:cTn id="66" dur="114" fill="hold">
                                          <p:stCondLst>
                                            <p:cond delay="0"/>
                                          </p:stCondLst>
                                        </p:cTn>
                                        <p:tgtEl>
                                          <p:spTgt spid="90"/>
                                        </p:tgtEl>
                                        <p:attrNameLst>
                                          <p:attrName>style.rotation</p:attrName>
                                        </p:attrNameLst>
                                      </p:cBhvr>
                                      <p:to>
                                        <p:strVal val="-45.0"/>
                                      </p:to>
                                    </p:set>
                                    <p:anim calcmode="lin" valueType="num">
                                      <p:cBhvr>
                                        <p:cTn id="67" dur="114" fill="hold">
                                          <p:stCondLst>
                                            <p:cond delay="114"/>
                                          </p:stCondLst>
                                        </p:cTn>
                                        <p:tgtEl>
                                          <p:spTgt spid="90"/>
                                        </p:tgtEl>
                                        <p:attrNameLst>
                                          <p:attrName>style.rotation</p:attrName>
                                        </p:attrNameLst>
                                      </p:cBhvr>
                                      <p:tavLst>
                                        <p:tav tm="0">
                                          <p:val>
                                            <p:fltVal val="-45"/>
                                          </p:val>
                                        </p:tav>
                                        <p:tav tm="69900">
                                          <p:val>
                                            <p:fltVal val="45"/>
                                          </p:val>
                                        </p:tav>
                                        <p:tav tm="100000">
                                          <p:val>
                                            <p:fltVal val="0"/>
                                          </p:val>
                                        </p:tav>
                                      </p:tavLst>
                                    </p:anim>
                                    <p:anim calcmode="lin" valueType="num">
                                      <p:cBhvr>
                                        <p:cTn id="68" dur="114" fill="hold">
                                          <p:stCondLst>
                                            <p:cond delay="0"/>
                                          </p:stCondLst>
                                        </p:cTn>
                                        <p:tgtEl>
                                          <p:spTgt spid="90"/>
                                        </p:tgtEl>
                                        <p:attrNameLst>
                                          <p:attrName>ppt_y</p:attrName>
                                        </p:attrNameLst>
                                      </p:cBhvr>
                                      <p:tavLst>
                                        <p:tav tm="0">
                                          <p:val>
                                            <p:strVal val="#ppt_y-1"/>
                                          </p:val>
                                        </p:tav>
                                        <p:tav tm="100000">
                                          <p:val>
                                            <p:strVal val="#ppt_y-(0.354*#ppt_w-0.172*#ppt_h)"/>
                                          </p:val>
                                        </p:tav>
                                      </p:tavLst>
                                    </p:anim>
                                    <p:anim calcmode="lin" valueType="num">
                                      <p:cBhvr>
                                        <p:cTn id="69" dur="39" decel="50000" autoRev="1" fill="hold">
                                          <p:stCondLst>
                                            <p:cond delay="114"/>
                                          </p:stCondLst>
                                        </p:cTn>
                                        <p:tgtEl>
                                          <p:spTgt spid="90"/>
                                        </p:tgtEl>
                                        <p:attrNameLst>
                                          <p:attrName>ppt_y</p:attrName>
                                        </p:attrNameLst>
                                      </p:cBhvr>
                                      <p:tavLst>
                                        <p:tav tm="0">
                                          <p:val>
                                            <p:strVal val="#ppt_y-(0.354*#ppt_w-0.172*#ppt_h)"/>
                                          </p:val>
                                        </p:tav>
                                        <p:tav tm="100000">
                                          <p:val>
                                            <p:strVal val="#ppt_y-(0.354*#ppt_w-0.172*#ppt_h)-#ppt_h/2"/>
                                          </p:val>
                                        </p:tav>
                                      </p:tavLst>
                                    </p:anim>
                                    <p:anim calcmode="lin" valueType="num">
                                      <p:cBhvr>
                                        <p:cTn id="70" dur="34" fill="hold">
                                          <p:stCondLst>
                                            <p:cond delay="216"/>
                                          </p:stCondLst>
                                        </p:cTn>
                                        <p:tgtEl>
                                          <p:spTgt spid="90"/>
                                        </p:tgtEl>
                                        <p:attrNameLst>
                                          <p:attrName>ppt_y</p:attrName>
                                        </p:attrNameLst>
                                      </p:cBhvr>
                                      <p:tavLst>
                                        <p:tav tm="0">
                                          <p:val>
                                            <p:strVal val="#ppt_y-(0.354*#ppt_w-0.172*#ppt_h)"/>
                                          </p:val>
                                        </p:tav>
                                        <p:tav tm="100000">
                                          <p:val>
                                            <p:strVal val="#ppt_y"/>
                                          </p:val>
                                        </p:tav>
                                      </p:tavLst>
                                    </p:anim>
                                  </p:childTnLst>
                                </p:cTn>
                              </p:par>
                            </p:childTnLst>
                          </p:cTn>
                        </p:par>
                        <p:par>
                          <p:cTn id="71" fill="hold">
                            <p:stCondLst>
                              <p:cond delay="8330"/>
                            </p:stCondLst>
                            <p:childTnLst>
                              <p:par>
                                <p:cTn id="72" presetID="9" presetClass="entr" presetSubtype="0" fill="hold" nodeType="afterEffect">
                                  <p:stCondLst>
                                    <p:cond delay="0"/>
                                  </p:stCondLst>
                                  <p:childTnLst>
                                    <p:set>
                                      <p:cBhvr>
                                        <p:cTn id="73" dur="1" fill="hold">
                                          <p:stCondLst>
                                            <p:cond delay="0"/>
                                          </p:stCondLst>
                                        </p:cTn>
                                        <p:tgtEl>
                                          <p:spTgt spid="8"/>
                                        </p:tgtEl>
                                        <p:attrNameLst>
                                          <p:attrName>style.visibility</p:attrName>
                                        </p:attrNameLst>
                                      </p:cBhvr>
                                      <p:to>
                                        <p:strVal val="visible"/>
                                      </p:to>
                                    </p:set>
                                    <p:animEffect transition="in" filter="dissolve">
                                      <p:cBhvr>
                                        <p:cTn id="74" dur="500"/>
                                        <p:tgtEl>
                                          <p:spTgt spid="8"/>
                                        </p:tgtEl>
                                      </p:cBhvr>
                                    </p:animEffect>
                                  </p:childTnLst>
                                </p:cTn>
                              </p:par>
                            </p:childTnLst>
                          </p:cTn>
                        </p:par>
                        <p:par>
                          <p:cTn id="75" fill="hold">
                            <p:stCondLst>
                              <p:cond delay="8830"/>
                            </p:stCondLst>
                            <p:childTnLst>
                              <p:par>
                                <p:cTn id="76" presetID="12" presetClass="entr" presetSubtype="8" fill="hold" nodeType="afterEffect">
                                  <p:stCondLst>
                                    <p:cond delay="0"/>
                                  </p:stCondLst>
                                  <p:childTnLst>
                                    <p:set>
                                      <p:cBhvr>
                                        <p:cTn id="77" dur="1" fill="hold">
                                          <p:stCondLst>
                                            <p:cond delay="0"/>
                                          </p:stCondLst>
                                        </p:cTn>
                                        <p:tgtEl>
                                          <p:spTgt spid="4"/>
                                        </p:tgtEl>
                                        <p:attrNameLst>
                                          <p:attrName>style.visibility</p:attrName>
                                        </p:attrNameLst>
                                      </p:cBhvr>
                                      <p:to>
                                        <p:strVal val="visible"/>
                                      </p:to>
                                    </p:set>
                                    <p:animEffect transition="in" filter="slide(fromLeft)">
                                      <p:cBhvr>
                                        <p:cTn id="78" dur="800"/>
                                        <p:tgtEl>
                                          <p:spTgt spid="4"/>
                                        </p:tgtEl>
                                      </p:cBhvr>
                                    </p:animEffect>
                                  </p:childTnLst>
                                </p:cTn>
                              </p:par>
                              <p:par>
                                <p:cTn id="79" presetID="2" presetClass="entr" presetSubtype="4" fill="hold" grpId="0" nodeType="withEffect">
                                  <p:stCondLst>
                                    <p:cond delay="800"/>
                                  </p:stCondLst>
                                  <p:childTnLst>
                                    <p:set>
                                      <p:cBhvr>
                                        <p:cTn id="80" dur="1" fill="hold">
                                          <p:stCondLst>
                                            <p:cond delay="0"/>
                                          </p:stCondLst>
                                        </p:cTn>
                                        <p:tgtEl>
                                          <p:spTgt spid="70"/>
                                        </p:tgtEl>
                                        <p:attrNameLst>
                                          <p:attrName>style.visibility</p:attrName>
                                        </p:attrNameLst>
                                      </p:cBhvr>
                                      <p:to>
                                        <p:strVal val="visible"/>
                                      </p:to>
                                    </p:set>
                                    <p:anim calcmode="lin" valueType="num">
                                      <p:cBhvr additive="base">
                                        <p:cTn id="81" dur="500" fill="hold"/>
                                        <p:tgtEl>
                                          <p:spTgt spid="70"/>
                                        </p:tgtEl>
                                        <p:attrNameLst>
                                          <p:attrName>ppt_x</p:attrName>
                                        </p:attrNameLst>
                                      </p:cBhvr>
                                      <p:tavLst>
                                        <p:tav tm="0">
                                          <p:val>
                                            <p:strVal val="#ppt_x"/>
                                          </p:val>
                                        </p:tav>
                                        <p:tav tm="100000">
                                          <p:val>
                                            <p:strVal val="#ppt_x"/>
                                          </p:val>
                                        </p:tav>
                                      </p:tavLst>
                                    </p:anim>
                                    <p:anim calcmode="lin" valueType="num">
                                      <p:cBhvr additive="base">
                                        <p:cTn id="82" dur="500" fill="hold"/>
                                        <p:tgtEl>
                                          <p:spTgt spid="70"/>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800"/>
                                  </p:stCondLst>
                                  <p:childTnLst>
                                    <p:set>
                                      <p:cBhvr>
                                        <p:cTn id="84" dur="1" fill="hold">
                                          <p:stCondLst>
                                            <p:cond delay="0"/>
                                          </p:stCondLst>
                                        </p:cTn>
                                        <p:tgtEl>
                                          <p:spTgt spid="72"/>
                                        </p:tgtEl>
                                        <p:attrNameLst>
                                          <p:attrName>style.visibility</p:attrName>
                                        </p:attrNameLst>
                                      </p:cBhvr>
                                      <p:to>
                                        <p:strVal val="visible"/>
                                      </p:to>
                                    </p:set>
                                    <p:anim calcmode="lin" valueType="num">
                                      <p:cBhvr additive="base">
                                        <p:cTn id="85" dur="500" fill="hold"/>
                                        <p:tgtEl>
                                          <p:spTgt spid="72"/>
                                        </p:tgtEl>
                                        <p:attrNameLst>
                                          <p:attrName>ppt_x</p:attrName>
                                        </p:attrNameLst>
                                      </p:cBhvr>
                                      <p:tavLst>
                                        <p:tav tm="0">
                                          <p:val>
                                            <p:strVal val="#ppt_x"/>
                                          </p:val>
                                        </p:tav>
                                        <p:tav tm="100000">
                                          <p:val>
                                            <p:strVal val="#ppt_x"/>
                                          </p:val>
                                        </p:tav>
                                      </p:tavLst>
                                    </p:anim>
                                    <p:anim calcmode="lin" valueType="num">
                                      <p:cBhvr additive="base">
                                        <p:cTn id="86"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69" grpId="0"/>
      <p:bldP spid="70" grpId="0" animBg="1"/>
      <p:bldP spid="72" grpId="0" animBg="1"/>
      <p:bldP spid="84" grpId="0" animBg="1"/>
      <p:bldP spid="84" grpId="1" animBg="1"/>
      <p:bldP spid="84" grpId="2" animBg="1"/>
      <p:bldP spid="88" grpId="0" animBg="1"/>
      <p:bldP spid="88" grpId="1" animBg="1"/>
      <p:bldP spid="88" grpId="2" animBg="1"/>
      <p:bldP spid="89" grpId="0" animBg="1"/>
      <p:bldP spid="89" grpId="1" animBg="1"/>
      <p:bldP spid="89" grpId="2" animBg="1"/>
      <p:bldP spid="9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TextBox 93"/>
          <p:cNvSpPr txBox="1"/>
          <p:nvPr/>
        </p:nvSpPr>
        <p:spPr>
          <a:xfrm>
            <a:off x="908957" y="206330"/>
            <a:ext cx="1210588" cy="400110"/>
          </a:xfrm>
          <a:prstGeom prst="rect">
            <a:avLst/>
          </a:prstGeom>
          <a:noFill/>
        </p:spPr>
        <p:txBody>
          <a:bodyPr wrap="none" rtlCol="0">
            <a:spAutoFit/>
          </a:bodyPr>
          <a:lstStyle/>
          <a:p>
            <a:r>
              <a:rPr lang="zh-CN" altLang="en-US" sz="2000" b="1" dirty="0">
                <a:solidFill>
                  <a:srgbClr val="C00000"/>
                </a:solidFill>
                <a:latin typeface="华文细黑" panose="02010600040101010101" pitchFamily="2" charset="-122"/>
                <a:ea typeface="华文细黑" panose="02010600040101010101" pitchFamily="2" charset="-122"/>
              </a:rPr>
              <a:t>基本概念</a:t>
            </a:r>
          </a:p>
        </p:txBody>
      </p:sp>
      <p:cxnSp>
        <p:nvCxnSpPr>
          <p:cNvPr id="14" name="直接连接符 13"/>
          <p:cNvCxnSpPr/>
          <p:nvPr/>
        </p:nvCxnSpPr>
        <p:spPr>
          <a:xfrm>
            <a:off x="2119545" y="308377"/>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0" y="4940300"/>
            <a:ext cx="9144000" cy="215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992444" y="1168576"/>
            <a:ext cx="273671" cy="270513"/>
          </a:xfrm>
          <a:prstGeom prst="ellips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4"/>
          <p:cNvSpPr>
            <a:spLocks noChangeArrowheads="1"/>
          </p:cNvSpPr>
          <p:nvPr/>
        </p:nvSpPr>
        <p:spPr bwMode="auto">
          <a:xfrm>
            <a:off x="1266115" y="1065570"/>
            <a:ext cx="7218297" cy="830997"/>
          </a:xfrm>
          <a:prstGeom prst="rect">
            <a:avLst/>
          </a:prstGeom>
          <a:noFill/>
          <a:ln>
            <a:noFill/>
          </a:ln>
          <a:effectLst/>
          <a:extLst>
            <a:ext uri="{909E8E84-426E-40DD-AFC4-6F175D3DCCD1}">
              <a14:hiddenFill xmlns:a14="http://schemas.microsoft.com/office/drawing/2010/main">
                <a:gradFill rotWithShape="0">
                  <a:gsLst>
                    <a:gs pos="0">
                      <a:srgbClr val="555533"/>
                    </a:gs>
                    <a:gs pos="100000">
                      <a:srgbClr val="FFFF99"/>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b="1" dirty="0">
                <a:solidFill>
                  <a:srgbClr val="C00000"/>
                </a:solidFill>
                <a:latin typeface="微软雅黑" panose="020B0503020204020204" pitchFamily="34" charset="-122"/>
                <a:ea typeface="微软雅黑" panose="020B0503020204020204" pitchFamily="34" charset="-122"/>
              </a:rPr>
              <a:t>数据库（</a:t>
            </a:r>
            <a:r>
              <a:rPr lang="en-US" altLang="zh-CN" b="1" dirty="0" err="1">
                <a:solidFill>
                  <a:srgbClr val="C00000"/>
                </a:solidFill>
                <a:latin typeface="微软雅黑" panose="020B0503020204020204" pitchFamily="34" charset="-122"/>
                <a:ea typeface="微软雅黑" panose="020B0503020204020204" pitchFamily="34" charset="-122"/>
              </a:rPr>
              <a:t>DataBase</a:t>
            </a:r>
            <a:r>
              <a:rPr lang="en-US" altLang="zh-CN" b="1" dirty="0">
                <a:solidFill>
                  <a:srgbClr val="C00000"/>
                </a:solidFill>
                <a:latin typeface="微软雅黑" panose="020B0503020204020204" pitchFamily="34" charset="-122"/>
                <a:ea typeface="微软雅黑" panose="020B0503020204020204" pitchFamily="34" charset="-122"/>
              </a:rPr>
              <a:t>，</a:t>
            </a:r>
            <a:r>
              <a:rPr lang="zh-CN" altLang="en-US" b="1" dirty="0">
                <a:solidFill>
                  <a:srgbClr val="C00000"/>
                </a:solidFill>
                <a:latin typeface="微软雅黑" panose="020B0503020204020204" pitchFamily="34" charset="-122"/>
                <a:ea typeface="微软雅黑" panose="020B0503020204020204" pitchFamily="34" charset="-122"/>
              </a:rPr>
              <a:t>简称</a:t>
            </a:r>
            <a:r>
              <a:rPr lang="en-US" altLang="zh-CN" b="1" dirty="0">
                <a:solidFill>
                  <a:srgbClr val="C00000"/>
                </a:solidFill>
                <a:latin typeface="微软雅黑" panose="020B0503020204020204" pitchFamily="34" charset="-122"/>
                <a:ea typeface="微软雅黑" panose="020B0503020204020204" pitchFamily="34" charset="-122"/>
              </a:rPr>
              <a:t>DB）</a:t>
            </a:r>
            <a:r>
              <a:rPr lang="zh-CN" altLang="en-US" dirty="0">
                <a:latin typeface="微软雅黑" panose="020B0503020204020204" pitchFamily="34" charset="-122"/>
                <a:ea typeface="微软雅黑" panose="020B0503020204020204" pitchFamily="34" charset="-122"/>
              </a:rPr>
              <a:t>长期储存在计算机内、有组织、可共享的数据集合</a:t>
            </a:r>
            <a:endParaRPr lang="en-US" altLang="zh-CN" dirty="0">
              <a:latin typeface="微软雅黑" panose="020B0503020204020204" pitchFamily="34" charset="-122"/>
              <a:ea typeface="微软雅黑" panose="020B0503020204020204" pitchFamily="34" charset="-122"/>
            </a:endParaRPr>
          </a:p>
        </p:txBody>
      </p:sp>
      <p:sp>
        <p:nvSpPr>
          <p:cNvPr id="12" name="Rectangle 5"/>
          <p:cNvSpPr>
            <a:spLocks noChangeArrowheads="1"/>
          </p:cNvSpPr>
          <p:nvPr/>
        </p:nvSpPr>
        <p:spPr bwMode="auto">
          <a:xfrm>
            <a:off x="908957" y="3710688"/>
            <a:ext cx="7467600" cy="461665"/>
          </a:xfrm>
          <a:prstGeom prst="rect">
            <a:avLst/>
          </a:prstGeom>
          <a:noFill/>
          <a:ln w="9525">
            <a:solidFill>
              <a:srgbClr val="664134"/>
            </a:solidFill>
            <a:miter lim="800000"/>
            <a:headEnd/>
            <a:tailEnd/>
          </a:ln>
          <a:effectLst/>
          <a:extLst>
            <a:ext uri="{909E8E84-426E-40DD-AFC4-6F175D3DCCD1}">
              <a14:hiddenFill xmlns:a14="http://schemas.microsoft.com/office/drawing/2010/main">
                <a:gradFill rotWithShape="0">
                  <a:gsLst>
                    <a:gs pos="0">
                      <a:srgbClr val="555533"/>
                    </a:gs>
                    <a:gs pos="100000">
                      <a:srgbClr val="FFFF99"/>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i="1">
                <a:solidFill>
                  <a:schemeClr val="accent2"/>
                </a:solidFill>
                <a:latin typeface="楷体_GB2312"/>
                <a:ea typeface="楷体_GB2312"/>
                <a:cs typeface="楷体_GB2312"/>
              </a:rPr>
              <a:t>类似放粮食的粮食仓库 </a:t>
            </a:r>
          </a:p>
        </p:txBody>
      </p:sp>
      <p:sp>
        <p:nvSpPr>
          <p:cNvPr id="13" name="Rectangle 6"/>
          <p:cNvSpPr>
            <a:spLocks noChangeArrowheads="1"/>
          </p:cNvSpPr>
          <p:nvPr/>
        </p:nvSpPr>
        <p:spPr bwMode="auto">
          <a:xfrm>
            <a:off x="1266115" y="2338023"/>
            <a:ext cx="7036637" cy="1200329"/>
          </a:xfrm>
          <a:prstGeom prst="rect">
            <a:avLst/>
          </a:prstGeom>
          <a:noFill/>
          <a:ln>
            <a:noFill/>
          </a:ln>
          <a:effectLst/>
          <a:extLst>
            <a:ext uri="{909E8E84-426E-40DD-AFC4-6F175D3DCCD1}">
              <a14:hiddenFill xmlns:a14="http://schemas.microsoft.com/office/drawing/2010/main">
                <a:gradFill rotWithShape="0">
                  <a:gsLst>
                    <a:gs pos="0">
                      <a:srgbClr val="555533"/>
                    </a:gs>
                    <a:gs pos="100000">
                      <a:srgbClr val="FFFF99"/>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dirty="0">
                <a:latin typeface="微软雅黑" panose="020B0503020204020204" pitchFamily="34" charset="-122"/>
                <a:ea typeface="微软雅黑" panose="020B0503020204020204" pitchFamily="34" charset="-122"/>
              </a:rPr>
              <a:t>数据库中的数据按一定的数据模型组织、描述和储存，具有较小的冗余度、较高的数据独立性和易扩展性，并可为各种用户共享。</a:t>
            </a:r>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88424550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9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TextBox 93"/>
          <p:cNvSpPr txBox="1"/>
          <p:nvPr/>
        </p:nvSpPr>
        <p:spPr>
          <a:xfrm>
            <a:off x="908957" y="206330"/>
            <a:ext cx="1210588" cy="400110"/>
          </a:xfrm>
          <a:prstGeom prst="rect">
            <a:avLst/>
          </a:prstGeom>
          <a:noFill/>
        </p:spPr>
        <p:txBody>
          <a:bodyPr wrap="none" rtlCol="0">
            <a:spAutoFit/>
          </a:bodyPr>
          <a:lstStyle/>
          <a:p>
            <a:r>
              <a:rPr lang="zh-CN" altLang="en-US" sz="2000" b="1" dirty="0">
                <a:solidFill>
                  <a:srgbClr val="C00000"/>
                </a:solidFill>
                <a:latin typeface="华文细黑" panose="02010600040101010101" pitchFamily="2" charset="-122"/>
                <a:ea typeface="华文细黑" panose="02010600040101010101" pitchFamily="2" charset="-122"/>
              </a:rPr>
              <a:t>基本概念</a:t>
            </a:r>
          </a:p>
        </p:txBody>
      </p:sp>
      <p:cxnSp>
        <p:nvCxnSpPr>
          <p:cNvPr id="14" name="直接连接符 13"/>
          <p:cNvCxnSpPr/>
          <p:nvPr/>
        </p:nvCxnSpPr>
        <p:spPr>
          <a:xfrm>
            <a:off x="2119545" y="308377"/>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0" y="4940300"/>
            <a:ext cx="9144000" cy="215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977813" y="1013395"/>
            <a:ext cx="273671" cy="270513"/>
          </a:xfrm>
          <a:prstGeom prst="ellips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4"/>
          <p:cNvSpPr>
            <a:spLocks noChangeArrowheads="1"/>
          </p:cNvSpPr>
          <p:nvPr/>
        </p:nvSpPr>
        <p:spPr bwMode="auto">
          <a:xfrm>
            <a:off x="1251484" y="907069"/>
            <a:ext cx="7097573" cy="1938992"/>
          </a:xfrm>
          <a:prstGeom prst="rect">
            <a:avLst/>
          </a:prstGeom>
          <a:noFill/>
          <a:ln>
            <a:noFill/>
          </a:ln>
          <a:effectLst/>
          <a:extLst>
            <a:ext uri="{909E8E84-426E-40DD-AFC4-6F175D3DCCD1}">
              <a14:hiddenFill xmlns:a14="http://schemas.microsoft.com/office/drawing/2010/main">
                <a:gradFill rotWithShape="0">
                  <a:gsLst>
                    <a:gs pos="0">
                      <a:srgbClr val="555533"/>
                    </a:gs>
                    <a:gs pos="100000">
                      <a:srgbClr val="FFFF99"/>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b="1" dirty="0">
                <a:solidFill>
                  <a:srgbClr val="C00000"/>
                </a:solidFill>
                <a:latin typeface="微软雅黑" panose="020B0503020204020204" pitchFamily="34" charset="-122"/>
                <a:ea typeface="微软雅黑" panose="020B0503020204020204" pitchFamily="34" charset="-122"/>
              </a:rPr>
              <a:t>数据库管理系统(</a:t>
            </a:r>
            <a:r>
              <a:rPr lang="en-US" altLang="zh-CN" b="1" dirty="0" err="1">
                <a:solidFill>
                  <a:srgbClr val="C00000"/>
                </a:solidFill>
                <a:latin typeface="微软雅黑" panose="020B0503020204020204" pitchFamily="34" charset="-122"/>
                <a:ea typeface="微软雅黑" panose="020B0503020204020204" pitchFamily="34" charset="-122"/>
              </a:rPr>
              <a:t>DataBase</a:t>
            </a:r>
            <a:r>
              <a:rPr lang="en-US" altLang="zh-CN" b="1" dirty="0">
                <a:solidFill>
                  <a:srgbClr val="C00000"/>
                </a:solidFill>
                <a:latin typeface="微软雅黑" panose="020B0503020204020204" pitchFamily="34" charset="-122"/>
                <a:ea typeface="微软雅黑" panose="020B0503020204020204" pitchFamily="34" charset="-122"/>
              </a:rPr>
              <a:t> Management System</a:t>
            </a:r>
            <a:r>
              <a:rPr lang="en-US" altLang="zh-CN" dirty="0">
                <a:latin typeface="微软雅黑" panose="020B0503020204020204" pitchFamily="34" charset="-122"/>
                <a:ea typeface="微软雅黑" panose="020B0503020204020204" pitchFamily="34" charset="-122"/>
              </a:rPr>
              <a:t>，</a:t>
            </a:r>
            <a:r>
              <a:rPr lang="zh-CN" altLang="en-US" b="1" dirty="0">
                <a:solidFill>
                  <a:srgbClr val="C00000"/>
                </a:solidFill>
                <a:latin typeface="微软雅黑" panose="020B0503020204020204" pitchFamily="34" charset="-122"/>
                <a:ea typeface="微软雅黑" panose="020B0503020204020204" pitchFamily="34" charset="-122"/>
              </a:rPr>
              <a:t>简称</a:t>
            </a:r>
            <a:r>
              <a:rPr lang="en-US" altLang="zh-CN" b="1" dirty="0">
                <a:solidFill>
                  <a:srgbClr val="C00000"/>
                </a:solidFill>
                <a:latin typeface="微软雅黑" panose="020B0503020204020204" pitchFamily="34" charset="-122"/>
                <a:ea typeface="微软雅黑" panose="020B0503020204020204" pitchFamily="34" charset="-122"/>
              </a:rPr>
              <a:t>DBMS)</a:t>
            </a:r>
            <a:r>
              <a:rPr lang="zh-CN" altLang="en-US" dirty="0">
                <a:latin typeface="微软雅黑" panose="020B0503020204020204" pitchFamily="34" charset="-122"/>
                <a:ea typeface="微软雅黑" panose="020B0503020204020204" pitchFamily="34" charset="-122"/>
              </a:rPr>
              <a:t>科学地组织和存储数据，高效地获取和维护数据 ,位于用户与操作系统之间的一层数据管理软件 。它为用户或应用程序提供访问</a:t>
            </a:r>
            <a:r>
              <a:rPr lang="en-US" altLang="zh-CN" dirty="0">
                <a:latin typeface="微软雅黑" panose="020B0503020204020204" pitchFamily="34" charset="-122"/>
                <a:ea typeface="微软雅黑" panose="020B0503020204020204" pitchFamily="34" charset="-122"/>
              </a:rPr>
              <a:t>DB</a:t>
            </a:r>
            <a:r>
              <a:rPr lang="zh-CN" altLang="en-US" dirty="0">
                <a:latin typeface="微软雅黑" panose="020B0503020204020204" pitchFamily="34" charset="-122"/>
                <a:ea typeface="微软雅黑" panose="020B0503020204020204" pitchFamily="34" charset="-122"/>
              </a:rPr>
              <a:t>的方法。</a:t>
            </a:r>
            <a:endParaRPr lang="en-US" altLang="zh-CN" dirty="0">
              <a:latin typeface="微软雅黑" panose="020B0503020204020204" pitchFamily="34" charset="-122"/>
              <a:ea typeface="微软雅黑" panose="020B0503020204020204" pitchFamily="34" charset="-122"/>
            </a:endParaRPr>
          </a:p>
        </p:txBody>
      </p:sp>
      <p:sp>
        <p:nvSpPr>
          <p:cNvPr id="16" name="Rectangle 5"/>
          <p:cNvSpPr>
            <a:spLocks noChangeArrowheads="1"/>
          </p:cNvSpPr>
          <p:nvPr/>
        </p:nvSpPr>
        <p:spPr bwMode="auto">
          <a:xfrm>
            <a:off x="1353312" y="3996972"/>
            <a:ext cx="7396930" cy="646331"/>
          </a:xfrm>
          <a:prstGeom prst="rect">
            <a:avLst/>
          </a:prstGeom>
          <a:noFill/>
          <a:ln w="9525">
            <a:solidFill>
              <a:srgbClr val="664134"/>
            </a:solidFill>
            <a:miter lim="800000"/>
            <a:headEnd/>
            <a:tailEnd/>
          </a:ln>
          <a:effectLst/>
          <a:extLst>
            <a:ext uri="{909E8E84-426E-40DD-AFC4-6F175D3DCCD1}">
              <a14:hiddenFill xmlns:a14="http://schemas.microsoft.com/office/drawing/2010/main">
                <a:gradFill rotWithShape="0">
                  <a:gsLst>
                    <a:gs pos="0">
                      <a:srgbClr val="555533"/>
                    </a:gs>
                    <a:gs pos="100000">
                      <a:srgbClr val="FFFF99"/>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1800" b="1" i="1" dirty="0">
                <a:solidFill>
                  <a:schemeClr val="accent2"/>
                </a:solidFill>
                <a:latin typeface="楷体_GB2312"/>
                <a:ea typeface="楷体_GB2312"/>
                <a:cs typeface="楷体_GB2312"/>
              </a:rPr>
              <a:t>粮仓不仅能存放粮食，而且必须保证粮食不被老鼠偷吃，能方便的存取，能够防止雷电、火灾的损害，还能记录粮食入仓和出仓的情况。 </a:t>
            </a:r>
          </a:p>
        </p:txBody>
      </p:sp>
      <p:sp>
        <p:nvSpPr>
          <p:cNvPr id="17" name="Rectangle 8"/>
          <p:cNvSpPr>
            <a:spLocks noChangeArrowheads="1"/>
          </p:cNvSpPr>
          <p:nvPr/>
        </p:nvSpPr>
        <p:spPr bwMode="auto">
          <a:xfrm>
            <a:off x="1251484" y="2962648"/>
            <a:ext cx="7097573" cy="830997"/>
          </a:xfrm>
          <a:prstGeom prst="rect">
            <a:avLst/>
          </a:prstGeom>
          <a:noFill/>
          <a:ln>
            <a:noFill/>
          </a:ln>
          <a:effectLst/>
          <a:extLst>
            <a:ext uri="{909E8E84-426E-40DD-AFC4-6F175D3DCCD1}">
              <a14:hiddenFill xmlns:a14="http://schemas.microsoft.com/office/drawing/2010/main">
                <a:gradFill rotWithShape="0">
                  <a:gsLst>
                    <a:gs pos="0">
                      <a:srgbClr val="555533"/>
                    </a:gs>
                    <a:gs pos="100000">
                      <a:srgbClr val="FFFF99"/>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dirty="0">
                <a:solidFill>
                  <a:srgbClr val="C00000"/>
                </a:solidFill>
                <a:latin typeface="微软雅黑" panose="020B0503020204020204" pitchFamily="34" charset="-122"/>
                <a:ea typeface="微软雅黑" panose="020B0503020204020204" pitchFamily="34" charset="-122"/>
              </a:rPr>
              <a:t>功能：</a:t>
            </a:r>
            <a:r>
              <a:rPr lang="zh-CN" altLang="en-US" dirty="0">
                <a:latin typeface="微软雅黑" panose="020B0503020204020204" pitchFamily="34" charset="-122"/>
                <a:ea typeface="微软雅黑" panose="020B0503020204020204" pitchFamily="34" charset="-122"/>
              </a:rPr>
              <a:t>数据定义 、数据操纵 、数据库的运行管理 、数据库的建立和维护功能 </a:t>
            </a:r>
          </a:p>
        </p:txBody>
      </p:sp>
      <p:sp>
        <p:nvSpPr>
          <p:cNvPr id="18" name="椭圆 17"/>
          <p:cNvSpPr/>
          <p:nvPr/>
        </p:nvSpPr>
        <p:spPr>
          <a:xfrm>
            <a:off x="977812" y="3100084"/>
            <a:ext cx="273671" cy="270513"/>
          </a:xfrm>
          <a:prstGeom prst="ellips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69716384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9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TextBox 93"/>
          <p:cNvSpPr txBox="1"/>
          <p:nvPr/>
        </p:nvSpPr>
        <p:spPr>
          <a:xfrm>
            <a:off x="908957" y="206330"/>
            <a:ext cx="1210588" cy="400110"/>
          </a:xfrm>
          <a:prstGeom prst="rect">
            <a:avLst/>
          </a:prstGeom>
          <a:noFill/>
        </p:spPr>
        <p:txBody>
          <a:bodyPr wrap="none" rtlCol="0">
            <a:spAutoFit/>
          </a:bodyPr>
          <a:lstStyle/>
          <a:p>
            <a:r>
              <a:rPr lang="zh-CN" altLang="en-US" sz="2000" b="1" dirty="0">
                <a:solidFill>
                  <a:srgbClr val="C00000"/>
                </a:solidFill>
                <a:latin typeface="华文细黑" panose="02010600040101010101" pitchFamily="2" charset="-122"/>
                <a:ea typeface="华文细黑" panose="02010600040101010101" pitchFamily="2" charset="-122"/>
              </a:rPr>
              <a:t>基本概念</a:t>
            </a:r>
          </a:p>
        </p:txBody>
      </p:sp>
      <p:cxnSp>
        <p:nvCxnSpPr>
          <p:cNvPr id="14" name="直接连接符 13"/>
          <p:cNvCxnSpPr/>
          <p:nvPr/>
        </p:nvCxnSpPr>
        <p:spPr>
          <a:xfrm>
            <a:off x="2119545" y="308377"/>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0" y="4940300"/>
            <a:ext cx="9144000" cy="215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131432" y="1679078"/>
            <a:ext cx="273671" cy="270513"/>
          </a:xfrm>
          <a:prstGeom prst="ellips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4"/>
          <p:cNvSpPr>
            <a:spLocks noChangeArrowheads="1"/>
          </p:cNvSpPr>
          <p:nvPr/>
        </p:nvSpPr>
        <p:spPr bwMode="auto">
          <a:xfrm>
            <a:off x="1405103" y="1572752"/>
            <a:ext cx="7097573" cy="1754326"/>
          </a:xfrm>
          <a:prstGeom prst="rect">
            <a:avLst/>
          </a:prstGeom>
          <a:noFill/>
          <a:ln>
            <a:noFill/>
          </a:ln>
          <a:effectLst/>
          <a:extLst>
            <a:ext uri="{909E8E84-426E-40DD-AFC4-6F175D3DCCD1}">
              <a14:hiddenFill xmlns:a14="http://schemas.microsoft.com/office/drawing/2010/main">
                <a:gradFill rotWithShape="0">
                  <a:gsLst>
                    <a:gs pos="0">
                      <a:srgbClr val="555533"/>
                    </a:gs>
                    <a:gs pos="100000">
                      <a:srgbClr val="FFFF99"/>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spcBef>
                <a:spcPct val="50000"/>
              </a:spcBef>
            </a:pPr>
            <a:r>
              <a:rPr lang="zh-CN" altLang="en-US" b="1" dirty="0" smtClean="0">
                <a:solidFill>
                  <a:srgbClr val="C00000"/>
                </a:solidFill>
                <a:latin typeface="微软雅黑" panose="020B0503020204020204" pitchFamily="34" charset="-122"/>
                <a:ea typeface="微软雅黑" panose="020B0503020204020204" pitchFamily="34" charset="-122"/>
              </a:rPr>
              <a:t>数据库系统(</a:t>
            </a:r>
            <a:r>
              <a:rPr lang="en-US" altLang="zh-CN" b="1" dirty="0" err="1">
                <a:solidFill>
                  <a:srgbClr val="C00000"/>
                </a:solidFill>
                <a:latin typeface="微软雅黑" panose="020B0503020204020204" pitchFamily="34" charset="-122"/>
                <a:ea typeface="微软雅黑" panose="020B0503020204020204" pitchFamily="34" charset="-122"/>
              </a:rPr>
              <a:t>DataBase</a:t>
            </a:r>
            <a:r>
              <a:rPr lang="en-US" altLang="zh-CN" b="1" dirty="0">
                <a:solidFill>
                  <a:srgbClr val="C00000"/>
                </a:solidFill>
                <a:latin typeface="微软雅黑" panose="020B0503020204020204" pitchFamily="34" charset="-122"/>
                <a:ea typeface="微软雅黑" panose="020B0503020204020204" pitchFamily="34" charset="-122"/>
              </a:rPr>
              <a:t> System，</a:t>
            </a:r>
            <a:r>
              <a:rPr lang="zh-CN" altLang="en-US" b="1" dirty="0">
                <a:solidFill>
                  <a:srgbClr val="C00000"/>
                </a:solidFill>
                <a:latin typeface="微软雅黑" panose="020B0503020204020204" pitchFamily="34" charset="-122"/>
                <a:ea typeface="微软雅黑" panose="020B0503020204020204" pitchFamily="34" charset="-122"/>
              </a:rPr>
              <a:t>简称</a:t>
            </a:r>
            <a:r>
              <a:rPr lang="en-US" altLang="zh-CN" b="1" dirty="0">
                <a:solidFill>
                  <a:srgbClr val="C00000"/>
                </a:solidFill>
                <a:latin typeface="微软雅黑" panose="020B0503020204020204" pitchFamily="34" charset="-122"/>
                <a:ea typeface="微软雅黑" panose="020B0503020204020204" pitchFamily="34" charset="-122"/>
              </a:rPr>
              <a:t>DBS) </a:t>
            </a:r>
          </a:p>
          <a:p>
            <a:pPr algn="l">
              <a:spcBef>
                <a:spcPct val="50000"/>
              </a:spcBef>
            </a:pPr>
            <a:r>
              <a:rPr lang="en-US" altLang="zh-CN" dirty="0">
                <a:latin typeface="微软雅黑" panose="020B0503020204020204" pitchFamily="34" charset="-122"/>
                <a:ea typeface="微软雅黑" panose="020B0503020204020204" pitchFamily="34" charset="-122"/>
              </a:rPr>
              <a:t>DBS</a:t>
            </a:r>
            <a:r>
              <a:rPr lang="zh-CN" altLang="en-US" dirty="0">
                <a:latin typeface="微软雅黑" panose="020B0503020204020204" pitchFamily="34" charset="-122"/>
                <a:ea typeface="微软雅黑" panose="020B0503020204020204" pitchFamily="34" charset="-122"/>
              </a:rPr>
              <a:t>是实现有组织的、动态的存储大量关联数据、方便多用户访问的计算机硬件、软件和数据资源组成的系统，即采用数据库技术的计算机系统 </a:t>
            </a:r>
            <a:r>
              <a:rPr lang="zh-CN" altLang="en-US" dirty="0" smtClean="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223919974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9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TextBox 93"/>
          <p:cNvSpPr txBox="1"/>
          <p:nvPr/>
        </p:nvSpPr>
        <p:spPr>
          <a:xfrm>
            <a:off x="908957" y="206330"/>
            <a:ext cx="1210588" cy="400110"/>
          </a:xfrm>
          <a:prstGeom prst="rect">
            <a:avLst/>
          </a:prstGeom>
          <a:noFill/>
        </p:spPr>
        <p:txBody>
          <a:bodyPr wrap="none" rtlCol="0">
            <a:spAutoFit/>
          </a:bodyPr>
          <a:lstStyle/>
          <a:p>
            <a:r>
              <a:rPr lang="zh-CN" altLang="en-US" sz="2000" b="1" dirty="0">
                <a:solidFill>
                  <a:srgbClr val="C00000"/>
                </a:solidFill>
                <a:latin typeface="华文细黑" panose="02010600040101010101" pitchFamily="2" charset="-122"/>
                <a:ea typeface="华文细黑" panose="02010600040101010101" pitchFamily="2" charset="-122"/>
              </a:rPr>
              <a:t>基本概念</a:t>
            </a:r>
          </a:p>
        </p:txBody>
      </p:sp>
      <p:cxnSp>
        <p:nvCxnSpPr>
          <p:cNvPr id="14" name="直接连接符 13"/>
          <p:cNvCxnSpPr/>
          <p:nvPr/>
        </p:nvCxnSpPr>
        <p:spPr>
          <a:xfrm>
            <a:off x="2119545" y="308377"/>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0" y="4940300"/>
            <a:ext cx="9144000" cy="215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9" name="Object 5"/>
          <p:cNvGraphicFramePr>
            <a:graphicFrameLocks noChangeAspect="1"/>
          </p:cNvGraphicFramePr>
          <p:nvPr>
            <p:extLst>
              <p:ext uri="{D42A27DB-BD31-4B8C-83A1-F6EECF244321}">
                <p14:modId xmlns:p14="http://schemas.microsoft.com/office/powerpoint/2010/main" val="713881314"/>
              </p:ext>
            </p:extLst>
          </p:nvPr>
        </p:nvGraphicFramePr>
        <p:xfrm>
          <a:off x="515257" y="845027"/>
          <a:ext cx="3411345" cy="3820483"/>
        </p:xfrm>
        <a:graphic>
          <a:graphicData uri="http://schemas.openxmlformats.org/presentationml/2006/ole">
            <mc:AlternateContent xmlns:mc="http://schemas.openxmlformats.org/markup-compatibility/2006">
              <mc:Choice xmlns:v="urn:schemas-microsoft-com:vml" Requires="v">
                <p:oleObj spid="_x0000_s1072" r:id="rId5" imgW="2198834" imgH="2306807" progId="Visio.Drawing.6">
                  <p:embed/>
                </p:oleObj>
              </mc:Choice>
              <mc:Fallback>
                <p:oleObj r:id="rId5" imgW="2198834" imgH="2306807"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5257" y="845027"/>
                        <a:ext cx="3411345" cy="3820483"/>
                      </a:xfrm>
                      <a:prstGeom prst="rect">
                        <a:avLst/>
                      </a:prstGeom>
                      <a:noFill/>
                      <a:ln>
                        <a:noFill/>
                      </a:ln>
                    </p:spPr>
                  </p:pic>
                </p:oleObj>
              </mc:Fallback>
            </mc:AlternateContent>
          </a:graphicData>
        </a:graphic>
      </p:graphicFrame>
      <p:graphicFrame>
        <p:nvGraphicFramePr>
          <p:cNvPr id="10" name="Object 7"/>
          <p:cNvGraphicFramePr>
            <a:graphicFrameLocks noChangeAspect="1"/>
          </p:cNvGraphicFramePr>
          <p:nvPr>
            <p:extLst>
              <p:ext uri="{D42A27DB-BD31-4B8C-83A1-F6EECF244321}">
                <p14:modId xmlns:p14="http://schemas.microsoft.com/office/powerpoint/2010/main" val="1774553496"/>
              </p:ext>
            </p:extLst>
          </p:nvPr>
        </p:nvGraphicFramePr>
        <p:xfrm>
          <a:off x="4003948" y="841491"/>
          <a:ext cx="4624795" cy="3820483"/>
        </p:xfrm>
        <a:graphic>
          <a:graphicData uri="http://schemas.openxmlformats.org/presentationml/2006/ole">
            <mc:AlternateContent xmlns:mc="http://schemas.openxmlformats.org/markup-compatibility/2006">
              <mc:Choice xmlns:v="urn:schemas-microsoft-com:vml" Requires="v">
                <p:oleObj spid="_x0000_s1073" r:id="rId7" imgW="3278568" imgH="2288812" progId="Visio.Drawing.6">
                  <p:embed/>
                </p:oleObj>
              </mc:Choice>
              <mc:Fallback>
                <p:oleObj r:id="rId7" imgW="3278568" imgH="2288812"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03948" y="841491"/>
                        <a:ext cx="4624795" cy="3820483"/>
                      </a:xfrm>
                      <a:prstGeom prst="rect">
                        <a:avLst/>
                      </a:prstGeom>
                      <a:noFill/>
                      <a:ln>
                        <a:noFill/>
                      </a:ln>
                    </p:spPr>
                  </p:pic>
                </p:oleObj>
              </mc:Fallback>
            </mc:AlternateContent>
          </a:graphicData>
        </a:graphic>
      </p:graphicFrame>
    </p:spTree>
    <p:custDataLst>
      <p:tags r:id="rId2"/>
    </p:custDataLst>
    <p:extLst>
      <p:ext uri="{BB962C8B-B14F-4D97-AF65-F5344CB8AC3E}">
        <p14:creationId xmlns:p14="http://schemas.microsoft.com/office/powerpoint/2010/main" val="230613629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9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TextBox 93"/>
          <p:cNvSpPr txBox="1"/>
          <p:nvPr/>
        </p:nvSpPr>
        <p:spPr>
          <a:xfrm>
            <a:off x="908957" y="206330"/>
            <a:ext cx="1210588" cy="400110"/>
          </a:xfrm>
          <a:prstGeom prst="rect">
            <a:avLst/>
          </a:prstGeom>
          <a:noFill/>
        </p:spPr>
        <p:txBody>
          <a:bodyPr wrap="none" rtlCol="0">
            <a:spAutoFit/>
          </a:bodyPr>
          <a:lstStyle/>
          <a:p>
            <a:r>
              <a:rPr lang="zh-CN" altLang="en-US" sz="2000" b="1" dirty="0">
                <a:solidFill>
                  <a:srgbClr val="C00000"/>
                </a:solidFill>
                <a:latin typeface="华文细黑" panose="02010600040101010101" pitchFamily="2" charset="-122"/>
                <a:ea typeface="华文细黑" panose="02010600040101010101" pitchFamily="2" charset="-122"/>
              </a:rPr>
              <a:t>基本概念</a:t>
            </a:r>
          </a:p>
        </p:txBody>
      </p:sp>
      <p:cxnSp>
        <p:nvCxnSpPr>
          <p:cNvPr id="14" name="直接连接符 13"/>
          <p:cNvCxnSpPr/>
          <p:nvPr/>
        </p:nvCxnSpPr>
        <p:spPr>
          <a:xfrm>
            <a:off x="2119545" y="308377"/>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0" y="4940300"/>
            <a:ext cx="9144000" cy="215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999759" y="969504"/>
            <a:ext cx="273671" cy="270513"/>
          </a:xfrm>
          <a:prstGeom prst="ellips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4"/>
          <p:cNvSpPr>
            <a:spLocks noChangeArrowheads="1"/>
          </p:cNvSpPr>
          <p:nvPr/>
        </p:nvSpPr>
        <p:spPr bwMode="auto">
          <a:xfrm>
            <a:off x="1330732" y="872305"/>
            <a:ext cx="7166338" cy="1754326"/>
          </a:xfrm>
          <a:prstGeom prst="rect">
            <a:avLst/>
          </a:prstGeom>
          <a:noFill/>
          <a:ln>
            <a:noFill/>
          </a:ln>
          <a:effectLst/>
          <a:extLst>
            <a:ext uri="{909E8E84-426E-40DD-AFC4-6F175D3DCCD1}">
              <a14:hiddenFill xmlns:a14="http://schemas.microsoft.com/office/drawing/2010/main">
                <a:gradFill rotWithShape="0">
                  <a:gsLst>
                    <a:gs pos="0">
                      <a:srgbClr val="555533"/>
                    </a:gs>
                    <a:gs pos="100000">
                      <a:srgbClr val="FFFF99"/>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b="1" dirty="0">
                <a:solidFill>
                  <a:srgbClr val="C00000"/>
                </a:solidFill>
                <a:latin typeface="微软雅黑" panose="020B0503020204020204" pitchFamily="34" charset="-122"/>
                <a:ea typeface="微软雅黑" panose="020B0503020204020204" pitchFamily="34" charset="-122"/>
              </a:rPr>
              <a:t>数据处理</a:t>
            </a:r>
            <a:r>
              <a:rPr lang="zh-CN" altLang="en-US" dirty="0">
                <a:latin typeface="微软雅黑" panose="020B0503020204020204" pitchFamily="34" charset="-122"/>
                <a:ea typeface="微软雅黑" panose="020B0503020204020204" pitchFamily="34" charset="-122"/>
              </a:rPr>
              <a:t>是指对各种数据进行收集、存储、加工和传播的一系列活动的总和。</a:t>
            </a:r>
          </a:p>
          <a:p>
            <a:pPr algn="l">
              <a:spcBef>
                <a:spcPct val="50000"/>
              </a:spcBef>
            </a:pPr>
            <a:r>
              <a:rPr lang="zh-CN" altLang="en-US" b="1" dirty="0">
                <a:solidFill>
                  <a:srgbClr val="C00000"/>
                </a:solidFill>
                <a:latin typeface="微软雅黑" panose="020B0503020204020204" pitchFamily="34" charset="-122"/>
                <a:ea typeface="微软雅黑" panose="020B0503020204020204" pitchFamily="34" charset="-122"/>
              </a:rPr>
              <a:t>数据管理</a:t>
            </a:r>
            <a:r>
              <a:rPr lang="zh-CN" altLang="en-US" dirty="0">
                <a:latin typeface="微软雅黑" panose="020B0503020204020204" pitchFamily="34" charset="-122"/>
                <a:ea typeface="微软雅黑" panose="020B0503020204020204" pitchFamily="34" charset="-122"/>
              </a:rPr>
              <a:t>是指对数据进行分类、组织、编码、存储、检索和维护，它是数据处理的中心问题</a:t>
            </a:r>
            <a:r>
              <a:rPr lang="zh-CN" altLang="en-US" dirty="0" smtClean="0">
                <a:latin typeface="微软雅黑" panose="020B0503020204020204" pitchFamily="34" charset="-122"/>
                <a:ea typeface="微软雅黑" panose="020B0503020204020204" pitchFamily="34" charset="-122"/>
              </a:rPr>
              <a:t>。</a:t>
            </a:r>
            <a:endParaRPr lang="en-US" altLang="zh-CN" sz="2800" b="1" dirty="0">
              <a:solidFill>
                <a:schemeClr val="tx2"/>
              </a:solidFill>
              <a:latin typeface="华文细黑" panose="02010600040101010101" pitchFamily="2" charset="-122"/>
              <a:ea typeface="华文细黑" panose="02010600040101010101" pitchFamily="2" charset="-122"/>
            </a:endParaRPr>
          </a:p>
        </p:txBody>
      </p:sp>
      <p:sp>
        <p:nvSpPr>
          <p:cNvPr id="10" name="椭圆 9"/>
          <p:cNvSpPr/>
          <p:nvPr/>
        </p:nvSpPr>
        <p:spPr>
          <a:xfrm>
            <a:off x="999758" y="1861959"/>
            <a:ext cx="273671" cy="270513"/>
          </a:xfrm>
          <a:prstGeom prst="ellips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5"/>
          <p:cNvSpPr>
            <a:spLocks noChangeArrowheads="1"/>
          </p:cNvSpPr>
          <p:nvPr/>
        </p:nvSpPr>
        <p:spPr bwMode="auto">
          <a:xfrm>
            <a:off x="1397203" y="2746081"/>
            <a:ext cx="6803136" cy="1938992"/>
          </a:xfrm>
          <a:prstGeom prst="rect">
            <a:avLst/>
          </a:prstGeom>
          <a:noFill/>
          <a:ln w="9525">
            <a:solidFill>
              <a:srgbClr val="664134"/>
            </a:solidFill>
            <a:miter lim="800000"/>
            <a:headEnd/>
            <a:tailEnd/>
          </a:ln>
          <a:effectLst/>
          <a:extLst>
            <a:ext uri="{909E8E84-426E-40DD-AFC4-6F175D3DCCD1}">
              <a14:hiddenFill xmlns:a14="http://schemas.microsoft.com/office/drawing/2010/main">
                <a:gradFill rotWithShape="0">
                  <a:gsLst>
                    <a:gs pos="0">
                      <a:srgbClr val="555533"/>
                    </a:gs>
                    <a:gs pos="100000">
                      <a:srgbClr val="FFFF99"/>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dirty="0">
                <a:latin typeface="微软雅黑" panose="020B0503020204020204" pitchFamily="34" charset="-122"/>
                <a:ea typeface="微软雅黑" panose="020B0503020204020204" pitchFamily="34" charset="-122"/>
              </a:rPr>
              <a:t>在应用需求的推动下，在计算机硬件、软件发展的基础上，</a:t>
            </a:r>
            <a:r>
              <a:rPr lang="zh-CN" altLang="en-US" dirty="0">
                <a:solidFill>
                  <a:srgbClr val="C00000"/>
                </a:solidFill>
                <a:latin typeface="微软雅黑" panose="020B0503020204020204" pitchFamily="34" charset="-122"/>
                <a:ea typeface="微软雅黑" panose="020B0503020204020204" pitchFamily="34" charset="-122"/>
              </a:rPr>
              <a:t>数据管理</a:t>
            </a:r>
            <a:r>
              <a:rPr lang="zh-CN" altLang="en-US" dirty="0">
                <a:latin typeface="微软雅黑" panose="020B0503020204020204" pitchFamily="34" charset="-122"/>
                <a:ea typeface="微软雅黑" panose="020B0503020204020204" pitchFamily="34" charset="-122"/>
              </a:rPr>
              <a:t>技术经历了</a:t>
            </a:r>
          </a:p>
          <a:p>
            <a:pPr algn="l" eaLnBrk="1" hangingPunct="1">
              <a:buFontTx/>
              <a:buChar char="•"/>
            </a:pPr>
            <a:r>
              <a:rPr lang="zh-CN" altLang="en-US" dirty="0">
                <a:solidFill>
                  <a:srgbClr val="C00000"/>
                </a:solidFill>
                <a:latin typeface="微软雅黑" panose="020B0503020204020204" pitchFamily="34" charset="-122"/>
                <a:ea typeface="微软雅黑" panose="020B0503020204020204" pitchFamily="34" charset="-122"/>
              </a:rPr>
              <a:t>人工管理</a:t>
            </a:r>
            <a:r>
              <a:rPr lang="zh-CN" altLang="en-US" dirty="0">
                <a:latin typeface="微软雅黑" panose="020B0503020204020204" pitchFamily="34" charset="-122"/>
                <a:ea typeface="微软雅黑" panose="020B0503020204020204" pitchFamily="34" charset="-122"/>
              </a:rPr>
              <a:t>阶段</a:t>
            </a:r>
          </a:p>
          <a:p>
            <a:pPr algn="l" eaLnBrk="1" hangingPunct="1">
              <a:buFontTx/>
              <a:buChar char="•"/>
            </a:pPr>
            <a:r>
              <a:rPr lang="zh-CN" altLang="en-US" dirty="0">
                <a:solidFill>
                  <a:srgbClr val="C00000"/>
                </a:solidFill>
                <a:latin typeface="微软雅黑" panose="020B0503020204020204" pitchFamily="34" charset="-122"/>
                <a:ea typeface="微软雅黑" panose="020B0503020204020204" pitchFamily="34" charset="-122"/>
              </a:rPr>
              <a:t>文件系统</a:t>
            </a:r>
            <a:r>
              <a:rPr lang="zh-CN" altLang="en-US" dirty="0">
                <a:latin typeface="微软雅黑" panose="020B0503020204020204" pitchFamily="34" charset="-122"/>
                <a:ea typeface="微软雅黑" panose="020B0503020204020204" pitchFamily="34" charset="-122"/>
              </a:rPr>
              <a:t>阶段</a:t>
            </a:r>
          </a:p>
          <a:p>
            <a:pPr algn="l" eaLnBrk="1" hangingPunct="1">
              <a:buFontTx/>
              <a:buChar char="•"/>
            </a:pPr>
            <a:r>
              <a:rPr lang="zh-CN" altLang="en-US" dirty="0">
                <a:solidFill>
                  <a:srgbClr val="C00000"/>
                </a:solidFill>
                <a:latin typeface="微软雅黑" panose="020B0503020204020204" pitchFamily="34" charset="-122"/>
                <a:ea typeface="微软雅黑" panose="020B0503020204020204" pitchFamily="34" charset="-122"/>
              </a:rPr>
              <a:t>数据库系统</a:t>
            </a:r>
            <a:r>
              <a:rPr lang="zh-CN" altLang="en-US" dirty="0">
                <a:latin typeface="微软雅黑" panose="020B0503020204020204" pitchFamily="34" charset="-122"/>
                <a:ea typeface="微软雅黑" panose="020B0503020204020204" pitchFamily="34" charset="-122"/>
              </a:rPr>
              <a:t>阶段</a:t>
            </a:r>
          </a:p>
        </p:txBody>
      </p:sp>
    </p:spTree>
    <p:custDataLst>
      <p:tags r:id="rId1"/>
    </p:custDataLst>
    <p:extLst>
      <p:ext uri="{BB962C8B-B14F-4D97-AF65-F5344CB8AC3E}">
        <p14:creationId xmlns:p14="http://schemas.microsoft.com/office/powerpoint/2010/main" val="301217380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9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TextBox 93"/>
          <p:cNvSpPr txBox="1"/>
          <p:nvPr/>
        </p:nvSpPr>
        <p:spPr>
          <a:xfrm>
            <a:off x="908957" y="206330"/>
            <a:ext cx="1210588" cy="400110"/>
          </a:xfrm>
          <a:prstGeom prst="rect">
            <a:avLst/>
          </a:prstGeom>
          <a:noFill/>
        </p:spPr>
        <p:txBody>
          <a:bodyPr wrap="none" rtlCol="0">
            <a:spAutoFit/>
          </a:bodyPr>
          <a:lstStyle/>
          <a:p>
            <a:r>
              <a:rPr lang="zh-CN" altLang="en-US" sz="2000" b="1" dirty="0">
                <a:solidFill>
                  <a:srgbClr val="C00000"/>
                </a:solidFill>
                <a:latin typeface="华文细黑" panose="02010600040101010101" pitchFamily="2" charset="-122"/>
                <a:ea typeface="华文细黑" panose="02010600040101010101" pitchFamily="2" charset="-122"/>
              </a:rPr>
              <a:t>基本概念</a:t>
            </a:r>
          </a:p>
        </p:txBody>
      </p:sp>
      <p:cxnSp>
        <p:nvCxnSpPr>
          <p:cNvPr id="14" name="直接连接符 13"/>
          <p:cNvCxnSpPr/>
          <p:nvPr/>
        </p:nvCxnSpPr>
        <p:spPr>
          <a:xfrm>
            <a:off x="2119545" y="308377"/>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0" y="4940300"/>
            <a:ext cx="9144000" cy="215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211900" y="1225536"/>
            <a:ext cx="273671" cy="270513"/>
          </a:xfrm>
          <a:prstGeom prst="ellips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4"/>
          <p:cNvSpPr>
            <a:spLocks noChangeArrowheads="1"/>
          </p:cNvSpPr>
          <p:nvPr/>
        </p:nvSpPr>
        <p:spPr bwMode="auto">
          <a:xfrm>
            <a:off x="1609286" y="1123123"/>
            <a:ext cx="6942183" cy="2677656"/>
          </a:xfrm>
          <a:prstGeom prst="rect">
            <a:avLst/>
          </a:prstGeom>
          <a:noFill/>
          <a:ln>
            <a:noFill/>
          </a:ln>
          <a:effectLst/>
          <a:extLst>
            <a:ext uri="{909E8E84-426E-40DD-AFC4-6F175D3DCCD1}">
              <a14:hiddenFill xmlns:a14="http://schemas.microsoft.com/office/drawing/2010/main">
                <a:gradFill rotWithShape="0">
                  <a:gsLst>
                    <a:gs pos="0">
                      <a:srgbClr val="555533"/>
                    </a:gs>
                    <a:gs pos="100000">
                      <a:srgbClr val="FFFF99"/>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dirty="0">
                <a:latin typeface="微软雅黑" panose="020B0503020204020204" pitchFamily="34" charset="-122"/>
                <a:ea typeface="微软雅黑" panose="020B0503020204020204" pitchFamily="34" charset="-122"/>
              </a:rPr>
              <a:t>数据的管理者：谁来管理数据？</a:t>
            </a:r>
          </a:p>
          <a:p>
            <a:pPr algn="l" eaLnBrk="1" hangingPunct="1">
              <a:spcBef>
                <a:spcPct val="50000"/>
              </a:spcBef>
            </a:pPr>
            <a:r>
              <a:rPr lang="zh-CN" altLang="en-US" dirty="0">
                <a:latin typeface="微软雅黑" panose="020B0503020204020204" pitchFamily="34" charset="-122"/>
                <a:ea typeface="微软雅黑" panose="020B0503020204020204" pitchFamily="34" charset="-122"/>
              </a:rPr>
              <a:t>数据面向的对象：数据为谁服务？</a:t>
            </a:r>
          </a:p>
          <a:p>
            <a:pPr algn="l" eaLnBrk="1" hangingPunct="1">
              <a:spcBef>
                <a:spcPct val="50000"/>
              </a:spcBef>
            </a:pPr>
            <a:r>
              <a:rPr lang="zh-CN" altLang="en-US" dirty="0">
                <a:latin typeface="微软雅黑" panose="020B0503020204020204" pitchFamily="34" charset="-122"/>
                <a:ea typeface="微软雅黑" panose="020B0503020204020204" pitchFamily="34" charset="-122"/>
              </a:rPr>
              <a:t>数据的</a:t>
            </a:r>
            <a:r>
              <a:rPr lang="zh-CN" altLang="en-US" b="1" dirty="0">
                <a:solidFill>
                  <a:srgbClr val="C00000"/>
                </a:solidFill>
                <a:latin typeface="微软雅黑" panose="020B0503020204020204" pitchFamily="34" charset="-122"/>
                <a:ea typeface="微软雅黑" panose="020B0503020204020204" pitchFamily="34" charset="-122"/>
              </a:rPr>
              <a:t>共享程度</a:t>
            </a:r>
            <a:r>
              <a:rPr lang="zh-CN" altLang="en-US" dirty="0">
                <a:latin typeface="微软雅黑" panose="020B0503020204020204" pitchFamily="34" charset="-122"/>
                <a:ea typeface="微软雅黑" panose="020B0503020204020204" pitchFamily="34" charset="-122"/>
              </a:rPr>
              <a:t>：数据可否为不同应用程序使用？</a:t>
            </a:r>
          </a:p>
          <a:p>
            <a:pPr algn="l" eaLnBrk="1" hangingPunct="1">
              <a:spcBef>
                <a:spcPct val="50000"/>
              </a:spcBef>
            </a:pPr>
            <a:r>
              <a:rPr lang="zh-CN" altLang="en-US" dirty="0">
                <a:latin typeface="微软雅黑" panose="020B0503020204020204" pitchFamily="34" charset="-122"/>
                <a:ea typeface="微软雅黑" panose="020B0503020204020204" pitchFamily="34" charset="-122"/>
              </a:rPr>
              <a:t>数据的</a:t>
            </a:r>
            <a:r>
              <a:rPr lang="zh-CN" altLang="en-US" b="1" dirty="0">
                <a:solidFill>
                  <a:srgbClr val="C00000"/>
                </a:solidFill>
                <a:latin typeface="微软雅黑" panose="020B0503020204020204" pitchFamily="34" charset="-122"/>
                <a:ea typeface="微软雅黑" panose="020B0503020204020204" pitchFamily="34" charset="-122"/>
              </a:rPr>
              <a:t>独立性</a:t>
            </a:r>
            <a:r>
              <a:rPr lang="zh-CN" altLang="en-US" dirty="0">
                <a:latin typeface="微软雅黑" panose="020B0503020204020204" pitchFamily="34" charset="-122"/>
                <a:ea typeface="微软雅黑" panose="020B0503020204020204" pitchFamily="34" charset="-122"/>
              </a:rPr>
              <a:t>：数据和应用程序之间的耦合性</a:t>
            </a:r>
          </a:p>
          <a:p>
            <a:pPr algn="l" eaLnBrk="1" hangingPunct="1">
              <a:spcBef>
                <a:spcPct val="50000"/>
              </a:spcBef>
            </a:pPr>
            <a:r>
              <a:rPr lang="zh-CN" altLang="en-US" dirty="0">
                <a:latin typeface="微软雅黑" panose="020B0503020204020204" pitchFamily="34" charset="-122"/>
                <a:ea typeface="微软雅黑" panose="020B0503020204020204" pitchFamily="34" charset="-122"/>
              </a:rPr>
              <a:t>数据的</a:t>
            </a:r>
            <a:r>
              <a:rPr lang="zh-CN" altLang="en-US" b="1" dirty="0">
                <a:solidFill>
                  <a:srgbClr val="C00000"/>
                </a:solidFill>
                <a:latin typeface="微软雅黑" panose="020B0503020204020204" pitchFamily="34" charset="-122"/>
                <a:ea typeface="微软雅黑" panose="020B0503020204020204" pitchFamily="34" charset="-122"/>
              </a:rPr>
              <a:t>结构化</a:t>
            </a:r>
            <a:r>
              <a:rPr lang="zh-CN" altLang="en-US" dirty="0">
                <a:latin typeface="微软雅黑" panose="020B0503020204020204" pitchFamily="34" charset="-122"/>
                <a:ea typeface="微软雅黑" panose="020B0503020204020204" pitchFamily="34" charset="-122"/>
              </a:rPr>
              <a:t>：数据之间的联系（逻辑和物理）</a:t>
            </a:r>
          </a:p>
        </p:txBody>
      </p:sp>
      <p:sp>
        <p:nvSpPr>
          <p:cNvPr id="13" name="椭圆 12"/>
          <p:cNvSpPr/>
          <p:nvPr/>
        </p:nvSpPr>
        <p:spPr>
          <a:xfrm>
            <a:off x="1211899" y="1782686"/>
            <a:ext cx="273671" cy="270513"/>
          </a:xfrm>
          <a:prstGeom prst="ellips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211899" y="2330529"/>
            <a:ext cx="273671" cy="270513"/>
          </a:xfrm>
          <a:prstGeom prst="ellips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214636" y="2877575"/>
            <a:ext cx="273671" cy="270513"/>
          </a:xfrm>
          <a:prstGeom prst="ellips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11899" y="3408959"/>
            <a:ext cx="273671" cy="270513"/>
          </a:xfrm>
          <a:prstGeom prst="ellips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85526388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9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TextBox 93"/>
          <p:cNvSpPr txBox="1"/>
          <p:nvPr/>
        </p:nvSpPr>
        <p:spPr>
          <a:xfrm>
            <a:off x="908957" y="206330"/>
            <a:ext cx="1210588" cy="400110"/>
          </a:xfrm>
          <a:prstGeom prst="rect">
            <a:avLst/>
          </a:prstGeom>
          <a:noFill/>
        </p:spPr>
        <p:txBody>
          <a:bodyPr wrap="none" rtlCol="0">
            <a:spAutoFit/>
          </a:bodyPr>
          <a:lstStyle/>
          <a:p>
            <a:r>
              <a:rPr lang="zh-CN" altLang="en-US" sz="2000" b="1" dirty="0">
                <a:solidFill>
                  <a:srgbClr val="C00000"/>
                </a:solidFill>
                <a:latin typeface="华文细黑" panose="02010600040101010101" pitchFamily="2" charset="-122"/>
                <a:ea typeface="华文细黑" panose="02010600040101010101" pitchFamily="2" charset="-122"/>
              </a:rPr>
              <a:t>基本概念</a:t>
            </a:r>
          </a:p>
        </p:txBody>
      </p:sp>
      <p:cxnSp>
        <p:nvCxnSpPr>
          <p:cNvPr id="14" name="直接连接符 13"/>
          <p:cNvCxnSpPr/>
          <p:nvPr/>
        </p:nvCxnSpPr>
        <p:spPr>
          <a:xfrm>
            <a:off x="2119545" y="308377"/>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0" y="4940300"/>
            <a:ext cx="9144000" cy="215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2" name="Object 7"/>
          <p:cNvGraphicFramePr>
            <a:graphicFrameLocks noChangeAspect="1"/>
          </p:cNvGraphicFramePr>
          <p:nvPr>
            <p:extLst>
              <p:ext uri="{D42A27DB-BD31-4B8C-83A1-F6EECF244321}">
                <p14:modId xmlns:p14="http://schemas.microsoft.com/office/powerpoint/2010/main" val="2025360688"/>
              </p:ext>
            </p:extLst>
          </p:nvPr>
        </p:nvGraphicFramePr>
        <p:xfrm>
          <a:off x="1261993" y="1697124"/>
          <a:ext cx="6874947" cy="2870899"/>
        </p:xfrm>
        <a:graphic>
          <a:graphicData uri="http://schemas.openxmlformats.org/presentationml/2006/ole">
            <mc:AlternateContent xmlns:mc="http://schemas.openxmlformats.org/markup-compatibility/2006">
              <mc:Choice xmlns:v="urn:schemas-microsoft-com:vml" Requires="v">
                <p:oleObj spid="_x0000_s2069" name="Visio" r:id="rId5" imgW="3710462" imgH="1550993" progId="Visio.Drawing.6">
                  <p:embed/>
                </p:oleObj>
              </mc:Choice>
              <mc:Fallback>
                <p:oleObj name="Visio" r:id="rId5" imgW="3710462" imgH="1550993"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1993" y="1697124"/>
                        <a:ext cx="6874947" cy="2870899"/>
                      </a:xfrm>
                      <a:prstGeom prst="rect">
                        <a:avLst/>
                      </a:prstGeom>
                      <a:noFill/>
                      <a:ln>
                        <a:noFill/>
                      </a:ln>
                      <a:effectLst/>
                    </p:spPr>
                  </p:pic>
                </p:oleObj>
              </mc:Fallback>
            </mc:AlternateContent>
          </a:graphicData>
        </a:graphic>
      </p:graphicFrame>
      <p:sp>
        <p:nvSpPr>
          <p:cNvPr id="13" name="Rectangle 4"/>
          <p:cNvSpPr>
            <a:spLocks noChangeArrowheads="1"/>
          </p:cNvSpPr>
          <p:nvPr/>
        </p:nvSpPr>
        <p:spPr bwMode="auto">
          <a:xfrm>
            <a:off x="1100908" y="929787"/>
            <a:ext cx="6942183" cy="461665"/>
          </a:xfrm>
          <a:prstGeom prst="rect">
            <a:avLst/>
          </a:prstGeom>
          <a:noFill/>
          <a:ln>
            <a:noFill/>
          </a:ln>
          <a:effectLst/>
          <a:extLst>
            <a:ext uri="{909E8E84-426E-40DD-AFC4-6F175D3DCCD1}">
              <a14:hiddenFill xmlns:a14="http://schemas.microsoft.com/office/drawing/2010/main">
                <a:gradFill rotWithShape="0">
                  <a:gsLst>
                    <a:gs pos="0">
                      <a:srgbClr val="555533"/>
                    </a:gs>
                    <a:gs pos="100000">
                      <a:srgbClr val="FFFF99"/>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smtClean="0">
                <a:latin typeface="微软雅黑" panose="020B0503020204020204" pitchFamily="34" charset="-122"/>
                <a:ea typeface="微软雅黑" panose="020B0503020204020204" pitchFamily="34" charset="-122"/>
              </a:rPr>
              <a:t>人工管理阶段</a:t>
            </a:r>
            <a:endParaRPr lang="zh-CN" altLang="en-US" dirty="0">
              <a:latin typeface="微软雅黑" panose="020B0503020204020204" pitchFamily="34" charset="-122"/>
              <a:ea typeface="微软雅黑" panose="020B0503020204020204" pitchFamily="34" charset="-122"/>
            </a:endParaRPr>
          </a:p>
        </p:txBody>
      </p:sp>
    </p:spTree>
    <p:custDataLst>
      <p:tags r:id="rId2"/>
    </p:custDataLst>
    <p:extLst>
      <p:ext uri="{BB962C8B-B14F-4D97-AF65-F5344CB8AC3E}">
        <p14:creationId xmlns:p14="http://schemas.microsoft.com/office/powerpoint/2010/main" val="370649118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9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TextBox 93"/>
          <p:cNvSpPr txBox="1"/>
          <p:nvPr/>
        </p:nvSpPr>
        <p:spPr>
          <a:xfrm>
            <a:off x="908957" y="206330"/>
            <a:ext cx="1210588" cy="400110"/>
          </a:xfrm>
          <a:prstGeom prst="rect">
            <a:avLst/>
          </a:prstGeom>
          <a:noFill/>
        </p:spPr>
        <p:txBody>
          <a:bodyPr wrap="none" rtlCol="0">
            <a:spAutoFit/>
          </a:bodyPr>
          <a:lstStyle/>
          <a:p>
            <a:r>
              <a:rPr lang="zh-CN" altLang="en-US" sz="2000" b="1" dirty="0">
                <a:solidFill>
                  <a:srgbClr val="C00000"/>
                </a:solidFill>
                <a:latin typeface="华文细黑" panose="02010600040101010101" pitchFamily="2" charset="-122"/>
                <a:ea typeface="华文细黑" panose="02010600040101010101" pitchFamily="2" charset="-122"/>
              </a:rPr>
              <a:t>基本概念</a:t>
            </a:r>
          </a:p>
        </p:txBody>
      </p:sp>
      <p:cxnSp>
        <p:nvCxnSpPr>
          <p:cNvPr id="14" name="直接连接符 13"/>
          <p:cNvCxnSpPr/>
          <p:nvPr/>
        </p:nvCxnSpPr>
        <p:spPr>
          <a:xfrm>
            <a:off x="2119545" y="308377"/>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0" y="4940300"/>
            <a:ext cx="9144000" cy="215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4"/>
          <p:cNvSpPr>
            <a:spLocks noChangeArrowheads="1"/>
          </p:cNvSpPr>
          <p:nvPr/>
        </p:nvSpPr>
        <p:spPr bwMode="auto">
          <a:xfrm>
            <a:off x="1100908" y="929787"/>
            <a:ext cx="6942183" cy="461665"/>
          </a:xfrm>
          <a:prstGeom prst="rect">
            <a:avLst/>
          </a:prstGeom>
          <a:noFill/>
          <a:ln>
            <a:noFill/>
          </a:ln>
          <a:effectLst/>
          <a:extLst>
            <a:ext uri="{909E8E84-426E-40DD-AFC4-6F175D3DCCD1}">
              <a14:hiddenFill xmlns:a14="http://schemas.microsoft.com/office/drawing/2010/main">
                <a:gradFill rotWithShape="0">
                  <a:gsLst>
                    <a:gs pos="0">
                      <a:srgbClr val="555533"/>
                    </a:gs>
                    <a:gs pos="100000">
                      <a:srgbClr val="FFFF99"/>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smtClean="0">
                <a:latin typeface="微软雅黑" panose="020B0503020204020204" pitchFamily="34" charset="-122"/>
                <a:ea typeface="微软雅黑" panose="020B0503020204020204" pitchFamily="34" charset="-122"/>
              </a:rPr>
              <a:t>文件系统阶段</a:t>
            </a:r>
            <a:endParaRPr lang="zh-CN" altLang="en-US" dirty="0">
              <a:latin typeface="微软雅黑" panose="020B0503020204020204" pitchFamily="34" charset="-122"/>
              <a:ea typeface="微软雅黑" panose="020B0503020204020204" pitchFamily="34" charset="-122"/>
            </a:endParaRPr>
          </a:p>
        </p:txBody>
      </p:sp>
      <p:graphicFrame>
        <p:nvGraphicFramePr>
          <p:cNvPr id="9" name="Object 10"/>
          <p:cNvGraphicFramePr>
            <a:graphicFrameLocks noChangeAspect="1"/>
          </p:cNvGraphicFramePr>
          <p:nvPr>
            <p:extLst>
              <p:ext uri="{D42A27DB-BD31-4B8C-83A1-F6EECF244321}">
                <p14:modId xmlns:p14="http://schemas.microsoft.com/office/powerpoint/2010/main" val="2217404771"/>
              </p:ext>
            </p:extLst>
          </p:nvPr>
        </p:nvGraphicFramePr>
        <p:xfrm>
          <a:off x="1100908" y="1593037"/>
          <a:ext cx="7351166" cy="3041301"/>
        </p:xfrm>
        <a:graphic>
          <a:graphicData uri="http://schemas.openxmlformats.org/presentationml/2006/ole">
            <mc:AlternateContent xmlns:mc="http://schemas.openxmlformats.org/markup-compatibility/2006">
              <mc:Choice xmlns:v="urn:schemas-microsoft-com:vml" Requires="v">
                <p:oleObj spid="_x0000_s3093" name="Visio" r:id="rId5" imgW="3746453" imgH="1550993" progId="Visio.Drawing.6">
                  <p:embed/>
                </p:oleObj>
              </mc:Choice>
              <mc:Fallback>
                <p:oleObj name="Visio" r:id="rId5" imgW="3746453" imgH="1550993"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0908" y="1593037"/>
                        <a:ext cx="7351166" cy="3041301"/>
                      </a:xfrm>
                      <a:prstGeom prst="rect">
                        <a:avLst/>
                      </a:prstGeom>
                      <a:noFill/>
                      <a:ln>
                        <a:noFill/>
                      </a:ln>
                      <a:effectLst/>
                    </p:spPr>
                  </p:pic>
                </p:oleObj>
              </mc:Fallback>
            </mc:AlternateContent>
          </a:graphicData>
        </a:graphic>
      </p:graphicFrame>
    </p:spTree>
    <p:custDataLst>
      <p:tags r:id="rId2"/>
    </p:custDataLst>
    <p:extLst>
      <p:ext uri="{BB962C8B-B14F-4D97-AF65-F5344CB8AC3E}">
        <p14:creationId xmlns:p14="http://schemas.microsoft.com/office/powerpoint/2010/main" val="258789550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9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TextBox 93"/>
          <p:cNvSpPr txBox="1"/>
          <p:nvPr/>
        </p:nvSpPr>
        <p:spPr>
          <a:xfrm>
            <a:off x="908957" y="206330"/>
            <a:ext cx="1210588" cy="400110"/>
          </a:xfrm>
          <a:prstGeom prst="rect">
            <a:avLst/>
          </a:prstGeom>
          <a:noFill/>
        </p:spPr>
        <p:txBody>
          <a:bodyPr wrap="none" rtlCol="0">
            <a:spAutoFit/>
          </a:bodyPr>
          <a:lstStyle/>
          <a:p>
            <a:r>
              <a:rPr lang="zh-CN" altLang="en-US" sz="2000" b="1" dirty="0">
                <a:solidFill>
                  <a:srgbClr val="C00000"/>
                </a:solidFill>
                <a:latin typeface="华文细黑" panose="02010600040101010101" pitchFamily="2" charset="-122"/>
                <a:ea typeface="华文细黑" panose="02010600040101010101" pitchFamily="2" charset="-122"/>
              </a:rPr>
              <a:t>基本概念</a:t>
            </a:r>
          </a:p>
        </p:txBody>
      </p:sp>
      <p:cxnSp>
        <p:nvCxnSpPr>
          <p:cNvPr id="14" name="直接连接符 13"/>
          <p:cNvCxnSpPr/>
          <p:nvPr/>
        </p:nvCxnSpPr>
        <p:spPr>
          <a:xfrm>
            <a:off x="2119545" y="308377"/>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0" y="4940300"/>
            <a:ext cx="9144000" cy="215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4"/>
          <p:cNvSpPr>
            <a:spLocks noChangeArrowheads="1"/>
          </p:cNvSpPr>
          <p:nvPr/>
        </p:nvSpPr>
        <p:spPr bwMode="auto">
          <a:xfrm>
            <a:off x="1100908" y="929787"/>
            <a:ext cx="6942183" cy="461665"/>
          </a:xfrm>
          <a:prstGeom prst="rect">
            <a:avLst/>
          </a:prstGeom>
          <a:noFill/>
          <a:ln>
            <a:noFill/>
          </a:ln>
          <a:effectLst/>
          <a:extLst>
            <a:ext uri="{909E8E84-426E-40DD-AFC4-6F175D3DCCD1}">
              <a14:hiddenFill xmlns:a14="http://schemas.microsoft.com/office/drawing/2010/main">
                <a:gradFill rotWithShape="0">
                  <a:gsLst>
                    <a:gs pos="0">
                      <a:srgbClr val="555533"/>
                    </a:gs>
                    <a:gs pos="100000">
                      <a:srgbClr val="FFFF99"/>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smtClean="0">
                <a:latin typeface="微软雅黑" panose="020B0503020204020204" pitchFamily="34" charset="-122"/>
                <a:ea typeface="微软雅黑" panose="020B0503020204020204" pitchFamily="34" charset="-122"/>
              </a:rPr>
              <a:t>数据库系统阶段</a:t>
            </a:r>
            <a:endParaRPr lang="zh-CN" altLang="en-US" dirty="0">
              <a:latin typeface="微软雅黑" panose="020B0503020204020204" pitchFamily="34" charset="-122"/>
              <a:ea typeface="微软雅黑" panose="020B0503020204020204" pitchFamily="34" charset="-122"/>
            </a:endParaRPr>
          </a:p>
        </p:txBody>
      </p:sp>
      <p:grpSp>
        <p:nvGrpSpPr>
          <p:cNvPr id="4" name="组合 3"/>
          <p:cNvGrpSpPr/>
          <p:nvPr/>
        </p:nvGrpSpPr>
        <p:grpSpPr>
          <a:xfrm>
            <a:off x="1100908" y="1616563"/>
            <a:ext cx="7572569" cy="3216589"/>
            <a:chOff x="1100908" y="1616563"/>
            <a:chExt cx="7572569" cy="3216589"/>
          </a:xfrm>
        </p:grpSpPr>
        <p:graphicFrame>
          <p:nvGraphicFramePr>
            <p:cNvPr id="10" name="Object 8"/>
            <p:cNvGraphicFramePr>
              <a:graphicFrameLocks noChangeAspect="1"/>
            </p:cNvGraphicFramePr>
            <p:nvPr>
              <p:extLst>
                <p:ext uri="{D42A27DB-BD31-4B8C-83A1-F6EECF244321}">
                  <p14:modId xmlns:p14="http://schemas.microsoft.com/office/powerpoint/2010/main" val="3704521174"/>
                </p:ext>
              </p:extLst>
            </p:nvPr>
          </p:nvGraphicFramePr>
          <p:xfrm>
            <a:off x="1100908" y="1616563"/>
            <a:ext cx="7572569" cy="3216589"/>
          </p:xfrm>
          <a:graphic>
            <a:graphicData uri="http://schemas.openxmlformats.org/presentationml/2006/ole">
              <mc:AlternateContent xmlns:mc="http://schemas.openxmlformats.org/markup-compatibility/2006">
                <mc:Choice xmlns:v="urn:schemas-microsoft-com:vml" Requires="v">
                  <p:oleObj spid="_x0000_s4116" name="Visio" r:id="rId5" imgW="4538258" imgH="1928900" progId="Visio.Drawing.6">
                    <p:embed/>
                  </p:oleObj>
                </mc:Choice>
                <mc:Fallback>
                  <p:oleObj name="Visio" r:id="rId5" imgW="4538258" imgH="192890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0908" y="1616563"/>
                          <a:ext cx="7572569" cy="3216589"/>
                        </a:xfrm>
                        <a:prstGeom prst="rect">
                          <a:avLst/>
                        </a:prstGeom>
                        <a:noFill/>
                        <a:ln>
                          <a:noFill/>
                        </a:ln>
                        <a:effectLst/>
                      </p:spPr>
                    </p:pic>
                  </p:oleObj>
                </mc:Fallback>
              </mc:AlternateContent>
            </a:graphicData>
          </a:graphic>
        </p:graphicFrame>
        <p:sp>
          <p:nvSpPr>
            <p:cNvPr id="2" name="矩形 1"/>
            <p:cNvSpPr/>
            <p:nvPr/>
          </p:nvSpPr>
          <p:spPr>
            <a:xfrm>
              <a:off x="2813677" y="3178753"/>
              <a:ext cx="91372" cy="215444"/>
            </a:xfrm>
            <a:prstGeom prst="rect">
              <a:avLst/>
            </a:prstGeom>
            <a:solidFill>
              <a:schemeClr val="bg1"/>
            </a:solidFill>
          </p:spPr>
          <p:txBody>
            <a:bodyPr wrap="none" lIns="0" tIns="0" rIns="0" bIns="0">
              <a:spAutoFit/>
            </a:bodyPr>
            <a:lstStyle/>
            <a:p>
              <a:r>
                <a:rPr lang="en-US" altLang="zh-CN" sz="1400" b="1" dirty="0" smtClean="0"/>
                <a:t>2</a:t>
              </a:r>
              <a:endParaRPr lang="zh-CN" altLang="en-US" sz="1400" b="1" dirty="0"/>
            </a:p>
          </p:txBody>
        </p:sp>
        <p:sp>
          <p:nvSpPr>
            <p:cNvPr id="11" name="矩形 10"/>
            <p:cNvSpPr/>
            <p:nvPr/>
          </p:nvSpPr>
          <p:spPr>
            <a:xfrm>
              <a:off x="2814531" y="4126859"/>
              <a:ext cx="96180" cy="215444"/>
            </a:xfrm>
            <a:prstGeom prst="rect">
              <a:avLst/>
            </a:prstGeom>
            <a:solidFill>
              <a:schemeClr val="bg1"/>
            </a:solidFill>
          </p:spPr>
          <p:txBody>
            <a:bodyPr wrap="none" lIns="0" tIns="0" rIns="0" bIns="0">
              <a:spAutoFit/>
            </a:bodyPr>
            <a:lstStyle/>
            <a:p>
              <a:r>
                <a:rPr lang="en-US" altLang="zh-CN" sz="1400" b="1" dirty="0" smtClean="0"/>
                <a:t>n</a:t>
              </a:r>
              <a:endParaRPr lang="zh-CN" altLang="en-US" sz="1400" b="1" dirty="0"/>
            </a:p>
          </p:txBody>
        </p:sp>
      </p:grpSp>
    </p:spTree>
    <p:custDataLst>
      <p:tags r:id="rId2"/>
    </p:custDataLst>
    <p:extLst>
      <p:ext uri="{BB962C8B-B14F-4D97-AF65-F5344CB8AC3E}">
        <p14:creationId xmlns:p14="http://schemas.microsoft.com/office/powerpoint/2010/main" val="240617638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9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TextBox 93"/>
          <p:cNvSpPr txBox="1"/>
          <p:nvPr/>
        </p:nvSpPr>
        <p:spPr>
          <a:xfrm>
            <a:off x="908957" y="206330"/>
            <a:ext cx="1210588" cy="400110"/>
          </a:xfrm>
          <a:prstGeom prst="rect">
            <a:avLst/>
          </a:prstGeom>
          <a:noFill/>
        </p:spPr>
        <p:txBody>
          <a:bodyPr wrap="none" rtlCol="0">
            <a:spAutoFit/>
          </a:bodyPr>
          <a:lstStyle/>
          <a:p>
            <a:r>
              <a:rPr lang="zh-CN" altLang="en-US" sz="2000" b="1" dirty="0">
                <a:solidFill>
                  <a:srgbClr val="C00000"/>
                </a:solidFill>
                <a:latin typeface="华文细黑" panose="02010600040101010101" pitchFamily="2" charset="-122"/>
                <a:ea typeface="华文细黑" panose="02010600040101010101" pitchFamily="2" charset="-122"/>
              </a:rPr>
              <a:t>基本概念</a:t>
            </a:r>
          </a:p>
        </p:txBody>
      </p:sp>
      <p:cxnSp>
        <p:nvCxnSpPr>
          <p:cNvPr id="14" name="直接连接符 13"/>
          <p:cNvCxnSpPr/>
          <p:nvPr/>
        </p:nvCxnSpPr>
        <p:spPr>
          <a:xfrm>
            <a:off x="2119545" y="308377"/>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0" y="4940300"/>
            <a:ext cx="9144000" cy="215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211900" y="1225536"/>
            <a:ext cx="273671" cy="270513"/>
          </a:xfrm>
          <a:prstGeom prst="ellips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Rectangle 4"/>
          <p:cNvSpPr>
            <a:spLocks noChangeArrowheads="1"/>
          </p:cNvSpPr>
          <p:nvPr/>
        </p:nvSpPr>
        <p:spPr bwMode="auto">
          <a:xfrm>
            <a:off x="1584012" y="1137706"/>
            <a:ext cx="6986209" cy="2603790"/>
          </a:xfrm>
          <a:prstGeom prst="rect">
            <a:avLst/>
          </a:prstGeom>
          <a:noFill/>
          <a:ln w="9525">
            <a:noFill/>
            <a:miter lim="800000"/>
            <a:headEnd/>
            <a:tailEnd/>
          </a:ln>
          <a:effectLst/>
          <a:extLst>
            <a:ext uri="{909E8E84-426E-40DD-AFC4-6F175D3DCCD1}">
              <a14:hiddenFill xmlns:a14="http://schemas.microsoft.com/office/drawing/2010/main">
                <a:gradFill rotWithShape="0">
                  <a:gsLst>
                    <a:gs pos="0">
                      <a:srgbClr val="555533"/>
                    </a:gs>
                    <a:gs pos="100000">
                      <a:srgbClr val="FFFF99"/>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45000"/>
              </a:spcBef>
            </a:pPr>
            <a:r>
              <a:rPr lang="zh-CN" altLang="en-US" dirty="0">
                <a:latin typeface="微软雅黑" panose="020B0503020204020204" pitchFamily="34" charset="-122"/>
                <a:ea typeface="微软雅黑" panose="020B0503020204020204" pitchFamily="34" charset="-122"/>
              </a:rPr>
              <a:t>和前两个阶段相比，</a:t>
            </a:r>
            <a:r>
              <a:rPr lang="zh-CN" altLang="en-US" dirty="0">
                <a:solidFill>
                  <a:srgbClr val="C00000"/>
                </a:solidFill>
                <a:latin typeface="微软雅黑" panose="020B0503020204020204" pitchFamily="34" charset="-122"/>
                <a:ea typeface="微软雅黑" panose="020B0503020204020204" pitchFamily="34" charset="-122"/>
              </a:rPr>
              <a:t>数据库系统阶段的特点</a:t>
            </a:r>
          </a:p>
          <a:p>
            <a:pPr algn="just" eaLnBrk="1" hangingPunct="1">
              <a:spcBef>
                <a:spcPct val="45000"/>
              </a:spcBef>
              <a:buFontTx/>
              <a:buChar char="•"/>
            </a:pPr>
            <a:r>
              <a:rPr lang="zh-CN" altLang="en-US" dirty="0">
                <a:latin typeface="微软雅黑" panose="020B0503020204020204" pitchFamily="34" charset="-122"/>
                <a:ea typeface="微软雅黑" panose="020B0503020204020204" pitchFamily="34" charset="-122"/>
              </a:rPr>
              <a:t>数据结构化 </a:t>
            </a:r>
          </a:p>
          <a:p>
            <a:pPr algn="just" eaLnBrk="1" hangingPunct="1">
              <a:spcBef>
                <a:spcPct val="45000"/>
              </a:spcBef>
              <a:buFontTx/>
              <a:buChar char="•"/>
            </a:pPr>
            <a:r>
              <a:rPr lang="zh-CN" altLang="en-US" dirty="0">
                <a:latin typeface="微软雅黑" panose="020B0503020204020204" pitchFamily="34" charset="-122"/>
                <a:ea typeface="微软雅黑" panose="020B0503020204020204" pitchFamily="34" charset="-122"/>
              </a:rPr>
              <a:t>数据的共享性高，冗余度低，易扩充 </a:t>
            </a:r>
          </a:p>
          <a:p>
            <a:pPr algn="just" eaLnBrk="1" hangingPunct="1">
              <a:spcBef>
                <a:spcPct val="45000"/>
              </a:spcBef>
              <a:buFontTx/>
              <a:buChar char="•"/>
            </a:pPr>
            <a:r>
              <a:rPr lang="zh-CN" altLang="en-US" dirty="0">
                <a:latin typeface="微软雅黑" panose="020B0503020204020204" pitchFamily="34" charset="-122"/>
                <a:ea typeface="微软雅黑" panose="020B0503020204020204" pitchFamily="34" charset="-122"/>
              </a:rPr>
              <a:t>数据独立性高 </a:t>
            </a:r>
          </a:p>
          <a:p>
            <a:pPr algn="just" eaLnBrk="1" hangingPunct="1">
              <a:spcBef>
                <a:spcPct val="45000"/>
              </a:spcBef>
              <a:buFontTx/>
              <a:buChar char="•"/>
            </a:pPr>
            <a:r>
              <a:rPr lang="zh-CN" altLang="en-US" dirty="0">
                <a:latin typeface="微软雅黑" panose="020B0503020204020204" pitchFamily="34" charset="-122"/>
                <a:ea typeface="微软雅黑" panose="020B0503020204020204" pitchFamily="34" charset="-122"/>
              </a:rPr>
              <a:t>数据由</a:t>
            </a:r>
            <a:r>
              <a:rPr lang="en-US" altLang="zh-CN" dirty="0">
                <a:latin typeface="微软雅黑" panose="020B0503020204020204" pitchFamily="34" charset="-122"/>
                <a:ea typeface="微软雅黑" panose="020B0503020204020204" pitchFamily="34" charset="-122"/>
              </a:rPr>
              <a:t>DBMS</a:t>
            </a:r>
            <a:r>
              <a:rPr lang="zh-CN" altLang="en-US" dirty="0">
                <a:latin typeface="微软雅黑" panose="020B0503020204020204" pitchFamily="34" charset="-122"/>
                <a:ea typeface="微软雅黑" panose="020B0503020204020204" pitchFamily="34" charset="-122"/>
              </a:rPr>
              <a:t>统一管理和控制 </a:t>
            </a:r>
          </a:p>
        </p:txBody>
      </p:sp>
    </p:spTree>
    <p:custDataLst>
      <p:tags r:id="rId1"/>
    </p:custDataLst>
    <p:extLst>
      <p:ext uri="{BB962C8B-B14F-4D97-AF65-F5344CB8AC3E}">
        <p14:creationId xmlns:p14="http://schemas.microsoft.com/office/powerpoint/2010/main" val="260057098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9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TextBox 93"/>
          <p:cNvSpPr txBox="1"/>
          <p:nvPr/>
        </p:nvSpPr>
        <p:spPr>
          <a:xfrm>
            <a:off x="908957" y="206330"/>
            <a:ext cx="2236510" cy="400110"/>
          </a:xfrm>
          <a:prstGeom prst="rect">
            <a:avLst/>
          </a:prstGeom>
          <a:noFill/>
        </p:spPr>
        <p:txBody>
          <a:bodyPr wrap="none" rtlCol="0">
            <a:spAutoFit/>
          </a:bodyPr>
          <a:lstStyle/>
          <a:p>
            <a:r>
              <a:rPr lang="zh-CN" altLang="en-US" sz="2000" b="1" dirty="0">
                <a:solidFill>
                  <a:srgbClr val="C00000"/>
                </a:solidFill>
                <a:latin typeface="华文细黑" panose="02010600040101010101" pitchFamily="2" charset="-122"/>
                <a:ea typeface="华文细黑" panose="02010600040101010101" pitchFamily="2" charset="-122"/>
              </a:rPr>
              <a:t>需求分析学习情况</a:t>
            </a:r>
          </a:p>
        </p:txBody>
      </p:sp>
      <p:cxnSp>
        <p:nvCxnSpPr>
          <p:cNvPr id="14" name="直接连接符 13"/>
          <p:cNvCxnSpPr/>
          <p:nvPr/>
        </p:nvCxnSpPr>
        <p:spPr>
          <a:xfrm>
            <a:off x="3075223" y="308377"/>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0" y="4940300"/>
            <a:ext cx="9144000" cy="215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4"/>
          <a:stretch>
            <a:fillRect/>
          </a:stretch>
        </p:blipFill>
        <p:spPr>
          <a:xfrm>
            <a:off x="0" y="794214"/>
            <a:ext cx="9144000" cy="3555071"/>
          </a:xfrm>
          <a:prstGeom prst="rect">
            <a:avLst/>
          </a:prstGeom>
        </p:spPr>
      </p:pic>
      <p:sp>
        <p:nvSpPr>
          <p:cNvPr id="12" name="矩形 11"/>
          <p:cNvSpPr/>
          <p:nvPr/>
        </p:nvSpPr>
        <p:spPr>
          <a:xfrm>
            <a:off x="119521" y="4386302"/>
            <a:ext cx="1329494" cy="553998"/>
          </a:xfrm>
          <a:prstGeom prst="rect">
            <a:avLst/>
          </a:prstGeom>
        </p:spPr>
        <p:txBody>
          <a:bodyPr wrap="square">
            <a:spAutoFit/>
          </a:bodyPr>
          <a:lstStyle/>
          <a:p>
            <a:pPr>
              <a:lnSpc>
                <a:spcPct val="150000"/>
              </a:lnSpc>
              <a:spcBef>
                <a:spcPts val="600"/>
              </a:spcBef>
              <a:spcAft>
                <a:spcPts val="600"/>
              </a:spcAft>
            </a:pPr>
            <a:r>
              <a:rPr lang="en-US" altLang="zh-CN" sz="2000" dirty="0" smtClean="0">
                <a:latin typeface="微软雅黑" panose="020B0503020204020204" pitchFamily="34" charset="-122"/>
                <a:ea typeface="微软雅黑" panose="020B0503020204020204" pitchFamily="34" charset="-122"/>
              </a:rPr>
              <a:t>2020.3.9</a:t>
            </a:r>
            <a:endParaRPr lang="zh-CN" altLang="en-US" sz="2000" b="0" i="0" dirty="0">
              <a:solidFill>
                <a:srgbClr val="000000"/>
              </a:solidFill>
              <a:effectLst/>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353402525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9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TextBox 93"/>
          <p:cNvSpPr txBox="1"/>
          <p:nvPr/>
        </p:nvSpPr>
        <p:spPr>
          <a:xfrm>
            <a:off x="908957" y="206330"/>
            <a:ext cx="1210588" cy="400110"/>
          </a:xfrm>
          <a:prstGeom prst="rect">
            <a:avLst/>
          </a:prstGeom>
          <a:noFill/>
        </p:spPr>
        <p:txBody>
          <a:bodyPr wrap="none" rtlCol="0">
            <a:spAutoFit/>
          </a:bodyPr>
          <a:lstStyle/>
          <a:p>
            <a:r>
              <a:rPr lang="zh-CN" altLang="en-US" sz="2000" b="1" dirty="0">
                <a:solidFill>
                  <a:srgbClr val="C00000"/>
                </a:solidFill>
                <a:latin typeface="华文细黑" panose="02010600040101010101" pitchFamily="2" charset="-122"/>
                <a:ea typeface="华文细黑" panose="02010600040101010101" pitchFamily="2" charset="-122"/>
              </a:rPr>
              <a:t>基本概念</a:t>
            </a:r>
          </a:p>
        </p:txBody>
      </p:sp>
      <p:cxnSp>
        <p:nvCxnSpPr>
          <p:cNvPr id="14" name="直接连接符 13"/>
          <p:cNvCxnSpPr/>
          <p:nvPr/>
        </p:nvCxnSpPr>
        <p:spPr>
          <a:xfrm>
            <a:off x="2119545" y="308377"/>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0" y="4940300"/>
            <a:ext cx="9144000" cy="215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Rectangle 4"/>
          <p:cNvSpPr>
            <a:spLocks noChangeArrowheads="1"/>
          </p:cNvSpPr>
          <p:nvPr/>
        </p:nvSpPr>
        <p:spPr bwMode="auto">
          <a:xfrm>
            <a:off x="665843" y="953492"/>
            <a:ext cx="7772400" cy="461665"/>
          </a:xfrm>
          <a:prstGeom prst="rect">
            <a:avLst/>
          </a:prstGeom>
          <a:noFill/>
          <a:ln>
            <a:noFill/>
          </a:ln>
          <a:effectLst/>
          <a:extLst>
            <a:ext uri="{909E8E84-426E-40DD-AFC4-6F175D3DCCD1}">
              <a14:hiddenFill xmlns:a14="http://schemas.microsoft.com/office/drawing/2010/main">
                <a:gradFill rotWithShape="0">
                  <a:gsLst>
                    <a:gs pos="0">
                      <a:srgbClr val="555533"/>
                    </a:gs>
                    <a:gs pos="100000">
                      <a:srgbClr val="FFFF99"/>
                    </a:gs>
                  </a:gsLst>
                  <a:lin ang="18900000" scaled="1"/>
                </a:gradFill>
              </a14:hiddenFill>
            </a:ext>
            <a:ext uri="{91240B29-F687-4F45-9708-019B960494DF}">
              <a14:hiddenLine xmlns:a14="http://schemas.microsoft.com/office/drawing/2010/main" w="9525">
                <a:solidFill>
                  <a:srgbClr val="66413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45000"/>
              </a:spcBef>
            </a:pPr>
            <a:r>
              <a:rPr lang="zh-CN" altLang="en-US" b="1" dirty="0">
                <a:solidFill>
                  <a:srgbClr val="C00000"/>
                </a:solidFill>
                <a:latin typeface="微软雅黑" panose="020B0503020204020204" pitchFamily="34" charset="-122"/>
                <a:ea typeface="微软雅黑" panose="020B0503020204020204" pitchFamily="34" charset="-122"/>
              </a:rPr>
              <a:t>数据结构化</a:t>
            </a:r>
            <a:r>
              <a:rPr lang="zh-CN" altLang="en-US" dirty="0">
                <a:latin typeface="微软雅黑" panose="020B0503020204020204" pitchFamily="34" charset="-122"/>
                <a:ea typeface="微软雅黑" panose="020B0503020204020204" pitchFamily="34" charset="-122"/>
              </a:rPr>
              <a:t>是数据库与文件系统的根本区别 </a:t>
            </a:r>
          </a:p>
        </p:txBody>
      </p:sp>
      <p:graphicFrame>
        <p:nvGraphicFramePr>
          <p:cNvPr id="19" name="Object 10"/>
          <p:cNvGraphicFramePr>
            <a:graphicFrameLocks noChangeAspect="1"/>
          </p:cNvGraphicFramePr>
          <p:nvPr>
            <p:extLst>
              <p:ext uri="{D42A27DB-BD31-4B8C-83A1-F6EECF244321}">
                <p14:modId xmlns:p14="http://schemas.microsoft.com/office/powerpoint/2010/main" val="2661343163"/>
              </p:ext>
            </p:extLst>
          </p:nvPr>
        </p:nvGraphicFramePr>
        <p:xfrm>
          <a:off x="551543" y="2177157"/>
          <a:ext cx="8077200" cy="1296988"/>
        </p:xfrm>
        <a:graphic>
          <a:graphicData uri="http://schemas.openxmlformats.org/presentationml/2006/ole">
            <mc:AlternateContent xmlns:mc="http://schemas.openxmlformats.org/markup-compatibility/2006">
              <mc:Choice xmlns:v="urn:schemas-microsoft-com:vml" Requires="v">
                <p:oleObj spid="_x0000_s5137" name="Visio" r:id="rId5" imgW="4862179" imgH="726571" progId="Visio.Drawing.6">
                  <p:embed/>
                </p:oleObj>
              </mc:Choice>
              <mc:Fallback>
                <p:oleObj name="Visio" r:id="rId5" imgW="4862179" imgH="726571"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543" y="2177157"/>
                        <a:ext cx="8077200" cy="1296988"/>
                      </a:xfrm>
                      <a:prstGeom prst="rect">
                        <a:avLst/>
                      </a:prstGeom>
                      <a:noFill/>
                      <a:ln>
                        <a:noFill/>
                      </a:ln>
                      <a:effectLst/>
                      <a:extLst>
                        <a:ext uri="{909E8E84-426E-40DD-AFC4-6F175D3DCCD1}">
                          <a14:hiddenFill xmlns:a14="http://schemas.microsoft.com/office/drawing/2010/main">
                            <a:gradFill rotWithShape="0">
                              <a:gsLst>
                                <a:gs pos="0">
                                  <a:srgbClr val="555533"/>
                                </a:gs>
                                <a:gs pos="100000">
                                  <a:srgbClr val="FFFF99"/>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Rectangle 11"/>
          <p:cNvSpPr>
            <a:spLocks noChangeArrowheads="1"/>
          </p:cNvSpPr>
          <p:nvPr/>
        </p:nvSpPr>
        <p:spPr bwMode="auto">
          <a:xfrm>
            <a:off x="703943" y="1639257"/>
            <a:ext cx="7696200" cy="461665"/>
          </a:xfrm>
          <a:prstGeom prst="rect">
            <a:avLst/>
          </a:prstGeom>
          <a:noFill/>
          <a:ln>
            <a:noFill/>
          </a:ln>
          <a:effectLst/>
          <a:extLst>
            <a:ext uri="{909E8E84-426E-40DD-AFC4-6F175D3DCCD1}">
              <a14:hiddenFill xmlns:a14="http://schemas.microsoft.com/office/drawing/2010/main">
                <a:gradFill rotWithShape="0">
                  <a:gsLst>
                    <a:gs pos="0">
                      <a:srgbClr val="555533"/>
                    </a:gs>
                    <a:gs pos="100000">
                      <a:srgbClr val="FFFF99"/>
                    </a:gs>
                  </a:gsLst>
                  <a:lin ang="18900000" scaled="1"/>
                </a:gradFill>
              </a14:hiddenFill>
            </a:ext>
            <a:ext uri="{91240B29-F687-4F45-9708-019B960494DF}">
              <a14:hiddenLine xmlns:a14="http://schemas.microsoft.com/office/drawing/2010/main" w="9525">
                <a:solidFill>
                  <a:srgbClr val="66413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45000"/>
              </a:spcBef>
            </a:pPr>
            <a:r>
              <a:rPr lang="zh-CN" altLang="en-US" dirty="0">
                <a:latin typeface="微软雅黑" panose="020B0503020204020204" pitchFamily="34" charset="-122"/>
                <a:ea typeface="微软雅黑" panose="020B0503020204020204" pitchFamily="34" charset="-122"/>
              </a:rPr>
              <a:t>传统文件常见的是等长同格式的记录</a:t>
            </a:r>
            <a:r>
              <a:rPr lang="zh-CN" altLang="en-US" dirty="0" smtClean="0">
                <a:latin typeface="微软雅黑" panose="020B0503020204020204" pitchFamily="34" charset="-122"/>
                <a:ea typeface="微软雅黑" panose="020B0503020204020204" pitchFamily="34" charset="-122"/>
              </a:rPr>
              <a:t>集合：</a:t>
            </a:r>
            <a:endParaRPr lang="zh-CN" altLang="en-US" dirty="0">
              <a:latin typeface="微软雅黑" panose="020B0503020204020204" pitchFamily="34" charset="-122"/>
              <a:ea typeface="微软雅黑" panose="020B0503020204020204" pitchFamily="34" charset="-122"/>
            </a:endParaRPr>
          </a:p>
        </p:txBody>
      </p:sp>
      <p:sp>
        <p:nvSpPr>
          <p:cNvPr id="21" name="Rectangle 12"/>
          <p:cNvSpPr>
            <a:spLocks noChangeArrowheads="1"/>
          </p:cNvSpPr>
          <p:nvPr/>
        </p:nvSpPr>
        <p:spPr bwMode="auto">
          <a:xfrm>
            <a:off x="703943" y="3653964"/>
            <a:ext cx="7696200" cy="707886"/>
          </a:xfrm>
          <a:prstGeom prst="rect">
            <a:avLst/>
          </a:prstGeom>
          <a:noFill/>
          <a:ln>
            <a:noFill/>
          </a:ln>
          <a:effectLst/>
          <a:extLst>
            <a:ext uri="{909E8E84-426E-40DD-AFC4-6F175D3DCCD1}">
              <a14:hiddenFill xmlns:a14="http://schemas.microsoft.com/office/drawing/2010/main">
                <a:gradFill rotWithShape="0">
                  <a:gsLst>
                    <a:gs pos="0">
                      <a:srgbClr val="555533"/>
                    </a:gs>
                    <a:gs pos="100000">
                      <a:srgbClr val="FFFF99"/>
                    </a:gs>
                  </a:gsLst>
                  <a:lin ang="18900000" scaled="1"/>
                </a:gradFill>
              </a14:hiddenFill>
            </a:ext>
            <a:ext uri="{91240B29-F687-4F45-9708-019B960494DF}">
              <a14:hiddenLine xmlns:a14="http://schemas.microsoft.com/office/drawing/2010/main" w="9525">
                <a:solidFill>
                  <a:srgbClr val="66413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45000"/>
              </a:spcBef>
            </a:pPr>
            <a:r>
              <a:rPr lang="zh-CN" altLang="en-US" sz="2000" dirty="0">
                <a:solidFill>
                  <a:srgbClr val="6600CC"/>
                </a:solidFill>
                <a:latin typeface="微软雅黑" panose="020B0503020204020204" pitchFamily="34" charset="-122"/>
                <a:ea typeface="微软雅黑" panose="020B0503020204020204" pitchFamily="34" charset="-122"/>
              </a:rPr>
              <a:t>每个学生记录的长度必须等于信息量最多的记录的长度，浪费了大量的存储空间 </a:t>
            </a:r>
          </a:p>
        </p:txBody>
      </p:sp>
    </p:spTree>
    <p:custDataLst>
      <p:tags r:id="rId2"/>
    </p:custDataLst>
    <p:extLst>
      <p:ext uri="{BB962C8B-B14F-4D97-AF65-F5344CB8AC3E}">
        <p14:creationId xmlns:p14="http://schemas.microsoft.com/office/powerpoint/2010/main" val="154303916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9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832757" y="1264661"/>
            <a:ext cx="7620000" cy="299968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1" name="Object 7"/>
          <p:cNvGraphicFramePr>
            <a:graphicFrameLocks noChangeAspect="1"/>
          </p:cNvGraphicFramePr>
          <p:nvPr>
            <p:extLst>
              <p:ext uri="{D42A27DB-BD31-4B8C-83A1-F6EECF244321}">
                <p14:modId xmlns:p14="http://schemas.microsoft.com/office/powerpoint/2010/main" val="171791405"/>
              </p:ext>
            </p:extLst>
          </p:nvPr>
        </p:nvGraphicFramePr>
        <p:xfrm>
          <a:off x="988147" y="1384505"/>
          <a:ext cx="7388410" cy="2759996"/>
        </p:xfrm>
        <a:graphic>
          <a:graphicData uri="http://schemas.openxmlformats.org/presentationml/2006/ole">
            <mc:AlternateContent xmlns:mc="http://schemas.openxmlformats.org/markup-compatibility/2006">
              <mc:Choice xmlns:v="urn:schemas-microsoft-com:vml" Requires="v">
                <p:oleObj spid="_x0000_s6160" name="Visio" r:id="rId5" imgW="4790196" imgH="2378790" progId="Visio.Drawing.6">
                  <p:embed/>
                </p:oleObj>
              </mc:Choice>
              <mc:Fallback>
                <p:oleObj name="Visio" r:id="rId5" imgW="4790196" imgH="237879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8147" y="1384505"/>
                        <a:ext cx="7388410" cy="2759996"/>
                      </a:xfrm>
                      <a:prstGeom prst="rect">
                        <a:avLst/>
                      </a:prstGeom>
                      <a:noFill/>
                      <a:ln>
                        <a:noFill/>
                      </a:ln>
                      <a:effectLst/>
                    </p:spPr>
                  </p:pic>
                </p:oleObj>
              </mc:Fallback>
            </mc:AlternateContent>
          </a:graphicData>
        </a:graphic>
      </p:graphicFrame>
      <p:cxnSp>
        <p:nvCxnSpPr>
          <p:cNvPr id="7" name="直接连接符 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TextBox 93"/>
          <p:cNvSpPr txBox="1"/>
          <p:nvPr/>
        </p:nvSpPr>
        <p:spPr>
          <a:xfrm>
            <a:off x="908957" y="206330"/>
            <a:ext cx="1210588" cy="400110"/>
          </a:xfrm>
          <a:prstGeom prst="rect">
            <a:avLst/>
          </a:prstGeom>
          <a:noFill/>
        </p:spPr>
        <p:txBody>
          <a:bodyPr wrap="none" rtlCol="0">
            <a:spAutoFit/>
          </a:bodyPr>
          <a:lstStyle/>
          <a:p>
            <a:r>
              <a:rPr lang="zh-CN" altLang="en-US" sz="2000" b="1" dirty="0">
                <a:solidFill>
                  <a:srgbClr val="C00000"/>
                </a:solidFill>
                <a:latin typeface="华文细黑" panose="02010600040101010101" pitchFamily="2" charset="-122"/>
                <a:ea typeface="华文细黑" panose="02010600040101010101" pitchFamily="2" charset="-122"/>
              </a:rPr>
              <a:t>基本概念</a:t>
            </a:r>
          </a:p>
        </p:txBody>
      </p:sp>
      <p:cxnSp>
        <p:nvCxnSpPr>
          <p:cNvPr id="14" name="直接连接符 13"/>
          <p:cNvCxnSpPr/>
          <p:nvPr/>
        </p:nvCxnSpPr>
        <p:spPr>
          <a:xfrm>
            <a:off x="2119545" y="308377"/>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0" y="4940300"/>
            <a:ext cx="9144000" cy="215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8"/>
          <p:cNvSpPr>
            <a:spLocks noChangeArrowheads="1"/>
          </p:cNvSpPr>
          <p:nvPr/>
        </p:nvSpPr>
        <p:spPr bwMode="auto">
          <a:xfrm>
            <a:off x="908957" y="731260"/>
            <a:ext cx="7467600" cy="461665"/>
          </a:xfrm>
          <a:prstGeom prst="rect">
            <a:avLst/>
          </a:prstGeom>
          <a:noFill/>
          <a:ln>
            <a:noFill/>
          </a:ln>
          <a:effectLst/>
          <a:extLst>
            <a:ext uri="{909E8E84-426E-40DD-AFC4-6F175D3DCCD1}">
              <a14:hiddenFill xmlns:a14="http://schemas.microsoft.com/office/drawing/2010/main">
                <a:gradFill rotWithShape="0">
                  <a:gsLst>
                    <a:gs pos="0">
                      <a:srgbClr val="555533"/>
                    </a:gs>
                    <a:gs pos="100000">
                      <a:srgbClr val="FFFF99"/>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dirty="0">
                <a:latin typeface="微软雅黑" panose="020B0503020204020204" pitchFamily="34" charset="-122"/>
                <a:ea typeface="微软雅黑" panose="020B0503020204020204" pitchFamily="34" charset="-122"/>
              </a:rPr>
              <a:t>采用主记录与详细记录相结合的形式建立文件 </a:t>
            </a:r>
          </a:p>
        </p:txBody>
      </p:sp>
      <p:sp>
        <p:nvSpPr>
          <p:cNvPr id="13" name="Rectangle 9"/>
          <p:cNvSpPr>
            <a:spLocks noChangeArrowheads="1"/>
          </p:cNvSpPr>
          <p:nvPr/>
        </p:nvSpPr>
        <p:spPr bwMode="auto">
          <a:xfrm>
            <a:off x="784268" y="4264345"/>
            <a:ext cx="7467600" cy="707886"/>
          </a:xfrm>
          <a:prstGeom prst="rect">
            <a:avLst/>
          </a:prstGeom>
          <a:noFill/>
          <a:ln>
            <a:noFill/>
          </a:ln>
          <a:effectLst/>
          <a:extLst>
            <a:ext uri="{909E8E84-426E-40DD-AFC4-6F175D3DCCD1}">
              <a14:hiddenFill xmlns:a14="http://schemas.microsoft.com/office/drawing/2010/main">
                <a:gradFill rotWithShape="0">
                  <a:gsLst>
                    <a:gs pos="0">
                      <a:srgbClr val="555533"/>
                    </a:gs>
                    <a:gs pos="100000">
                      <a:srgbClr val="FFFF99"/>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000" dirty="0">
                <a:solidFill>
                  <a:srgbClr val="6600CC"/>
                </a:solidFill>
                <a:latin typeface="微软雅黑" panose="020B0503020204020204" pitchFamily="34" charset="-122"/>
                <a:ea typeface="微软雅黑" panose="020B0503020204020204" pitchFamily="34" charset="-122"/>
              </a:rPr>
              <a:t>改进后，节省了存储空间，提高了灵活性，但</a:t>
            </a:r>
            <a:r>
              <a:rPr lang="zh-CN" altLang="en-US" sz="2000" u="sng" dirty="0">
                <a:solidFill>
                  <a:srgbClr val="6600CC"/>
                </a:solidFill>
                <a:latin typeface="微软雅黑" panose="020B0503020204020204" pitchFamily="34" charset="-122"/>
                <a:ea typeface="微软雅黑" panose="020B0503020204020204" pitchFamily="34" charset="-122"/>
              </a:rPr>
              <a:t>结构上的灵活性只是针对一个应用</a:t>
            </a:r>
            <a:r>
              <a:rPr lang="zh-CN" altLang="en-US" sz="2000" dirty="0">
                <a:solidFill>
                  <a:srgbClr val="6600CC"/>
                </a:solidFill>
                <a:latin typeface="微软雅黑" panose="020B0503020204020204" pitchFamily="34" charset="-122"/>
                <a:ea typeface="微软雅黑" panose="020B0503020204020204" pitchFamily="34" charset="-122"/>
              </a:rPr>
              <a:t>而言。 </a:t>
            </a:r>
          </a:p>
        </p:txBody>
      </p:sp>
    </p:spTree>
    <p:custDataLst>
      <p:tags r:id="rId2"/>
    </p:custDataLst>
    <p:extLst>
      <p:ext uri="{BB962C8B-B14F-4D97-AF65-F5344CB8AC3E}">
        <p14:creationId xmlns:p14="http://schemas.microsoft.com/office/powerpoint/2010/main" val="19321908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9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圆角矩形 17"/>
          <p:cNvSpPr/>
          <p:nvPr/>
        </p:nvSpPr>
        <p:spPr>
          <a:xfrm>
            <a:off x="883557" y="1365662"/>
            <a:ext cx="7620000" cy="299968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TextBox 93"/>
          <p:cNvSpPr txBox="1"/>
          <p:nvPr/>
        </p:nvSpPr>
        <p:spPr>
          <a:xfrm>
            <a:off x="908957" y="206330"/>
            <a:ext cx="1210588" cy="400110"/>
          </a:xfrm>
          <a:prstGeom prst="rect">
            <a:avLst/>
          </a:prstGeom>
          <a:noFill/>
        </p:spPr>
        <p:txBody>
          <a:bodyPr wrap="none" rtlCol="0">
            <a:spAutoFit/>
          </a:bodyPr>
          <a:lstStyle/>
          <a:p>
            <a:r>
              <a:rPr lang="zh-CN" altLang="en-US" sz="2000" b="1" dirty="0">
                <a:solidFill>
                  <a:srgbClr val="C00000"/>
                </a:solidFill>
                <a:latin typeface="华文细黑" panose="02010600040101010101" pitchFamily="2" charset="-122"/>
                <a:ea typeface="华文细黑" panose="02010600040101010101" pitchFamily="2" charset="-122"/>
              </a:rPr>
              <a:t>基本概念</a:t>
            </a:r>
          </a:p>
        </p:txBody>
      </p:sp>
      <p:cxnSp>
        <p:nvCxnSpPr>
          <p:cNvPr id="14" name="直接连接符 13"/>
          <p:cNvCxnSpPr/>
          <p:nvPr/>
        </p:nvCxnSpPr>
        <p:spPr>
          <a:xfrm>
            <a:off x="2119545" y="308377"/>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5" name="Object 5"/>
          <p:cNvGraphicFramePr>
            <a:graphicFrameLocks noChangeAspect="1"/>
          </p:cNvGraphicFramePr>
          <p:nvPr>
            <p:extLst>
              <p:ext uri="{D42A27DB-BD31-4B8C-83A1-F6EECF244321}">
                <p14:modId xmlns:p14="http://schemas.microsoft.com/office/powerpoint/2010/main" val="475709263"/>
              </p:ext>
            </p:extLst>
          </p:nvPr>
        </p:nvGraphicFramePr>
        <p:xfrm>
          <a:off x="769257" y="1259748"/>
          <a:ext cx="7848600" cy="3211513"/>
        </p:xfrm>
        <a:graphic>
          <a:graphicData uri="http://schemas.openxmlformats.org/presentationml/2006/ole">
            <mc:AlternateContent xmlns:mc="http://schemas.openxmlformats.org/markup-compatibility/2006">
              <mc:Choice xmlns:v="urn:schemas-microsoft-com:vml" Requires="v">
                <p:oleObj spid="_x0000_s7182" name="Visio" r:id="rId5" imgW="5078125" imgH="1982887" progId="Visio.Drawing.6">
                  <p:embed/>
                </p:oleObj>
              </mc:Choice>
              <mc:Fallback>
                <p:oleObj name="Visio" r:id="rId5" imgW="5078125" imgH="1982887"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257" y="1259748"/>
                        <a:ext cx="7848600" cy="3211513"/>
                      </a:xfrm>
                      <a:prstGeom prst="rect">
                        <a:avLst/>
                      </a:prstGeom>
                      <a:noFill/>
                      <a:ln>
                        <a:noFill/>
                      </a:ln>
                      <a:effectLst/>
                      <a:extLst>
                        <a:ext uri="{909E8E84-426E-40DD-AFC4-6F175D3DCCD1}">
                          <a14:hiddenFill xmlns:a14="http://schemas.microsoft.com/office/drawing/2010/main">
                            <a:gradFill rotWithShape="0">
                              <a:gsLst>
                                <a:gs pos="0">
                                  <a:srgbClr val="555533"/>
                                </a:gs>
                                <a:gs pos="100000">
                                  <a:srgbClr val="FFFF99"/>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Rectangle 6"/>
          <p:cNvSpPr>
            <a:spLocks noChangeArrowheads="1"/>
          </p:cNvSpPr>
          <p:nvPr/>
        </p:nvSpPr>
        <p:spPr bwMode="auto">
          <a:xfrm>
            <a:off x="921657" y="731260"/>
            <a:ext cx="7467600" cy="461665"/>
          </a:xfrm>
          <a:prstGeom prst="rect">
            <a:avLst/>
          </a:prstGeom>
          <a:noFill/>
          <a:ln>
            <a:noFill/>
          </a:ln>
          <a:effectLst/>
          <a:extLst>
            <a:ext uri="{909E8E84-426E-40DD-AFC4-6F175D3DCCD1}">
              <a14:hiddenFill xmlns:a14="http://schemas.microsoft.com/office/drawing/2010/main">
                <a:gradFill rotWithShape="0">
                  <a:gsLst>
                    <a:gs pos="0">
                      <a:srgbClr val="555533"/>
                    </a:gs>
                    <a:gs pos="100000">
                      <a:srgbClr val="FFFF99"/>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dirty="0">
                <a:latin typeface="微软雅黑" panose="020B0503020204020204" pitchFamily="34" charset="-122"/>
                <a:ea typeface="微软雅黑" panose="020B0503020204020204" pitchFamily="34" charset="-122"/>
              </a:rPr>
              <a:t>在数据库系统中还要考虑整个组织的数据结构。 </a:t>
            </a:r>
          </a:p>
        </p:txBody>
      </p:sp>
      <p:sp>
        <p:nvSpPr>
          <p:cNvPr id="17" name="Rectangle 7"/>
          <p:cNvSpPr>
            <a:spLocks noChangeArrowheads="1"/>
          </p:cNvSpPr>
          <p:nvPr/>
        </p:nvSpPr>
        <p:spPr bwMode="auto">
          <a:xfrm>
            <a:off x="769257" y="4538085"/>
            <a:ext cx="7924800" cy="400110"/>
          </a:xfrm>
          <a:prstGeom prst="rect">
            <a:avLst/>
          </a:prstGeom>
          <a:noFill/>
          <a:ln>
            <a:noFill/>
          </a:ln>
          <a:effectLst/>
          <a:extLst>
            <a:ext uri="{909E8E84-426E-40DD-AFC4-6F175D3DCCD1}">
              <a14:hiddenFill xmlns:a14="http://schemas.microsoft.com/office/drawing/2010/main">
                <a:gradFill rotWithShape="0">
                  <a:gsLst>
                    <a:gs pos="0">
                      <a:srgbClr val="555533"/>
                    </a:gs>
                    <a:gs pos="100000">
                      <a:srgbClr val="FFFF99"/>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000" dirty="0">
                <a:solidFill>
                  <a:srgbClr val="6600CC"/>
                </a:solidFill>
                <a:latin typeface="微软雅黑" panose="020B0503020204020204" pitchFamily="34" charset="-122"/>
                <a:ea typeface="微软雅黑" panose="020B0503020204020204" pitchFamily="34" charset="-122"/>
              </a:rPr>
              <a:t>在描述数据时不仅要描述数据本身，还要描述数据之间的联系。</a:t>
            </a:r>
          </a:p>
        </p:txBody>
      </p:sp>
    </p:spTree>
    <p:custDataLst>
      <p:tags r:id="rId2"/>
    </p:custDataLst>
    <p:extLst>
      <p:ext uri="{BB962C8B-B14F-4D97-AF65-F5344CB8AC3E}">
        <p14:creationId xmlns:p14="http://schemas.microsoft.com/office/powerpoint/2010/main" val="337708780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9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TextBox 93"/>
          <p:cNvSpPr txBox="1"/>
          <p:nvPr/>
        </p:nvSpPr>
        <p:spPr>
          <a:xfrm>
            <a:off x="908957" y="206330"/>
            <a:ext cx="1210588" cy="400110"/>
          </a:xfrm>
          <a:prstGeom prst="rect">
            <a:avLst/>
          </a:prstGeom>
          <a:noFill/>
        </p:spPr>
        <p:txBody>
          <a:bodyPr wrap="none" rtlCol="0">
            <a:spAutoFit/>
          </a:bodyPr>
          <a:lstStyle/>
          <a:p>
            <a:r>
              <a:rPr lang="zh-CN" altLang="en-US" sz="2000" b="1" dirty="0">
                <a:solidFill>
                  <a:srgbClr val="C00000"/>
                </a:solidFill>
                <a:latin typeface="华文细黑" panose="02010600040101010101" pitchFamily="2" charset="-122"/>
                <a:ea typeface="华文细黑" panose="02010600040101010101" pitchFamily="2" charset="-122"/>
              </a:rPr>
              <a:t>基本概念</a:t>
            </a:r>
          </a:p>
        </p:txBody>
      </p:sp>
      <p:cxnSp>
        <p:nvCxnSpPr>
          <p:cNvPr id="14" name="直接连接符 13"/>
          <p:cNvCxnSpPr/>
          <p:nvPr/>
        </p:nvCxnSpPr>
        <p:spPr>
          <a:xfrm>
            <a:off x="2119545" y="308377"/>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3"/>
          <p:cNvSpPr>
            <a:spLocks noGrp="1" noChangeArrowheads="1"/>
          </p:cNvSpPr>
          <p:nvPr>
            <p:ph type="subTitle" idx="1"/>
          </p:nvPr>
        </p:nvSpPr>
        <p:spPr bwMode="auto">
          <a:xfrm>
            <a:off x="1066800" y="924842"/>
            <a:ext cx="7391400"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algn="l" eaLnBrk="1" hangingPunct="1">
              <a:spcBef>
                <a:spcPct val="45000"/>
              </a:spcBef>
            </a:pPr>
            <a:r>
              <a:rPr kumimoji="1" lang="zh-CN" altLang="en-US" sz="2400" dirty="0">
                <a:solidFill>
                  <a:srgbClr val="C00000"/>
                </a:solidFill>
                <a:latin typeface="微软雅黑" panose="020B0503020204020204" pitchFamily="34" charset="-122"/>
                <a:ea typeface="微软雅黑" panose="020B0503020204020204" pitchFamily="34" charset="-122"/>
              </a:rPr>
              <a:t>数据的共享性高，冗余度低，易扩充</a:t>
            </a:r>
            <a:endParaRPr kumimoji="1" lang="en-US" altLang="zh-CN" sz="2400" dirty="0">
              <a:solidFill>
                <a:srgbClr val="C00000"/>
              </a:solidFill>
              <a:latin typeface="微软雅黑" panose="020B0503020204020204" pitchFamily="34" charset="-122"/>
              <a:ea typeface="微软雅黑" panose="020B0503020204020204" pitchFamily="34" charset="-122"/>
            </a:endParaRPr>
          </a:p>
        </p:txBody>
      </p:sp>
      <p:sp>
        <p:nvSpPr>
          <p:cNvPr id="11" name="Rectangle 5"/>
          <p:cNvSpPr>
            <a:spLocks noChangeArrowheads="1"/>
          </p:cNvSpPr>
          <p:nvPr/>
        </p:nvSpPr>
        <p:spPr bwMode="auto">
          <a:xfrm>
            <a:off x="1631290" y="1688198"/>
            <a:ext cx="6826910" cy="830997"/>
          </a:xfrm>
          <a:prstGeom prst="rect">
            <a:avLst/>
          </a:prstGeom>
          <a:noFill/>
          <a:ln>
            <a:noFill/>
          </a:ln>
          <a:effectLst/>
          <a:extLst>
            <a:ext uri="{909E8E84-426E-40DD-AFC4-6F175D3DCCD1}">
              <a14:hiddenFill xmlns:a14="http://schemas.microsoft.com/office/drawing/2010/main">
                <a:gradFill rotWithShape="0">
                  <a:gsLst>
                    <a:gs pos="0">
                      <a:srgbClr val="555533"/>
                    </a:gs>
                    <a:gs pos="100000">
                      <a:srgbClr val="FFFF99"/>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dirty="0">
                <a:latin typeface="微软雅黑" panose="020B0503020204020204" pitchFamily="34" charset="-122"/>
                <a:ea typeface="微软雅黑" panose="020B0503020204020204" pitchFamily="34" charset="-122"/>
              </a:rPr>
              <a:t>在数据库系统中，数据面向整个系统，因此数据可以被多个用户、多个应用共享使用。 </a:t>
            </a:r>
          </a:p>
        </p:txBody>
      </p:sp>
      <p:sp>
        <p:nvSpPr>
          <p:cNvPr id="12" name="Rectangle 6"/>
          <p:cNvSpPr>
            <a:spLocks noChangeArrowheads="1"/>
          </p:cNvSpPr>
          <p:nvPr/>
        </p:nvSpPr>
        <p:spPr bwMode="auto">
          <a:xfrm>
            <a:off x="1631290" y="2845783"/>
            <a:ext cx="6826910" cy="461665"/>
          </a:xfrm>
          <a:prstGeom prst="rect">
            <a:avLst/>
          </a:prstGeom>
          <a:noFill/>
          <a:ln>
            <a:noFill/>
          </a:ln>
          <a:effectLst/>
          <a:extLst>
            <a:ext uri="{909E8E84-426E-40DD-AFC4-6F175D3DCCD1}">
              <a14:hiddenFill xmlns:a14="http://schemas.microsoft.com/office/drawing/2010/main">
                <a:gradFill rotWithShape="0">
                  <a:gsLst>
                    <a:gs pos="0">
                      <a:srgbClr val="555533"/>
                    </a:gs>
                    <a:gs pos="100000">
                      <a:srgbClr val="FFFF99"/>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r>
              <a:rPr lang="zh-CN" altLang="en-US" dirty="0" smtClean="0">
                <a:latin typeface="微软雅黑" panose="020B0503020204020204" pitchFamily="34" charset="-122"/>
                <a:ea typeface="微软雅黑" panose="020B0503020204020204" pitchFamily="34" charset="-122"/>
              </a:rPr>
              <a:t>数据共享须避免</a:t>
            </a:r>
            <a:r>
              <a:rPr lang="zh-CN" altLang="en-US" dirty="0">
                <a:latin typeface="微软雅黑" panose="020B0503020204020204" pitchFamily="34" charset="-122"/>
                <a:ea typeface="微软雅黑" panose="020B0503020204020204" pitchFamily="34" charset="-122"/>
              </a:rPr>
              <a:t>数据之间的不相容性与不一致性 </a:t>
            </a:r>
          </a:p>
        </p:txBody>
      </p:sp>
      <p:sp>
        <p:nvSpPr>
          <p:cNvPr id="13" name="Rectangle 7"/>
          <p:cNvSpPr>
            <a:spLocks noChangeArrowheads="1"/>
          </p:cNvSpPr>
          <p:nvPr/>
        </p:nvSpPr>
        <p:spPr bwMode="auto">
          <a:xfrm>
            <a:off x="1631290" y="3634036"/>
            <a:ext cx="6826910" cy="830997"/>
          </a:xfrm>
          <a:prstGeom prst="rect">
            <a:avLst/>
          </a:prstGeom>
          <a:noFill/>
          <a:ln>
            <a:noFill/>
          </a:ln>
          <a:effectLst/>
          <a:extLst>
            <a:ext uri="{909E8E84-426E-40DD-AFC4-6F175D3DCCD1}">
              <a14:hiddenFill xmlns:a14="http://schemas.microsoft.com/office/drawing/2010/main">
                <a:gradFill rotWithShape="0">
                  <a:gsLst>
                    <a:gs pos="0">
                      <a:srgbClr val="555533"/>
                    </a:gs>
                    <a:gs pos="100000">
                      <a:srgbClr val="FFFF99"/>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r>
              <a:rPr lang="zh-CN" altLang="en-US" dirty="0">
                <a:latin typeface="微软雅黑" panose="020B0503020204020204" pitchFamily="34" charset="-122"/>
                <a:ea typeface="微软雅黑" panose="020B0503020204020204" pitchFamily="34" charset="-122"/>
              </a:rPr>
              <a:t>当应用需求改变或增加时，只要重新选取不同的子集或加上一部分数据便可以满足新的需求 </a:t>
            </a:r>
          </a:p>
        </p:txBody>
      </p:sp>
      <p:sp>
        <p:nvSpPr>
          <p:cNvPr id="19" name="椭圆 18"/>
          <p:cNvSpPr/>
          <p:nvPr/>
        </p:nvSpPr>
        <p:spPr>
          <a:xfrm>
            <a:off x="1240580" y="1784343"/>
            <a:ext cx="273671" cy="270513"/>
          </a:xfrm>
          <a:prstGeom prst="ellips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240580" y="2941358"/>
            <a:ext cx="273671" cy="270513"/>
          </a:xfrm>
          <a:prstGeom prst="ellips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1240580" y="3724085"/>
            <a:ext cx="273671" cy="270513"/>
          </a:xfrm>
          <a:prstGeom prst="ellips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45020841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9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TextBox 93"/>
          <p:cNvSpPr txBox="1"/>
          <p:nvPr/>
        </p:nvSpPr>
        <p:spPr>
          <a:xfrm>
            <a:off x="908957" y="206330"/>
            <a:ext cx="1210588" cy="400110"/>
          </a:xfrm>
          <a:prstGeom prst="rect">
            <a:avLst/>
          </a:prstGeom>
          <a:noFill/>
        </p:spPr>
        <p:txBody>
          <a:bodyPr wrap="none" rtlCol="0">
            <a:spAutoFit/>
          </a:bodyPr>
          <a:lstStyle/>
          <a:p>
            <a:r>
              <a:rPr lang="zh-CN" altLang="en-US" sz="2000" b="1" dirty="0">
                <a:solidFill>
                  <a:srgbClr val="C00000"/>
                </a:solidFill>
                <a:latin typeface="华文细黑" panose="02010600040101010101" pitchFamily="2" charset="-122"/>
                <a:ea typeface="华文细黑" panose="02010600040101010101" pitchFamily="2" charset="-122"/>
              </a:rPr>
              <a:t>基本概念</a:t>
            </a:r>
          </a:p>
        </p:txBody>
      </p:sp>
      <p:cxnSp>
        <p:nvCxnSpPr>
          <p:cNvPr id="14" name="直接连接符 13"/>
          <p:cNvCxnSpPr/>
          <p:nvPr/>
        </p:nvCxnSpPr>
        <p:spPr>
          <a:xfrm>
            <a:off x="2119545" y="308377"/>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3"/>
          <p:cNvSpPr>
            <a:spLocks noGrp="1" noChangeArrowheads="1"/>
          </p:cNvSpPr>
          <p:nvPr>
            <p:ph type="subTitle" idx="1"/>
          </p:nvPr>
        </p:nvSpPr>
        <p:spPr bwMode="auto">
          <a:xfrm>
            <a:off x="784268" y="788889"/>
            <a:ext cx="7391400" cy="4693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algn="l" eaLnBrk="1" hangingPunct="1">
              <a:spcBef>
                <a:spcPct val="45000"/>
              </a:spcBef>
            </a:pPr>
            <a:r>
              <a:rPr kumimoji="1" lang="zh-CN" altLang="en-US" sz="2400" dirty="0">
                <a:solidFill>
                  <a:srgbClr val="C00000"/>
                </a:solidFill>
                <a:latin typeface="微软雅黑" panose="020B0503020204020204" pitchFamily="34" charset="-122"/>
                <a:ea typeface="微软雅黑" panose="020B0503020204020204" pitchFamily="34" charset="-122"/>
              </a:rPr>
              <a:t>数据独立性高 </a:t>
            </a:r>
            <a:endParaRPr kumimoji="1" lang="en-US" altLang="zh-CN" sz="2400" dirty="0">
              <a:solidFill>
                <a:srgbClr val="C00000"/>
              </a:solidFill>
              <a:latin typeface="微软雅黑" panose="020B0503020204020204" pitchFamily="34" charset="-122"/>
              <a:ea typeface="微软雅黑" panose="020B0503020204020204" pitchFamily="34" charset="-122"/>
            </a:endParaRPr>
          </a:p>
        </p:txBody>
      </p:sp>
      <p:sp>
        <p:nvSpPr>
          <p:cNvPr id="16" name="Rectangle 4"/>
          <p:cNvSpPr>
            <a:spLocks noChangeArrowheads="1"/>
          </p:cNvSpPr>
          <p:nvPr/>
        </p:nvSpPr>
        <p:spPr bwMode="auto">
          <a:xfrm>
            <a:off x="1225905" y="1422988"/>
            <a:ext cx="7467600" cy="830997"/>
          </a:xfrm>
          <a:prstGeom prst="rect">
            <a:avLst/>
          </a:prstGeom>
          <a:noFill/>
          <a:ln>
            <a:noFill/>
          </a:ln>
          <a:effectLst/>
          <a:extLst>
            <a:ext uri="{909E8E84-426E-40DD-AFC4-6F175D3DCCD1}">
              <a14:hiddenFill xmlns:a14="http://schemas.microsoft.com/office/drawing/2010/main">
                <a:gradFill rotWithShape="0">
                  <a:gsLst>
                    <a:gs pos="0">
                      <a:srgbClr val="555533"/>
                    </a:gs>
                    <a:gs pos="100000">
                      <a:srgbClr val="FFFF99"/>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dirty="0">
                <a:latin typeface="微软雅黑" panose="020B0503020204020204" pitchFamily="34" charset="-122"/>
                <a:ea typeface="微软雅黑" panose="020B0503020204020204" pitchFamily="34" charset="-122"/>
              </a:rPr>
              <a:t>物理独立性是指用户的应用程序与存储在磁盘上的数据库中数据是相互独立的。 </a:t>
            </a:r>
          </a:p>
        </p:txBody>
      </p:sp>
      <p:sp>
        <p:nvSpPr>
          <p:cNvPr id="17" name="Rectangle 5"/>
          <p:cNvSpPr>
            <a:spLocks noChangeArrowheads="1"/>
          </p:cNvSpPr>
          <p:nvPr/>
        </p:nvSpPr>
        <p:spPr bwMode="auto">
          <a:xfrm>
            <a:off x="1225905" y="2367702"/>
            <a:ext cx="7543800" cy="1200329"/>
          </a:xfrm>
          <a:prstGeom prst="rect">
            <a:avLst/>
          </a:prstGeom>
          <a:noFill/>
          <a:ln>
            <a:noFill/>
          </a:ln>
          <a:effectLst/>
          <a:extLst>
            <a:ext uri="{909E8E84-426E-40DD-AFC4-6F175D3DCCD1}">
              <a14:hiddenFill xmlns:a14="http://schemas.microsoft.com/office/drawing/2010/main">
                <a:gradFill rotWithShape="0">
                  <a:gsLst>
                    <a:gs pos="0">
                      <a:srgbClr val="555533"/>
                    </a:gs>
                    <a:gs pos="100000">
                      <a:srgbClr val="FFFF99"/>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dirty="0">
                <a:latin typeface="微软雅黑" panose="020B0503020204020204" pitchFamily="34" charset="-122"/>
                <a:ea typeface="微软雅黑" panose="020B0503020204020204" pitchFamily="34" charset="-122"/>
              </a:rPr>
              <a:t>逻辑独立性是指用户的应用程序与数据库的逻辑结构是相互独立的，也就是说，数据的逻辑结构改变了，用户程序也可以不变。 </a:t>
            </a:r>
          </a:p>
        </p:txBody>
      </p:sp>
      <p:sp>
        <p:nvSpPr>
          <p:cNvPr id="18" name="Rectangle 6"/>
          <p:cNvSpPr>
            <a:spLocks noChangeArrowheads="1"/>
          </p:cNvSpPr>
          <p:nvPr/>
        </p:nvSpPr>
        <p:spPr bwMode="auto">
          <a:xfrm>
            <a:off x="1225905" y="3681748"/>
            <a:ext cx="7543800" cy="1200329"/>
          </a:xfrm>
          <a:prstGeom prst="rect">
            <a:avLst/>
          </a:prstGeom>
          <a:noFill/>
          <a:ln>
            <a:noFill/>
          </a:ln>
          <a:effectLst/>
          <a:extLst>
            <a:ext uri="{909E8E84-426E-40DD-AFC4-6F175D3DCCD1}">
              <a14:hiddenFill xmlns:a14="http://schemas.microsoft.com/office/drawing/2010/main">
                <a:gradFill rotWithShape="0">
                  <a:gsLst>
                    <a:gs pos="0">
                      <a:srgbClr val="555533"/>
                    </a:gs>
                    <a:gs pos="100000">
                      <a:srgbClr val="FFFF99"/>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dirty="0">
                <a:latin typeface="微软雅黑" panose="020B0503020204020204" pitchFamily="34" charset="-122"/>
                <a:ea typeface="微软雅黑" panose="020B0503020204020204" pitchFamily="34" charset="-122"/>
              </a:rPr>
              <a:t>数据与程序的独立，把数据的定义从程序中分离出去，加上数据的存取又由</a:t>
            </a:r>
            <a:r>
              <a:rPr lang="en-US" altLang="zh-CN" dirty="0">
                <a:latin typeface="微软雅黑" panose="020B0503020204020204" pitchFamily="34" charset="-122"/>
                <a:ea typeface="微软雅黑" panose="020B0503020204020204" pitchFamily="34" charset="-122"/>
              </a:rPr>
              <a:t>DBMS</a:t>
            </a:r>
            <a:r>
              <a:rPr lang="zh-CN" altLang="en-US" dirty="0">
                <a:latin typeface="微软雅黑" panose="020B0503020204020204" pitchFamily="34" charset="-122"/>
                <a:ea typeface="微软雅黑" panose="020B0503020204020204" pitchFamily="34" charset="-122"/>
              </a:rPr>
              <a:t>负责，从而简化了应用程序的编制，大大减少了应用程序的维护和修改。 </a:t>
            </a:r>
          </a:p>
        </p:txBody>
      </p:sp>
      <p:sp>
        <p:nvSpPr>
          <p:cNvPr id="23" name="椭圆 22"/>
          <p:cNvSpPr/>
          <p:nvPr/>
        </p:nvSpPr>
        <p:spPr>
          <a:xfrm>
            <a:off x="845559" y="1542941"/>
            <a:ext cx="273671" cy="270513"/>
          </a:xfrm>
          <a:prstGeom prst="ellips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845559" y="2451239"/>
            <a:ext cx="273671" cy="270513"/>
          </a:xfrm>
          <a:prstGeom prst="ellips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845559" y="3789921"/>
            <a:ext cx="273671" cy="270513"/>
          </a:xfrm>
          <a:prstGeom prst="ellips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9385783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9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TextBox 93"/>
          <p:cNvSpPr txBox="1"/>
          <p:nvPr/>
        </p:nvSpPr>
        <p:spPr>
          <a:xfrm>
            <a:off x="908957" y="206330"/>
            <a:ext cx="1210588" cy="400110"/>
          </a:xfrm>
          <a:prstGeom prst="rect">
            <a:avLst/>
          </a:prstGeom>
          <a:noFill/>
        </p:spPr>
        <p:txBody>
          <a:bodyPr wrap="none" rtlCol="0">
            <a:spAutoFit/>
          </a:bodyPr>
          <a:lstStyle/>
          <a:p>
            <a:r>
              <a:rPr lang="zh-CN" altLang="en-US" sz="2000" b="1" dirty="0">
                <a:solidFill>
                  <a:srgbClr val="C00000"/>
                </a:solidFill>
                <a:latin typeface="华文细黑" panose="02010600040101010101" pitchFamily="2" charset="-122"/>
                <a:ea typeface="华文细黑" panose="02010600040101010101" pitchFamily="2" charset="-122"/>
              </a:rPr>
              <a:t>基本概念</a:t>
            </a:r>
          </a:p>
        </p:txBody>
      </p:sp>
      <p:cxnSp>
        <p:nvCxnSpPr>
          <p:cNvPr id="14" name="直接连接符 13"/>
          <p:cNvCxnSpPr/>
          <p:nvPr/>
        </p:nvCxnSpPr>
        <p:spPr>
          <a:xfrm>
            <a:off x="2119545" y="308377"/>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3"/>
          <p:cNvSpPr>
            <a:spLocks noGrp="1" noChangeArrowheads="1"/>
          </p:cNvSpPr>
          <p:nvPr>
            <p:ph type="subTitle" idx="1"/>
          </p:nvPr>
        </p:nvSpPr>
        <p:spPr bwMode="auto">
          <a:xfrm>
            <a:off x="784268" y="788889"/>
            <a:ext cx="7391400" cy="4693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algn="l">
              <a:spcBef>
                <a:spcPct val="45000"/>
              </a:spcBef>
            </a:pPr>
            <a:r>
              <a:rPr kumimoji="1" lang="zh-CN" altLang="en-US" sz="2400" dirty="0" smtClean="0">
                <a:solidFill>
                  <a:srgbClr val="C00000"/>
                </a:solidFill>
                <a:latin typeface="微软雅黑" panose="020B0503020204020204" pitchFamily="34" charset="-122"/>
                <a:ea typeface="微软雅黑" panose="020B0503020204020204" pitchFamily="34" charset="-122"/>
              </a:rPr>
              <a:t>数据</a:t>
            </a:r>
            <a:r>
              <a:rPr kumimoji="1" lang="zh-CN" altLang="en-US" sz="2400" dirty="0">
                <a:solidFill>
                  <a:srgbClr val="C00000"/>
                </a:solidFill>
                <a:latin typeface="微软雅黑" panose="020B0503020204020204" pitchFamily="34" charset="-122"/>
                <a:ea typeface="微软雅黑" panose="020B0503020204020204" pitchFamily="34" charset="-122"/>
              </a:rPr>
              <a:t>由</a:t>
            </a:r>
            <a:r>
              <a:rPr kumimoji="1" lang="en-US" altLang="zh-CN" sz="2400" dirty="0">
                <a:solidFill>
                  <a:srgbClr val="C00000"/>
                </a:solidFill>
                <a:latin typeface="微软雅黑" panose="020B0503020204020204" pitchFamily="34" charset="-122"/>
                <a:ea typeface="微软雅黑" panose="020B0503020204020204" pitchFamily="34" charset="-122"/>
              </a:rPr>
              <a:t>DBMS</a:t>
            </a:r>
            <a:r>
              <a:rPr kumimoji="1" lang="zh-CN" altLang="en-US" sz="2400" dirty="0">
                <a:solidFill>
                  <a:srgbClr val="C00000"/>
                </a:solidFill>
                <a:latin typeface="微软雅黑" panose="020B0503020204020204" pitchFamily="34" charset="-122"/>
                <a:ea typeface="微软雅黑" panose="020B0503020204020204" pitchFamily="34" charset="-122"/>
              </a:rPr>
              <a:t>统一管理和控制 </a:t>
            </a:r>
            <a:endParaRPr kumimoji="1" lang="en-US" altLang="zh-CN" sz="2400" dirty="0">
              <a:solidFill>
                <a:srgbClr val="C00000"/>
              </a:solidFill>
              <a:latin typeface="微软雅黑" panose="020B0503020204020204" pitchFamily="34" charset="-122"/>
              <a:ea typeface="微软雅黑" panose="020B0503020204020204" pitchFamily="34" charset="-122"/>
            </a:endParaRPr>
          </a:p>
          <a:p>
            <a:pPr algn="l" eaLnBrk="1" hangingPunct="1">
              <a:spcBef>
                <a:spcPct val="45000"/>
              </a:spcBef>
            </a:pPr>
            <a:endParaRPr kumimoji="1" lang="en-US" altLang="zh-CN" sz="2400" dirty="0">
              <a:solidFill>
                <a:srgbClr val="C00000"/>
              </a:solidFill>
              <a:latin typeface="微软雅黑" panose="020B0503020204020204" pitchFamily="34" charset="-122"/>
              <a:ea typeface="微软雅黑" panose="020B0503020204020204" pitchFamily="34" charset="-122"/>
            </a:endParaRPr>
          </a:p>
        </p:txBody>
      </p:sp>
      <p:sp>
        <p:nvSpPr>
          <p:cNvPr id="16" name="Rectangle 4"/>
          <p:cNvSpPr>
            <a:spLocks noChangeArrowheads="1"/>
          </p:cNvSpPr>
          <p:nvPr/>
        </p:nvSpPr>
        <p:spPr bwMode="auto">
          <a:xfrm>
            <a:off x="1225905" y="1422988"/>
            <a:ext cx="7467600" cy="830997"/>
          </a:xfrm>
          <a:prstGeom prst="rect">
            <a:avLst/>
          </a:prstGeom>
          <a:noFill/>
          <a:ln>
            <a:noFill/>
          </a:ln>
          <a:effectLst/>
          <a:extLst>
            <a:ext uri="{909E8E84-426E-40DD-AFC4-6F175D3DCCD1}">
              <a14:hiddenFill xmlns:a14="http://schemas.microsoft.com/office/drawing/2010/main">
                <a:gradFill rotWithShape="0">
                  <a:gsLst>
                    <a:gs pos="0">
                      <a:srgbClr val="555533"/>
                    </a:gs>
                    <a:gs pos="100000">
                      <a:srgbClr val="FFFF99"/>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r>
              <a:rPr lang="zh-CN" altLang="en-US" dirty="0">
                <a:solidFill>
                  <a:srgbClr val="C00000"/>
                </a:solidFill>
                <a:latin typeface="微软雅黑" panose="020B0503020204020204" pitchFamily="34" charset="-122"/>
                <a:ea typeface="微软雅黑" panose="020B0503020204020204" pitchFamily="34" charset="-122"/>
              </a:rPr>
              <a:t>数据的安全性</a:t>
            </a:r>
            <a:r>
              <a:rPr lang="zh-CN" altLang="en-US" dirty="0">
                <a:latin typeface="微软雅黑" panose="020B0503020204020204" pitchFamily="34" charset="-122"/>
                <a:ea typeface="微软雅黑" panose="020B0503020204020204" pitchFamily="34" charset="-122"/>
              </a:rPr>
              <a:t>是指保护数据以防止不合法的使用造成的数据的泄密和破坏 </a:t>
            </a:r>
            <a:r>
              <a:rPr lang="zh-CN" altLang="en-US" dirty="0" smtClean="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17" name="Rectangle 5"/>
          <p:cNvSpPr>
            <a:spLocks noChangeArrowheads="1"/>
          </p:cNvSpPr>
          <p:nvPr/>
        </p:nvSpPr>
        <p:spPr bwMode="auto">
          <a:xfrm>
            <a:off x="1225905" y="2367702"/>
            <a:ext cx="7543800" cy="461665"/>
          </a:xfrm>
          <a:prstGeom prst="rect">
            <a:avLst/>
          </a:prstGeom>
          <a:noFill/>
          <a:ln>
            <a:noFill/>
          </a:ln>
          <a:effectLst/>
          <a:extLst>
            <a:ext uri="{909E8E84-426E-40DD-AFC4-6F175D3DCCD1}">
              <a14:hiddenFill xmlns:a14="http://schemas.microsoft.com/office/drawing/2010/main">
                <a:gradFill rotWithShape="0">
                  <a:gsLst>
                    <a:gs pos="0">
                      <a:srgbClr val="555533"/>
                    </a:gs>
                    <a:gs pos="100000">
                      <a:srgbClr val="FFFF99"/>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r>
              <a:rPr lang="zh-CN" altLang="en-US" dirty="0">
                <a:solidFill>
                  <a:srgbClr val="C00000"/>
                </a:solidFill>
                <a:latin typeface="微软雅黑" panose="020B0503020204020204" pitchFamily="34" charset="-122"/>
                <a:ea typeface="微软雅黑" panose="020B0503020204020204" pitchFamily="34" charset="-122"/>
              </a:rPr>
              <a:t>数据的完整性</a:t>
            </a:r>
            <a:r>
              <a:rPr lang="zh-CN" altLang="en-US" dirty="0">
                <a:latin typeface="微软雅黑" panose="020B0503020204020204" pitchFamily="34" charset="-122"/>
                <a:ea typeface="微软雅黑" panose="020B0503020204020204" pitchFamily="34" charset="-122"/>
              </a:rPr>
              <a:t>指数据的正确性、有效性和相容性</a:t>
            </a:r>
          </a:p>
        </p:txBody>
      </p:sp>
      <p:sp>
        <p:nvSpPr>
          <p:cNvPr id="18" name="Rectangle 6"/>
          <p:cNvSpPr>
            <a:spLocks noChangeArrowheads="1"/>
          </p:cNvSpPr>
          <p:nvPr/>
        </p:nvSpPr>
        <p:spPr bwMode="auto">
          <a:xfrm>
            <a:off x="1225905" y="2943084"/>
            <a:ext cx="7543800" cy="830997"/>
          </a:xfrm>
          <a:prstGeom prst="rect">
            <a:avLst/>
          </a:prstGeom>
          <a:noFill/>
          <a:ln>
            <a:noFill/>
          </a:ln>
          <a:effectLst/>
          <a:extLst>
            <a:ext uri="{909E8E84-426E-40DD-AFC4-6F175D3DCCD1}">
              <a14:hiddenFill xmlns:a14="http://schemas.microsoft.com/office/drawing/2010/main">
                <a:gradFill rotWithShape="0">
                  <a:gsLst>
                    <a:gs pos="0">
                      <a:srgbClr val="555533"/>
                    </a:gs>
                    <a:gs pos="100000">
                      <a:srgbClr val="FFFF99"/>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r>
              <a:rPr lang="zh-CN" altLang="en-US" dirty="0">
                <a:latin typeface="微软雅黑" panose="020B0503020204020204" pitchFamily="34" charset="-122"/>
                <a:ea typeface="微软雅黑" panose="020B0503020204020204" pitchFamily="34" charset="-122"/>
              </a:rPr>
              <a:t>当多个用户的并发进程同时存取、修改数据库时，有</a:t>
            </a:r>
            <a:r>
              <a:rPr lang="zh-CN" altLang="en-US" dirty="0">
                <a:solidFill>
                  <a:srgbClr val="C00000"/>
                </a:solidFill>
                <a:latin typeface="微软雅黑" panose="020B0503020204020204" pitchFamily="34" charset="-122"/>
                <a:ea typeface="微软雅黑" panose="020B0503020204020204" pitchFamily="34" charset="-122"/>
              </a:rPr>
              <a:t>并发控制</a:t>
            </a:r>
          </a:p>
        </p:txBody>
      </p:sp>
      <p:sp>
        <p:nvSpPr>
          <p:cNvPr id="23" name="椭圆 22"/>
          <p:cNvSpPr/>
          <p:nvPr/>
        </p:nvSpPr>
        <p:spPr>
          <a:xfrm>
            <a:off x="845559" y="1542941"/>
            <a:ext cx="273671" cy="270513"/>
          </a:xfrm>
          <a:prstGeom prst="ellips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845559" y="2451239"/>
            <a:ext cx="273671" cy="270513"/>
          </a:xfrm>
          <a:prstGeom prst="ellips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845559" y="3958170"/>
            <a:ext cx="273671" cy="270513"/>
          </a:xfrm>
          <a:prstGeom prst="ellips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7"/>
          <p:cNvSpPr>
            <a:spLocks noChangeArrowheads="1"/>
          </p:cNvSpPr>
          <p:nvPr/>
        </p:nvSpPr>
        <p:spPr bwMode="auto">
          <a:xfrm>
            <a:off x="1225905" y="3887798"/>
            <a:ext cx="7543800" cy="830997"/>
          </a:xfrm>
          <a:prstGeom prst="rect">
            <a:avLst/>
          </a:prstGeom>
          <a:noFill/>
          <a:ln>
            <a:noFill/>
          </a:ln>
          <a:effectLst/>
          <a:extLst>
            <a:ext uri="{909E8E84-426E-40DD-AFC4-6F175D3DCCD1}">
              <a14:hiddenFill xmlns:a14="http://schemas.microsoft.com/office/drawing/2010/main">
                <a:gradFill rotWithShape="0">
                  <a:gsLst>
                    <a:gs pos="0">
                      <a:srgbClr val="555533"/>
                    </a:gs>
                    <a:gs pos="100000">
                      <a:srgbClr val="FFFF99"/>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r>
              <a:rPr lang="en-US" altLang="zh-CN" dirty="0">
                <a:latin typeface="微软雅黑" panose="020B0503020204020204" pitchFamily="34" charset="-122"/>
                <a:ea typeface="微软雅黑" panose="020B0503020204020204" pitchFamily="34" charset="-122"/>
              </a:rPr>
              <a:t>DBMS</a:t>
            </a:r>
            <a:r>
              <a:rPr lang="zh-CN" altLang="en-US" dirty="0">
                <a:latin typeface="微软雅黑" panose="020B0503020204020204" pitchFamily="34" charset="-122"/>
                <a:ea typeface="微软雅黑" panose="020B0503020204020204" pitchFamily="34" charset="-122"/>
              </a:rPr>
              <a:t>必须具有将数据库从错误状态</a:t>
            </a:r>
            <a:r>
              <a:rPr lang="zh-CN" altLang="en-US" dirty="0">
                <a:solidFill>
                  <a:srgbClr val="C00000"/>
                </a:solidFill>
                <a:latin typeface="微软雅黑" panose="020B0503020204020204" pitchFamily="34" charset="-122"/>
                <a:ea typeface="微软雅黑" panose="020B0503020204020204" pitchFamily="34" charset="-122"/>
              </a:rPr>
              <a:t>恢复</a:t>
            </a:r>
            <a:r>
              <a:rPr lang="zh-CN" altLang="en-US" dirty="0">
                <a:latin typeface="微软雅黑" panose="020B0503020204020204" pitchFamily="34" charset="-122"/>
                <a:ea typeface="微软雅黑" panose="020B0503020204020204" pitchFamily="34" charset="-122"/>
              </a:rPr>
              <a:t>到某一已知的正确状态(亦称为完整状态或一致状态)的功能 </a:t>
            </a:r>
          </a:p>
        </p:txBody>
      </p:sp>
      <p:sp>
        <p:nvSpPr>
          <p:cNvPr id="19" name="椭圆 18"/>
          <p:cNvSpPr/>
          <p:nvPr/>
        </p:nvSpPr>
        <p:spPr>
          <a:xfrm>
            <a:off x="845559" y="3044179"/>
            <a:ext cx="273671" cy="270513"/>
          </a:xfrm>
          <a:prstGeom prst="ellips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41606718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9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1747814" y="846409"/>
            <a:ext cx="1870428" cy="1870428"/>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椭圆 3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椭圆 39"/>
          <p:cNvSpPr/>
          <p:nvPr/>
        </p:nvSpPr>
        <p:spPr>
          <a:xfrm>
            <a:off x="1021197" y="3291201"/>
            <a:ext cx="677676" cy="677676"/>
          </a:xfrm>
          <a:prstGeom prst="ellipse">
            <a:avLst/>
          </a:prstGeom>
          <a:solidFill>
            <a:schemeClr val="tx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898898" y="507680"/>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4870435" y="2666867"/>
            <a:ext cx="301060" cy="301060"/>
            <a:chOff x="304800" y="673100"/>
            <a:chExt cx="4000500" cy="4000500"/>
          </a:xfrm>
          <a:effectLst>
            <a:outerShdw blurRad="381000" dist="152400" dir="8100000" algn="tr" rotWithShape="0">
              <a:prstClr val="black">
                <a:alpha val="70000"/>
              </a:prstClr>
            </a:outerShdw>
          </a:effectLst>
        </p:grpSpPr>
        <p:sp>
          <p:nvSpPr>
            <p:cNvPr id="43" name="同心圆 4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4" name="椭圆 6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5" name="组合 64"/>
          <p:cNvGrpSpPr/>
          <p:nvPr/>
        </p:nvGrpSpPr>
        <p:grpSpPr>
          <a:xfrm>
            <a:off x="5339712" y="1315977"/>
            <a:ext cx="623903" cy="623903"/>
            <a:chOff x="304800" y="673100"/>
            <a:chExt cx="4000500" cy="4000500"/>
          </a:xfrm>
          <a:effectLst>
            <a:outerShdw blurRad="317500" dist="190500" dir="8100000" algn="tr" rotWithShape="0">
              <a:prstClr val="black">
                <a:alpha val="50000"/>
              </a:prstClr>
            </a:outerShdw>
          </a:effectLst>
        </p:grpSpPr>
        <p:sp>
          <p:nvSpPr>
            <p:cNvPr id="66" name="同心圆 6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 name="椭圆 6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9" name="组合 68"/>
          <p:cNvGrpSpPr/>
          <p:nvPr/>
        </p:nvGrpSpPr>
        <p:grpSpPr>
          <a:xfrm>
            <a:off x="2680939" y="3364863"/>
            <a:ext cx="219777" cy="219777"/>
            <a:chOff x="304800" y="673100"/>
            <a:chExt cx="4000500" cy="4000500"/>
          </a:xfrm>
          <a:effectLst>
            <a:outerShdw blurRad="381000" dist="152400" dir="8100000" algn="tr" rotWithShape="0">
              <a:prstClr val="black">
                <a:alpha val="70000"/>
              </a:prstClr>
            </a:outerShdw>
          </a:effectLst>
        </p:grpSpPr>
        <p:sp>
          <p:nvSpPr>
            <p:cNvPr id="70" name="同心圆 6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1" name="椭圆 70"/>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2" name="组合 71"/>
          <p:cNvGrpSpPr/>
          <p:nvPr/>
        </p:nvGrpSpPr>
        <p:grpSpPr>
          <a:xfrm>
            <a:off x="432219" y="4349008"/>
            <a:ext cx="287919" cy="287919"/>
            <a:chOff x="304800" y="673100"/>
            <a:chExt cx="4000500" cy="4000500"/>
          </a:xfrm>
          <a:effectLst>
            <a:outerShdw blurRad="381000" dist="152400" dir="8100000" algn="tr" rotWithShape="0">
              <a:prstClr val="black">
                <a:alpha val="70000"/>
              </a:prstClr>
            </a:outerShdw>
          </a:effectLst>
        </p:grpSpPr>
        <p:sp>
          <p:nvSpPr>
            <p:cNvPr id="73" name="同心圆 7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4" name="椭圆 7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椭圆 74"/>
          <p:cNvSpPr/>
          <p:nvPr/>
        </p:nvSpPr>
        <p:spPr>
          <a:xfrm>
            <a:off x="4534785" y="1054817"/>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4549298" y="4510926"/>
            <a:ext cx="137389" cy="13738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7" name="组合 76"/>
          <p:cNvGrpSpPr/>
          <p:nvPr/>
        </p:nvGrpSpPr>
        <p:grpSpPr>
          <a:xfrm>
            <a:off x="3568901" y="3123469"/>
            <a:ext cx="824609" cy="824609"/>
            <a:chOff x="304800" y="673100"/>
            <a:chExt cx="4000500" cy="4000500"/>
          </a:xfrm>
          <a:effectLst>
            <a:outerShdw blurRad="317500" dist="190500" dir="8100000" algn="tr" rotWithShape="0">
              <a:prstClr val="black">
                <a:alpha val="50000"/>
              </a:prstClr>
            </a:outerShdw>
          </a:effectLst>
        </p:grpSpPr>
        <p:sp>
          <p:nvSpPr>
            <p:cNvPr id="78" name="同心圆 7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9" name="椭圆 7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1" name="TextBox 80"/>
          <p:cNvSpPr txBox="1"/>
          <p:nvPr/>
        </p:nvSpPr>
        <p:spPr>
          <a:xfrm>
            <a:off x="1871562" y="1627928"/>
            <a:ext cx="1656223" cy="461665"/>
          </a:xfrm>
          <a:prstGeom prst="rect">
            <a:avLst/>
          </a:prstGeom>
          <a:noFill/>
          <a:effectLst/>
        </p:spPr>
        <p:txBody>
          <a:bodyPr wrap="none" rtlCol="0">
            <a:spAutoFit/>
          </a:bodyPr>
          <a:lstStyle/>
          <a:p>
            <a:r>
              <a:rPr lang="en-US" altLang="zh-CN" sz="2400" dirty="0" smtClean="0">
                <a:solidFill>
                  <a:srgbClr val="C00000"/>
                </a:solidFill>
                <a:latin typeface="方正正准黑简体" panose="02000000000000000000" pitchFamily="2" charset="-122"/>
                <a:ea typeface="方正正准黑简体" panose="02000000000000000000" pitchFamily="2" charset="-122"/>
              </a:rPr>
              <a:t>THANKS</a:t>
            </a:r>
            <a:endParaRPr lang="zh-CN" altLang="en-US" sz="2400" dirty="0">
              <a:solidFill>
                <a:srgbClr val="C00000"/>
              </a:solidFill>
              <a:latin typeface="方正正准黑简体" panose="02000000000000000000" pitchFamily="2" charset="-122"/>
              <a:ea typeface="方正正准黑简体" panose="02000000000000000000" pitchFamily="2" charset="-122"/>
            </a:endParaRPr>
          </a:p>
        </p:txBody>
      </p:sp>
      <p:sp>
        <p:nvSpPr>
          <p:cNvPr id="27" name="TextBox 26"/>
          <p:cNvSpPr txBox="1"/>
          <p:nvPr/>
        </p:nvSpPr>
        <p:spPr>
          <a:xfrm>
            <a:off x="10609990" y="6382589"/>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28" name="矩形 27"/>
          <p:cNvSpPr/>
          <p:nvPr/>
        </p:nvSpPr>
        <p:spPr>
          <a:xfrm>
            <a:off x="0" y="4949825"/>
            <a:ext cx="9144000" cy="215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18875652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400"/>
                                  </p:stCondLst>
                                  <p:childTnLst>
                                    <p:set>
                                      <p:cBhvr>
                                        <p:cTn id="6" dur="1" fill="hold">
                                          <p:stCondLst>
                                            <p:cond delay="0"/>
                                          </p:stCondLst>
                                        </p:cTn>
                                        <p:tgtEl>
                                          <p:spTgt spid="33"/>
                                        </p:tgtEl>
                                        <p:attrNameLst>
                                          <p:attrName>style.visibility</p:attrName>
                                        </p:attrNameLst>
                                      </p:cBhvr>
                                      <p:to>
                                        <p:strVal val="visible"/>
                                      </p:to>
                                    </p:set>
                                  </p:childTnLst>
                                </p:cTn>
                              </p:par>
                              <p:par>
                                <p:cTn id="7" presetID="53" presetClass="entr" presetSubtype="16" fill="hold" nodeType="withEffect">
                                  <p:stCondLst>
                                    <p:cond delay="400"/>
                                  </p:stCondLst>
                                  <p:childTnLst>
                                    <p:set>
                                      <p:cBhvr>
                                        <p:cTn id="8" dur="1" fill="hold">
                                          <p:stCondLst>
                                            <p:cond delay="0"/>
                                          </p:stCondLst>
                                        </p:cTn>
                                        <p:tgtEl>
                                          <p:spTgt spid="33"/>
                                        </p:tgtEl>
                                        <p:attrNameLst>
                                          <p:attrName>style.visibility</p:attrName>
                                        </p:attrNameLst>
                                      </p:cBhvr>
                                      <p:to>
                                        <p:strVal val="visible"/>
                                      </p:to>
                                    </p:set>
                                    <p:anim calcmode="lin" valueType="num">
                                      <p:cBhvr>
                                        <p:cTn id="9" dur="1000" fill="hold"/>
                                        <p:tgtEl>
                                          <p:spTgt spid="33"/>
                                        </p:tgtEl>
                                        <p:attrNameLst>
                                          <p:attrName>ppt_w</p:attrName>
                                        </p:attrNameLst>
                                      </p:cBhvr>
                                      <p:tavLst>
                                        <p:tav tm="0">
                                          <p:val>
                                            <p:fltVal val="0"/>
                                          </p:val>
                                        </p:tav>
                                        <p:tav tm="100000">
                                          <p:val>
                                            <p:strVal val="#ppt_w"/>
                                          </p:val>
                                        </p:tav>
                                      </p:tavLst>
                                    </p:anim>
                                    <p:anim calcmode="lin" valueType="num">
                                      <p:cBhvr>
                                        <p:cTn id="10" dur="1000" fill="hold"/>
                                        <p:tgtEl>
                                          <p:spTgt spid="33"/>
                                        </p:tgtEl>
                                        <p:attrNameLst>
                                          <p:attrName>ppt_h</p:attrName>
                                        </p:attrNameLst>
                                      </p:cBhvr>
                                      <p:tavLst>
                                        <p:tav tm="0">
                                          <p:val>
                                            <p:fltVal val="0"/>
                                          </p:val>
                                        </p:tav>
                                        <p:tav tm="100000">
                                          <p:val>
                                            <p:strVal val="#ppt_h"/>
                                          </p:val>
                                        </p:tav>
                                      </p:tavLst>
                                    </p:anim>
                                    <p:animEffect transition="in" filter="fade">
                                      <p:cBhvr>
                                        <p:cTn id="11" dur="1000"/>
                                        <p:tgtEl>
                                          <p:spTgt spid="33"/>
                                        </p:tgtEl>
                                      </p:cBhvr>
                                    </p:animEffect>
                                  </p:childTnLst>
                                </p:cTn>
                              </p:par>
                              <p:par>
                                <p:cTn id="12" presetID="64" presetClass="path" presetSubtype="0" fill="hold" nodeType="withEffect">
                                  <p:stCondLst>
                                    <p:cond delay="400"/>
                                  </p:stCondLst>
                                  <p:childTnLst>
                                    <p:animMotion origin="layout" path="M -4.72222E-6 -4.68026E-6 L 0.38872 0.84338 " pathEditMode="relative" rAng="0" ptsTypes="AA">
                                      <p:cBhvr>
                                        <p:cTn id="13" dur="1000" spd="-100000" fill="hold"/>
                                        <p:tgtEl>
                                          <p:spTgt spid="33"/>
                                        </p:tgtEl>
                                        <p:attrNameLst>
                                          <p:attrName>ppt_x</p:attrName>
                                          <p:attrName>ppt_y</p:attrName>
                                        </p:attrNameLst>
                                      </p:cBhvr>
                                      <p:rCtr x="19427" y="42169"/>
                                    </p:animMotion>
                                  </p:childTnLst>
                                </p:cTn>
                              </p:par>
                              <p:par>
                                <p:cTn id="14" presetID="1" presetClass="entr" presetSubtype="0" fill="hold" grpId="0" nodeType="withEffect">
                                  <p:stCondLst>
                                    <p:cond delay="300"/>
                                  </p:stCondLst>
                                  <p:childTnLst>
                                    <p:set>
                                      <p:cBhvr>
                                        <p:cTn id="15" dur="1" fill="hold">
                                          <p:stCondLst>
                                            <p:cond delay="0"/>
                                          </p:stCondLst>
                                        </p:cTn>
                                        <p:tgtEl>
                                          <p:spTgt spid="41"/>
                                        </p:tgtEl>
                                        <p:attrNameLst>
                                          <p:attrName>style.visibility</p:attrName>
                                        </p:attrNameLst>
                                      </p:cBhvr>
                                      <p:to>
                                        <p:strVal val="visible"/>
                                      </p:to>
                                    </p:set>
                                  </p:childTnLst>
                                </p:cTn>
                              </p:par>
                              <p:par>
                                <p:cTn id="16" presetID="53" presetClass="entr" presetSubtype="16" fill="hold" grpId="1" nodeType="withEffect">
                                  <p:stCondLst>
                                    <p:cond delay="300"/>
                                  </p:stCondLst>
                                  <p:childTnLst>
                                    <p:set>
                                      <p:cBhvr>
                                        <p:cTn id="17" dur="1" fill="hold">
                                          <p:stCondLst>
                                            <p:cond delay="0"/>
                                          </p:stCondLst>
                                        </p:cTn>
                                        <p:tgtEl>
                                          <p:spTgt spid="41"/>
                                        </p:tgtEl>
                                        <p:attrNameLst>
                                          <p:attrName>style.visibility</p:attrName>
                                        </p:attrNameLst>
                                      </p:cBhvr>
                                      <p:to>
                                        <p:strVal val="visible"/>
                                      </p:to>
                                    </p:set>
                                    <p:anim calcmode="lin" valueType="num">
                                      <p:cBhvr>
                                        <p:cTn id="18" dur="1000" fill="hold"/>
                                        <p:tgtEl>
                                          <p:spTgt spid="41"/>
                                        </p:tgtEl>
                                        <p:attrNameLst>
                                          <p:attrName>ppt_w</p:attrName>
                                        </p:attrNameLst>
                                      </p:cBhvr>
                                      <p:tavLst>
                                        <p:tav tm="0">
                                          <p:val>
                                            <p:fltVal val="0"/>
                                          </p:val>
                                        </p:tav>
                                        <p:tav tm="100000">
                                          <p:val>
                                            <p:strVal val="#ppt_w"/>
                                          </p:val>
                                        </p:tav>
                                      </p:tavLst>
                                    </p:anim>
                                    <p:anim calcmode="lin" valueType="num">
                                      <p:cBhvr>
                                        <p:cTn id="19" dur="1000" fill="hold"/>
                                        <p:tgtEl>
                                          <p:spTgt spid="41"/>
                                        </p:tgtEl>
                                        <p:attrNameLst>
                                          <p:attrName>ppt_h</p:attrName>
                                        </p:attrNameLst>
                                      </p:cBhvr>
                                      <p:tavLst>
                                        <p:tav tm="0">
                                          <p:val>
                                            <p:fltVal val="0"/>
                                          </p:val>
                                        </p:tav>
                                        <p:tav tm="100000">
                                          <p:val>
                                            <p:strVal val="#ppt_h"/>
                                          </p:val>
                                        </p:tav>
                                      </p:tavLst>
                                    </p:anim>
                                    <p:animEffect transition="in" filter="fade">
                                      <p:cBhvr>
                                        <p:cTn id="20" dur="1000"/>
                                        <p:tgtEl>
                                          <p:spTgt spid="41"/>
                                        </p:tgtEl>
                                      </p:cBhvr>
                                    </p:animEffect>
                                  </p:childTnLst>
                                </p:cTn>
                              </p:par>
                              <p:par>
                                <p:cTn id="21" presetID="64" presetClass="path" presetSubtype="0" fill="hold" grpId="2" nodeType="withEffect">
                                  <p:stCondLst>
                                    <p:cond delay="300"/>
                                  </p:stCondLst>
                                  <p:childTnLst>
                                    <p:animMotion origin="layout" path="M 2.77778E-6 2.422E-6 L 0.39375 -0.33797 " pathEditMode="relative" rAng="0" ptsTypes="AA">
                                      <p:cBhvr>
                                        <p:cTn id="22" dur="1000" spd="-100000" fill="hold"/>
                                        <p:tgtEl>
                                          <p:spTgt spid="41"/>
                                        </p:tgtEl>
                                        <p:attrNameLst>
                                          <p:attrName>ppt_x</p:attrName>
                                          <p:attrName>ppt_y</p:attrName>
                                        </p:attrNameLst>
                                      </p:cBhvr>
                                      <p:rCtr x="19688" y="-16898"/>
                                    </p:animMotion>
                                  </p:childTnLst>
                                </p:cTn>
                              </p:par>
                              <p:par>
                                <p:cTn id="23" presetID="1" presetClass="entr" presetSubtype="0" fill="hold" nodeType="withEffect">
                                  <p:stCondLst>
                                    <p:cond delay="300"/>
                                  </p:stCondLst>
                                  <p:childTnLst>
                                    <p:set>
                                      <p:cBhvr>
                                        <p:cTn id="24" dur="1" fill="hold">
                                          <p:stCondLst>
                                            <p:cond delay="0"/>
                                          </p:stCondLst>
                                        </p:cTn>
                                        <p:tgtEl>
                                          <p:spTgt spid="42"/>
                                        </p:tgtEl>
                                        <p:attrNameLst>
                                          <p:attrName>style.visibility</p:attrName>
                                        </p:attrNameLst>
                                      </p:cBhvr>
                                      <p:to>
                                        <p:strVal val="visible"/>
                                      </p:to>
                                    </p:set>
                                  </p:childTnLst>
                                </p:cTn>
                              </p:par>
                              <p:par>
                                <p:cTn id="25" presetID="53" presetClass="entr" presetSubtype="16" fill="hold" nodeType="withEffect">
                                  <p:stCondLst>
                                    <p:cond delay="300"/>
                                  </p:stCondLst>
                                  <p:childTnLst>
                                    <p:set>
                                      <p:cBhvr>
                                        <p:cTn id="26" dur="1" fill="hold">
                                          <p:stCondLst>
                                            <p:cond delay="0"/>
                                          </p:stCondLst>
                                        </p:cTn>
                                        <p:tgtEl>
                                          <p:spTgt spid="42"/>
                                        </p:tgtEl>
                                        <p:attrNameLst>
                                          <p:attrName>style.visibility</p:attrName>
                                        </p:attrNameLst>
                                      </p:cBhvr>
                                      <p:to>
                                        <p:strVal val="visible"/>
                                      </p:to>
                                    </p:set>
                                    <p:anim calcmode="lin" valueType="num">
                                      <p:cBhvr>
                                        <p:cTn id="27" dur="1000" fill="hold"/>
                                        <p:tgtEl>
                                          <p:spTgt spid="42"/>
                                        </p:tgtEl>
                                        <p:attrNameLst>
                                          <p:attrName>ppt_w</p:attrName>
                                        </p:attrNameLst>
                                      </p:cBhvr>
                                      <p:tavLst>
                                        <p:tav tm="0">
                                          <p:val>
                                            <p:fltVal val="0"/>
                                          </p:val>
                                        </p:tav>
                                        <p:tav tm="100000">
                                          <p:val>
                                            <p:strVal val="#ppt_w"/>
                                          </p:val>
                                        </p:tav>
                                      </p:tavLst>
                                    </p:anim>
                                    <p:anim calcmode="lin" valueType="num">
                                      <p:cBhvr>
                                        <p:cTn id="28" dur="1000" fill="hold"/>
                                        <p:tgtEl>
                                          <p:spTgt spid="42"/>
                                        </p:tgtEl>
                                        <p:attrNameLst>
                                          <p:attrName>ppt_h</p:attrName>
                                        </p:attrNameLst>
                                      </p:cBhvr>
                                      <p:tavLst>
                                        <p:tav tm="0">
                                          <p:val>
                                            <p:fltVal val="0"/>
                                          </p:val>
                                        </p:tav>
                                        <p:tav tm="100000">
                                          <p:val>
                                            <p:strVal val="#ppt_h"/>
                                          </p:val>
                                        </p:tav>
                                      </p:tavLst>
                                    </p:anim>
                                    <p:animEffect transition="in" filter="fade">
                                      <p:cBhvr>
                                        <p:cTn id="29" dur="1000"/>
                                        <p:tgtEl>
                                          <p:spTgt spid="42"/>
                                        </p:tgtEl>
                                      </p:cBhvr>
                                    </p:animEffect>
                                  </p:childTnLst>
                                </p:cTn>
                              </p:par>
                              <p:par>
                                <p:cTn id="30" presetID="64" presetClass="path" presetSubtype="0" fill="hold" nodeType="withEffect">
                                  <p:stCondLst>
                                    <p:cond delay="300"/>
                                  </p:stCondLst>
                                  <p:childTnLst>
                                    <p:animMotion origin="layout" path="M -5.55556E-7 -1.46123E-6 L 0.20451 0.58418 " pathEditMode="relative" rAng="0" ptsTypes="AA">
                                      <p:cBhvr>
                                        <p:cTn id="31" dur="1000" spd="-100000" fill="hold"/>
                                        <p:tgtEl>
                                          <p:spTgt spid="42"/>
                                        </p:tgtEl>
                                        <p:attrNameLst>
                                          <p:attrName>ppt_x</p:attrName>
                                          <p:attrName>ppt_y</p:attrName>
                                        </p:attrNameLst>
                                      </p:cBhvr>
                                      <p:rCtr x="10226" y="29194"/>
                                    </p:animMotion>
                                  </p:childTnLst>
                                </p:cTn>
                              </p:par>
                              <p:par>
                                <p:cTn id="32" presetID="1" presetClass="entr" presetSubtype="0" fill="hold" nodeType="withEffect">
                                  <p:stCondLst>
                                    <p:cond delay="0"/>
                                  </p:stCondLst>
                                  <p:childTnLst>
                                    <p:set>
                                      <p:cBhvr>
                                        <p:cTn id="33" dur="1" fill="hold">
                                          <p:stCondLst>
                                            <p:cond delay="0"/>
                                          </p:stCondLst>
                                        </p:cTn>
                                        <p:tgtEl>
                                          <p:spTgt spid="65"/>
                                        </p:tgtEl>
                                        <p:attrNameLst>
                                          <p:attrName>style.visibility</p:attrName>
                                        </p:attrNameLst>
                                      </p:cBhvr>
                                      <p:to>
                                        <p:strVal val="visible"/>
                                      </p:to>
                                    </p:set>
                                  </p:childTnLst>
                                </p:cTn>
                              </p:par>
                              <p:par>
                                <p:cTn id="34" presetID="53" presetClass="entr" presetSubtype="16" fill="hold" nodeType="withEffect">
                                  <p:stCondLst>
                                    <p:cond delay="0"/>
                                  </p:stCondLst>
                                  <p:childTnLst>
                                    <p:set>
                                      <p:cBhvr>
                                        <p:cTn id="35" dur="1" fill="hold">
                                          <p:stCondLst>
                                            <p:cond delay="0"/>
                                          </p:stCondLst>
                                        </p:cTn>
                                        <p:tgtEl>
                                          <p:spTgt spid="65"/>
                                        </p:tgtEl>
                                        <p:attrNameLst>
                                          <p:attrName>style.visibility</p:attrName>
                                        </p:attrNameLst>
                                      </p:cBhvr>
                                      <p:to>
                                        <p:strVal val="visible"/>
                                      </p:to>
                                    </p:set>
                                    <p:anim calcmode="lin" valueType="num">
                                      <p:cBhvr>
                                        <p:cTn id="36" dur="1000" fill="hold"/>
                                        <p:tgtEl>
                                          <p:spTgt spid="65"/>
                                        </p:tgtEl>
                                        <p:attrNameLst>
                                          <p:attrName>ppt_w</p:attrName>
                                        </p:attrNameLst>
                                      </p:cBhvr>
                                      <p:tavLst>
                                        <p:tav tm="0">
                                          <p:val>
                                            <p:fltVal val="0"/>
                                          </p:val>
                                        </p:tav>
                                        <p:tav tm="100000">
                                          <p:val>
                                            <p:strVal val="#ppt_w"/>
                                          </p:val>
                                        </p:tav>
                                      </p:tavLst>
                                    </p:anim>
                                    <p:anim calcmode="lin" valueType="num">
                                      <p:cBhvr>
                                        <p:cTn id="37" dur="1000" fill="hold"/>
                                        <p:tgtEl>
                                          <p:spTgt spid="65"/>
                                        </p:tgtEl>
                                        <p:attrNameLst>
                                          <p:attrName>ppt_h</p:attrName>
                                        </p:attrNameLst>
                                      </p:cBhvr>
                                      <p:tavLst>
                                        <p:tav tm="0">
                                          <p:val>
                                            <p:fltVal val="0"/>
                                          </p:val>
                                        </p:tav>
                                        <p:tav tm="100000">
                                          <p:val>
                                            <p:strVal val="#ppt_h"/>
                                          </p:val>
                                        </p:tav>
                                      </p:tavLst>
                                    </p:anim>
                                    <p:animEffect transition="in" filter="fade">
                                      <p:cBhvr>
                                        <p:cTn id="38" dur="1000"/>
                                        <p:tgtEl>
                                          <p:spTgt spid="65"/>
                                        </p:tgtEl>
                                      </p:cBhvr>
                                    </p:animEffect>
                                  </p:childTnLst>
                                </p:cTn>
                              </p:par>
                              <p:par>
                                <p:cTn id="39" presetID="64" presetClass="path" presetSubtype="0" fill="hold" nodeType="withEffect">
                                  <p:stCondLst>
                                    <p:cond delay="0"/>
                                  </p:stCondLst>
                                  <p:childTnLst>
                                    <p:animMotion origin="layout" path="M -5.55556E-7 -3.28699E-6 L -0.52465 -0.50942 " pathEditMode="relative" rAng="0" ptsTypes="AA">
                                      <p:cBhvr>
                                        <p:cTn id="40" dur="1000" spd="-100000" fill="hold"/>
                                        <p:tgtEl>
                                          <p:spTgt spid="65"/>
                                        </p:tgtEl>
                                        <p:attrNameLst>
                                          <p:attrName>ppt_x</p:attrName>
                                          <p:attrName>ppt_y</p:attrName>
                                        </p:attrNameLst>
                                      </p:cBhvr>
                                      <p:rCtr x="-26233" y="-25487"/>
                                    </p:animMotion>
                                  </p:childTnLst>
                                </p:cTn>
                              </p:par>
                              <p:par>
                                <p:cTn id="41" presetID="1" presetClass="entr" presetSubtype="0" fill="hold" grpId="0" nodeType="withEffect">
                                  <p:stCondLst>
                                    <p:cond delay="200"/>
                                  </p:stCondLst>
                                  <p:childTnLst>
                                    <p:set>
                                      <p:cBhvr>
                                        <p:cTn id="42" dur="1" fill="hold">
                                          <p:stCondLst>
                                            <p:cond delay="0"/>
                                          </p:stCondLst>
                                        </p:cTn>
                                        <p:tgtEl>
                                          <p:spTgt spid="75"/>
                                        </p:tgtEl>
                                        <p:attrNameLst>
                                          <p:attrName>style.visibility</p:attrName>
                                        </p:attrNameLst>
                                      </p:cBhvr>
                                      <p:to>
                                        <p:strVal val="visible"/>
                                      </p:to>
                                    </p:set>
                                  </p:childTnLst>
                                </p:cTn>
                              </p:par>
                              <p:par>
                                <p:cTn id="43" presetID="53" presetClass="entr" presetSubtype="16" fill="hold" grpId="1" nodeType="withEffect">
                                  <p:stCondLst>
                                    <p:cond delay="200"/>
                                  </p:stCondLst>
                                  <p:childTnLst>
                                    <p:set>
                                      <p:cBhvr>
                                        <p:cTn id="44" dur="1" fill="hold">
                                          <p:stCondLst>
                                            <p:cond delay="0"/>
                                          </p:stCondLst>
                                        </p:cTn>
                                        <p:tgtEl>
                                          <p:spTgt spid="75"/>
                                        </p:tgtEl>
                                        <p:attrNameLst>
                                          <p:attrName>style.visibility</p:attrName>
                                        </p:attrNameLst>
                                      </p:cBhvr>
                                      <p:to>
                                        <p:strVal val="visible"/>
                                      </p:to>
                                    </p:set>
                                    <p:anim calcmode="lin" valueType="num">
                                      <p:cBhvr>
                                        <p:cTn id="45" dur="1000" fill="hold"/>
                                        <p:tgtEl>
                                          <p:spTgt spid="75"/>
                                        </p:tgtEl>
                                        <p:attrNameLst>
                                          <p:attrName>ppt_w</p:attrName>
                                        </p:attrNameLst>
                                      </p:cBhvr>
                                      <p:tavLst>
                                        <p:tav tm="0">
                                          <p:val>
                                            <p:fltVal val="0"/>
                                          </p:val>
                                        </p:tav>
                                        <p:tav tm="100000">
                                          <p:val>
                                            <p:strVal val="#ppt_w"/>
                                          </p:val>
                                        </p:tav>
                                      </p:tavLst>
                                    </p:anim>
                                    <p:anim calcmode="lin" valueType="num">
                                      <p:cBhvr>
                                        <p:cTn id="46" dur="1000" fill="hold"/>
                                        <p:tgtEl>
                                          <p:spTgt spid="75"/>
                                        </p:tgtEl>
                                        <p:attrNameLst>
                                          <p:attrName>ppt_h</p:attrName>
                                        </p:attrNameLst>
                                      </p:cBhvr>
                                      <p:tavLst>
                                        <p:tav tm="0">
                                          <p:val>
                                            <p:fltVal val="0"/>
                                          </p:val>
                                        </p:tav>
                                        <p:tav tm="100000">
                                          <p:val>
                                            <p:strVal val="#ppt_h"/>
                                          </p:val>
                                        </p:tav>
                                      </p:tavLst>
                                    </p:anim>
                                    <p:animEffect transition="in" filter="fade">
                                      <p:cBhvr>
                                        <p:cTn id="47" dur="1000"/>
                                        <p:tgtEl>
                                          <p:spTgt spid="75"/>
                                        </p:tgtEl>
                                      </p:cBhvr>
                                    </p:animEffect>
                                  </p:childTnLst>
                                </p:cTn>
                              </p:par>
                              <p:par>
                                <p:cTn id="48" presetID="64" presetClass="path" presetSubtype="0" fill="hold" grpId="2" nodeType="withEffect">
                                  <p:stCondLst>
                                    <p:cond delay="200"/>
                                  </p:stCondLst>
                                  <p:childTnLst>
                                    <p:animMotion origin="layout" path="M -2.22222E-6 1.18319E-6 L 0.21702 -0.37071 " pathEditMode="relative" rAng="0" ptsTypes="AA">
                                      <p:cBhvr>
                                        <p:cTn id="49" dur="1000" spd="-100000" fill="hold"/>
                                        <p:tgtEl>
                                          <p:spTgt spid="75"/>
                                        </p:tgtEl>
                                        <p:attrNameLst>
                                          <p:attrName>ppt_x</p:attrName>
                                          <p:attrName>ppt_y</p:attrName>
                                        </p:attrNameLst>
                                      </p:cBhvr>
                                      <p:rCtr x="10851" y="-18536"/>
                                    </p:animMotion>
                                  </p:childTnLst>
                                </p:cTn>
                              </p:par>
                              <p:par>
                                <p:cTn id="50" presetID="1" presetClass="entr" presetSubtype="0" fill="hold" grpId="0" nodeType="withEffect">
                                  <p:stCondLst>
                                    <p:cond delay="400"/>
                                  </p:stCondLst>
                                  <p:childTnLst>
                                    <p:set>
                                      <p:cBhvr>
                                        <p:cTn id="51" dur="1" fill="hold">
                                          <p:stCondLst>
                                            <p:cond delay="0"/>
                                          </p:stCondLst>
                                        </p:cTn>
                                        <p:tgtEl>
                                          <p:spTgt spid="76"/>
                                        </p:tgtEl>
                                        <p:attrNameLst>
                                          <p:attrName>style.visibility</p:attrName>
                                        </p:attrNameLst>
                                      </p:cBhvr>
                                      <p:to>
                                        <p:strVal val="visible"/>
                                      </p:to>
                                    </p:set>
                                  </p:childTnLst>
                                </p:cTn>
                              </p:par>
                              <p:par>
                                <p:cTn id="52" presetID="53" presetClass="entr" presetSubtype="16" fill="hold" grpId="1" nodeType="withEffect">
                                  <p:stCondLst>
                                    <p:cond delay="400"/>
                                  </p:stCondLst>
                                  <p:childTnLst>
                                    <p:set>
                                      <p:cBhvr>
                                        <p:cTn id="53" dur="1" fill="hold">
                                          <p:stCondLst>
                                            <p:cond delay="0"/>
                                          </p:stCondLst>
                                        </p:cTn>
                                        <p:tgtEl>
                                          <p:spTgt spid="76"/>
                                        </p:tgtEl>
                                        <p:attrNameLst>
                                          <p:attrName>style.visibility</p:attrName>
                                        </p:attrNameLst>
                                      </p:cBhvr>
                                      <p:to>
                                        <p:strVal val="visible"/>
                                      </p:to>
                                    </p:set>
                                    <p:anim calcmode="lin" valueType="num">
                                      <p:cBhvr>
                                        <p:cTn id="54" dur="1000" fill="hold"/>
                                        <p:tgtEl>
                                          <p:spTgt spid="76"/>
                                        </p:tgtEl>
                                        <p:attrNameLst>
                                          <p:attrName>ppt_w</p:attrName>
                                        </p:attrNameLst>
                                      </p:cBhvr>
                                      <p:tavLst>
                                        <p:tav tm="0">
                                          <p:val>
                                            <p:fltVal val="0"/>
                                          </p:val>
                                        </p:tav>
                                        <p:tav tm="100000">
                                          <p:val>
                                            <p:strVal val="#ppt_w"/>
                                          </p:val>
                                        </p:tav>
                                      </p:tavLst>
                                    </p:anim>
                                    <p:anim calcmode="lin" valueType="num">
                                      <p:cBhvr>
                                        <p:cTn id="55" dur="1000" fill="hold"/>
                                        <p:tgtEl>
                                          <p:spTgt spid="76"/>
                                        </p:tgtEl>
                                        <p:attrNameLst>
                                          <p:attrName>ppt_h</p:attrName>
                                        </p:attrNameLst>
                                      </p:cBhvr>
                                      <p:tavLst>
                                        <p:tav tm="0">
                                          <p:val>
                                            <p:fltVal val="0"/>
                                          </p:val>
                                        </p:tav>
                                        <p:tav tm="100000">
                                          <p:val>
                                            <p:strVal val="#ppt_h"/>
                                          </p:val>
                                        </p:tav>
                                      </p:tavLst>
                                    </p:anim>
                                    <p:animEffect transition="in" filter="fade">
                                      <p:cBhvr>
                                        <p:cTn id="56" dur="1000"/>
                                        <p:tgtEl>
                                          <p:spTgt spid="76"/>
                                        </p:tgtEl>
                                      </p:cBhvr>
                                    </p:animEffect>
                                  </p:childTnLst>
                                </p:cTn>
                              </p:par>
                              <p:par>
                                <p:cTn id="57" presetID="64" presetClass="path" presetSubtype="0" fill="hold" grpId="2" nodeType="withEffect">
                                  <p:stCondLst>
                                    <p:cond delay="400"/>
                                  </p:stCondLst>
                                  <p:childTnLst>
                                    <p:animMotion origin="layout" path="M 5E-6 2.09762E-6 L -0.18855 -1.11369 " pathEditMode="relative" rAng="0" ptsTypes="AA">
                                      <p:cBhvr>
                                        <p:cTn id="58" dur="1000" spd="-100000" fill="hold"/>
                                        <p:tgtEl>
                                          <p:spTgt spid="76"/>
                                        </p:tgtEl>
                                        <p:attrNameLst>
                                          <p:attrName>ppt_x</p:attrName>
                                          <p:attrName>ppt_y</p:attrName>
                                        </p:attrNameLst>
                                      </p:cBhvr>
                                      <p:rCtr x="-9427" y="-55700"/>
                                    </p:animMotion>
                                  </p:childTnLst>
                                </p:cTn>
                              </p:par>
                              <p:par>
                                <p:cTn id="59" presetID="1" presetClass="entr" presetSubtype="0" fill="hold" grpId="0" nodeType="withEffect">
                                  <p:stCondLst>
                                    <p:cond delay="200"/>
                                  </p:stCondLst>
                                  <p:childTnLst>
                                    <p:set>
                                      <p:cBhvr>
                                        <p:cTn id="60" dur="1" fill="hold">
                                          <p:stCondLst>
                                            <p:cond delay="0"/>
                                          </p:stCondLst>
                                        </p:cTn>
                                        <p:tgtEl>
                                          <p:spTgt spid="40"/>
                                        </p:tgtEl>
                                        <p:attrNameLst>
                                          <p:attrName>style.visibility</p:attrName>
                                        </p:attrNameLst>
                                      </p:cBhvr>
                                      <p:to>
                                        <p:strVal val="visible"/>
                                      </p:to>
                                    </p:set>
                                  </p:childTnLst>
                                </p:cTn>
                              </p:par>
                              <p:par>
                                <p:cTn id="61" presetID="53" presetClass="entr" presetSubtype="16" fill="hold" grpId="1" nodeType="withEffect">
                                  <p:stCondLst>
                                    <p:cond delay="200"/>
                                  </p:stCondLst>
                                  <p:childTnLst>
                                    <p:set>
                                      <p:cBhvr>
                                        <p:cTn id="62" dur="1" fill="hold">
                                          <p:stCondLst>
                                            <p:cond delay="0"/>
                                          </p:stCondLst>
                                        </p:cTn>
                                        <p:tgtEl>
                                          <p:spTgt spid="40"/>
                                        </p:tgtEl>
                                        <p:attrNameLst>
                                          <p:attrName>style.visibility</p:attrName>
                                        </p:attrNameLst>
                                      </p:cBhvr>
                                      <p:to>
                                        <p:strVal val="visible"/>
                                      </p:to>
                                    </p:set>
                                    <p:anim calcmode="lin" valueType="num">
                                      <p:cBhvr>
                                        <p:cTn id="63" dur="1000" fill="hold"/>
                                        <p:tgtEl>
                                          <p:spTgt spid="40"/>
                                        </p:tgtEl>
                                        <p:attrNameLst>
                                          <p:attrName>ppt_w</p:attrName>
                                        </p:attrNameLst>
                                      </p:cBhvr>
                                      <p:tavLst>
                                        <p:tav tm="0">
                                          <p:val>
                                            <p:fltVal val="0"/>
                                          </p:val>
                                        </p:tav>
                                        <p:tav tm="100000">
                                          <p:val>
                                            <p:strVal val="#ppt_w"/>
                                          </p:val>
                                        </p:tav>
                                      </p:tavLst>
                                    </p:anim>
                                    <p:anim calcmode="lin" valueType="num">
                                      <p:cBhvr>
                                        <p:cTn id="64" dur="1000" fill="hold"/>
                                        <p:tgtEl>
                                          <p:spTgt spid="40"/>
                                        </p:tgtEl>
                                        <p:attrNameLst>
                                          <p:attrName>ppt_h</p:attrName>
                                        </p:attrNameLst>
                                      </p:cBhvr>
                                      <p:tavLst>
                                        <p:tav tm="0">
                                          <p:val>
                                            <p:fltVal val="0"/>
                                          </p:val>
                                        </p:tav>
                                        <p:tav tm="100000">
                                          <p:val>
                                            <p:strVal val="#ppt_h"/>
                                          </p:val>
                                        </p:tav>
                                      </p:tavLst>
                                    </p:anim>
                                    <p:animEffect transition="in" filter="fade">
                                      <p:cBhvr>
                                        <p:cTn id="65" dur="1000"/>
                                        <p:tgtEl>
                                          <p:spTgt spid="40"/>
                                        </p:tgtEl>
                                      </p:cBhvr>
                                    </p:animEffect>
                                  </p:childTnLst>
                                </p:cTn>
                              </p:par>
                              <p:par>
                                <p:cTn id="66" presetID="64" presetClass="path" presetSubtype="0" fill="hold" grpId="2" nodeType="withEffect">
                                  <p:stCondLst>
                                    <p:cond delay="200"/>
                                  </p:stCondLst>
                                  <p:childTnLst>
                                    <p:animMotion origin="layout" path="M -1.11111E-6 4.44444E-6 L 0.12309 0.575 " pathEditMode="relative" rAng="0" ptsTypes="AA">
                                      <p:cBhvr>
                                        <p:cTn id="67" dur="1000" spd="-100000" fill="hold"/>
                                        <p:tgtEl>
                                          <p:spTgt spid="40"/>
                                        </p:tgtEl>
                                        <p:attrNameLst>
                                          <p:attrName>ppt_x</p:attrName>
                                          <p:attrName>ppt_y</p:attrName>
                                        </p:attrNameLst>
                                      </p:cBhvr>
                                      <p:rCtr x="6146" y="28735"/>
                                    </p:animMotion>
                                  </p:childTnLst>
                                </p:cTn>
                              </p:par>
                              <p:par>
                                <p:cTn id="68" presetID="1" presetClass="entr" presetSubtype="0" fill="hold" nodeType="withEffect">
                                  <p:stCondLst>
                                    <p:cond delay="400"/>
                                  </p:stCondLst>
                                  <p:childTnLst>
                                    <p:set>
                                      <p:cBhvr>
                                        <p:cTn id="69" dur="1" fill="hold">
                                          <p:stCondLst>
                                            <p:cond delay="0"/>
                                          </p:stCondLst>
                                        </p:cTn>
                                        <p:tgtEl>
                                          <p:spTgt spid="69"/>
                                        </p:tgtEl>
                                        <p:attrNameLst>
                                          <p:attrName>style.visibility</p:attrName>
                                        </p:attrNameLst>
                                      </p:cBhvr>
                                      <p:to>
                                        <p:strVal val="visible"/>
                                      </p:to>
                                    </p:set>
                                  </p:childTnLst>
                                </p:cTn>
                              </p:par>
                              <p:par>
                                <p:cTn id="70" presetID="53" presetClass="entr" presetSubtype="16" fill="hold" nodeType="withEffect">
                                  <p:stCondLst>
                                    <p:cond delay="400"/>
                                  </p:stCondLst>
                                  <p:childTnLst>
                                    <p:set>
                                      <p:cBhvr>
                                        <p:cTn id="71" dur="1" fill="hold">
                                          <p:stCondLst>
                                            <p:cond delay="0"/>
                                          </p:stCondLst>
                                        </p:cTn>
                                        <p:tgtEl>
                                          <p:spTgt spid="69"/>
                                        </p:tgtEl>
                                        <p:attrNameLst>
                                          <p:attrName>style.visibility</p:attrName>
                                        </p:attrNameLst>
                                      </p:cBhvr>
                                      <p:to>
                                        <p:strVal val="visible"/>
                                      </p:to>
                                    </p:set>
                                    <p:anim calcmode="lin" valueType="num">
                                      <p:cBhvr>
                                        <p:cTn id="72" dur="1000" fill="hold"/>
                                        <p:tgtEl>
                                          <p:spTgt spid="69"/>
                                        </p:tgtEl>
                                        <p:attrNameLst>
                                          <p:attrName>ppt_w</p:attrName>
                                        </p:attrNameLst>
                                      </p:cBhvr>
                                      <p:tavLst>
                                        <p:tav tm="0">
                                          <p:val>
                                            <p:fltVal val="0"/>
                                          </p:val>
                                        </p:tav>
                                        <p:tav tm="100000">
                                          <p:val>
                                            <p:strVal val="#ppt_w"/>
                                          </p:val>
                                        </p:tav>
                                      </p:tavLst>
                                    </p:anim>
                                    <p:anim calcmode="lin" valueType="num">
                                      <p:cBhvr>
                                        <p:cTn id="73" dur="1000" fill="hold"/>
                                        <p:tgtEl>
                                          <p:spTgt spid="69"/>
                                        </p:tgtEl>
                                        <p:attrNameLst>
                                          <p:attrName>ppt_h</p:attrName>
                                        </p:attrNameLst>
                                      </p:cBhvr>
                                      <p:tavLst>
                                        <p:tav tm="0">
                                          <p:val>
                                            <p:fltVal val="0"/>
                                          </p:val>
                                        </p:tav>
                                        <p:tav tm="100000">
                                          <p:val>
                                            <p:strVal val="#ppt_h"/>
                                          </p:val>
                                        </p:tav>
                                      </p:tavLst>
                                    </p:anim>
                                    <p:animEffect transition="in" filter="fade">
                                      <p:cBhvr>
                                        <p:cTn id="74" dur="1000"/>
                                        <p:tgtEl>
                                          <p:spTgt spid="69"/>
                                        </p:tgtEl>
                                      </p:cBhvr>
                                    </p:animEffect>
                                  </p:childTnLst>
                                </p:cTn>
                              </p:par>
                              <p:par>
                                <p:cTn id="75" presetID="64" presetClass="path" presetSubtype="0" fill="hold" nodeType="withEffect">
                                  <p:stCondLst>
                                    <p:cond delay="400"/>
                                  </p:stCondLst>
                                  <p:childTnLst>
                                    <p:animMotion origin="layout" path="M 1.38889E-6 3.41057E-6 L -0.71736 -0.40563 " pathEditMode="relative" rAng="0" ptsTypes="AA">
                                      <p:cBhvr>
                                        <p:cTn id="76" dur="1000" spd="-100000" fill="hold"/>
                                        <p:tgtEl>
                                          <p:spTgt spid="69"/>
                                        </p:tgtEl>
                                        <p:attrNameLst>
                                          <p:attrName>ppt_x</p:attrName>
                                          <p:attrName>ppt_y</p:attrName>
                                        </p:attrNameLst>
                                      </p:cBhvr>
                                      <p:rCtr x="-35868" y="-20297"/>
                                    </p:animMotion>
                                  </p:childTnLst>
                                </p:cTn>
                              </p:par>
                              <p:par>
                                <p:cTn id="77" presetID="1" presetClass="entr" presetSubtype="0" fill="hold" nodeType="withEffect">
                                  <p:stCondLst>
                                    <p:cond delay="300"/>
                                  </p:stCondLst>
                                  <p:childTnLst>
                                    <p:set>
                                      <p:cBhvr>
                                        <p:cTn id="78" dur="1" fill="hold">
                                          <p:stCondLst>
                                            <p:cond delay="0"/>
                                          </p:stCondLst>
                                        </p:cTn>
                                        <p:tgtEl>
                                          <p:spTgt spid="72"/>
                                        </p:tgtEl>
                                        <p:attrNameLst>
                                          <p:attrName>style.visibility</p:attrName>
                                        </p:attrNameLst>
                                      </p:cBhvr>
                                      <p:to>
                                        <p:strVal val="visible"/>
                                      </p:to>
                                    </p:set>
                                  </p:childTnLst>
                                </p:cTn>
                              </p:par>
                              <p:par>
                                <p:cTn id="79" presetID="53" presetClass="entr" presetSubtype="16" fill="hold" nodeType="withEffect">
                                  <p:stCondLst>
                                    <p:cond delay="300"/>
                                  </p:stCondLst>
                                  <p:childTnLst>
                                    <p:set>
                                      <p:cBhvr>
                                        <p:cTn id="80" dur="1" fill="hold">
                                          <p:stCondLst>
                                            <p:cond delay="0"/>
                                          </p:stCondLst>
                                        </p:cTn>
                                        <p:tgtEl>
                                          <p:spTgt spid="72"/>
                                        </p:tgtEl>
                                        <p:attrNameLst>
                                          <p:attrName>style.visibility</p:attrName>
                                        </p:attrNameLst>
                                      </p:cBhvr>
                                      <p:to>
                                        <p:strVal val="visible"/>
                                      </p:to>
                                    </p:set>
                                    <p:anim calcmode="lin" valueType="num">
                                      <p:cBhvr>
                                        <p:cTn id="81" dur="1000" fill="hold"/>
                                        <p:tgtEl>
                                          <p:spTgt spid="72"/>
                                        </p:tgtEl>
                                        <p:attrNameLst>
                                          <p:attrName>ppt_w</p:attrName>
                                        </p:attrNameLst>
                                      </p:cBhvr>
                                      <p:tavLst>
                                        <p:tav tm="0">
                                          <p:val>
                                            <p:fltVal val="0"/>
                                          </p:val>
                                        </p:tav>
                                        <p:tav tm="100000">
                                          <p:val>
                                            <p:strVal val="#ppt_w"/>
                                          </p:val>
                                        </p:tav>
                                      </p:tavLst>
                                    </p:anim>
                                    <p:anim calcmode="lin" valueType="num">
                                      <p:cBhvr>
                                        <p:cTn id="82" dur="1000" fill="hold"/>
                                        <p:tgtEl>
                                          <p:spTgt spid="72"/>
                                        </p:tgtEl>
                                        <p:attrNameLst>
                                          <p:attrName>ppt_h</p:attrName>
                                        </p:attrNameLst>
                                      </p:cBhvr>
                                      <p:tavLst>
                                        <p:tav tm="0">
                                          <p:val>
                                            <p:fltVal val="0"/>
                                          </p:val>
                                        </p:tav>
                                        <p:tav tm="100000">
                                          <p:val>
                                            <p:strVal val="#ppt_h"/>
                                          </p:val>
                                        </p:tav>
                                      </p:tavLst>
                                    </p:anim>
                                    <p:animEffect transition="in" filter="fade">
                                      <p:cBhvr>
                                        <p:cTn id="83" dur="1000"/>
                                        <p:tgtEl>
                                          <p:spTgt spid="72"/>
                                        </p:tgtEl>
                                      </p:cBhvr>
                                    </p:animEffect>
                                  </p:childTnLst>
                                </p:cTn>
                              </p:par>
                              <p:par>
                                <p:cTn id="84" presetID="64" presetClass="path" presetSubtype="0" fill="hold" nodeType="withEffect">
                                  <p:stCondLst>
                                    <p:cond delay="300"/>
                                  </p:stCondLst>
                                  <p:childTnLst>
                                    <p:animMotion origin="layout" path="M -8.33333E-7 3.20988E-6 L 1.0349 -0.87346 " pathEditMode="relative" rAng="0" ptsTypes="AA">
                                      <p:cBhvr>
                                        <p:cTn id="85" dur="1000" spd="-100000" fill="hold"/>
                                        <p:tgtEl>
                                          <p:spTgt spid="72"/>
                                        </p:tgtEl>
                                        <p:attrNameLst>
                                          <p:attrName>ppt_x</p:attrName>
                                          <p:attrName>ppt_y</p:attrName>
                                        </p:attrNameLst>
                                      </p:cBhvr>
                                      <p:rCtr x="51736" y="-43673"/>
                                    </p:animMotion>
                                  </p:childTnLst>
                                </p:cTn>
                              </p:par>
                              <p:par>
                                <p:cTn id="86" presetID="1" presetClass="entr" presetSubtype="0" fill="hold" nodeType="withEffect">
                                  <p:stCondLst>
                                    <p:cond delay="200"/>
                                  </p:stCondLst>
                                  <p:childTnLst>
                                    <p:set>
                                      <p:cBhvr>
                                        <p:cTn id="87" dur="1" fill="hold">
                                          <p:stCondLst>
                                            <p:cond delay="0"/>
                                          </p:stCondLst>
                                        </p:cTn>
                                        <p:tgtEl>
                                          <p:spTgt spid="77"/>
                                        </p:tgtEl>
                                        <p:attrNameLst>
                                          <p:attrName>style.visibility</p:attrName>
                                        </p:attrNameLst>
                                      </p:cBhvr>
                                      <p:to>
                                        <p:strVal val="visible"/>
                                      </p:to>
                                    </p:set>
                                  </p:childTnLst>
                                </p:cTn>
                              </p:par>
                              <p:par>
                                <p:cTn id="88" presetID="53" presetClass="entr" presetSubtype="16" fill="hold" nodeType="withEffect">
                                  <p:stCondLst>
                                    <p:cond delay="200"/>
                                  </p:stCondLst>
                                  <p:childTnLst>
                                    <p:set>
                                      <p:cBhvr>
                                        <p:cTn id="89" dur="1" fill="hold">
                                          <p:stCondLst>
                                            <p:cond delay="0"/>
                                          </p:stCondLst>
                                        </p:cTn>
                                        <p:tgtEl>
                                          <p:spTgt spid="77"/>
                                        </p:tgtEl>
                                        <p:attrNameLst>
                                          <p:attrName>style.visibility</p:attrName>
                                        </p:attrNameLst>
                                      </p:cBhvr>
                                      <p:to>
                                        <p:strVal val="visible"/>
                                      </p:to>
                                    </p:set>
                                    <p:anim calcmode="lin" valueType="num">
                                      <p:cBhvr>
                                        <p:cTn id="90" dur="1000" fill="hold"/>
                                        <p:tgtEl>
                                          <p:spTgt spid="77"/>
                                        </p:tgtEl>
                                        <p:attrNameLst>
                                          <p:attrName>ppt_w</p:attrName>
                                        </p:attrNameLst>
                                      </p:cBhvr>
                                      <p:tavLst>
                                        <p:tav tm="0">
                                          <p:val>
                                            <p:fltVal val="0"/>
                                          </p:val>
                                        </p:tav>
                                        <p:tav tm="100000">
                                          <p:val>
                                            <p:strVal val="#ppt_w"/>
                                          </p:val>
                                        </p:tav>
                                      </p:tavLst>
                                    </p:anim>
                                    <p:anim calcmode="lin" valueType="num">
                                      <p:cBhvr>
                                        <p:cTn id="91" dur="1000" fill="hold"/>
                                        <p:tgtEl>
                                          <p:spTgt spid="77"/>
                                        </p:tgtEl>
                                        <p:attrNameLst>
                                          <p:attrName>ppt_h</p:attrName>
                                        </p:attrNameLst>
                                      </p:cBhvr>
                                      <p:tavLst>
                                        <p:tav tm="0">
                                          <p:val>
                                            <p:fltVal val="0"/>
                                          </p:val>
                                        </p:tav>
                                        <p:tav tm="100000">
                                          <p:val>
                                            <p:strVal val="#ppt_h"/>
                                          </p:val>
                                        </p:tav>
                                      </p:tavLst>
                                    </p:anim>
                                    <p:animEffect transition="in" filter="fade">
                                      <p:cBhvr>
                                        <p:cTn id="92" dur="1000"/>
                                        <p:tgtEl>
                                          <p:spTgt spid="77"/>
                                        </p:tgtEl>
                                      </p:cBhvr>
                                    </p:animEffect>
                                  </p:childTnLst>
                                </p:cTn>
                              </p:par>
                              <p:par>
                                <p:cTn id="93" presetID="64" presetClass="path" presetSubtype="0" fill="hold" nodeType="withEffect">
                                  <p:stCondLst>
                                    <p:cond delay="200"/>
                                  </p:stCondLst>
                                  <p:childTnLst>
                                    <p:animMotion origin="layout" path="M 3.05556E-6 3.44146E-6 L -0.64115 -0.94965 " pathEditMode="relative" rAng="0" ptsTypes="AA">
                                      <p:cBhvr>
                                        <p:cTn id="94" dur="1000" spd="-100000" fill="hold"/>
                                        <p:tgtEl>
                                          <p:spTgt spid="77"/>
                                        </p:tgtEl>
                                        <p:attrNameLst>
                                          <p:attrName>ppt_x</p:attrName>
                                          <p:attrName>ppt_y</p:attrName>
                                        </p:attrNameLst>
                                      </p:cBhvr>
                                      <p:rCtr x="-32066" y="-47482"/>
                                    </p:animMotion>
                                  </p:childTnLst>
                                </p:cTn>
                              </p:par>
                            </p:childTnLst>
                          </p:cTn>
                        </p:par>
                        <p:par>
                          <p:cTn id="95" fill="hold">
                            <p:stCondLst>
                              <p:cond delay="1400"/>
                            </p:stCondLst>
                            <p:childTnLst>
                              <p:par>
                                <p:cTn id="96" presetID="10" presetClass="entr" presetSubtype="0" fill="hold" grpId="0" nodeType="afterEffect">
                                  <p:stCondLst>
                                    <p:cond delay="0"/>
                                  </p:stCondLst>
                                  <p:iterate type="lt">
                                    <p:tmPct val="0"/>
                                  </p:iterate>
                                  <p:childTnLst>
                                    <p:set>
                                      <p:cBhvr>
                                        <p:cTn id="97" dur="1" fill="hold">
                                          <p:stCondLst>
                                            <p:cond delay="0"/>
                                          </p:stCondLst>
                                        </p:cTn>
                                        <p:tgtEl>
                                          <p:spTgt spid="81"/>
                                        </p:tgtEl>
                                        <p:attrNameLst>
                                          <p:attrName>style.visibility</p:attrName>
                                        </p:attrNameLst>
                                      </p:cBhvr>
                                      <p:to>
                                        <p:strVal val="visible"/>
                                      </p:to>
                                    </p:set>
                                    <p:animEffect transition="in" filter="fade">
                                      <p:cBhvr>
                                        <p:cTn id="98" dur="500"/>
                                        <p:tgtEl>
                                          <p:spTgt spid="81"/>
                                        </p:tgtEl>
                                      </p:cBhvr>
                                    </p:animEffect>
                                  </p:childTnLst>
                                </p:cTn>
                              </p:par>
                            </p:childTnLst>
                          </p:cTn>
                        </p:par>
                        <p:par>
                          <p:cTn id="99" fill="hold">
                            <p:stCondLst>
                              <p:cond delay="1900"/>
                            </p:stCondLst>
                            <p:childTnLst>
                              <p:par>
                                <p:cTn id="100" presetID="34" presetClass="emph" presetSubtype="0" fill="hold" grpId="1" nodeType="afterEffect">
                                  <p:stCondLst>
                                    <p:cond delay="0"/>
                                  </p:stCondLst>
                                  <p:iterate type="lt">
                                    <p:tmPct val="10000"/>
                                  </p:iterate>
                                  <p:childTnLst>
                                    <p:animMotion origin="layout" path="M 0.0 0.0 L 0.0 -0.07213" pathEditMode="relative" ptsTypes="">
                                      <p:cBhvr>
                                        <p:cTn id="101" dur="250" accel="50000" decel="50000" autoRev="1" fill="hold">
                                          <p:stCondLst>
                                            <p:cond delay="0"/>
                                          </p:stCondLst>
                                        </p:cTn>
                                        <p:tgtEl>
                                          <p:spTgt spid="81"/>
                                        </p:tgtEl>
                                        <p:attrNameLst>
                                          <p:attrName>ppt_x</p:attrName>
                                          <p:attrName>ppt_y</p:attrName>
                                        </p:attrNameLst>
                                      </p:cBhvr>
                                    </p:animMotion>
                                    <p:animRot by="1500000">
                                      <p:cBhvr>
                                        <p:cTn id="102" dur="125" fill="hold">
                                          <p:stCondLst>
                                            <p:cond delay="0"/>
                                          </p:stCondLst>
                                        </p:cTn>
                                        <p:tgtEl>
                                          <p:spTgt spid="81"/>
                                        </p:tgtEl>
                                        <p:attrNameLst>
                                          <p:attrName>r</p:attrName>
                                        </p:attrNameLst>
                                      </p:cBhvr>
                                    </p:animRot>
                                    <p:animRot by="-1500000">
                                      <p:cBhvr>
                                        <p:cTn id="103" dur="125" fill="hold">
                                          <p:stCondLst>
                                            <p:cond delay="125"/>
                                          </p:stCondLst>
                                        </p:cTn>
                                        <p:tgtEl>
                                          <p:spTgt spid="81"/>
                                        </p:tgtEl>
                                        <p:attrNameLst>
                                          <p:attrName>r</p:attrName>
                                        </p:attrNameLst>
                                      </p:cBhvr>
                                    </p:animRot>
                                    <p:animRot by="-1500000">
                                      <p:cBhvr>
                                        <p:cTn id="104" dur="125" fill="hold">
                                          <p:stCondLst>
                                            <p:cond delay="250"/>
                                          </p:stCondLst>
                                        </p:cTn>
                                        <p:tgtEl>
                                          <p:spTgt spid="81"/>
                                        </p:tgtEl>
                                        <p:attrNameLst>
                                          <p:attrName>r</p:attrName>
                                        </p:attrNameLst>
                                      </p:cBhvr>
                                    </p:animRot>
                                    <p:animRot by="1500000">
                                      <p:cBhvr>
                                        <p:cTn id="105" dur="125" fill="hold">
                                          <p:stCondLst>
                                            <p:cond delay="375"/>
                                          </p:stCondLst>
                                        </p:cTn>
                                        <p:tgtEl>
                                          <p:spTgt spid="81"/>
                                        </p:tgtEl>
                                        <p:attrNameLst>
                                          <p:attrName>r</p:attrName>
                                        </p:attrNameLst>
                                      </p:cBhvr>
                                    </p:animRot>
                                  </p:childTnLst>
                                </p:cTn>
                              </p:par>
                            </p:childTnLst>
                          </p:cTn>
                        </p:par>
                        <p:par>
                          <p:cTn id="106" fill="hold">
                            <p:stCondLst>
                              <p:cond delay="2650"/>
                            </p:stCondLst>
                            <p:childTnLst>
                              <p:par>
                                <p:cTn id="107" presetID="10" presetClass="entr" presetSubtype="0" fill="hold" grpId="0" nodeType="afterEffect">
                                  <p:stCondLst>
                                    <p:cond delay="0"/>
                                  </p:stCondLst>
                                  <p:childTnLst>
                                    <p:set>
                                      <p:cBhvr>
                                        <p:cTn id="108" dur="1" fill="hold">
                                          <p:stCondLst>
                                            <p:cond delay="0"/>
                                          </p:stCondLst>
                                        </p:cTn>
                                        <p:tgtEl>
                                          <p:spTgt spid="27"/>
                                        </p:tgtEl>
                                        <p:attrNameLst>
                                          <p:attrName>style.visibility</p:attrName>
                                        </p:attrNameLst>
                                      </p:cBhvr>
                                      <p:to>
                                        <p:strVal val="visible"/>
                                      </p:to>
                                    </p:set>
                                    <p:animEffect transition="in" filter="fade">
                                      <p:cBhvr>
                                        <p:cTn id="109"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0" grpId="2" animBg="1"/>
      <p:bldP spid="41" grpId="0" animBg="1"/>
      <p:bldP spid="41" grpId="1" animBg="1"/>
      <p:bldP spid="41" grpId="2" animBg="1"/>
      <p:bldP spid="75" grpId="0" animBg="1"/>
      <p:bldP spid="75" grpId="1" animBg="1"/>
      <p:bldP spid="75" grpId="2" animBg="1"/>
      <p:bldP spid="76" grpId="0" animBg="1"/>
      <p:bldP spid="76" grpId="1" animBg="1"/>
      <p:bldP spid="76" grpId="2" animBg="1"/>
      <p:bldP spid="81" grpId="0"/>
      <p:bldP spid="81" grpId="1"/>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TextBox 93"/>
          <p:cNvSpPr txBox="1"/>
          <p:nvPr/>
        </p:nvSpPr>
        <p:spPr>
          <a:xfrm>
            <a:off x="908957" y="206330"/>
            <a:ext cx="2236510" cy="400110"/>
          </a:xfrm>
          <a:prstGeom prst="rect">
            <a:avLst/>
          </a:prstGeom>
          <a:noFill/>
        </p:spPr>
        <p:txBody>
          <a:bodyPr wrap="none" rtlCol="0">
            <a:spAutoFit/>
          </a:bodyPr>
          <a:lstStyle/>
          <a:p>
            <a:r>
              <a:rPr lang="zh-CN" altLang="en-US" sz="2000" b="1" dirty="0">
                <a:solidFill>
                  <a:srgbClr val="C00000"/>
                </a:solidFill>
                <a:latin typeface="华文细黑" panose="02010600040101010101" pitchFamily="2" charset="-122"/>
                <a:ea typeface="华文细黑" panose="02010600040101010101" pitchFamily="2" charset="-122"/>
              </a:rPr>
              <a:t>需求分析学习情况</a:t>
            </a:r>
          </a:p>
        </p:txBody>
      </p:sp>
      <p:cxnSp>
        <p:nvCxnSpPr>
          <p:cNvPr id="14" name="直接连接符 13"/>
          <p:cNvCxnSpPr/>
          <p:nvPr/>
        </p:nvCxnSpPr>
        <p:spPr>
          <a:xfrm>
            <a:off x="3089854" y="308377"/>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0" y="4940300"/>
            <a:ext cx="9144000" cy="215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4"/>
          <a:stretch>
            <a:fillRect/>
          </a:stretch>
        </p:blipFill>
        <p:spPr>
          <a:xfrm>
            <a:off x="0" y="637893"/>
            <a:ext cx="9144000" cy="3867713"/>
          </a:xfrm>
          <a:prstGeom prst="rect">
            <a:avLst/>
          </a:prstGeom>
        </p:spPr>
      </p:pic>
      <p:sp>
        <p:nvSpPr>
          <p:cNvPr id="9" name="矩形 8"/>
          <p:cNvSpPr/>
          <p:nvPr/>
        </p:nvSpPr>
        <p:spPr>
          <a:xfrm>
            <a:off x="7729909" y="4505606"/>
            <a:ext cx="1329494" cy="553998"/>
          </a:xfrm>
          <a:prstGeom prst="rect">
            <a:avLst/>
          </a:prstGeom>
        </p:spPr>
        <p:txBody>
          <a:bodyPr wrap="square">
            <a:spAutoFit/>
          </a:bodyPr>
          <a:lstStyle/>
          <a:p>
            <a:pPr>
              <a:lnSpc>
                <a:spcPct val="150000"/>
              </a:lnSpc>
              <a:spcBef>
                <a:spcPts val="600"/>
              </a:spcBef>
              <a:spcAft>
                <a:spcPts val="600"/>
              </a:spcAft>
            </a:pPr>
            <a:r>
              <a:rPr lang="en-US" altLang="zh-CN" sz="2000" dirty="0" smtClean="0">
                <a:latin typeface="微软雅黑" panose="020B0503020204020204" pitchFamily="34" charset="-122"/>
                <a:ea typeface="微软雅黑" panose="020B0503020204020204" pitchFamily="34" charset="-122"/>
              </a:rPr>
              <a:t>2020.3.9</a:t>
            </a:r>
            <a:endParaRPr lang="zh-CN" altLang="en-US" sz="2000" b="0" i="0" dirty="0">
              <a:solidFill>
                <a:srgbClr val="000000"/>
              </a:solidFill>
              <a:effectLst/>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414762478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9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TextBox 93"/>
          <p:cNvSpPr txBox="1"/>
          <p:nvPr/>
        </p:nvSpPr>
        <p:spPr>
          <a:xfrm>
            <a:off x="908957" y="206330"/>
            <a:ext cx="2236510" cy="400110"/>
          </a:xfrm>
          <a:prstGeom prst="rect">
            <a:avLst/>
          </a:prstGeom>
          <a:noFill/>
        </p:spPr>
        <p:txBody>
          <a:bodyPr wrap="none" rtlCol="0">
            <a:spAutoFit/>
          </a:bodyPr>
          <a:lstStyle/>
          <a:p>
            <a:r>
              <a:rPr lang="zh-CN" altLang="en-US" sz="2000" b="1" dirty="0">
                <a:solidFill>
                  <a:srgbClr val="C00000"/>
                </a:solidFill>
                <a:latin typeface="华文细黑" panose="02010600040101010101" pitchFamily="2" charset="-122"/>
                <a:ea typeface="华文细黑" panose="02010600040101010101" pitchFamily="2" charset="-122"/>
              </a:rPr>
              <a:t>需求分析学习情况</a:t>
            </a:r>
          </a:p>
        </p:txBody>
      </p:sp>
      <p:cxnSp>
        <p:nvCxnSpPr>
          <p:cNvPr id="14" name="直接连接符 13"/>
          <p:cNvCxnSpPr/>
          <p:nvPr/>
        </p:nvCxnSpPr>
        <p:spPr>
          <a:xfrm>
            <a:off x="3082538" y="308377"/>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0" y="4940300"/>
            <a:ext cx="9144000" cy="215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4"/>
          <a:stretch>
            <a:fillRect/>
          </a:stretch>
        </p:blipFill>
        <p:spPr>
          <a:xfrm>
            <a:off x="515257" y="751338"/>
            <a:ext cx="8280806" cy="4024027"/>
          </a:xfrm>
          <a:prstGeom prst="rect">
            <a:avLst/>
          </a:prstGeom>
        </p:spPr>
      </p:pic>
      <p:sp>
        <p:nvSpPr>
          <p:cNvPr id="9" name="矩形 8"/>
          <p:cNvSpPr/>
          <p:nvPr/>
        </p:nvSpPr>
        <p:spPr>
          <a:xfrm>
            <a:off x="7814506" y="4494252"/>
            <a:ext cx="1329494" cy="553998"/>
          </a:xfrm>
          <a:prstGeom prst="rect">
            <a:avLst/>
          </a:prstGeom>
        </p:spPr>
        <p:txBody>
          <a:bodyPr wrap="square">
            <a:spAutoFit/>
          </a:bodyPr>
          <a:lstStyle/>
          <a:p>
            <a:pPr>
              <a:lnSpc>
                <a:spcPct val="150000"/>
              </a:lnSpc>
              <a:spcBef>
                <a:spcPts val="600"/>
              </a:spcBef>
              <a:spcAft>
                <a:spcPts val="600"/>
              </a:spcAft>
            </a:pPr>
            <a:r>
              <a:rPr lang="en-US" altLang="zh-CN" sz="2000" dirty="0" smtClean="0">
                <a:latin typeface="微软雅黑" panose="020B0503020204020204" pitchFamily="34" charset="-122"/>
                <a:ea typeface="微软雅黑" panose="020B0503020204020204" pitchFamily="34" charset="-122"/>
              </a:rPr>
              <a:t>2020.3.9</a:t>
            </a:r>
            <a:endParaRPr lang="zh-CN" altLang="en-US" sz="2000" b="0" i="0" dirty="0">
              <a:solidFill>
                <a:srgbClr val="000000"/>
              </a:solidFill>
              <a:effectLst/>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70115001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9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TextBox 93"/>
          <p:cNvSpPr txBox="1"/>
          <p:nvPr/>
        </p:nvSpPr>
        <p:spPr>
          <a:xfrm>
            <a:off x="908957" y="206330"/>
            <a:ext cx="1210588" cy="400110"/>
          </a:xfrm>
          <a:prstGeom prst="rect">
            <a:avLst/>
          </a:prstGeom>
          <a:noFill/>
        </p:spPr>
        <p:txBody>
          <a:bodyPr wrap="none" rtlCol="0">
            <a:spAutoFit/>
          </a:bodyPr>
          <a:lstStyle/>
          <a:p>
            <a:r>
              <a:rPr lang="zh-CN" altLang="en-US" sz="2000" b="1" dirty="0">
                <a:solidFill>
                  <a:srgbClr val="C00000"/>
                </a:solidFill>
                <a:latin typeface="华文细黑" panose="02010600040101010101" pitchFamily="2" charset="-122"/>
                <a:ea typeface="华文细黑" panose="02010600040101010101" pitchFamily="2" charset="-122"/>
              </a:rPr>
              <a:t>遗留问题</a:t>
            </a:r>
          </a:p>
        </p:txBody>
      </p:sp>
      <p:cxnSp>
        <p:nvCxnSpPr>
          <p:cNvPr id="14" name="直接连接符 13"/>
          <p:cNvCxnSpPr/>
          <p:nvPr/>
        </p:nvCxnSpPr>
        <p:spPr>
          <a:xfrm>
            <a:off x="2119545" y="308377"/>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0" y="4940300"/>
            <a:ext cx="9144000" cy="215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908957" y="1285450"/>
            <a:ext cx="7211461" cy="2646878"/>
          </a:xfrm>
          <a:prstGeom prst="rect">
            <a:avLst/>
          </a:prstGeom>
        </p:spPr>
        <p:txBody>
          <a:bodyPr wrap="square">
            <a:spAutoFit/>
          </a:bodyPr>
          <a:lstStyle/>
          <a:p>
            <a:pPr>
              <a:lnSpc>
                <a:spcPct val="150000"/>
              </a:lnSpc>
              <a:spcBef>
                <a:spcPts val="600"/>
              </a:spcBef>
              <a:spcAft>
                <a:spcPts val="600"/>
              </a:spcAft>
            </a:pPr>
            <a:r>
              <a:rPr lang="zh-CN" altLang="en-US" sz="2000" dirty="0" smtClean="0">
                <a:latin typeface="微软雅黑" panose="020B0503020204020204" pitchFamily="34" charset="-122"/>
                <a:ea typeface="微软雅黑" panose="020B0503020204020204" pitchFamily="34" charset="-122"/>
              </a:rPr>
              <a:t>根据调研表，需求分析章节同学们存在不少问题</a:t>
            </a:r>
          </a:p>
          <a:p>
            <a:pPr lvl="1">
              <a:lnSpc>
                <a:spcPct val="120000"/>
              </a:lnSpc>
              <a:spcBef>
                <a:spcPts val="600"/>
              </a:spcBef>
              <a:spcAft>
                <a:spcPts val="600"/>
              </a:spcAft>
            </a:pPr>
            <a:r>
              <a:rPr lang="zh-CN" altLang="en-US" sz="2000" dirty="0" smtClean="0">
                <a:latin typeface="微软雅黑" panose="020B0503020204020204" pitchFamily="34" charset="-122"/>
                <a:ea typeface="微软雅黑" panose="020B0503020204020204" pitchFamily="34" charset="-122"/>
              </a:rPr>
              <a:t>该怎么去做需求分析？计算机边界该如何划分？</a:t>
            </a:r>
            <a:endParaRPr lang="en-US" altLang="zh-CN" sz="2000" dirty="0" smtClean="0">
              <a:latin typeface="微软雅黑" panose="020B0503020204020204" pitchFamily="34" charset="-122"/>
              <a:ea typeface="微软雅黑" panose="020B0503020204020204" pitchFamily="34" charset="-122"/>
            </a:endParaRPr>
          </a:p>
          <a:p>
            <a:pPr lvl="1">
              <a:lnSpc>
                <a:spcPct val="120000"/>
              </a:lnSpc>
              <a:spcBef>
                <a:spcPts val="600"/>
              </a:spcBef>
              <a:spcAft>
                <a:spcPts val="600"/>
              </a:spcAft>
            </a:pPr>
            <a:r>
              <a:rPr lang="zh-CN" altLang="en-US" sz="2000" dirty="0" smtClean="0">
                <a:latin typeface="微软雅黑" panose="020B0503020204020204" pitchFamily="34" charset="-122"/>
                <a:ea typeface="微软雅黑" panose="020B0503020204020204" pitchFamily="34" charset="-122"/>
              </a:rPr>
              <a:t>数据字典内容和形成过程？</a:t>
            </a:r>
            <a:endParaRPr lang="en-US" altLang="zh-CN" sz="2000" dirty="0" smtClean="0">
              <a:latin typeface="微软雅黑" panose="020B0503020204020204" pitchFamily="34" charset="-122"/>
              <a:ea typeface="微软雅黑" panose="020B0503020204020204" pitchFamily="34" charset="-122"/>
            </a:endParaRPr>
          </a:p>
          <a:p>
            <a:pPr lvl="1">
              <a:lnSpc>
                <a:spcPct val="120000"/>
              </a:lnSpc>
              <a:spcBef>
                <a:spcPts val="600"/>
              </a:spcBef>
              <a:spcAft>
                <a:spcPts val="600"/>
              </a:spcAft>
            </a:pPr>
            <a:r>
              <a:rPr lang="zh-CN" altLang="en-US" sz="2000" dirty="0" smtClean="0">
                <a:latin typeface="微软雅黑" panose="020B0503020204020204" pitchFamily="34" charset="-122"/>
                <a:ea typeface="微软雅黑" panose="020B0503020204020204" pitchFamily="34" charset="-122"/>
              </a:rPr>
              <a:t>怎么就算需求分析完成了？</a:t>
            </a:r>
            <a:endParaRPr lang="en-US" altLang="zh-CN" sz="2000" dirty="0" smtClean="0">
              <a:latin typeface="微软雅黑" panose="020B0503020204020204" pitchFamily="34" charset="-122"/>
              <a:ea typeface="微软雅黑" panose="020B0503020204020204" pitchFamily="34" charset="-122"/>
            </a:endParaRPr>
          </a:p>
          <a:p>
            <a:pPr lvl="1">
              <a:lnSpc>
                <a:spcPct val="120000"/>
              </a:lnSpc>
              <a:spcBef>
                <a:spcPts val="600"/>
              </a:spcBef>
              <a:spcAft>
                <a:spcPts val="600"/>
              </a:spcAft>
            </a:pPr>
            <a:r>
              <a:rPr lang="en-US" altLang="zh-CN" sz="2000" b="0" i="0" dirty="0">
                <a:solidFill>
                  <a:srgbClr val="000000"/>
                </a:solidFill>
                <a:effectLst/>
                <a:latin typeface="微软雅黑" panose="020B0503020204020204" pitchFamily="34" charset="-122"/>
                <a:ea typeface="微软雅黑" panose="020B0503020204020204" pitchFamily="34" charset="-122"/>
              </a:rPr>
              <a:t>……</a:t>
            </a:r>
            <a:endParaRPr lang="zh-CN" altLang="en-US" sz="2000" b="0" i="0" dirty="0">
              <a:solidFill>
                <a:srgbClr val="000000"/>
              </a:solidFill>
              <a:effectLst/>
              <a:latin typeface="微软雅黑" panose="020B0503020204020204" pitchFamily="34" charset="-122"/>
              <a:ea typeface="微软雅黑" panose="020B0503020204020204" pitchFamily="34" charset="-122"/>
            </a:endParaRPr>
          </a:p>
        </p:txBody>
      </p:sp>
      <p:sp>
        <p:nvSpPr>
          <p:cNvPr id="36" name="椭圆 35"/>
          <p:cNvSpPr/>
          <p:nvPr/>
        </p:nvSpPr>
        <p:spPr>
          <a:xfrm>
            <a:off x="992445" y="1991952"/>
            <a:ext cx="273671" cy="270513"/>
          </a:xfrm>
          <a:prstGeom prst="ellips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992445" y="2515778"/>
            <a:ext cx="273671" cy="270513"/>
          </a:xfrm>
          <a:prstGeom prst="ellips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992444" y="3039604"/>
            <a:ext cx="273671" cy="270513"/>
          </a:xfrm>
          <a:prstGeom prst="ellips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21258445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9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3" name="直接连接符 82"/>
          <p:cNvCxnSpPr>
            <a:stCxn id="50" idx="1"/>
          </p:cNvCxnSpPr>
          <p:nvPr/>
        </p:nvCxnSpPr>
        <p:spPr>
          <a:xfrm>
            <a:off x="4425309" y="2892444"/>
            <a:ext cx="1267883" cy="18037"/>
          </a:xfrm>
          <a:prstGeom prst="line">
            <a:avLst/>
          </a:prstGeom>
          <a:ln w="6350">
            <a:solidFill>
              <a:schemeClr val="tx1"/>
            </a:solidFill>
            <a:prstDash val="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4377716" y="2630834"/>
            <a:ext cx="544383" cy="551838"/>
            <a:chOff x="2683251" y="1962867"/>
            <a:chExt cx="1301106" cy="1318926"/>
          </a:xfrm>
          <a:effectLst>
            <a:outerShdw blurRad="254000" dist="254000" dir="8100000" algn="tr" rotWithShape="0">
              <a:prstClr val="black">
                <a:alpha val="50000"/>
              </a:prstClr>
            </a:outerShdw>
          </a:effectLst>
        </p:grpSpPr>
        <p:sp>
          <p:nvSpPr>
            <p:cNvPr id="49" name="椭圆 48"/>
            <p:cNvSpPr/>
            <p:nvPr/>
          </p:nvSpPr>
          <p:spPr>
            <a:xfrm>
              <a:off x="2683251" y="1980687"/>
              <a:ext cx="1301106" cy="1301106"/>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TextBox 49"/>
            <p:cNvSpPr txBox="1"/>
            <p:nvPr/>
          </p:nvSpPr>
          <p:spPr>
            <a:xfrm>
              <a:off x="2797001" y="1962867"/>
              <a:ext cx="1108001" cy="1250527"/>
            </a:xfrm>
            <a:prstGeom prst="rect">
              <a:avLst/>
            </a:prstGeom>
            <a:noFill/>
          </p:spPr>
          <p:txBody>
            <a:bodyPr wrap="none" rtlCol="0">
              <a:spAutoFit/>
            </a:bodyPr>
            <a:lstStyle/>
            <a:p>
              <a:r>
                <a:rPr lang="en-US" altLang="zh-CN" sz="2800" dirty="0" smtClean="0">
                  <a:solidFill>
                    <a:schemeClr val="bg1"/>
                  </a:solidFill>
                  <a:latin typeface="Watford DB" pitchFamily="2" charset="0"/>
                  <a:ea typeface="造字工房劲黑（非商用）常规体" pitchFamily="50" charset="-122"/>
                </a:rPr>
                <a:t>3</a:t>
              </a:r>
              <a:endParaRPr lang="zh-CN" altLang="en-US" sz="3600" dirty="0">
                <a:solidFill>
                  <a:schemeClr val="bg1"/>
                </a:solidFill>
                <a:latin typeface="Watford DB" pitchFamily="2" charset="0"/>
                <a:ea typeface="造字工房劲黑（非商用）常规体" pitchFamily="50" charset="-122"/>
              </a:endParaRPr>
            </a:p>
          </p:txBody>
        </p:sp>
      </p:grpSp>
      <p:grpSp>
        <p:nvGrpSpPr>
          <p:cNvPr id="51" name="组合 50"/>
          <p:cNvGrpSpPr/>
          <p:nvPr/>
        </p:nvGrpSpPr>
        <p:grpSpPr>
          <a:xfrm>
            <a:off x="4248889" y="1808951"/>
            <a:ext cx="544383" cy="544383"/>
            <a:chOff x="2683251" y="1980687"/>
            <a:chExt cx="1301106" cy="1301106"/>
          </a:xfrm>
          <a:effectLst>
            <a:outerShdw blurRad="254000" dist="254000" dir="8100000" algn="tr" rotWithShape="0">
              <a:prstClr val="black">
                <a:alpha val="50000"/>
              </a:prstClr>
            </a:outerShdw>
          </a:effectLst>
        </p:grpSpPr>
        <p:sp>
          <p:nvSpPr>
            <p:cNvPr id="52" name="椭圆 51"/>
            <p:cNvSpPr/>
            <p:nvPr/>
          </p:nvSpPr>
          <p:spPr>
            <a:xfrm>
              <a:off x="2683251" y="1980687"/>
              <a:ext cx="1301106" cy="1301106"/>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TextBox 52"/>
            <p:cNvSpPr txBox="1"/>
            <p:nvPr/>
          </p:nvSpPr>
          <p:spPr>
            <a:xfrm>
              <a:off x="2800935" y="1980687"/>
              <a:ext cx="1108003" cy="1250525"/>
            </a:xfrm>
            <a:prstGeom prst="rect">
              <a:avLst/>
            </a:prstGeom>
            <a:noFill/>
          </p:spPr>
          <p:txBody>
            <a:bodyPr wrap="none" rtlCol="0">
              <a:spAutoFit/>
            </a:bodyPr>
            <a:lstStyle/>
            <a:p>
              <a:r>
                <a:rPr lang="en-US" altLang="zh-CN" sz="2800" dirty="0" smtClean="0">
                  <a:solidFill>
                    <a:schemeClr val="bg1"/>
                  </a:solidFill>
                  <a:latin typeface="Watford DB" pitchFamily="2" charset="0"/>
                  <a:ea typeface="造字工房劲黑（非商用）常规体" pitchFamily="50" charset="-122"/>
                </a:rPr>
                <a:t>2</a:t>
              </a:r>
              <a:endParaRPr lang="zh-CN" altLang="en-US" sz="2800" dirty="0">
                <a:solidFill>
                  <a:schemeClr val="bg1"/>
                </a:solidFill>
                <a:latin typeface="Watford DB" pitchFamily="2" charset="0"/>
                <a:ea typeface="造字工房劲黑（非商用）常规体" pitchFamily="50" charset="-122"/>
              </a:endParaRPr>
            </a:p>
          </p:txBody>
        </p:sp>
      </p:grpSp>
      <p:grpSp>
        <p:nvGrpSpPr>
          <p:cNvPr id="54" name="组合 53"/>
          <p:cNvGrpSpPr/>
          <p:nvPr/>
        </p:nvGrpSpPr>
        <p:grpSpPr>
          <a:xfrm>
            <a:off x="3692089" y="1070434"/>
            <a:ext cx="544383" cy="544383"/>
            <a:chOff x="2683251" y="1980687"/>
            <a:chExt cx="1301106" cy="1301106"/>
          </a:xfrm>
          <a:effectLst>
            <a:outerShdw blurRad="254000" dist="254000" dir="8100000" algn="tr" rotWithShape="0">
              <a:prstClr val="black">
                <a:alpha val="50000"/>
              </a:prstClr>
            </a:outerShdw>
          </a:effectLst>
        </p:grpSpPr>
        <p:sp>
          <p:nvSpPr>
            <p:cNvPr id="55" name="椭圆 54"/>
            <p:cNvSpPr/>
            <p:nvPr/>
          </p:nvSpPr>
          <p:spPr>
            <a:xfrm>
              <a:off x="2683251" y="1980687"/>
              <a:ext cx="1301106" cy="1301106"/>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TextBox 55"/>
            <p:cNvSpPr txBox="1"/>
            <p:nvPr/>
          </p:nvSpPr>
          <p:spPr>
            <a:xfrm>
              <a:off x="2832415" y="1997052"/>
              <a:ext cx="1108003" cy="1250525"/>
            </a:xfrm>
            <a:prstGeom prst="rect">
              <a:avLst/>
            </a:prstGeom>
            <a:noFill/>
            <a:ln>
              <a:noFill/>
            </a:ln>
          </p:spPr>
          <p:txBody>
            <a:bodyPr wrap="none" rtlCol="0">
              <a:spAutoFit/>
            </a:bodyPr>
            <a:lstStyle/>
            <a:p>
              <a:r>
                <a:rPr lang="en-US" altLang="zh-CN" sz="2800" dirty="0" smtClean="0">
                  <a:solidFill>
                    <a:schemeClr val="bg1"/>
                  </a:solidFill>
                  <a:latin typeface="Watford DB" pitchFamily="2" charset="0"/>
                  <a:ea typeface="造字工房劲黑（非商用）常规体" pitchFamily="50" charset="-122"/>
                </a:rPr>
                <a:t>1</a:t>
              </a:r>
              <a:endParaRPr lang="zh-CN" altLang="en-US" sz="2800" dirty="0">
                <a:solidFill>
                  <a:schemeClr val="bg1"/>
                </a:solidFill>
                <a:latin typeface="Watford DB" pitchFamily="2" charset="0"/>
                <a:ea typeface="造字工房劲黑（非商用）常规体" pitchFamily="50" charset="-122"/>
              </a:endParaRPr>
            </a:p>
          </p:txBody>
        </p:sp>
      </p:grpSp>
      <p:grpSp>
        <p:nvGrpSpPr>
          <p:cNvPr id="59" name="组合 58"/>
          <p:cNvGrpSpPr/>
          <p:nvPr/>
        </p:nvGrpSpPr>
        <p:grpSpPr>
          <a:xfrm>
            <a:off x="4202627" y="3454374"/>
            <a:ext cx="544383" cy="544383"/>
            <a:chOff x="2683251" y="1980687"/>
            <a:chExt cx="1301106" cy="1301106"/>
          </a:xfrm>
          <a:effectLst>
            <a:outerShdw blurRad="254000" dist="254000" dir="8100000" algn="tr" rotWithShape="0">
              <a:prstClr val="black">
                <a:alpha val="50000"/>
              </a:prstClr>
            </a:outerShdw>
          </a:effectLst>
        </p:grpSpPr>
        <p:sp>
          <p:nvSpPr>
            <p:cNvPr id="60" name="椭圆 59"/>
            <p:cNvSpPr/>
            <p:nvPr/>
          </p:nvSpPr>
          <p:spPr>
            <a:xfrm>
              <a:off x="2683251" y="1980687"/>
              <a:ext cx="1301106" cy="1301106"/>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TextBox 60"/>
            <p:cNvSpPr txBox="1"/>
            <p:nvPr/>
          </p:nvSpPr>
          <p:spPr>
            <a:xfrm>
              <a:off x="2771707" y="1997052"/>
              <a:ext cx="1108004" cy="1250525"/>
            </a:xfrm>
            <a:prstGeom prst="rect">
              <a:avLst/>
            </a:prstGeom>
            <a:noFill/>
            <a:ln>
              <a:noFill/>
            </a:ln>
          </p:spPr>
          <p:txBody>
            <a:bodyPr wrap="none" rtlCol="0">
              <a:spAutoFit/>
            </a:bodyPr>
            <a:lstStyle/>
            <a:p>
              <a:r>
                <a:rPr lang="en-US" altLang="zh-CN" sz="2800" dirty="0" smtClean="0">
                  <a:solidFill>
                    <a:schemeClr val="bg1"/>
                  </a:solidFill>
                  <a:latin typeface="Watford DB" pitchFamily="2" charset="0"/>
                  <a:ea typeface="造字工房劲黑（非商用）常规体" pitchFamily="50" charset="-122"/>
                </a:rPr>
                <a:t>4</a:t>
              </a:r>
              <a:endParaRPr lang="zh-CN" altLang="en-US" sz="2800" dirty="0">
                <a:solidFill>
                  <a:schemeClr val="bg1"/>
                </a:solidFill>
                <a:latin typeface="Watford DB" pitchFamily="2" charset="0"/>
                <a:ea typeface="造字工房劲黑（非商用）常规体" pitchFamily="50" charset="-122"/>
              </a:endParaRPr>
            </a:p>
          </p:txBody>
        </p:sp>
      </p:grpSp>
      <p:grpSp>
        <p:nvGrpSpPr>
          <p:cNvPr id="39" name="组合 38"/>
          <p:cNvGrpSpPr/>
          <p:nvPr/>
        </p:nvGrpSpPr>
        <p:grpSpPr>
          <a:xfrm>
            <a:off x="3578705" y="4183809"/>
            <a:ext cx="553373" cy="584775"/>
            <a:chOff x="2683251" y="1905990"/>
            <a:chExt cx="1322595" cy="1397645"/>
          </a:xfrm>
          <a:effectLst>
            <a:outerShdw blurRad="254000" dist="254000" dir="8100000" algn="tr" rotWithShape="0">
              <a:prstClr val="black">
                <a:alpha val="50000"/>
              </a:prstClr>
            </a:outerShdw>
          </a:effectLst>
        </p:grpSpPr>
        <p:sp>
          <p:nvSpPr>
            <p:cNvPr id="40" name="椭圆 39"/>
            <p:cNvSpPr/>
            <p:nvPr/>
          </p:nvSpPr>
          <p:spPr>
            <a:xfrm>
              <a:off x="2683251" y="1980687"/>
              <a:ext cx="1301106" cy="1301106"/>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TextBox 40"/>
            <p:cNvSpPr txBox="1"/>
            <p:nvPr/>
          </p:nvSpPr>
          <p:spPr>
            <a:xfrm>
              <a:off x="2802061" y="1905990"/>
              <a:ext cx="1203785" cy="1397645"/>
            </a:xfrm>
            <a:prstGeom prst="rect">
              <a:avLst/>
            </a:prstGeom>
            <a:noFill/>
            <a:ln>
              <a:noFill/>
            </a:ln>
          </p:spPr>
          <p:txBody>
            <a:bodyPr wrap="none" rtlCol="0">
              <a:spAutoFit/>
            </a:bodyPr>
            <a:lstStyle/>
            <a:p>
              <a:r>
                <a:rPr lang="en-US" altLang="zh-CN" sz="3200" dirty="0" smtClean="0">
                  <a:solidFill>
                    <a:schemeClr val="bg1"/>
                  </a:solidFill>
                  <a:latin typeface="Watford DB" pitchFamily="2" charset="0"/>
                  <a:ea typeface="造字工房劲黑（非商用）常规体" pitchFamily="50" charset="-122"/>
                </a:rPr>
                <a:t>5</a:t>
              </a:r>
              <a:endParaRPr lang="zh-CN" altLang="en-US" sz="3200" dirty="0">
                <a:solidFill>
                  <a:schemeClr val="bg1"/>
                </a:solidFill>
                <a:latin typeface="Watford DB" pitchFamily="2" charset="0"/>
                <a:ea typeface="造字工房劲黑（非商用）常规体" pitchFamily="50" charset="-122"/>
              </a:endParaRPr>
            </a:p>
          </p:txBody>
        </p:sp>
      </p:grpSp>
      <p:grpSp>
        <p:nvGrpSpPr>
          <p:cNvPr id="47" name="组合 46"/>
          <p:cNvGrpSpPr/>
          <p:nvPr/>
        </p:nvGrpSpPr>
        <p:grpSpPr>
          <a:xfrm>
            <a:off x="1069081" y="1763750"/>
            <a:ext cx="2386369" cy="2386369"/>
            <a:chOff x="1278794" y="3334906"/>
            <a:chExt cx="914014" cy="914014"/>
          </a:xfrm>
        </p:grpSpPr>
        <p:grpSp>
          <p:nvGrpSpPr>
            <p:cNvPr id="58" name="组合 57"/>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63" name="同心圆 6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4" name="椭圆 6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2" name="TextBox 61"/>
            <p:cNvSpPr txBox="1"/>
            <p:nvPr/>
          </p:nvSpPr>
          <p:spPr>
            <a:xfrm>
              <a:off x="1443719" y="3591858"/>
              <a:ext cx="59026" cy="127845"/>
            </a:xfrm>
            <a:prstGeom prst="rect">
              <a:avLst/>
            </a:prstGeom>
            <a:noFill/>
          </p:spPr>
          <p:txBody>
            <a:bodyPr wrap="none" rtlCol="0">
              <a:spAutoFit/>
            </a:bodyPr>
            <a:lstStyle/>
            <a:p>
              <a:endParaRPr lang="zh-CN" altLang="en-US" sz="2000" dirty="0">
                <a:latin typeface="Watford DB" pitchFamily="2" charset="0"/>
                <a:ea typeface="造字工房劲黑（非商用）常规体" pitchFamily="50" charset="-122"/>
              </a:endParaRPr>
            </a:p>
          </p:txBody>
        </p:sp>
      </p:grpSp>
      <p:cxnSp>
        <p:nvCxnSpPr>
          <p:cNvPr id="7" name="直接连接符 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TextBox 93"/>
          <p:cNvSpPr txBox="1"/>
          <p:nvPr/>
        </p:nvSpPr>
        <p:spPr>
          <a:xfrm>
            <a:off x="908957" y="206330"/>
            <a:ext cx="1210588" cy="400110"/>
          </a:xfrm>
          <a:prstGeom prst="rect">
            <a:avLst/>
          </a:prstGeom>
          <a:noFill/>
        </p:spPr>
        <p:txBody>
          <a:bodyPr wrap="none" rtlCol="0">
            <a:spAutoFit/>
          </a:bodyPr>
          <a:lstStyle/>
          <a:p>
            <a:r>
              <a:rPr lang="zh-CN" altLang="en-US" sz="2000" b="1" dirty="0">
                <a:solidFill>
                  <a:srgbClr val="C00000"/>
                </a:solidFill>
                <a:latin typeface="华文细黑" panose="02010600040101010101" pitchFamily="2" charset="-122"/>
                <a:ea typeface="华文细黑" panose="02010600040101010101" pitchFamily="2" charset="-122"/>
              </a:rPr>
              <a:t>核心内容</a:t>
            </a:r>
          </a:p>
        </p:txBody>
      </p:sp>
      <p:cxnSp>
        <p:nvCxnSpPr>
          <p:cNvPr id="14" name="直接连接符 13"/>
          <p:cNvCxnSpPr/>
          <p:nvPr/>
        </p:nvCxnSpPr>
        <p:spPr>
          <a:xfrm>
            <a:off x="2201676" y="308377"/>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438964" y="2531535"/>
            <a:ext cx="1646605" cy="923330"/>
          </a:xfrm>
          <a:prstGeom prst="rect">
            <a:avLst/>
          </a:prstGeom>
          <a:noFill/>
        </p:spPr>
        <p:txBody>
          <a:bodyPr wrap="none" rtlCol="0">
            <a:spAutoFit/>
          </a:bodyPr>
          <a:lstStyle/>
          <a:p>
            <a:r>
              <a:rPr lang="zh-CN" altLang="en-US" sz="5400" spc="300" dirty="0" smtClean="0">
                <a:solidFill>
                  <a:srgbClr val="C00000"/>
                </a:solidFill>
                <a:latin typeface="方正兰亭细黑_GBK" pitchFamily="2" charset="-122"/>
                <a:ea typeface="方正兰亭细黑_GBK" pitchFamily="2" charset="-122"/>
              </a:rPr>
              <a:t>目录</a:t>
            </a:r>
            <a:endParaRPr lang="zh-CN" altLang="en-US" sz="3200" spc="300" dirty="0">
              <a:solidFill>
                <a:srgbClr val="C00000"/>
              </a:solidFill>
              <a:latin typeface="方正兰亭细黑_GBK" pitchFamily="2" charset="-122"/>
              <a:ea typeface="方正兰亭细黑_GBK" pitchFamily="2" charset="-122"/>
            </a:endParaRPr>
          </a:p>
        </p:txBody>
      </p:sp>
      <p:sp>
        <p:nvSpPr>
          <p:cNvPr id="66" name="文本框 128"/>
          <p:cNvSpPr txBox="1"/>
          <p:nvPr/>
        </p:nvSpPr>
        <p:spPr>
          <a:xfrm>
            <a:off x="5873576" y="1101641"/>
            <a:ext cx="2816882" cy="646331"/>
          </a:xfrm>
          <a:prstGeom prst="rect">
            <a:avLst/>
          </a:prstGeom>
          <a:noFill/>
        </p:spPr>
        <p:txBody>
          <a:bodyPr wrap="square" rtlCol="0">
            <a:spAutoFit/>
          </a:bodyPr>
          <a:lstStyle/>
          <a:p>
            <a:r>
              <a:rPr lang="zh-CN" altLang="en-US" dirty="0" smtClean="0">
                <a:solidFill>
                  <a:srgbClr val="C00000"/>
                </a:solidFill>
                <a:latin typeface="方正韵动中黑简体" panose="02000000000000000000" pitchFamily="2" charset="-122"/>
                <a:ea typeface="方正韵动中黑简体" panose="02000000000000000000" pitchFamily="2" charset="-122"/>
              </a:rPr>
              <a:t>信息、</a:t>
            </a:r>
            <a:r>
              <a:rPr lang="en-US" altLang="zh-CN" dirty="0" smtClean="0">
                <a:solidFill>
                  <a:srgbClr val="C00000"/>
                </a:solidFill>
                <a:latin typeface="方正韵动中黑简体" panose="02000000000000000000" pitchFamily="2" charset="-122"/>
                <a:ea typeface="方正韵动中黑简体" panose="02000000000000000000" pitchFamily="2" charset="-122"/>
              </a:rPr>
              <a:t>Data</a:t>
            </a:r>
            <a:r>
              <a:rPr lang="zh-CN" altLang="en-US" dirty="0" smtClean="0">
                <a:solidFill>
                  <a:srgbClr val="C00000"/>
                </a:solidFill>
                <a:latin typeface="方正韵动中黑简体" panose="02000000000000000000" pitchFamily="2" charset="-122"/>
                <a:ea typeface="方正韵动中黑简体" panose="02000000000000000000" pitchFamily="2" charset="-122"/>
              </a:rPr>
              <a:t>、</a:t>
            </a:r>
            <a:r>
              <a:rPr lang="en-US" altLang="zh-CN" dirty="0" smtClean="0">
                <a:solidFill>
                  <a:srgbClr val="C00000"/>
                </a:solidFill>
                <a:latin typeface="方正韵动中黑简体" panose="02000000000000000000" pitchFamily="2" charset="-122"/>
                <a:ea typeface="方正韵动中黑简体" panose="02000000000000000000" pitchFamily="2" charset="-122"/>
              </a:rPr>
              <a:t>DB</a:t>
            </a:r>
            <a:r>
              <a:rPr lang="zh-CN" altLang="en-US" dirty="0" smtClean="0">
                <a:solidFill>
                  <a:srgbClr val="C00000"/>
                </a:solidFill>
                <a:latin typeface="方正韵动中黑简体" panose="02000000000000000000" pitchFamily="2" charset="-122"/>
                <a:ea typeface="方正韵动中黑简体" panose="02000000000000000000" pitchFamily="2" charset="-122"/>
              </a:rPr>
              <a:t>、</a:t>
            </a:r>
            <a:r>
              <a:rPr lang="en-US" altLang="zh-CN" dirty="0" smtClean="0">
                <a:solidFill>
                  <a:srgbClr val="C00000"/>
                </a:solidFill>
                <a:latin typeface="方正韵动中黑简体" panose="02000000000000000000" pitchFamily="2" charset="-122"/>
                <a:ea typeface="方正韵动中黑简体" panose="02000000000000000000" pitchFamily="2" charset="-122"/>
              </a:rPr>
              <a:t>DBMS</a:t>
            </a:r>
            <a:r>
              <a:rPr lang="zh-CN" altLang="en-US" dirty="0" smtClean="0">
                <a:solidFill>
                  <a:srgbClr val="C00000"/>
                </a:solidFill>
                <a:latin typeface="方正韵动中黑简体" panose="02000000000000000000" pitchFamily="2" charset="-122"/>
                <a:ea typeface="方正韵动中黑简体" panose="02000000000000000000" pitchFamily="2" charset="-122"/>
              </a:rPr>
              <a:t>、</a:t>
            </a:r>
            <a:r>
              <a:rPr lang="en-US" altLang="zh-CN" dirty="0" smtClean="0">
                <a:solidFill>
                  <a:srgbClr val="C00000"/>
                </a:solidFill>
                <a:latin typeface="方正韵动中黑简体" panose="02000000000000000000" pitchFamily="2" charset="-122"/>
                <a:ea typeface="方正韵动中黑简体" panose="02000000000000000000" pitchFamily="2" charset="-122"/>
              </a:rPr>
              <a:t>DBS</a:t>
            </a:r>
            <a:endParaRPr lang="zh-CN" altLang="en-US" dirty="0">
              <a:solidFill>
                <a:srgbClr val="C00000"/>
              </a:solidFill>
              <a:latin typeface="方正韵动中黑简体" panose="02000000000000000000" pitchFamily="2" charset="-122"/>
              <a:ea typeface="方正韵动中黑简体" panose="02000000000000000000" pitchFamily="2" charset="-122"/>
            </a:endParaRPr>
          </a:p>
        </p:txBody>
      </p:sp>
      <p:cxnSp>
        <p:nvCxnSpPr>
          <p:cNvPr id="80" name="直接连接符 79"/>
          <p:cNvCxnSpPr>
            <a:stCxn id="56" idx="3"/>
          </p:cNvCxnSpPr>
          <p:nvPr/>
        </p:nvCxnSpPr>
        <p:spPr>
          <a:xfrm flipV="1">
            <a:off x="4218088" y="1317381"/>
            <a:ext cx="1458048" cy="21510"/>
          </a:xfrm>
          <a:prstGeom prst="line">
            <a:avLst/>
          </a:prstGeom>
          <a:ln w="6350">
            <a:solidFill>
              <a:schemeClr val="tx1"/>
            </a:solidFill>
            <a:prstDash val="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4281072" y="2063121"/>
            <a:ext cx="1395064" cy="0"/>
          </a:xfrm>
          <a:prstGeom prst="line">
            <a:avLst/>
          </a:prstGeom>
          <a:ln w="6350">
            <a:solidFill>
              <a:schemeClr val="tx1"/>
            </a:solidFill>
            <a:prstDash val="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4298128" y="3722831"/>
            <a:ext cx="1395064" cy="0"/>
          </a:xfrm>
          <a:prstGeom prst="line">
            <a:avLst/>
          </a:prstGeom>
          <a:ln w="6350">
            <a:solidFill>
              <a:schemeClr val="tx1"/>
            </a:solidFill>
            <a:prstDash val="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3964280" y="4539343"/>
            <a:ext cx="1728912" cy="0"/>
          </a:xfrm>
          <a:prstGeom prst="line">
            <a:avLst/>
          </a:prstGeom>
          <a:ln w="6350">
            <a:solidFill>
              <a:schemeClr val="tx1"/>
            </a:solidFill>
            <a:prstDash val="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2" name="文本框 128"/>
          <p:cNvSpPr txBox="1"/>
          <p:nvPr/>
        </p:nvSpPr>
        <p:spPr>
          <a:xfrm>
            <a:off x="5873576" y="1907936"/>
            <a:ext cx="2816882" cy="369332"/>
          </a:xfrm>
          <a:prstGeom prst="rect">
            <a:avLst/>
          </a:prstGeom>
          <a:noFill/>
        </p:spPr>
        <p:txBody>
          <a:bodyPr wrap="square" rtlCol="0">
            <a:spAutoFit/>
          </a:bodyPr>
          <a:lstStyle/>
          <a:p>
            <a:r>
              <a:rPr lang="zh-CN" altLang="en-US" dirty="0" smtClean="0">
                <a:solidFill>
                  <a:srgbClr val="C00000"/>
                </a:solidFill>
                <a:latin typeface="方正韵动中黑简体" panose="02000000000000000000" pitchFamily="2" charset="-122"/>
                <a:ea typeface="方正韵动中黑简体" panose="02000000000000000000" pitchFamily="2" charset="-122"/>
              </a:rPr>
              <a:t>数据管理、数据处理</a:t>
            </a:r>
            <a:endParaRPr lang="zh-CN" altLang="en-US" dirty="0">
              <a:solidFill>
                <a:srgbClr val="C00000"/>
              </a:solidFill>
              <a:latin typeface="方正韵动中黑简体" panose="02000000000000000000" pitchFamily="2" charset="-122"/>
              <a:ea typeface="方正韵动中黑简体" panose="02000000000000000000" pitchFamily="2" charset="-122"/>
            </a:endParaRPr>
          </a:p>
        </p:txBody>
      </p:sp>
      <p:sp>
        <p:nvSpPr>
          <p:cNvPr id="86" name="文本框 128"/>
          <p:cNvSpPr txBox="1"/>
          <p:nvPr/>
        </p:nvSpPr>
        <p:spPr>
          <a:xfrm>
            <a:off x="5891958" y="2768404"/>
            <a:ext cx="2816882" cy="369332"/>
          </a:xfrm>
          <a:prstGeom prst="rect">
            <a:avLst/>
          </a:prstGeom>
          <a:noFill/>
        </p:spPr>
        <p:txBody>
          <a:bodyPr wrap="square" rtlCol="0">
            <a:spAutoFit/>
          </a:bodyPr>
          <a:lstStyle/>
          <a:p>
            <a:r>
              <a:rPr lang="zh-CN" altLang="en-US" dirty="0" smtClean="0">
                <a:solidFill>
                  <a:srgbClr val="C00000"/>
                </a:solidFill>
                <a:latin typeface="方正韵动中黑简体" panose="02000000000000000000" pitchFamily="2" charset="-122"/>
                <a:ea typeface="方正韵动中黑简体" panose="02000000000000000000" pitchFamily="2" charset="-122"/>
              </a:rPr>
              <a:t>数据结构化</a:t>
            </a:r>
            <a:endParaRPr lang="zh-CN" altLang="en-US" dirty="0">
              <a:solidFill>
                <a:srgbClr val="C00000"/>
              </a:solidFill>
              <a:latin typeface="方正韵动中黑简体" panose="02000000000000000000" pitchFamily="2" charset="-122"/>
              <a:ea typeface="方正韵动中黑简体" panose="02000000000000000000" pitchFamily="2" charset="-122"/>
            </a:endParaRPr>
          </a:p>
        </p:txBody>
      </p:sp>
      <p:sp>
        <p:nvSpPr>
          <p:cNvPr id="87" name="文本框 128"/>
          <p:cNvSpPr txBox="1"/>
          <p:nvPr/>
        </p:nvSpPr>
        <p:spPr>
          <a:xfrm>
            <a:off x="5891958" y="3537478"/>
            <a:ext cx="2816882" cy="369332"/>
          </a:xfrm>
          <a:prstGeom prst="rect">
            <a:avLst/>
          </a:prstGeom>
          <a:noFill/>
        </p:spPr>
        <p:txBody>
          <a:bodyPr wrap="square" rtlCol="0">
            <a:spAutoFit/>
          </a:bodyPr>
          <a:lstStyle/>
          <a:p>
            <a:r>
              <a:rPr lang="zh-CN" altLang="en-US" dirty="0" smtClean="0">
                <a:solidFill>
                  <a:srgbClr val="C00000"/>
                </a:solidFill>
                <a:latin typeface="方正韵动中黑简体" panose="02000000000000000000" pitchFamily="2" charset="-122"/>
                <a:ea typeface="方正韵动中黑简体" panose="02000000000000000000" pitchFamily="2" charset="-122"/>
              </a:rPr>
              <a:t>数据的共享程度</a:t>
            </a:r>
            <a:endParaRPr lang="zh-CN" altLang="en-US" dirty="0">
              <a:solidFill>
                <a:srgbClr val="C00000"/>
              </a:solidFill>
              <a:latin typeface="方正韵动中黑简体" panose="02000000000000000000" pitchFamily="2" charset="-122"/>
              <a:ea typeface="方正韵动中黑简体" panose="02000000000000000000" pitchFamily="2" charset="-122"/>
            </a:endParaRPr>
          </a:p>
        </p:txBody>
      </p:sp>
      <p:sp>
        <p:nvSpPr>
          <p:cNvPr id="88" name="文本框 128"/>
          <p:cNvSpPr txBox="1"/>
          <p:nvPr/>
        </p:nvSpPr>
        <p:spPr>
          <a:xfrm>
            <a:off x="5891958" y="4385115"/>
            <a:ext cx="2816882" cy="369332"/>
          </a:xfrm>
          <a:prstGeom prst="rect">
            <a:avLst/>
          </a:prstGeom>
          <a:noFill/>
        </p:spPr>
        <p:txBody>
          <a:bodyPr wrap="square" rtlCol="0">
            <a:spAutoFit/>
          </a:bodyPr>
          <a:lstStyle/>
          <a:p>
            <a:r>
              <a:rPr lang="zh-CN" altLang="en-US" dirty="0" smtClean="0">
                <a:solidFill>
                  <a:srgbClr val="C00000"/>
                </a:solidFill>
                <a:latin typeface="方正韵动中黑简体" panose="02000000000000000000" pitchFamily="2" charset="-122"/>
                <a:ea typeface="方正韵动中黑简体" panose="02000000000000000000" pitchFamily="2" charset="-122"/>
              </a:rPr>
              <a:t>数据独立性</a:t>
            </a:r>
            <a:endParaRPr lang="zh-CN" altLang="en-US" dirty="0">
              <a:solidFill>
                <a:srgbClr val="C00000"/>
              </a:solidFill>
              <a:latin typeface="方正韵动中黑简体" panose="02000000000000000000" pitchFamily="2" charset="-122"/>
              <a:ea typeface="方正韵动中黑简体" panose="02000000000000000000" pitchFamily="2" charset="-122"/>
            </a:endParaRPr>
          </a:p>
        </p:txBody>
      </p:sp>
    </p:spTree>
    <p:custDataLst>
      <p:tags r:id="rId1"/>
    </p:custDataLst>
    <p:extLst>
      <p:ext uri="{BB962C8B-B14F-4D97-AF65-F5344CB8AC3E}">
        <p14:creationId xmlns:p14="http://schemas.microsoft.com/office/powerpoint/2010/main" val="3291606530"/>
      </p:ext>
    </p:extLst>
  </p:cSld>
  <p:clrMapOvr>
    <a:masterClrMapping/>
  </p:clrMapOvr>
  <p:transition spd="slow">
    <p:cove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par>
                              <p:cTn id="21" fill="hold">
                                <p:stCondLst>
                                  <p:cond delay="1100"/>
                                </p:stCondLst>
                                <p:childTnLst>
                                  <p:par>
                                    <p:cTn id="22" presetID="2" presetClass="entr" presetSubtype="4" fill="hold" nodeType="afterEffect" p14:presetBounceEnd="44000">
                                      <p:stCondLst>
                                        <p:cond delay="0"/>
                                      </p:stCondLst>
                                      <p:childTnLst>
                                        <p:set>
                                          <p:cBhvr>
                                            <p:cTn id="23" dur="1" fill="hold">
                                              <p:stCondLst>
                                                <p:cond delay="0"/>
                                              </p:stCondLst>
                                            </p:cTn>
                                            <p:tgtEl>
                                              <p:spTgt spid="47"/>
                                            </p:tgtEl>
                                            <p:attrNameLst>
                                              <p:attrName>style.visibility</p:attrName>
                                            </p:attrNameLst>
                                          </p:cBhvr>
                                          <p:to>
                                            <p:strVal val="visible"/>
                                          </p:to>
                                        </p:set>
                                        <p:anim calcmode="lin" valueType="num" p14:bounceEnd="44000">
                                          <p:cBhvr additive="base">
                                            <p:cTn id="24" dur="500" fill="hold"/>
                                            <p:tgtEl>
                                              <p:spTgt spid="47"/>
                                            </p:tgtEl>
                                            <p:attrNameLst>
                                              <p:attrName>ppt_x</p:attrName>
                                            </p:attrNameLst>
                                          </p:cBhvr>
                                          <p:tavLst>
                                            <p:tav tm="0">
                                              <p:val>
                                                <p:strVal val="#ppt_x"/>
                                              </p:val>
                                            </p:tav>
                                            <p:tav tm="100000">
                                              <p:val>
                                                <p:strVal val="#ppt_x"/>
                                              </p:val>
                                            </p:tav>
                                          </p:tavLst>
                                        </p:anim>
                                        <p:anim calcmode="lin" valueType="num" p14:bounceEnd="44000">
                                          <p:cBhvr additive="base">
                                            <p:cTn id="25" dur="500" fill="hold"/>
                                            <p:tgtEl>
                                              <p:spTgt spid="47"/>
                                            </p:tgtEl>
                                            <p:attrNameLst>
                                              <p:attrName>ppt_y</p:attrName>
                                            </p:attrNameLst>
                                          </p:cBhvr>
                                          <p:tavLst>
                                            <p:tav tm="0">
                                              <p:val>
                                                <p:strVal val="1+#ppt_h/2"/>
                                              </p:val>
                                            </p:tav>
                                            <p:tav tm="100000">
                                              <p:val>
                                                <p:strVal val="#ppt_y"/>
                                              </p:val>
                                            </p:tav>
                                          </p:tavLst>
                                        </p:anim>
                                      </p:childTnLst>
                                    </p:cTn>
                                  </p:par>
                                </p:childTnLst>
                              </p:cTn>
                            </p:par>
                            <p:par>
                              <p:cTn id="26" fill="hold">
                                <p:stCondLst>
                                  <p:cond delay="1600"/>
                                </p:stCondLst>
                                <p:childTnLst>
                                  <p:par>
                                    <p:cTn id="27" presetID="12" presetClass="entr" presetSubtype="8" fill="hold" grpId="0" nodeType="afterEffect">
                                      <p:stCondLst>
                                        <p:cond delay="0"/>
                                      </p:stCondLst>
                                      <p:iterate type="lt">
                                        <p:tmPct val="10000"/>
                                      </p:iterate>
                                      <p:childTnLst>
                                        <p:set>
                                          <p:cBhvr>
                                            <p:cTn id="28" dur="1" fill="hold">
                                              <p:stCondLst>
                                                <p:cond delay="0"/>
                                              </p:stCondLst>
                                            </p:cTn>
                                            <p:tgtEl>
                                              <p:spTgt spid="57"/>
                                            </p:tgtEl>
                                            <p:attrNameLst>
                                              <p:attrName>style.visibility</p:attrName>
                                            </p:attrNameLst>
                                          </p:cBhvr>
                                          <p:to>
                                            <p:strVal val="visible"/>
                                          </p:to>
                                        </p:set>
                                        <p:anim calcmode="lin" valueType="num">
                                          <p:cBhvr additive="base">
                                            <p:cTn id="29" dur="500"/>
                                            <p:tgtEl>
                                              <p:spTgt spid="57"/>
                                            </p:tgtEl>
                                            <p:attrNameLst>
                                              <p:attrName>ppt_x</p:attrName>
                                            </p:attrNameLst>
                                          </p:cBhvr>
                                          <p:tavLst>
                                            <p:tav tm="0">
                                              <p:val>
                                                <p:strVal val="#ppt_x-#ppt_w*1.125000"/>
                                              </p:val>
                                            </p:tav>
                                            <p:tav tm="100000">
                                              <p:val>
                                                <p:strVal val="#ppt_x"/>
                                              </p:val>
                                            </p:tav>
                                          </p:tavLst>
                                        </p:anim>
                                        <p:animEffect transition="in" filter="wipe(right)">
                                          <p:cBhvr>
                                            <p:cTn id="30" dur="500"/>
                                            <p:tgtEl>
                                              <p:spTgt spid="57"/>
                                            </p:tgtEl>
                                          </p:cBhvr>
                                        </p:animEffect>
                                      </p:childTnLst>
                                    </p:cTn>
                                  </p:par>
                                  <p:par>
                                    <p:cTn id="31" presetID="1" presetClass="entr" presetSubtype="0" fill="hold"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42" presetClass="path" presetSubtype="0" accel="50000" decel="50000" fill="hold" nodeType="withEffect">
                                      <p:stCondLst>
                                        <p:cond delay="0"/>
                                      </p:stCondLst>
                                      <p:childTnLst>
                                        <p:animMotion origin="layout" path="M -0.25729 -0.00555 L -1.94444E-6 -3.45679E-6 " pathEditMode="relative" rAng="0" ptsTypes="AA">
                                          <p:cBhvr>
                                            <p:cTn id="42" dur="2000" fill="hold"/>
                                            <p:tgtEl>
                                              <p:spTgt spid="48"/>
                                            </p:tgtEl>
                                            <p:attrNameLst>
                                              <p:attrName>ppt_x</p:attrName>
                                              <p:attrName>ppt_y</p:attrName>
                                            </p:attrNameLst>
                                          </p:cBhvr>
                                          <p:rCtr x="12865" y="278"/>
                                        </p:animMotion>
                                      </p:childTnLst>
                                    </p:cTn>
                                  </p:par>
                                  <p:par>
                                    <p:cTn id="43" presetID="42" presetClass="path" presetSubtype="0" accel="50000" decel="50000" fill="hold" nodeType="withEffect">
                                      <p:stCondLst>
                                        <p:cond delay="0"/>
                                      </p:stCondLst>
                                      <p:childTnLst>
                                        <p:animMotion origin="layout" path="M -0.25104 0.15926 L 2.5E-6 3.45679E-6 " pathEditMode="relative" rAng="0" ptsTypes="AA">
                                          <p:cBhvr>
                                            <p:cTn id="44" dur="2000" fill="hold"/>
                                            <p:tgtEl>
                                              <p:spTgt spid="51"/>
                                            </p:tgtEl>
                                            <p:attrNameLst>
                                              <p:attrName>ppt_x</p:attrName>
                                              <p:attrName>ppt_y</p:attrName>
                                            </p:attrNameLst>
                                          </p:cBhvr>
                                          <p:rCtr x="12552" y="-7963"/>
                                        </p:animMotion>
                                      </p:childTnLst>
                                    </p:cTn>
                                  </p:par>
                                  <p:par>
                                    <p:cTn id="45" presetID="42" presetClass="path" presetSubtype="0" accel="50000" decel="50000" fill="hold" nodeType="withEffect">
                                      <p:stCondLst>
                                        <p:cond delay="0"/>
                                      </p:stCondLst>
                                      <p:childTnLst>
                                        <p:animMotion origin="layout" path="M -0.19271 0.30926 L -2.77778E-7 -4.32099E-6 " pathEditMode="relative" rAng="0" ptsTypes="AA">
                                          <p:cBhvr>
                                            <p:cTn id="46" dur="2000" fill="hold"/>
                                            <p:tgtEl>
                                              <p:spTgt spid="54"/>
                                            </p:tgtEl>
                                            <p:attrNameLst>
                                              <p:attrName>ppt_x</p:attrName>
                                              <p:attrName>ppt_y</p:attrName>
                                            </p:attrNameLst>
                                          </p:cBhvr>
                                          <p:rCtr x="9635" y="-15463"/>
                                        </p:animMotion>
                                      </p:childTnLst>
                                    </p:cTn>
                                  </p:par>
                                  <p:par>
                                    <p:cTn id="47" presetID="42" presetClass="path" presetSubtype="0" accel="50000" decel="50000" fill="hold" nodeType="withEffect">
                                      <p:stCondLst>
                                        <p:cond delay="0"/>
                                      </p:stCondLst>
                                      <p:childTnLst>
                                        <p:animMotion origin="layout" path="M -0.23438 -0.15555 L 2.22222E-6 -4.5679E-6 " pathEditMode="relative" rAng="0" ptsTypes="AA">
                                          <p:cBhvr>
                                            <p:cTn id="48" dur="2000" fill="hold"/>
                                            <p:tgtEl>
                                              <p:spTgt spid="59"/>
                                            </p:tgtEl>
                                            <p:attrNameLst>
                                              <p:attrName>ppt_x</p:attrName>
                                              <p:attrName>ppt_y</p:attrName>
                                            </p:attrNameLst>
                                          </p:cBhvr>
                                          <p:rCtr x="11719" y="7778"/>
                                        </p:animMotion>
                                      </p:childTnLst>
                                    </p:cTn>
                                  </p:par>
                                  <p:par>
                                    <p:cTn id="49" presetID="42" presetClass="path" presetSubtype="0" accel="50000" decel="50000" fill="hold" nodeType="withEffect">
                                      <p:stCondLst>
                                        <p:cond delay="0"/>
                                      </p:stCondLst>
                                      <p:childTnLst>
                                        <p:animMotion origin="layout" path="M -0.16042 -0.30926 L 2.22222E-6 1.97531E-6 " pathEditMode="relative" rAng="0" ptsTypes="AA">
                                          <p:cBhvr>
                                            <p:cTn id="50" dur="2000" fill="hold"/>
                                            <p:tgtEl>
                                              <p:spTgt spid="39"/>
                                            </p:tgtEl>
                                            <p:attrNameLst>
                                              <p:attrName>ppt_x</p:attrName>
                                              <p:attrName>ppt_y</p:attrName>
                                            </p:attrNameLst>
                                          </p:cBhvr>
                                          <p:rCtr x="8021" y="15463"/>
                                        </p:animMotion>
                                      </p:childTnLst>
                                    </p:cTn>
                                  </p:par>
                                </p:childTnLst>
                              </p:cTn>
                            </p:par>
                            <p:par>
                              <p:cTn id="51" fill="hold">
                                <p:stCondLst>
                                  <p:cond delay="3600"/>
                                </p:stCondLst>
                                <p:childTnLst>
                                  <p:par>
                                    <p:cTn id="52" presetID="22" presetClass="entr" presetSubtype="8" fill="hold" nodeType="afterEffect">
                                      <p:stCondLst>
                                        <p:cond delay="0"/>
                                      </p:stCondLst>
                                      <p:childTnLst>
                                        <p:set>
                                          <p:cBhvr>
                                            <p:cTn id="53" dur="1" fill="hold">
                                              <p:stCondLst>
                                                <p:cond delay="0"/>
                                              </p:stCondLst>
                                            </p:cTn>
                                            <p:tgtEl>
                                              <p:spTgt spid="80"/>
                                            </p:tgtEl>
                                            <p:attrNameLst>
                                              <p:attrName>style.visibility</p:attrName>
                                            </p:attrNameLst>
                                          </p:cBhvr>
                                          <p:to>
                                            <p:strVal val="visible"/>
                                          </p:to>
                                        </p:set>
                                        <p:animEffect transition="in" filter="wipe(left)">
                                          <p:cBhvr>
                                            <p:cTn id="54" dur="500"/>
                                            <p:tgtEl>
                                              <p:spTgt spid="80"/>
                                            </p:tgtEl>
                                          </p:cBhvr>
                                        </p:animEffect>
                                      </p:childTnLst>
                                    </p:cTn>
                                  </p:par>
                                  <p:par>
                                    <p:cTn id="55" presetID="22" presetClass="entr" presetSubtype="8" fill="hold" nodeType="withEffect">
                                      <p:stCondLst>
                                        <p:cond delay="0"/>
                                      </p:stCondLst>
                                      <p:childTnLst>
                                        <p:set>
                                          <p:cBhvr>
                                            <p:cTn id="56" dur="1" fill="hold">
                                              <p:stCondLst>
                                                <p:cond delay="0"/>
                                              </p:stCondLst>
                                            </p:cTn>
                                            <p:tgtEl>
                                              <p:spTgt spid="81"/>
                                            </p:tgtEl>
                                            <p:attrNameLst>
                                              <p:attrName>style.visibility</p:attrName>
                                            </p:attrNameLst>
                                          </p:cBhvr>
                                          <p:to>
                                            <p:strVal val="visible"/>
                                          </p:to>
                                        </p:set>
                                        <p:animEffect transition="in" filter="wipe(left)">
                                          <p:cBhvr>
                                            <p:cTn id="57" dur="500"/>
                                            <p:tgtEl>
                                              <p:spTgt spid="81"/>
                                            </p:tgtEl>
                                          </p:cBhvr>
                                        </p:animEffect>
                                      </p:childTnLst>
                                    </p:cTn>
                                  </p:par>
                                  <p:par>
                                    <p:cTn id="58" presetID="22" presetClass="entr" presetSubtype="8" fill="hold" nodeType="withEffect">
                                      <p:stCondLst>
                                        <p:cond delay="0"/>
                                      </p:stCondLst>
                                      <p:childTnLst>
                                        <p:set>
                                          <p:cBhvr>
                                            <p:cTn id="59" dur="1" fill="hold">
                                              <p:stCondLst>
                                                <p:cond delay="0"/>
                                              </p:stCondLst>
                                            </p:cTn>
                                            <p:tgtEl>
                                              <p:spTgt spid="83"/>
                                            </p:tgtEl>
                                            <p:attrNameLst>
                                              <p:attrName>style.visibility</p:attrName>
                                            </p:attrNameLst>
                                          </p:cBhvr>
                                          <p:to>
                                            <p:strVal val="visible"/>
                                          </p:to>
                                        </p:set>
                                        <p:animEffect transition="in" filter="wipe(left)">
                                          <p:cBhvr>
                                            <p:cTn id="60" dur="500"/>
                                            <p:tgtEl>
                                              <p:spTgt spid="83"/>
                                            </p:tgtEl>
                                          </p:cBhvr>
                                        </p:animEffect>
                                      </p:childTnLst>
                                    </p:cTn>
                                  </p:par>
                                  <p:par>
                                    <p:cTn id="61" presetID="22" presetClass="entr" presetSubtype="8" fill="hold" nodeType="withEffect">
                                      <p:stCondLst>
                                        <p:cond delay="0"/>
                                      </p:stCondLst>
                                      <p:childTnLst>
                                        <p:set>
                                          <p:cBhvr>
                                            <p:cTn id="62" dur="1" fill="hold">
                                              <p:stCondLst>
                                                <p:cond delay="0"/>
                                              </p:stCondLst>
                                            </p:cTn>
                                            <p:tgtEl>
                                              <p:spTgt spid="84"/>
                                            </p:tgtEl>
                                            <p:attrNameLst>
                                              <p:attrName>style.visibility</p:attrName>
                                            </p:attrNameLst>
                                          </p:cBhvr>
                                          <p:to>
                                            <p:strVal val="visible"/>
                                          </p:to>
                                        </p:set>
                                        <p:animEffect transition="in" filter="wipe(left)">
                                          <p:cBhvr>
                                            <p:cTn id="63" dur="500"/>
                                            <p:tgtEl>
                                              <p:spTgt spid="84"/>
                                            </p:tgtEl>
                                          </p:cBhvr>
                                        </p:animEffect>
                                      </p:childTnLst>
                                    </p:cTn>
                                  </p:par>
                                  <p:par>
                                    <p:cTn id="64" presetID="22" presetClass="entr" presetSubtype="8" fill="hold" nodeType="withEffect">
                                      <p:stCondLst>
                                        <p:cond delay="0"/>
                                      </p:stCondLst>
                                      <p:childTnLst>
                                        <p:set>
                                          <p:cBhvr>
                                            <p:cTn id="65" dur="1" fill="hold">
                                              <p:stCondLst>
                                                <p:cond delay="0"/>
                                              </p:stCondLst>
                                            </p:cTn>
                                            <p:tgtEl>
                                              <p:spTgt spid="85"/>
                                            </p:tgtEl>
                                            <p:attrNameLst>
                                              <p:attrName>style.visibility</p:attrName>
                                            </p:attrNameLst>
                                          </p:cBhvr>
                                          <p:to>
                                            <p:strVal val="visible"/>
                                          </p:to>
                                        </p:set>
                                        <p:animEffect transition="in" filter="wipe(left)">
                                          <p:cBhvr>
                                            <p:cTn id="66"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94" grpId="0"/>
          <p:bldP spid="5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par>
                              <p:cTn id="21" fill="hold">
                                <p:stCondLst>
                                  <p:cond delay="1100"/>
                                </p:stCondLst>
                                <p:childTnLst>
                                  <p:par>
                                    <p:cTn id="22" presetID="2" presetClass="entr" presetSubtype="4" fill="hold" nodeType="afterEffect">
                                      <p:stCondLst>
                                        <p:cond delay="0"/>
                                      </p:stCondLst>
                                      <p:childTnLst>
                                        <p:set>
                                          <p:cBhvr>
                                            <p:cTn id="23" dur="1" fill="hold">
                                              <p:stCondLst>
                                                <p:cond delay="0"/>
                                              </p:stCondLst>
                                            </p:cTn>
                                            <p:tgtEl>
                                              <p:spTgt spid="47"/>
                                            </p:tgtEl>
                                            <p:attrNameLst>
                                              <p:attrName>style.visibility</p:attrName>
                                            </p:attrNameLst>
                                          </p:cBhvr>
                                          <p:to>
                                            <p:strVal val="visible"/>
                                          </p:to>
                                        </p:set>
                                        <p:anim calcmode="lin" valueType="num">
                                          <p:cBhvr additive="base">
                                            <p:cTn id="24" dur="500" fill="hold"/>
                                            <p:tgtEl>
                                              <p:spTgt spid="47"/>
                                            </p:tgtEl>
                                            <p:attrNameLst>
                                              <p:attrName>ppt_x</p:attrName>
                                            </p:attrNameLst>
                                          </p:cBhvr>
                                          <p:tavLst>
                                            <p:tav tm="0">
                                              <p:val>
                                                <p:strVal val="#ppt_x"/>
                                              </p:val>
                                            </p:tav>
                                            <p:tav tm="100000">
                                              <p:val>
                                                <p:strVal val="#ppt_x"/>
                                              </p:val>
                                            </p:tav>
                                          </p:tavLst>
                                        </p:anim>
                                        <p:anim calcmode="lin" valueType="num">
                                          <p:cBhvr additive="base">
                                            <p:cTn id="25" dur="500" fill="hold"/>
                                            <p:tgtEl>
                                              <p:spTgt spid="47"/>
                                            </p:tgtEl>
                                            <p:attrNameLst>
                                              <p:attrName>ppt_y</p:attrName>
                                            </p:attrNameLst>
                                          </p:cBhvr>
                                          <p:tavLst>
                                            <p:tav tm="0">
                                              <p:val>
                                                <p:strVal val="1+#ppt_h/2"/>
                                              </p:val>
                                            </p:tav>
                                            <p:tav tm="100000">
                                              <p:val>
                                                <p:strVal val="#ppt_y"/>
                                              </p:val>
                                            </p:tav>
                                          </p:tavLst>
                                        </p:anim>
                                      </p:childTnLst>
                                    </p:cTn>
                                  </p:par>
                                </p:childTnLst>
                              </p:cTn>
                            </p:par>
                            <p:par>
                              <p:cTn id="26" fill="hold">
                                <p:stCondLst>
                                  <p:cond delay="1600"/>
                                </p:stCondLst>
                                <p:childTnLst>
                                  <p:par>
                                    <p:cTn id="27" presetID="12" presetClass="entr" presetSubtype="8" fill="hold" grpId="0" nodeType="afterEffect">
                                      <p:stCondLst>
                                        <p:cond delay="0"/>
                                      </p:stCondLst>
                                      <p:iterate type="lt">
                                        <p:tmPct val="10000"/>
                                      </p:iterate>
                                      <p:childTnLst>
                                        <p:set>
                                          <p:cBhvr>
                                            <p:cTn id="28" dur="1" fill="hold">
                                              <p:stCondLst>
                                                <p:cond delay="0"/>
                                              </p:stCondLst>
                                            </p:cTn>
                                            <p:tgtEl>
                                              <p:spTgt spid="57"/>
                                            </p:tgtEl>
                                            <p:attrNameLst>
                                              <p:attrName>style.visibility</p:attrName>
                                            </p:attrNameLst>
                                          </p:cBhvr>
                                          <p:to>
                                            <p:strVal val="visible"/>
                                          </p:to>
                                        </p:set>
                                        <p:anim calcmode="lin" valueType="num">
                                          <p:cBhvr additive="base">
                                            <p:cTn id="29" dur="500"/>
                                            <p:tgtEl>
                                              <p:spTgt spid="57"/>
                                            </p:tgtEl>
                                            <p:attrNameLst>
                                              <p:attrName>ppt_x</p:attrName>
                                            </p:attrNameLst>
                                          </p:cBhvr>
                                          <p:tavLst>
                                            <p:tav tm="0">
                                              <p:val>
                                                <p:strVal val="#ppt_x-#ppt_w*1.125000"/>
                                              </p:val>
                                            </p:tav>
                                            <p:tav tm="100000">
                                              <p:val>
                                                <p:strVal val="#ppt_x"/>
                                              </p:val>
                                            </p:tav>
                                          </p:tavLst>
                                        </p:anim>
                                        <p:animEffect transition="in" filter="wipe(right)">
                                          <p:cBhvr>
                                            <p:cTn id="30" dur="500"/>
                                            <p:tgtEl>
                                              <p:spTgt spid="57"/>
                                            </p:tgtEl>
                                          </p:cBhvr>
                                        </p:animEffect>
                                      </p:childTnLst>
                                    </p:cTn>
                                  </p:par>
                                  <p:par>
                                    <p:cTn id="31" presetID="1" presetClass="entr" presetSubtype="0" fill="hold"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42" presetClass="path" presetSubtype="0" accel="50000" decel="50000" fill="hold" nodeType="withEffect">
                                      <p:stCondLst>
                                        <p:cond delay="0"/>
                                      </p:stCondLst>
                                      <p:childTnLst>
                                        <p:animMotion origin="layout" path="M -0.25729 -0.00555 L -1.94444E-6 -3.45679E-6 " pathEditMode="relative" rAng="0" ptsTypes="AA">
                                          <p:cBhvr>
                                            <p:cTn id="42" dur="2000" fill="hold"/>
                                            <p:tgtEl>
                                              <p:spTgt spid="48"/>
                                            </p:tgtEl>
                                            <p:attrNameLst>
                                              <p:attrName>ppt_x</p:attrName>
                                              <p:attrName>ppt_y</p:attrName>
                                            </p:attrNameLst>
                                          </p:cBhvr>
                                          <p:rCtr x="12865" y="278"/>
                                        </p:animMotion>
                                      </p:childTnLst>
                                    </p:cTn>
                                  </p:par>
                                  <p:par>
                                    <p:cTn id="43" presetID="42" presetClass="path" presetSubtype="0" accel="50000" decel="50000" fill="hold" nodeType="withEffect">
                                      <p:stCondLst>
                                        <p:cond delay="0"/>
                                      </p:stCondLst>
                                      <p:childTnLst>
                                        <p:animMotion origin="layout" path="M -0.25104 0.15926 L 2.5E-6 3.45679E-6 " pathEditMode="relative" rAng="0" ptsTypes="AA">
                                          <p:cBhvr>
                                            <p:cTn id="44" dur="2000" fill="hold"/>
                                            <p:tgtEl>
                                              <p:spTgt spid="51"/>
                                            </p:tgtEl>
                                            <p:attrNameLst>
                                              <p:attrName>ppt_x</p:attrName>
                                              <p:attrName>ppt_y</p:attrName>
                                            </p:attrNameLst>
                                          </p:cBhvr>
                                          <p:rCtr x="12552" y="-7963"/>
                                        </p:animMotion>
                                      </p:childTnLst>
                                    </p:cTn>
                                  </p:par>
                                  <p:par>
                                    <p:cTn id="45" presetID="42" presetClass="path" presetSubtype="0" accel="50000" decel="50000" fill="hold" nodeType="withEffect">
                                      <p:stCondLst>
                                        <p:cond delay="0"/>
                                      </p:stCondLst>
                                      <p:childTnLst>
                                        <p:animMotion origin="layout" path="M -0.19271 0.30926 L -2.77778E-7 -4.32099E-6 " pathEditMode="relative" rAng="0" ptsTypes="AA">
                                          <p:cBhvr>
                                            <p:cTn id="46" dur="2000" fill="hold"/>
                                            <p:tgtEl>
                                              <p:spTgt spid="54"/>
                                            </p:tgtEl>
                                            <p:attrNameLst>
                                              <p:attrName>ppt_x</p:attrName>
                                              <p:attrName>ppt_y</p:attrName>
                                            </p:attrNameLst>
                                          </p:cBhvr>
                                          <p:rCtr x="9635" y="-15463"/>
                                        </p:animMotion>
                                      </p:childTnLst>
                                    </p:cTn>
                                  </p:par>
                                  <p:par>
                                    <p:cTn id="47" presetID="42" presetClass="path" presetSubtype="0" accel="50000" decel="50000" fill="hold" nodeType="withEffect">
                                      <p:stCondLst>
                                        <p:cond delay="0"/>
                                      </p:stCondLst>
                                      <p:childTnLst>
                                        <p:animMotion origin="layout" path="M -0.23438 -0.15555 L 2.22222E-6 -4.5679E-6 " pathEditMode="relative" rAng="0" ptsTypes="AA">
                                          <p:cBhvr>
                                            <p:cTn id="48" dur="2000" fill="hold"/>
                                            <p:tgtEl>
                                              <p:spTgt spid="59"/>
                                            </p:tgtEl>
                                            <p:attrNameLst>
                                              <p:attrName>ppt_x</p:attrName>
                                              <p:attrName>ppt_y</p:attrName>
                                            </p:attrNameLst>
                                          </p:cBhvr>
                                          <p:rCtr x="11719" y="7778"/>
                                        </p:animMotion>
                                      </p:childTnLst>
                                    </p:cTn>
                                  </p:par>
                                  <p:par>
                                    <p:cTn id="49" presetID="42" presetClass="path" presetSubtype="0" accel="50000" decel="50000" fill="hold" nodeType="withEffect">
                                      <p:stCondLst>
                                        <p:cond delay="0"/>
                                      </p:stCondLst>
                                      <p:childTnLst>
                                        <p:animMotion origin="layout" path="M -0.16042 -0.30926 L 2.22222E-6 1.97531E-6 " pathEditMode="relative" rAng="0" ptsTypes="AA">
                                          <p:cBhvr>
                                            <p:cTn id="50" dur="2000" fill="hold"/>
                                            <p:tgtEl>
                                              <p:spTgt spid="39"/>
                                            </p:tgtEl>
                                            <p:attrNameLst>
                                              <p:attrName>ppt_x</p:attrName>
                                              <p:attrName>ppt_y</p:attrName>
                                            </p:attrNameLst>
                                          </p:cBhvr>
                                          <p:rCtr x="8021" y="15463"/>
                                        </p:animMotion>
                                      </p:childTnLst>
                                    </p:cTn>
                                  </p:par>
                                </p:childTnLst>
                              </p:cTn>
                            </p:par>
                            <p:par>
                              <p:cTn id="51" fill="hold">
                                <p:stCondLst>
                                  <p:cond delay="3600"/>
                                </p:stCondLst>
                                <p:childTnLst>
                                  <p:par>
                                    <p:cTn id="52" presetID="22" presetClass="entr" presetSubtype="8" fill="hold" nodeType="afterEffect">
                                      <p:stCondLst>
                                        <p:cond delay="0"/>
                                      </p:stCondLst>
                                      <p:childTnLst>
                                        <p:set>
                                          <p:cBhvr>
                                            <p:cTn id="53" dur="1" fill="hold">
                                              <p:stCondLst>
                                                <p:cond delay="0"/>
                                              </p:stCondLst>
                                            </p:cTn>
                                            <p:tgtEl>
                                              <p:spTgt spid="80"/>
                                            </p:tgtEl>
                                            <p:attrNameLst>
                                              <p:attrName>style.visibility</p:attrName>
                                            </p:attrNameLst>
                                          </p:cBhvr>
                                          <p:to>
                                            <p:strVal val="visible"/>
                                          </p:to>
                                        </p:set>
                                        <p:animEffect transition="in" filter="wipe(left)">
                                          <p:cBhvr>
                                            <p:cTn id="54" dur="500"/>
                                            <p:tgtEl>
                                              <p:spTgt spid="80"/>
                                            </p:tgtEl>
                                          </p:cBhvr>
                                        </p:animEffect>
                                      </p:childTnLst>
                                    </p:cTn>
                                  </p:par>
                                  <p:par>
                                    <p:cTn id="55" presetID="22" presetClass="entr" presetSubtype="8" fill="hold" nodeType="withEffect">
                                      <p:stCondLst>
                                        <p:cond delay="0"/>
                                      </p:stCondLst>
                                      <p:childTnLst>
                                        <p:set>
                                          <p:cBhvr>
                                            <p:cTn id="56" dur="1" fill="hold">
                                              <p:stCondLst>
                                                <p:cond delay="0"/>
                                              </p:stCondLst>
                                            </p:cTn>
                                            <p:tgtEl>
                                              <p:spTgt spid="81"/>
                                            </p:tgtEl>
                                            <p:attrNameLst>
                                              <p:attrName>style.visibility</p:attrName>
                                            </p:attrNameLst>
                                          </p:cBhvr>
                                          <p:to>
                                            <p:strVal val="visible"/>
                                          </p:to>
                                        </p:set>
                                        <p:animEffect transition="in" filter="wipe(left)">
                                          <p:cBhvr>
                                            <p:cTn id="57" dur="500"/>
                                            <p:tgtEl>
                                              <p:spTgt spid="81"/>
                                            </p:tgtEl>
                                          </p:cBhvr>
                                        </p:animEffect>
                                      </p:childTnLst>
                                    </p:cTn>
                                  </p:par>
                                  <p:par>
                                    <p:cTn id="58" presetID="22" presetClass="entr" presetSubtype="8" fill="hold" nodeType="withEffect">
                                      <p:stCondLst>
                                        <p:cond delay="0"/>
                                      </p:stCondLst>
                                      <p:childTnLst>
                                        <p:set>
                                          <p:cBhvr>
                                            <p:cTn id="59" dur="1" fill="hold">
                                              <p:stCondLst>
                                                <p:cond delay="0"/>
                                              </p:stCondLst>
                                            </p:cTn>
                                            <p:tgtEl>
                                              <p:spTgt spid="83"/>
                                            </p:tgtEl>
                                            <p:attrNameLst>
                                              <p:attrName>style.visibility</p:attrName>
                                            </p:attrNameLst>
                                          </p:cBhvr>
                                          <p:to>
                                            <p:strVal val="visible"/>
                                          </p:to>
                                        </p:set>
                                        <p:animEffect transition="in" filter="wipe(left)">
                                          <p:cBhvr>
                                            <p:cTn id="60" dur="500"/>
                                            <p:tgtEl>
                                              <p:spTgt spid="83"/>
                                            </p:tgtEl>
                                          </p:cBhvr>
                                        </p:animEffect>
                                      </p:childTnLst>
                                    </p:cTn>
                                  </p:par>
                                  <p:par>
                                    <p:cTn id="61" presetID="22" presetClass="entr" presetSubtype="8" fill="hold" nodeType="withEffect">
                                      <p:stCondLst>
                                        <p:cond delay="0"/>
                                      </p:stCondLst>
                                      <p:childTnLst>
                                        <p:set>
                                          <p:cBhvr>
                                            <p:cTn id="62" dur="1" fill="hold">
                                              <p:stCondLst>
                                                <p:cond delay="0"/>
                                              </p:stCondLst>
                                            </p:cTn>
                                            <p:tgtEl>
                                              <p:spTgt spid="84"/>
                                            </p:tgtEl>
                                            <p:attrNameLst>
                                              <p:attrName>style.visibility</p:attrName>
                                            </p:attrNameLst>
                                          </p:cBhvr>
                                          <p:to>
                                            <p:strVal val="visible"/>
                                          </p:to>
                                        </p:set>
                                        <p:animEffect transition="in" filter="wipe(left)">
                                          <p:cBhvr>
                                            <p:cTn id="63" dur="500"/>
                                            <p:tgtEl>
                                              <p:spTgt spid="84"/>
                                            </p:tgtEl>
                                          </p:cBhvr>
                                        </p:animEffect>
                                      </p:childTnLst>
                                    </p:cTn>
                                  </p:par>
                                  <p:par>
                                    <p:cTn id="64" presetID="22" presetClass="entr" presetSubtype="8" fill="hold" nodeType="withEffect">
                                      <p:stCondLst>
                                        <p:cond delay="0"/>
                                      </p:stCondLst>
                                      <p:childTnLst>
                                        <p:set>
                                          <p:cBhvr>
                                            <p:cTn id="65" dur="1" fill="hold">
                                              <p:stCondLst>
                                                <p:cond delay="0"/>
                                              </p:stCondLst>
                                            </p:cTn>
                                            <p:tgtEl>
                                              <p:spTgt spid="85"/>
                                            </p:tgtEl>
                                            <p:attrNameLst>
                                              <p:attrName>style.visibility</p:attrName>
                                            </p:attrNameLst>
                                          </p:cBhvr>
                                          <p:to>
                                            <p:strVal val="visible"/>
                                          </p:to>
                                        </p:set>
                                        <p:animEffect transition="in" filter="wipe(left)">
                                          <p:cBhvr>
                                            <p:cTn id="66"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94" grpId="0"/>
          <p:bldP spid="57"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TextBox 93"/>
          <p:cNvSpPr txBox="1"/>
          <p:nvPr/>
        </p:nvSpPr>
        <p:spPr>
          <a:xfrm>
            <a:off x="908957" y="206330"/>
            <a:ext cx="1210588" cy="400110"/>
          </a:xfrm>
          <a:prstGeom prst="rect">
            <a:avLst/>
          </a:prstGeom>
          <a:noFill/>
        </p:spPr>
        <p:txBody>
          <a:bodyPr wrap="none" rtlCol="0">
            <a:spAutoFit/>
          </a:bodyPr>
          <a:lstStyle/>
          <a:p>
            <a:r>
              <a:rPr lang="zh-CN" altLang="en-US" sz="2000" b="1" dirty="0">
                <a:solidFill>
                  <a:srgbClr val="C00000"/>
                </a:solidFill>
                <a:latin typeface="华文细黑" panose="02010600040101010101" pitchFamily="2" charset="-122"/>
                <a:ea typeface="华文细黑" panose="02010600040101010101" pitchFamily="2" charset="-122"/>
              </a:rPr>
              <a:t>基本概念</a:t>
            </a:r>
          </a:p>
        </p:txBody>
      </p:sp>
      <p:cxnSp>
        <p:nvCxnSpPr>
          <p:cNvPr id="14" name="直接连接符 13"/>
          <p:cNvCxnSpPr/>
          <p:nvPr/>
        </p:nvCxnSpPr>
        <p:spPr>
          <a:xfrm>
            <a:off x="2119545" y="308377"/>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0" y="4940300"/>
            <a:ext cx="9144000" cy="215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24051" y="1285450"/>
            <a:ext cx="6796367" cy="2640723"/>
          </a:xfrm>
          <a:prstGeom prst="rect">
            <a:avLst/>
          </a:prstGeom>
        </p:spPr>
        <p:txBody>
          <a:bodyPr wrap="square">
            <a:spAutoFit/>
          </a:bodyPr>
          <a:lstStyle/>
          <a:p>
            <a:pPr>
              <a:spcBef>
                <a:spcPct val="45000"/>
              </a:spcBef>
            </a:pPr>
            <a:r>
              <a:rPr lang="zh-CN" altLang="en-US" sz="2400" b="1" dirty="0" smtClean="0">
                <a:solidFill>
                  <a:srgbClr val="C00000"/>
                </a:solidFill>
                <a:latin typeface="微软雅黑" panose="020B0503020204020204" pitchFamily="34" charset="-122"/>
                <a:ea typeface="微软雅黑" panose="020B0503020204020204" pitchFamily="34" charset="-122"/>
              </a:rPr>
              <a:t>数据库</a:t>
            </a:r>
            <a:r>
              <a:rPr lang="zh-CN" altLang="en-US" sz="2400" b="1" dirty="0">
                <a:solidFill>
                  <a:srgbClr val="C00000"/>
                </a:solidFill>
                <a:latin typeface="微软雅黑" panose="020B0503020204020204" pitchFamily="34" charset="-122"/>
                <a:ea typeface="微软雅黑" panose="020B0503020204020204" pitchFamily="34" charset="-122"/>
              </a:rPr>
              <a:t>技术</a:t>
            </a:r>
            <a:r>
              <a:rPr lang="zh-CN" altLang="en-US" sz="2400" dirty="0">
                <a:solidFill>
                  <a:srgbClr val="C00000"/>
                </a:solidFill>
                <a:latin typeface="微软雅黑" panose="020B0503020204020204" pitchFamily="34" charset="-122"/>
                <a:ea typeface="微软雅黑" panose="020B0503020204020204" pitchFamily="34" charset="-122"/>
              </a:rPr>
              <a:t>主要研究如何存储、使用和管理数据，</a:t>
            </a:r>
            <a:r>
              <a:rPr lang="zh-CN" altLang="en-US" sz="2400" dirty="0">
                <a:latin typeface="微软雅黑" panose="020B0503020204020204" pitchFamily="34" charset="-122"/>
                <a:ea typeface="微软雅黑" panose="020B0503020204020204" pitchFamily="34" charset="-122"/>
              </a:rPr>
              <a:t>是计算机数据管理技术发展的最新阶段</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spcBef>
                <a:spcPct val="45000"/>
              </a:spcBef>
            </a:pPr>
            <a:endParaRPr lang="en-US" altLang="zh-CN" sz="2400" dirty="0" smtClean="0">
              <a:latin typeface="微软雅黑" panose="020B0503020204020204" pitchFamily="34" charset="-122"/>
              <a:ea typeface="微软雅黑" panose="020B0503020204020204" pitchFamily="34" charset="-122"/>
            </a:endParaRPr>
          </a:p>
          <a:p>
            <a:pPr>
              <a:spcBef>
                <a:spcPct val="45000"/>
              </a:spcBef>
            </a:pPr>
            <a:r>
              <a:rPr lang="zh-CN" altLang="en-US" sz="2400" b="1" dirty="0">
                <a:latin typeface="微软雅黑" panose="020B0503020204020204" pitchFamily="34" charset="-122"/>
                <a:ea typeface="微软雅黑" panose="020B0503020204020204" pitchFamily="34" charset="-122"/>
              </a:rPr>
              <a:t>数据库</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Database)</a:t>
            </a:r>
            <a:r>
              <a:rPr lang="zh-CN" altLang="en-US" sz="2400" dirty="0">
                <a:latin typeface="微软雅黑" panose="020B0503020204020204" pitchFamily="34" charset="-122"/>
                <a:ea typeface="微软雅黑" panose="020B0503020204020204" pitchFamily="34" charset="-122"/>
              </a:rPr>
              <a:t>存储的是通用化的相关数据集合，它</a:t>
            </a:r>
            <a:r>
              <a:rPr lang="zh-CN" altLang="en-US" sz="2400" dirty="0">
                <a:solidFill>
                  <a:srgbClr val="C00000"/>
                </a:solidFill>
                <a:latin typeface="微软雅黑" panose="020B0503020204020204" pitchFamily="34" charset="-122"/>
                <a:ea typeface="微软雅黑" panose="020B0503020204020204" pitchFamily="34" charset="-122"/>
              </a:rPr>
              <a:t>不仅包括数据本身，而且包括数据之间的</a:t>
            </a:r>
            <a:r>
              <a:rPr lang="zh-CN" altLang="en-US" sz="2400" dirty="0" smtClean="0">
                <a:solidFill>
                  <a:srgbClr val="C00000"/>
                </a:solidFill>
                <a:latin typeface="微软雅黑" panose="020B0503020204020204" pitchFamily="34" charset="-122"/>
                <a:ea typeface="微软雅黑" panose="020B0503020204020204" pitchFamily="34" charset="-122"/>
              </a:rPr>
              <a:t>联系</a:t>
            </a:r>
            <a:endParaRPr lang="zh-CN" altLang="en-US" sz="2400" dirty="0">
              <a:solidFill>
                <a:srgbClr val="C00000"/>
              </a:solidFill>
              <a:latin typeface="微软雅黑" panose="020B0503020204020204" pitchFamily="34" charset="-122"/>
              <a:ea typeface="微软雅黑" panose="020B0503020204020204" pitchFamily="34" charset="-122"/>
            </a:endParaRPr>
          </a:p>
        </p:txBody>
      </p:sp>
      <p:sp>
        <p:nvSpPr>
          <p:cNvPr id="36" name="椭圆 35"/>
          <p:cNvSpPr/>
          <p:nvPr/>
        </p:nvSpPr>
        <p:spPr>
          <a:xfrm>
            <a:off x="992444" y="1408415"/>
            <a:ext cx="273671" cy="270513"/>
          </a:xfrm>
          <a:prstGeom prst="ellips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992444" y="2802938"/>
            <a:ext cx="273671" cy="270513"/>
          </a:xfrm>
          <a:prstGeom prst="ellips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74870437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9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TextBox 93"/>
          <p:cNvSpPr txBox="1"/>
          <p:nvPr/>
        </p:nvSpPr>
        <p:spPr>
          <a:xfrm>
            <a:off x="908957" y="206330"/>
            <a:ext cx="1210588" cy="400110"/>
          </a:xfrm>
          <a:prstGeom prst="rect">
            <a:avLst/>
          </a:prstGeom>
          <a:noFill/>
        </p:spPr>
        <p:txBody>
          <a:bodyPr wrap="none" rtlCol="0">
            <a:spAutoFit/>
          </a:bodyPr>
          <a:lstStyle/>
          <a:p>
            <a:r>
              <a:rPr lang="zh-CN" altLang="en-US" sz="2000" b="1" dirty="0">
                <a:solidFill>
                  <a:srgbClr val="C00000"/>
                </a:solidFill>
                <a:latin typeface="华文细黑" panose="02010600040101010101" pitchFamily="2" charset="-122"/>
                <a:ea typeface="华文细黑" panose="02010600040101010101" pitchFamily="2" charset="-122"/>
              </a:rPr>
              <a:t>基本概念</a:t>
            </a:r>
          </a:p>
        </p:txBody>
      </p:sp>
      <p:cxnSp>
        <p:nvCxnSpPr>
          <p:cNvPr id="14" name="直接连接符 13"/>
          <p:cNvCxnSpPr/>
          <p:nvPr/>
        </p:nvCxnSpPr>
        <p:spPr>
          <a:xfrm>
            <a:off x="2119545" y="308377"/>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0" y="4940300"/>
            <a:ext cx="9144000" cy="215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24051" y="1285450"/>
            <a:ext cx="6796367" cy="1200329"/>
          </a:xfrm>
          <a:prstGeom prst="rect">
            <a:avLst/>
          </a:prstGeom>
        </p:spPr>
        <p:txBody>
          <a:bodyPr wrap="square">
            <a:spAutoFit/>
          </a:bodyPr>
          <a:lstStyle/>
          <a:p>
            <a:pPr>
              <a:spcBef>
                <a:spcPct val="45000"/>
              </a:spcBef>
            </a:pPr>
            <a:r>
              <a:rPr lang="zh-CN" altLang="en-US" sz="2400" b="1" dirty="0" smtClean="0">
                <a:solidFill>
                  <a:srgbClr val="C00000"/>
                </a:solidFill>
                <a:latin typeface="微软雅黑" panose="020B0503020204020204" pitchFamily="34" charset="-122"/>
                <a:ea typeface="微软雅黑" panose="020B0503020204020204" pitchFamily="34" charset="-122"/>
              </a:rPr>
              <a:t>信息</a:t>
            </a:r>
            <a:r>
              <a:rPr lang="zh-CN" altLang="en-US" sz="2400" dirty="0">
                <a:latin typeface="微软雅黑" panose="020B0503020204020204" pitchFamily="34" charset="-122"/>
                <a:ea typeface="微软雅黑" panose="020B0503020204020204" pitchFamily="34" charset="-122"/>
              </a:rPr>
              <a:t>是关于现实世界事物的存在方式或运动形态的综合反映，是人们进行各种活动所需要的知识。</a:t>
            </a:r>
            <a:r>
              <a:rPr lang="zh-CN" altLang="en-US" sz="2400" b="1" i="1" dirty="0">
                <a:solidFill>
                  <a:srgbClr val="004162"/>
                </a:solidFill>
                <a:latin typeface="华文行楷" panose="02010800040101010101" pitchFamily="2" charset="-122"/>
                <a:ea typeface="华文行楷" panose="02010800040101010101" pitchFamily="2" charset="-122"/>
              </a:rPr>
              <a:t>如：今天我借了一本</a:t>
            </a:r>
            <a:r>
              <a:rPr lang="zh-CN" altLang="en-US" sz="2400" b="1" i="1" dirty="0" smtClean="0">
                <a:solidFill>
                  <a:srgbClr val="004162"/>
                </a:solidFill>
                <a:latin typeface="华文行楷" panose="02010800040101010101" pitchFamily="2" charset="-122"/>
                <a:ea typeface="华文行楷" panose="02010800040101010101" pitchFamily="2" charset="-122"/>
              </a:rPr>
              <a:t>书</a:t>
            </a:r>
            <a:endParaRPr lang="zh-CN" altLang="en-US" sz="2400" dirty="0">
              <a:solidFill>
                <a:srgbClr val="C00000"/>
              </a:solidFill>
              <a:latin typeface="微软雅黑" panose="020B0503020204020204" pitchFamily="34" charset="-122"/>
              <a:ea typeface="微软雅黑" panose="020B0503020204020204" pitchFamily="34" charset="-122"/>
            </a:endParaRPr>
          </a:p>
        </p:txBody>
      </p:sp>
      <p:sp>
        <p:nvSpPr>
          <p:cNvPr id="36" name="椭圆 35"/>
          <p:cNvSpPr/>
          <p:nvPr/>
        </p:nvSpPr>
        <p:spPr>
          <a:xfrm>
            <a:off x="992444" y="1408415"/>
            <a:ext cx="273671" cy="270513"/>
          </a:xfrm>
          <a:prstGeom prst="ellips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992444" y="2802938"/>
            <a:ext cx="273671" cy="270513"/>
          </a:xfrm>
          <a:prstGeom prst="ellips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324050" y="2715158"/>
            <a:ext cx="6796367" cy="1588127"/>
          </a:xfrm>
          <a:prstGeom prst="rect">
            <a:avLst/>
          </a:prstGeom>
        </p:spPr>
        <p:txBody>
          <a:bodyPr wrap="square">
            <a:spAutoFit/>
          </a:bodyPr>
          <a:lstStyle/>
          <a:p>
            <a:pPr>
              <a:spcBef>
                <a:spcPct val="5000"/>
              </a:spcBef>
            </a:pPr>
            <a:r>
              <a:rPr lang="zh-CN" altLang="en-US" sz="2400" b="1" dirty="0">
                <a:solidFill>
                  <a:srgbClr val="C00000"/>
                </a:solidFill>
                <a:latin typeface="微软雅黑" panose="020B0503020204020204" pitchFamily="34" charset="-122"/>
                <a:ea typeface="微软雅黑" panose="020B0503020204020204" pitchFamily="34" charset="-122"/>
              </a:rPr>
              <a:t>数据</a:t>
            </a:r>
            <a:r>
              <a:rPr lang="zh-CN" altLang="en-US" sz="2400" dirty="0">
                <a:latin typeface="微软雅黑" panose="020B0503020204020204" pitchFamily="34" charset="-122"/>
                <a:ea typeface="微软雅黑" panose="020B0503020204020204" pitchFamily="34" charset="-122"/>
              </a:rPr>
              <a:t>是指存储在某一种媒体上可加以鉴别的符号资料</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spcBef>
                <a:spcPct val="5000"/>
              </a:spcBef>
            </a:pPr>
            <a:r>
              <a:rPr lang="zh-CN" altLang="en-US" sz="2400" b="1" i="1" dirty="0" smtClean="0">
                <a:solidFill>
                  <a:srgbClr val="004162"/>
                </a:solidFill>
                <a:latin typeface="华文行楷" panose="02010800040101010101" pitchFamily="2" charset="-122"/>
                <a:ea typeface="华文行楷" panose="02010800040101010101" pitchFamily="2" charset="-122"/>
              </a:rPr>
              <a:t>如</a:t>
            </a:r>
            <a:r>
              <a:rPr lang="zh-CN" altLang="en-US" sz="2400" b="1" i="1" dirty="0">
                <a:solidFill>
                  <a:srgbClr val="004162"/>
                </a:solidFill>
                <a:latin typeface="华文行楷" panose="02010800040101010101" pitchFamily="2" charset="-122"/>
                <a:ea typeface="华文行楷" panose="02010800040101010101" pitchFamily="2" charset="-122"/>
              </a:rPr>
              <a:t>：描述一本书的各个参数：书封面照片、名字、借书号、借书时间</a:t>
            </a:r>
            <a:endParaRPr lang="en-US" altLang="zh-CN" sz="2400" b="1" i="1" dirty="0">
              <a:solidFill>
                <a:srgbClr val="004162"/>
              </a:solidFill>
              <a:latin typeface="华文行楷" panose="02010800040101010101" pitchFamily="2" charset="-122"/>
              <a:ea typeface="华文行楷" panose="02010800040101010101" pitchFamily="2" charset="-122"/>
            </a:endParaRPr>
          </a:p>
        </p:txBody>
      </p:sp>
    </p:spTree>
    <p:custDataLst>
      <p:tags r:id="rId1"/>
    </p:custDataLst>
    <p:extLst>
      <p:ext uri="{BB962C8B-B14F-4D97-AF65-F5344CB8AC3E}">
        <p14:creationId xmlns:p14="http://schemas.microsoft.com/office/powerpoint/2010/main" val="342465978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9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TextBox 93"/>
          <p:cNvSpPr txBox="1"/>
          <p:nvPr/>
        </p:nvSpPr>
        <p:spPr>
          <a:xfrm>
            <a:off x="908957" y="206330"/>
            <a:ext cx="1210588" cy="400110"/>
          </a:xfrm>
          <a:prstGeom prst="rect">
            <a:avLst/>
          </a:prstGeom>
          <a:noFill/>
        </p:spPr>
        <p:txBody>
          <a:bodyPr wrap="none" rtlCol="0">
            <a:spAutoFit/>
          </a:bodyPr>
          <a:lstStyle/>
          <a:p>
            <a:r>
              <a:rPr lang="zh-CN" altLang="en-US" sz="2000" b="1" dirty="0">
                <a:solidFill>
                  <a:srgbClr val="C00000"/>
                </a:solidFill>
                <a:latin typeface="华文细黑" panose="02010600040101010101" pitchFamily="2" charset="-122"/>
                <a:ea typeface="华文细黑" panose="02010600040101010101" pitchFamily="2" charset="-122"/>
              </a:rPr>
              <a:t>基本概念</a:t>
            </a:r>
          </a:p>
        </p:txBody>
      </p:sp>
      <p:cxnSp>
        <p:nvCxnSpPr>
          <p:cNvPr id="14" name="直接连接符 13"/>
          <p:cNvCxnSpPr/>
          <p:nvPr/>
        </p:nvCxnSpPr>
        <p:spPr>
          <a:xfrm>
            <a:off x="2119545" y="308377"/>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0" y="4940300"/>
            <a:ext cx="9144000" cy="215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862269" y="989668"/>
            <a:ext cx="273671" cy="270513"/>
          </a:xfrm>
          <a:prstGeom prst="ellips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862268" y="3811601"/>
            <a:ext cx="273671" cy="270513"/>
          </a:xfrm>
          <a:prstGeom prst="ellips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5"/>
          <p:cNvSpPr>
            <a:spLocks noChangeArrowheads="1"/>
          </p:cNvSpPr>
          <p:nvPr/>
        </p:nvSpPr>
        <p:spPr bwMode="auto">
          <a:xfrm>
            <a:off x="1193875" y="868628"/>
            <a:ext cx="7673975" cy="1200329"/>
          </a:xfrm>
          <a:prstGeom prst="rect">
            <a:avLst/>
          </a:prstGeom>
          <a:noFill/>
          <a:ln>
            <a:noFill/>
          </a:ln>
          <a:effectLst/>
          <a:extLst>
            <a:ext uri="{909E8E84-426E-40DD-AFC4-6F175D3DCCD1}">
              <a14:hiddenFill xmlns:a14="http://schemas.microsoft.com/office/drawing/2010/main">
                <a:gradFill rotWithShape="0">
                  <a:gsLst>
                    <a:gs pos="0">
                      <a:srgbClr val="555533"/>
                    </a:gs>
                    <a:gs pos="100000">
                      <a:srgbClr val="FFFF99"/>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dirty="0" smtClean="0">
                <a:solidFill>
                  <a:srgbClr val="C00000"/>
                </a:solidFill>
                <a:latin typeface="微软雅黑" panose="020B0503020204020204" pitchFamily="34" charset="-122"/>
                <a:ea typeface="微软雅黑" panose="020B0503020204020204" pitchFamily="34" charset="-122"/>
              </a:rPr>
              <a:t>数据（</a:t>
            </a:r>
            <a:r>
              <a:rPr lang="en-US" altLang="zh-CN" dirty="0" smtClean="0">
                <a:solidFill>
                  <a:srgbClr val="C00000"/>
                </a:solidFill>
                <a:latin typeface="微软雅黑" panose="020B0503020204020204" pitchFamily="34" charset="-122"/>
                <a:ea typeface="微软雅黑" panose="020B0503020204020204" pitchFamily="34" charset="-122"/>
              </a:rPr>
              <a:t>Data</a:t>
            </a:r>
            <a:r>
              <a:rPr lang="zh-CN" altLang="en-US" dirty="0" smtClean="0">
                <a:solidFill>
                  <a:srgbClr val="C00000"/>
                </a:solidFill>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描述</a:t>
            </a:r>
            <a:r>
              <a:rPr lang="zh-CN" altLang="en-US" dirty="0">
                <a:latin typeface="微软雅黑" panose="020B0503020204020204" pitchFamily="34" charset="-122"/>
                <a:ea typeface="微软雅黑" panose="020B0503020204020204" pitchFamily="34" charset="-122"/>
              </a:rPr>
              <a:t>事物的符号记录，是数据库中存储的基本对象。</a:t>
            </a:r>
            <a:r>
              <a:rPr lang="zh-CN" altLang="en-US" u="sng" dirty="0">
                <a:solidFill>
                  <a:srgbClr val="004162"/>
                </a:solidFill>
                <a:latin typeface="微软雅黑" panose="020B0503020204020204" pitchFamily="34" charset="-122"/>
                <a:ea typeface="微软雅黑" panose="020B0503020204020204" pitchFamily="34" charset="-122"/>
              </a:rPr>
              <a:t>数据的种类很多，</a:t>
            </a:r>
            <a:r>
              <a:rPr lang="zh-CN" altLang="en-US" dirty="0">
                <a:latin typeface="微软雅黑" panose="020B0503020204020204" pitchFamily="34" charset="-122"/>
                <a:ea typeface="微软雅黑" panose="020B0503020204020204" pitchFamily="34" charset="-122"/>
              </a:rPr>
              <a:t>文字、图形、声音、图像等等都是数据。</a:t>
            </a:r>
            <a:r>
              <a:rPr lang="en-US" altLang="zh-CN" i="1" dirty="0">
                <a:solidFill>
                  <a:schemeClr val="accent2"/>
                </a:solidFill>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cs typeface="楷体_GB2312"/>
            </a:endParaRPr>
          </a:p>
        </p:txBody>
      </p:sp>
      <p:sp>
        <p:nvSpPr>
          <p:cNvPr id="12" name="Rectangle 7"/>
          <p:cNvSpPr>
            <a:spLocks noChangeArrowheads="1"/>
          </p:cNvSpPr>
          <p:nvPr/>
        </p:nvSpPr>
        <p:spPr bwMode="auto">
          <a:xfrm>
            <a:off x="1297062" y="2328981"/>
            <a:ext cx="6888647" cy="1015663"/>
          </a:xfrm>
          <a:prstGeom prst="rect">
            <a:avLst/>
          </a:prstGeom>
          <a:noFill/>
          <a:ln w="9525">
            <a:solidFill>
              <a:srgbClr val="664134"/>
            </a:solidFill>
            <a:miter lim="800000"/>
            <a:headEnd/>
            <a:tailEnd/>
          </a:ln>
          <a:effectLst/>
          <a:extLst>
            <a:ext uri="{909E8E84-426E-40DD-AFC4-6F175D3DCCD1}">
              <a14:hiddenFill xmlns:a14="http://schemas.microsoft.com/office/drawing/2010/main">
                <a:gradFill rotWithShape="0">
                  <a:gsLst>
                    <a:gs pos="0">
                      <a:srgbClr val="555533"/>
                    </a:gs>
                    <a:gs pos="100000">
                      <a:srgbClr val="FFFF99"/>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b="1" i="1" dirty="0">
                <a:solidFill>
                  <a:schemeClr val="accent2"/>
                </a:solidFill>
                <a:latin typeface="楷体_GB2312"/>
                <a:ea typeface="楷体_GB2312"/>
                <a:cs typeface="楷体_GB2312"/>
              </a:rPr>
              <a:t>如</a:t>
            </a:r>
            <a:r>
              <a:rPr lang="zh-CN" altLang="en-US" b="1" i="1" u="sng" dirty="0">
                <a:solidFill>
                  <a:schemeClr val="accent2"/>
                </a:solidFill>
                <a:latin typeface="楷体_GB2312"/>
                <a:ea typeface="楷体_GB2312"/>
                <a:cs typeface="楷体_GB2312"/>
              </a:rPr>
              <a:t>一个记录数据</a:t>
            </a:r>
            <a:r>
              <a:rPr lang="zh-CN" altLang="en-US" b="1" i="1" dirty="0">
                <a:solidFill>
                  <a:schemeClr val="accent2"/>
                </a:solidFill>
                <a:latin typeface="楷体_GB2312"/>
                <a:ea typeface="楷体_GB2312"/>
                <a:cs typeface="楷体_GB2312"/>
              </a:rPr>
              <a:t>：</a:t>
            </a:r>
          </a:p>
          <a:p>
            <a:pPr eaLnBrk="1" hangingPunct="1">
              <a:spcBef>
                <a:spcPct val="50000"/>
              </a:spcBef>
            </a:pPr>
            <a:r>
              <a:rPr lang="zh-CN" altLang="en-US" b="1" i="1" dirty="0">
                <a:latin typeface="楷体_GB2312"/>
                <a:ea typeface="楷体_GB2312"/>
                <a:cs typeface="楷体_GB2312"/>
              </a:rPr>
              <a:t>(李明，男，1972，江苏，1990)</a:t>
            </a:r>
          </a:p>
        </p:txBody>
      </p:sp>
      <p:sp>
        <p:nvSpPr>
          <p:cNvPr id="15" name="Rectangle 9"/>
          <p:cNvSpPr>
            <a:spLocks noChangeArrowheads="1"/>
          </p:cNvSpPr>
          <p:nvPr/>
        </p:nvSpPr>
        <p:spPr bwMode="auto">
          <a:xfrm>
            <a:off x="1297062" y="3694954"/>
            <a:ext cx="7570788" cy="830997"/>
          </a:xfrm>
          <a:prstGeom prst="rect">
            <a:avLst/>
          </a:prstGeom>
          <a:noFill/>
          <a:ln>
            <a:noFill/>
          </a:ln>
          <a:effectLst/>
          <a:extLst>
            <a:ext uri="{909E8E84-426E-40DD-AFC4-6F175D3DCCD1}">
              <a14:hiddenFill xmlns:a14="http://schemas.microsoft.com/office/drawing/2010/main">
                <a:gradFill rotWithShape="0">
                  <a:gsLst>
                    <a:gs pos="0">
                      <a:srgbClr val="555533"/>
                    </a:gs>
                    <a:gs pos="100000">
                      <a:srgbClr val="FFFF99"/>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dirty="0">
                <a:solidFill>
                  <a:srgbClr val="C00000"/>
                </a:solidFill>
                <a:latin typeface="华文细黑" panose="02010600040101010101" pitchFamily="2" charset="-122"/>
                <a:ea typeface="华文细黑" panose="02010600040101010101" pitchFamily="2" charset="-122"/>
              </a:rPr>
              <a:t>数据与其语义不可分</a:t>
            </a:r>
            <a:r>
              <a:rPr lang="zh-CN" altLang="en-US" b="1" dirty="0">
                <a:latin typeface="华文细黑" panose="02010600040101010101" pitchFamily="2" charset="-122"/>
                <a:ea typeface="华文细黑" panose="02010600040101010101" pitchFamily="2" charset="-122"/>
              </a:rPr>
              <a:t>，仅从上例数据，很难确定“李明”是学生还是囚犯 </a:t>
            </a:r>
          </a:p>
        </p:txBody>
      </p:sp>
    </p:spTree>
    <p:custDataLst>
      <p:tags r:id="rId1"/>
    </p:custDataLst>
    <p:extLst>
      <p:ext uri="{BB962C8B-B14F-4D97-AF65-F5344CB8AC3E}">
        <p14:creationId xmlns:p14="http://schemas.microsoft.com/office/powerpoint/2010/main" val="225903386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9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56"/>
  <p:tag name="ISPRING_RESOURCE_PATHS_HASH_PRESENTER" val="24476b7dd462829faf2cd505750318b32aa493"/>
</p:tagLst>
</file>

<file path=ppt/tags/tag10.xml><?xml version="1.0" encoding="utf-8"?>
<p:tagLst xmlns:a="http://schemas.openxmlformats.org/drawingml/2006/main" xmlns:r="http://schemas.openxmlformats.org/officeDocument/2006/relationships" xmlns:p="http://schemas.openxmlformats.org/presentationml/2006/main">
  <p:tag name="SELECTED" val="True"/>
</p:tagLst>
</file>

<file path=ppt/tags/tag11.xml><?xml version="1.0" encoding="utf-8"?>
<p:tagLst xmlns:a="http://schemas.openxmlformats.org/drawingml/2006/main" xmlns:r="http://schemas.openxmlformats.org/officeDocument/2006/relationships" xmlns:p="http://schemas.openxmlformats.org/presentationml/2006/main">
  <p:tag name="SELECTED" val="True"/>
</p:tagLst>
</file>

<file path=ppt/tags/tag12.xml><?xml version="1.0" encoding="utf-8"?>
<p:tagLst xmlns:a="http://schemas.openxmlformats.org/drawingml/2006/main" xmlns:r="http://schemas.openxmlformats.org/officeDocument/2006/relationships" xmlns:p="http://schemas.openxmlformats.org/presentationml/2006/main">
  <p:tag name="SELECTED" val="True"/>
</p:tagLst>
</file>

<file path=ppt/tags/tag13.xml><?xml version="1.0" encoding="utf-8"?>
<p:tagLst xmlns:a="http://schemas.openxmlformats.org/drawingml/2006/main" xmlns:r="http://schemas.openxmlformats.org/officeDocument/2006/relationships" xmlns:p="http://schemas.openxmlformats.org/presentationml/2006/main">
  <p:tag name="SELECTED" val="True"/>
</p:tagLst>
</file>

<file path=ppt/tags/tag14.xml><?xml version="1.0" encoding="utf-8"?>
<p:tagLst xmlns:a="http://schemas.openxmlformats.org/drawingml/2006/main" xmlns:r="http://schemas.openxmlformats.org/officeDocument/2006/relationships" xmlns:p="http://schemas.openxmlformats.org/presentationml/2006/main">
  <p:tag name="SELECTED" val="True"/>
</p:tagLst>
</file>

<file path=ppt/tags/tag15.xml><?xml version="1.0" encoding="utf-8"?>
<p:tagLst xmlns:a="http://schemas.openxmlformats.org/drawingml/2006/main" xmlns:r="http://schemas.openxmlformats.org/officeDocument/2006/relationships" xmlns:p="http://schemas.openxmlformats.org/presentationml/2006/main">
  <p:tag name="SELECTED" val="True"/>
</p:tagLst>
</file>

<file path=ppt/tags/tag16.xml><?xml version="1.0" encoding="utf-8"?>
<p:tagLst xmlns:a="http://schemas.openxmlformats.org/drawingml/2006/main" xmlns:r="http://schemas.openxmlformats.org/officeDocument/2006/relationships" xmlns:p="http://schemas.openxmlformats.org/presentationml/2006/main">
  <p:tag name="SELECTED" val="True"/>
</p:tagLst>
</file>

<file path=ppt/tags/tag17.xml><?xml version="1.0" encoding="utf-8"?>
<p:tagLst xmlns:a="http://schemas.openxmlformats.org/drawingml/2006/main" xmlns:r="http://schemas.openxmlformats.org/officeDocument/2006/relationships" xmlns:p="http://schemas.openxmlformats.org/presentationml/2006/main">
  <p:tag name="SELECTED" val="True"/>
</p:tagLst>
</file>

<file path=ppt/tags/tag18.xml><?xml version="1.0" encoding="utf-8"?>
<p:tagLst xmlns:a="http://schemas.openxmlformats.org/drawingml/2006/main" xmlns:r="http://schemas.openxmlformats.org/officeDocument/2006/relationships" xmlns:p="http://schemas.openxmlformats.org/presentationml/2006/main">
  <p:tag name="SELECTED" val="True"/>
</p:tagLst>
</file>

<file path=ppt/tags/tag19.xml><?xml version="1.0" encoding="utf-8"?>
<p:tagLst xmlns:a="http://schemas.openxmlformats.org/drawingml/2006/main" xmlns:r="http://schemas.openxmlformats.org/officeDocument/2006/relationships" xmlns:p="http://schemas.openxmlformats.org/presentationml/2006/main">
  <p:tag name="SELECTED" val="True"/>
</p:tagLst>
</file>

<file path=ppt/tags/tag2.xml><?xml version="1.0" encoding="utf-8"?>
<p:tagLst xmlns:a="http://schemas.openxmlformats.org/drawingml/2006/main" xmlns:r="http://schemas.openxmlformats.org/officeDocument/2006/relationships" xmlns:p="http://schemas.openxmlformats.org/presentationml/2006/main">
  <p:tag name="SELECTED" val="True"/>
</p:tagLst>
</file>

<file path=ppt/tags/tag20.xml><?xml version="1.0" encoding="utf-8"?>
<p:tagLst xmlns:a="http://schemas.openxmlformats.org/drawingml/2006/main" xmlns:r="http://schemas.openxmlformats.org/officeDocument/2006/relationships" xmlns:p="http://schemas.openxmlformats.org/presentationml/2006/main">
  <p:tag name="SELECTED" val="True"/>
</p:tagLst>
</file>

<file path=ppt/tags/tag21.xml><?xml version="1.0" encoding="utf-8"?>
<p:tagLst xmlns:a="http://schemas.openxmlformats.org/drawingml/2006/main" xmlns:r="http://schemas.openxmlformats.org/officeDocument/2006/relationships" xmlns:p="http://schemas.openxmlformats.org/presentationml/2006/main">
  <p:tag name="SELECTED" val="True"/>
</p:tagLst>
</file>

<file path=ppt/tags/tag22.xml><?xml version="1.0" encoding="utf-8"?>
<p:tagLst xmlns:a="http://schemas.openxmlformats.org/drawingml/2006/main" xmlns:r="http://schemas.openxmlformats.org/officeDocument/2006/relationships" xmlns:p="http://schemas.openxmlformats.org/presentationml/2006/main">
  <p:tag name="SELECTED" val="True"/>
</p:tagLst>
</file>

<file path=ppt/tags/tag23.xml><?xml version="1.0" encoding="utf-8"?>
<p:tagLst xmlns:a="http://schemas.openxmlformats.org/drawingml/2006/main" xmlns:r="http://schemas.openxmlformats.org/officeDocument/2006/relationships" xmlns:p="http://schemas.openxmlformats.org/presentationml/2006/main">
  <p:tag name="SELECTED" val="True"/>
</p:tagLst>
</file>

<file path=ppt/tags/tag24.xml><?xml version="1.0" encoding="utf-8"?>
<p:tagLst xmlns:a="http://schemas.openxmlformats.org/drawingml/2006/main" xmlns:r="http://schemas.openxmlformats.org/officeDocument/2006/relationships" xmlns:p="http://schemas.openxmlformats.org/presentationml/2006/main">
  <p:tag name="SELECTED" val="True"/>
</p:tagLst>
</file>

<file path=ppt/tags/tag25.xml><?xml version="1.0" encoding="utf-8"?>
<p:tagLst xmlns:a="http://schemas.openxmlformats.org/drawingml/2006/main" xmlns:r="http://schemas.openxmlformats.org/officeDocument/2006/relationships" xmlns:p="http://schemas.openxmlformats.org/presentationml/2006/main">
  <p:tag name="SELECTED" val="True"/>
</p:tagLst>
</file>

<file path=ppt/tags/tag26.xml><?xml version="1.0" encoding="utf-8"?>
<p:tagLst xmlns:a="http://schemas.openxmlformats.org/drawingml/2006/main" xmlns:r="http://schemas.openxmlformats.org/officeDocument/2006/relationships" xmlns:p="http://schemas.openxmlformats.org/presentationml/2006/main">
  <p:tag name="SELECTED" val="True"/>
</p:tagLst>
</file>

<file path=ppt/tags/tag3.xml><?xml version="1.0" encoding="utf-8"?>
<p:tagLst xmlns:a="http://schemas.openxmlformats.org/drawingml/2006/main" xmlns:r="http://schemas.openxmlformats.org/officeDocument/2006/relationships" xmlns:p="http://schemas.openxmlformats.org/presentationml/2006/main">
  <p:tag name="SELECTED" val="True"/>
</p:tagLst>
</file>

<file path=ppt/tags/tag4.xml><?xml version="1.0" encoding="utf-8"?>
<p:tagLst xmlns:a="http://schemas.openxmlformats.org/drawingml/2006/main" xmlns:r="http://schemas.openxmlformats.org/officeDocument/2006/relationships" xmlns:p="http://schemas.openxmlformats.org/presentationml/2006/main">
  <p:tag name="SELECTED" val="True"/>
</p:tagLst>
</file>

<file path=ppt/tags/tag5.xml><?xml version="1.0" encoding="utf-8"?>
<p:tagLst xmlns:a="http://schemas.openxmlformats.org/drawingml/2006/main" xmlns:r="http://schemas.openxmlformats.org/officeDocument/2006/relationships" xmlns:p="http://schemas.openxmlformats.org/presentationml/2006/main">
  <p:tag name="SELECTED" val="True"/>
</p:tagLst>
</file>

<file path=ppt/tags/tag6.xml><?xml version="1.0" encoding="utf-8"?>
<p:tagLst xmlns:a="http://schemas.openxmlformats.org/drawingml/2006/main" xmlns:r="http://schemas.openxmlformats.org/officeDocument/2006/relationships" xmlns:p="http://schemas.openxmlformats.org/presentationml/2006/main">
  <p:tag name="SELECTED" val="True"/>
</p:tagLst>
</file>

<file path=ppt/tags/tag7.xml><?xml version="1.0" encoding="utf-8"?>
<p:tagLst xmlns:a="http://schemas.openxmlformats.org/drawingml/2006/main" xmlns:r="http://schemas.openxmlformats.org/officeDocument/2006/relationships" xmlns:p="http://schemas.openxmlformats.org/presentationml/2006/main">
  <p:tag name="SELECTED" val="True"/>
</p:tagLst>
</file>

<file path=ppt/tags/tag8.xml><?xml version="1.0" encoding="utf-8"?>
<p:tagLst xmlns:a="http://schemas.openxmlformats.org/drawingml/2006/main" xmlns:r="http://schemas.openxmlformats.org/officeDocument/2006/relationships" xmlns:p="http://schemas.openxmlformats.org/presentationml/2006/main">
  <p:tag name="SELECTED" val="True"/>
</p:tagLst>
</file>

<file path=ppt/tags/tag9.xml><?xml version="1.0" encoding="utf-8"?>
<p:tagLst xmlns:a="http://schemas.openxmlformats.org/drawingml/2006/main" xmlns:r="http://schemas.openxmlformats.org/officeDocument/2006/relationships" xmlns:p="http://schemas.openxmlformats.org/presentationml/2006/main">
  <p:tag name="SELECTED" val="Tru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2726</TotalTime>
  <Words>1063</Words>
  <Application>Microsoft Office PowerPoint</Application>
  <PresentationFormat>全屏显示(16:9)</PresentationFormat>
  <Paragraphs>133</Paragraphs>
  <Slides>26</Slides>
  <Notes>26</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2</vt:i4>
      </vt:variant>
      <vt:variant>
        <vt:lpstr>幻灯片标题</vt:lpstr>
      </vt:variant>
      <vt:variant>
        <vt:i4>26</vt:i4>
      </vt:variant>
    </vt:vector>
  </HeadingPairs>
  <TitlesOfParts>
    <vt:vector size="46" baseType="lpstr">
      <vt:lpstr>LilyUPC</vt:lpstr>
      <vt:lpstr>Watford DB</vt:lpstr>
      <vt:lpstr>方正超粗黑简体</vt:lpstr>
      <vt:lpstr>方正大黑简体</vt:lpstr>
      <vt:lpstr>方正兰亭细黑_GBK</vt:lpstr>
      <vt:lpstr>方正姚体</vt:lpstr>
      <vt:lpstr>方正韵动中黑简体</vt:lpstr>
      <vt:lpstr>方正正准黑简体</vt:lpstr>
      <vt:lpstr>华文彩云</vt:lpstr>
      <vt:lpstr>华文行楷</vt:lpstr>
      <vt:lpstr>华文细黑</vt:lpstr>
      <vt:lpstr>宋体</vt:lpstr>
      <vt:lpstr>微软雅黑</vt:lpstr>
      <vt:lpstr>造字工房劲黑（非商用）常规体</vt:lpstr>
      <vt:lpstr>Arial</vt:lpstr>
      <vt:lpstr>Calibri</vt:lpstr>
      <vt:lpstr>楷体_GB2312</vt:lpstr>
      <vt:lpstr>Office 主题​​</vt:lpstr>
      <vt:lpstr>Visio.Drawing.6</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www.microsoft.com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378435271@qq.com</cp:lastModifiedBy>
  <cp:revision>110</cp:revision>
  <dcterms:created xsi:type="dcterms:W3CDTF">2015-01-22T11:01:02Z</dcterms:created>
  <dcterms:modified xsi:type="dcterms:W3CDTF">2020-03-19T16:04:09Z</dcterms:modified>
</cp:coreProperties>
</file>