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sldIdLst>
    <p:sldId id="256" r:id="rId2"/>
    <p:sldId id="277" r:id="rId3"/>
    <p:sldId id="257" r:id="rId4"/>
    <p:sldId id="258" r:id="rId5"/>
    <p:sldId id="259" r:id="rId6"/>
    <p:sldId id="260"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8"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659" autoAdjust="0"/>
    <p:restoredTop sz="94125" autoAdjust="0"/>
  </p:normalViewPr>
  <p:slideViewPr>
    <p:cSldViewPr>
      <p:cViewPr varScale="1">
        <p:scale>
          <a:sx n="82" d="100"/>
          <a:sy n="82" d="100"/>
        </p:scale>
        <p:origin x="-1382" y="-82"/>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Rounded Rectangle 15"/>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roup 9"/>
          <p:cNvGrpSpPr>
            <a:grpSpLocks noChangeAspect="1"/>
          </p:cNvGrpSpPr>
          <p:nvPr/>
        </p:nvGrpSpPr>
        <p:grpSpPr bwMode="hidden">
          <a:xfrm>
            <a:off x="211665" y="5353963"/>
            <a:ext cx="8723376" cy="1331580"/>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 name="Title 1"/>
          <p:cNvSpPr>
            <a:spLocks noGrp="1"/>
          </p:cNvSpPr>
          <p:nvPr>
            <p:ph type="ctrTitle"/>
          </p:nvPr>
        </p:nvSpPr>
        <p:spPr>
          <a:xfrm>
            <a:off x="685800" y="1600200"/>
            <a:ext cx="7772400" cy="1780108"/>
          </a:xfrm>
        </p:spPr>
        <p:txBody>
          <a:bodyPr anchor="b">
            <a:normAutofit/>
          </a:bodyPr>
          <a:lstStyle>
            <a:lvl1pPr>
              <a:defRPr sz="440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371600" y="3556001"/>
            <a:ext cx="6400800" cy="1473200"/>
          </a:xfrm>
        </p:spPr>
        <p:txBody>
          <a:bodyPr>
            <a:normAutofit/>
          </a:bodyPr>
          <a:lstStyle>
            <a:lvl1pPr marL="0" indent="0" algn="ctr">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E9686EA-4950-4A2D-8F3D-A1860665A9E2}" type="datetimeFigureOut">
              <a:rPr lang="en-IN" smtClean="0"/>
              <a:t>28-07-2025</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4AEC1C3-C529-4B0E-8FF1-54FFD9190AF7}" type="slidenum">
              <a:rPr lang="en-IN" smtClean="0"/>
              <a:t>‹#›</a:t>
            </a:fld>
            <a:endParaRPr lang="en-IN"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E9686EA-4950-4A2D-8F3D-A1860665A9E2}" type="datetimeFigureOut">
              <a:rPr lang="en-IN" smtClean="0"/>
              <a:t>28-07-2025</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4AEC1C3-C529-4B0E-8FF1-54FFD9190AF7}" type="slidenum">
              <a:rPr lang="en-IN" smtClean="0"/>
              <a:t>‹#›</a:t>
            </a:fld>
            <a:endParaRPr lang="en-IN"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1" name="Rounded Rectangle 20"/>
          <p:cNvSpPr/>
          <p:nvPr/>
        </p:nvSpPr>
        <p:spPr bwMode="hidden">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Date Placeholder 3"/>
          <p:cNvSpPr>
            <a:spLocks noGrp="1"/>
          </p:cNvSpPr>
          <p:nvPr>
            <p:ph type="dt" sz="half" idx="10"/>
          </p:nvPr>
        </p:nvSpPr>
        <p:spPr/>
        <p:txBody>
          <a:bodyPr/>
          <a:lstStyle/>
          <a:p>
            <a:fld id="{9E9686EA-4950-4A2D-8F3D-A1860665A9E2}" type="datetimeFigureOut">
              <a:rPr lang="en-IN" smtClean="0"/>
              <a:t>28-07-2025</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4AEC1C3-C529-4B0E-8FF1-54FFD9190AF7}" type="slidenum">
              <a:rPr lang="en-IN" smtClean="0"/>
              <a:t>‹#›</a:t>
            </a:fld>
            <a:endParaRPr lang="en-IN" dirty="0"/>
          </a:p>
        </p:txBody>
      </p:sp>
      <p:grpSp>
        <p:nvGrpSpPr>
          <p:cNvPr id="15" name="Group 14"/>
          <p:cNvGrpSpPr>
            <a:grpSpLocks noChangeAspect="1"/>
          </p:cNvGrpSpPr>
          <p:nvPr/>
        </p:nvGrpSpPr>
        <p:grpSpPr bwMode="hidden">
          <a:xfrm>
            <a:off x="211665" y="714191"/>
            <a:ext cx="8723376" cy="1331580"/>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 name="Vertical Title 1"/>
          <p:cNvSpPr>
            <a:spLocks noGrp="1"/>
          </p:cNvSpPr>
          <p:nvPr>
            <p:ph type="title" orient="vert"/>
          </p:nvPr>
        </p:nvSpPr>
        <p:spPr>
          <a:xfrm>
            <a:off x="6629400" y="1447800"/>
            <a:ext cx="2057400" cy="4487333"/>
          </a:xfrm>
        </p:spPr>
        <p:txBody>
          <a:bodyPr vert="eaVert" anchor="ctr"/>
          <a:lstStyle>
            <a:lvl1pPr algn="l">
              <a:defRPr>
                <a:solidFill>
                  <a:schemeClr val="tx2"/>
                </a:solidFill>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1447800"/>
            <a:ext cx="6019800" cy="4487334"/>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E9686EA-4950-4A2D-8F3D-A1860665A9E2}" type="datetimeFigureOut">
              <a:rPr lang="en-IN" smtClean="0"/>
              <a:t>28-07-2025</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4AEC1C3-C529-4B0E-8FF1-54FFD9190AF7}" type="slidenum">
              <a:rPr lang="en-IN" smtClean="0"/>
              <a:t>‹#›</a:t>
            </a:fld>
            <a:endParaRPr lang="en-IN" dirty="0"/>
          </a:p>
        </p:txBody>
      </p:sp>
      <p:sp>
        <p:nvSpPr>
          <p:cNvPr id="7" name="Title 6"/>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228600" y="228600"/>
            <a:ext cx="8695944" cy="4736592"/>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reeform 14"/>
          <p:cNvSpPr>
            <a:spLocks/>
          </p:cNvSpPr>
          <p:nvPr/>
        </p:nvSpPr>
        <p:spPr bwMode="hidden">
          <a:xfrm>
            <a:off x="6047438" y="4203592"/>
            <a:ext cx="2876429" cy="714026"/>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 name="Freeform 18"/>
          <p:cNvSpPr>
            <a:spLocks/>
          </p:cNvSpPr>
          <p:nvPr/>
        </p:nvSpPr>
        <p:spPr bwMode="hidden">
          <a:xfrm>
            <a:off x="2619320" y="4075290"/>
            <a:ext cx="5544515" cy="850138"/>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 name="Freeform 22"/>
          <p:cNvSpPr>
            <a:spLocks/>
          </p:cNvSpPr>
          <p:nvPr/>
        </p:nvSpPr>
        <p:spPr bwMode="hidden">
          <a:xfrm>
            <a:off x="2828728" y="4087562"/>
            <a:ext cx="5467980" cy="774272"/>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26"/>
          <p:cNvSpPr>
            <a:spLocks/>
          </p:cNvSpPr>
          <p:nvPr/>
        </p:nvSpPr>
        <p:spPr bwMode="hidden">
          <a:xfrm>
            <a:off x="5609489" y="4074174"/>
            <a:ext cx="3308000" cy="651549"/>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useBgFill="1">
        <p:nvSpPr>
          <p:cNvPr id="13" name="Freeform 10"/>
          <p:cNvSpPr>
            <a:spLocks/>
          </p:cNvSpPr>
          <p:nvPr/>
        </p:nvSpPr>
        <p:spPr bwMode="hidden">
          <a:xfrm>
            <a:off x="211665" y="4058555"/>
            <a:ext cx="8723376" cy="1329874"/>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 name="Title 1"/>
          <p:cNvSpPr>
            <a:spLocks noGrp="1"/>
          </p:cNvSpPr>
          <p:nvPr>
            <p:ph type="title"/>
          </p:nvPr>
        </p:nvSpPr>
        <p:spPr>
          <a:xfrm>
            <a:off x="690032" y="2463560"/>
            <a:ext cx="7772400" cy="1524000"/>
          </a:xfrm>
        </p:spPr>
        <p:txBody>
          <a:bodyPr anchor="t">
            <a:normAutofit/>
          </a:bodyPr>
          <a:lstStyle>
            <a:lvl1pPr algn="ctr">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367365" y="1437448"/>
            <a:ext cx="6417734" cy="939801"/>
          </a:xfrm>
        </p:spPr>
        <p:txBody>
          <a:bodyPr anchor="b">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9E9686EA-4950-4A2D-8F3D-A1860665A9E2}" type="datetimeFigureOut">
              <a:rPr lang="en-IN" smtClean="0"/>
              <a:t>28-07-2025</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C4AEC1C3-C529-4B0E-8FF1-54FFD9190AF7}" type="slidenum">
              <a:rPr lang="en-IN" smtClean="0"/>
              <a:t>‹#›</a:t>
            </a:fld>
            <a:endParaRPr lang="en-IN"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5" name="Date Placeholder 4"/>
          <p:cNvSpPr>
            <a:spLocks noGrp="1"/>
          </p:cNvSpPr>
          <p:nvPr>
            <p:ph type="dt" sz="half" idx="10"/>
          </p:nvPr>
        </p:nvSpPr>
        <p:spPr/>
        <p:txBody>
          <a:bodyPr/>
          <a:lstStyle/>
          <a:p>
            <a:fld id="{9E9686EA-4950-4A2D-8F3D-A1860665A9E2}" type="datetimeFigureOut">
              <a:rPr lang="en-IN" smtClean="0"/>
              <a:t>28-07-2025</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C4AEC1C3-C529-4B0E-8FF1-54FFD9190AF7}" type="slidenum">
              <a:rPr lang="en-IN" smtClean="0"/>
              <a:t>‹#›</a:t>
            </a:fld>
            <a:endParaRPr lang="en-IN" dirty="0"/>
          </a:p>
        </p:txBody>
      </p:sp>
      <p:sp>
        <p:nvSpPr>
          <p:cNvPr id="9" name="Content Placeholder 8"/>
          <p:cNvSpPr>
            <a:spLocks noGrp="1"/>
          </p:cNvSpPr>
          <p:nvPr>
            <p:ph sz="quarter" idx="13"/>
          </p:nvPr>
        </p:nvSpPr>
        <p:spPr>
          <a:xfrm>
            <a:off x="676655"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45152" y="2679192"/>
            <a:ext cx="3822192" cy="34472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76656" y="2678114"/>
            <a:ext cx="3822192" cy="639762"/>
          </a:xfrm>
        </p:spPr>
        <p:txBody>
          <a:bodyPr anchor="ctr"/>
          <a:lstStyle>
            <a:lvl1pPr marL="0" indent="0" algn="ctr">
              <a:buNone/>
              <a:defRPr sz="2400" b="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7332" y="3429000"/>
            <a:ext cx="3820055"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48200" y="2678113"/>
            <a:ext cx="3822192" cy="639762"/>
          </a:xfrm>
        </p:spPr>
        <p:txBody>
          <a:bodyPr anchor="ctr"/>
          <a:lstStyle>
            <a:lvl1pPr marL="0" indent="0" algn="ctr">
              <a:buNone/>
              <a:defRPr sz="2400" b="0" i="0">
                <a:solidFill>
                  <a:schemeClr val="tx2"/>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3429000"/>
            <a:ext cx="3822192" cy="2697163"/>
          </a:xfrm>
        </p:spPr>
        <p:txBody>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9E9686EA-4950-4A2D-8F3D-A1860665A9E2}" type="datetimeFigureOut">
              <a:rPr lang="en-IN" smtClean="0"/>
              <a:t>28-07-2025</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C4AEC1C3-C529-4B0E-8FF1-54FFD9190AF7}" type="slidenum">
              <a:rPr lang="en-IN" smtClean="0"/>
              <a:t>‹#›</a:t>
            </a:fld>
            <a:endParaRPr lang="en-IN"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E9686EA-4950-4A2D-8F3D-A1860665A9E2}" type="datetimeFigureOut">
              <a:rPr lang="en-IN" smtClean="0"/>
              <a:t>28-07-2025</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C4AEC1C3-C529-4B0E-8FF1-54FFD9190AF7}" type="slidenum">
              <a:rPr lang="en-IN" smtClean="0"/>
              <a:t>‹#›</a:t>
            </a:fld>
            <a:endParaRPr lang="en-IN"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2" name="Rounded Rectangle 11"/>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p:cNvGrpSpPr>
            <a:grpSpLocks noChangeAspect="1"/>
          </p:cNvGrpSpPr>
          <p:nvPr/>
        </p:nvGrpSpPr>
        <p:grpSpPr bwMode="hidden">
          <a:xfrm>
            <a:off x="211665" y="714191"/>
            <a:ext cx="8723376" cy="1329874"/>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 name="Date Placeholder 1"/>
          <p:cNvSpPr>
            <a:spLocks noGrp="1"/>
          </p:cNvSpPr>
          <p:nvPr>
            <p:ph type="dt" sz="half" idx="10"/>
          </p:nvPr>
        </p:nvSpPr>
        <p:spPr/>
        <p:txBody>
          <a:bodyPr/>
          <a:lstStyle/>
          <a:p>
            <a:fld id="{9E9686EA-4950-4A2D-8F3D-A1860665A9E2}" type="datetimeFigureOut">
              <a:rPr lang="en-IN" smtClean="0"/>
              <a:t>28-07-2025</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C4AEC1C3-C529-4B0E-8FF1-54FFD9190AF7}" type="slidenum">
              <a:rPr lang="en-IN" smtClean="0"/>
              <a:t>‹#›</a:t>
            </a:fld>
            <a:endParaRPr lang="en-IN"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1426464"/>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Date Placeholder 4"/>
          <p:cNvSpPr>
            <a:spLocks noGrp="1"/>
          </p:cNvSpPr>
          <p:nvPr>
            <p:ph type="dt" sz="half" idx="10"/>
          </p:nvPr>
        </p:nvSpPr>
        <p:spPr/>
        <p:txBody>
          <a:bodyPr/>
          <a:lstStyle/>
          <a:p>
            <a:fld id="{9E9686EA-4950-4A2D-8F3D-A1860665A9E2}" type="datetimeFigureOut">
              <a:rPr lang="en-IN" smtClean="0"/>
              <a:t>28-07-2025</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C4AEC1C3-C529-4B0E-8FF1-54FFD9190AF7}" type="slidenum">
              <a:rPr lang="en-IN" smtClean="0"/>
              <a:t>‹#›</a:t>
            </a:fld>
            <a:endParaRPr lang="en-IN" dirty="0"/>
          </a:p>
        </p:txBody>
      </p:sp>
      <p:sp>
        <p:nvSpPr>
          <p:cNvPr id="4" name="Text Placeholder 3"/>
          <p:cNvSpPr>
            <a:spLocks noGrp="1"/>
          </p:cNvSpPr>
          <p:nvPr>
            <p:ph type="body" sz="half" idx="2"/>
          </p:nvPr>
        </p:nvSpPr>
        <p:spPr>
          <a:xfrm>
            <a:off x="914400" y="3581400"/>
            <a:ext cx="3352800" cy="1905001"/>
          </a:xfrm>
        </p:spPr>
        <p:txBody>
          <a:bodyPr anchor="t">
            <a:normAutofit/>
          </a:bodyPr>
          <a:lstStyle>
            <a:lvl1pPr marL="0" indent="0">
              <a:spcBef>
                <a:spcPts val="0"/>
              </a:spcBef>
              <a:spcAft>
                <a:spcPts val="600"/>
              </a:spcAft>
              <a:buNone/>
              <a:defRPr sz="1800">
                <a:solidFill>
                  <a:schemeClr val="tx2"/>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grpSp>
        <p:nvGrpSpPr>
          <p:cNvPr id="2" name="Group 23"/>
          <p:cNvGrpSpPr>
            <a:grpSpLocks noChangeAspect="1"/>
          </p:cNvGrpSpPr>
          <p:nvPr/>
        </p:nvGrpSpPr>
        <p:grpSpPr bwMode="hidden">
          <a:xfrm>
            <a:off x="211665" y="714191"/>
            <a:ext cx="8723376" cy="1331580"/>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2" name="Title 21"/>
          <p:cNvSpPr>
            <a:spLocks noGrp="1"/>
          </p:cNvSpPr>
          <p:nvPr>
            <p:ph type="title"/>
          </p:nvPr>
        </p:nvSpPr>
        <p:spPr>
          <a:xfrm>
            <a:off x="914400" y="2286000"/>
            <a:ext cx="3352800" cy="1252728"/>
          </a:xfrm>
        </p:spPr>
        <p:txBody>
          <a:bodyPr anchor="b">
            <a:noAutofit/>
          </a:bodyPr>
          <a:lstStyle>
            <a:lvl1pPr algn="l">
              <a:defRPr sz="3200">
                <a:solidFill>
                  <a:schemeClr val="tx2"/>
                </a:solidFill>
              </a:defRPr>
            </a:lvl1pPr>
          </a:lstStyle>
          <a:p>
            <a:r>
              <a:rPr lang="en-US" smtClean="0"/>
              <a:t>Click to edit Master title style</a:t>
            </a:r>
            <a:endParaRPr lang="en-US" dirty="0"/>
          </a:p>
        </p:txBody>
      </p:sp>
      <p:sp>
        <p:nvSpPr>
          <p:cNvPr id="3" name="Content Placeholder 2"/>
          <p:cNvSpPr>
            <a:spLocks noGrp="1"/>
          </p:cNvSpPr>
          <p:nvPr>
            <p:ph idx="1"/>
          </p:nvPr>
        </p:nvSpPr>
        <p:spPr>
          <a:xfrm>
            <a:off x="4651962" y="1828800"/>
            <a:ext cx="3904076" cy="3810000"/>
          </a:xfrm>
        </p:spPr>
        <p:txBody>
          <a:bodyPr anchor="ctr"/>
          <a:lstStyle>
            <a:lvl1pPr>
              <a:buClr>
                <a:schemeClr val="bg1"/>
              </a:buClr>
              <a:defRPr sz="2200">
                <a:solidFill>
                  <a:schemeClr val="tx2"/>
                </a:solidFill>
              </a:defRPr>
            </a:lvl1pPr>
            <a:lvl2pPr>
              <a:buClr>
                <a:schemeClr val="bg1"/>
              </a:buClr>
              <a:defRPr sz="2000">
                <a:solidFill>
                  <a:schemeClr val="tx2"/>
                </a:solidFill>
              </a:defRPr>
            </a:lvl2pPr>
            <a:lvl3pPr>
              <a:buClr>
                <a:schemeClr val="bg1"/>
              </a:buClr>
              <a:defRPr sz="1800">
                <a:solidFill>
                  <a:schemeClr val="tx2"/>
                </a:solidFill>
              </a:defRPr>
            </a:lvl3pPr>
            <a:lvl4pPr>
              <a:buClr>
                <a:schemeClr val="bg1"/>
              </a:buClr>
              <a:defRPr sz="1600">
                <a:solidFill>
                  <a:schemeClr val="tx2"/>
                </a:solidFill>
              </a:defRPr>
            </a:lvl4pPr>
            <a:lvl5pPr>
              <a:buClr>
                <a:schemeClr val="bg1"/>
              </a:buClr>
              <a:defRPr sz="1600">
                <a:solidFill>
                  <a:schemeClr val="tx2"/>
                </a:solidFill>
              </a:defRPr>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228600" y="228600"/>
            <a:ext cx="8695944" cy="603504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9" name="Group 8"/>
          <p:cNvGrpSpPr>
            <a:grpSpLocks noChangeAspect="1"/>
          </p:cNvGrpSpPr>
          <p:nvPr/>
        </p:nvGrpSpPr>
        <p:grpSpPr bwMode="hidden">
          <a:xfrm>
            <a:off x="211665" y="5353963"/>
            <a:ext cx="8723376" cy="1331580"/>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 name="Title 1"/>
          <p:cNvSpPr>
            <a:spLocks noGrp="1"/>
          </p:cNvSpPr>
          <p:nvPr>
            <p:ph type="title"/>
          </p:nvPr>
        </p:nvSpPr>
        <p:spPr>
          <a:xfrm>
            <a:off x="4874155" y="338667"/>
            <a:ext cx="3812645" cy="2429934"/>
          </a:xfrm>
        </p:spPr>
        <p:txBody>
          <a:bodyPr anchor="b">
            <a:normAutofit/>
          </a:bodyPr>
          <a:lstStyle>
            <a:lvl1pPr algn="l">
              <a:defRPr sz="2800" b="0">
                <a:solidFill>
                  <a:srgbClr val="FFFFFF"/>
                </a:solidFill>
              </a:defRPr>
            </a:lvl1pPr>
          </a:lstStyle>
          <a:p>
            <a:r>
              <a:rPr lang="en-US" smtClean="0"/>
              <a:t>Click to edit Master title style</a:t>
            </a:r>
            <a:endParaRPr lang="en-US" dirty="0"/>
          </a:p>
        </p:txBody>
      </p:sp>
      <p:sp>
        <p:nvSpPr>
          <p:cNvPr id="4" name="Text Placeholder 3"/>
          <p:cNvSpPr>
            <a:spLocks noGrp="1"/>
          </p:cNvSpPr>
          <p:nvPr>
            <p:ph type="body" sz="half" idx="2"/>
          </p:nvPr>
        </p:nvSpPr>
        <p:spPr>
          <a:xfrm>
            <a:off x="4868333" y="2785533"/>
            <a:ext cx="3818467" cy="2421467"/>
          </a:xfrm>
        </p:spPr>
        <p:txBody>
          <a:bodyPr>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9E9686EA-4950-4A2D-8F3D-A1860665A9E2}" type="datetimeFigureOut">
              <a:rPr lang="en-IN" smtClean="0"/>
              <a:t>28-07-2025</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C4AEC1C3-C529-4B0E-8FF1-54FFD9190AF7}" type="slidenum">
              <a:rPr lang="en-IN" smtClean="0"/>
              <a:t>‹#›</a:t>
            </a:fld>
            <a:endParaRPr lang="en-IN" dirty="0"/>
          </a:p>
        </p:txBody>
      </p:sp>
      <p:sp>
        <p:nvSpPr>
          <p:cNvPr id="3" name="Picture Placeholder 2"/>
          <p:cNvSpPr>
            <a:spLocks noGrp="1"/>
          </p:cNvSpPr>
          <p:nvPr>
            <p:ph type="pic" idx="1"/>
          </p:nvPr>
        </p:nvSpPr>
        <p:spPr>
          <a:xfrm>
            <a:off x="838200" y="1371600"/>
            <a:ext cx="3566160" cy="292608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228600" y="228600"/>
            <a:ext cx="8695944" cy="246888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8" name="Group 15"/>
          <p:cNvGrpSpPr>
            <a:grpSpLocks noChangeAspect="1"/>
          </p:cNvGrpSpPr>
          <p:nvPr/>
        </p:nvGrpSpPr>
        <p:grpSpPr bwMode="hidden">
          <a:xfrm>
            <a:off x="211665" y="1679429"/>
            <a:ext cx="8723376" cy="1329874"/>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dirty="0"/>
            </a:p>
          </p:txBody>
        </p:sp>
      </p:grpSp>
      <p:sp>
        <p:nvSpPr>
          <p:cNvPr id="2" name="Title Placeholder 1"/>
          <p:cNvSpPr>
            <a:spLocks noGrp="1"/>
          </p:cNvSpPr>
          <p:nvPr>
            <p:ph type="title"/>
          </p:nvPr>
        </p:nvSpPr>
        <p:spPr>
          <a:xfrm>
            <a:off x="457200" y="338328"/>
            <a:ext cx="8229600" cy="125272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4" name="Date Placeholder 3"/>
          <p:cNvSpPr>
            <a:spLocks noGrp="1"/>
          </p:cNvSpPr>
          <p:nvPr>
            <p:ph type="dt" sz="half" idx="2"/>
          </p:nvPr>
        </p:nvSpPr>
        <p:spPr>
          <a:xfrm>
            <a:off x="5163672" y="6250164"/>
            <a:ext cx="3786690" cy="365125"/>
          </a:xfrm>
          <a:prstGeom prst="rect">
            <a:avLst/>
          </a:prstGeom>
        </p:spPr>
        <p:txBody>
          <a:bodyPr vert="horz" lIns="91440" tIns="45720" rIns="91440" bIns="45720" rtlCol="0" anchor="ctr"/>
          <a:lstStyle>
            <a:lvl1pPr algn="r">
              <a:defRPr sz="1000">
                <a:solidFill>
                  <a:schemeClr val="tx2"/>
                </a:solidFill>
              </a:defRPr>
            </a:lvl1pPr>
          </a:lstStyle>
          <a:p>
            <a:fld id="{9E9686EA-4950-4A2D-8F3D-A1860665A9E2}" type="datetimeFigureOut">
              <a:rPr lang="en-IN" smtClean="0"/>
              <a:t>28-07-2025</a:t>
            </a:fld>
            <a:endParaRPr lang="en-IN" dirty="0"/>
          </a:p>
        </p:txBody>
      </p:sp>
      <p:sp>
        <p:nvSpPr>
          <p:cNvPr id="5" name="Footer Placeholder 4"/>
          <p:cNvSpPr>
            <a:spLocks noGrp="1"/>
          </p:cNvSpPr>
          <p:nvPr>
            <p:ph type="ftr" sz="quarter" idx="3"/>
          </p:nvPr>
        </p:nvSpPr>
        <p:spPr>
          <a:xfrm>
            <a:off x="193638" y="6250164"/>
            <a:ext cx="3786691" cy="365125"/>
          </a:xfrm>
          <a:prstGeom prst="rect">
            <a:avLst/>
          </a:prstGeom>
        </p:spPr>
        <p:txBody>
          <a:bodyPr vert="horz" lIns="91440" tIns="45720" rIns="91440" bIns="45720" rtlCol="0" anchor="ctr"/>
          <a:lstStyle>
            <a:lvl1pPr algn="l">
              <a:defRPr sz="1000">
                <a:solidFill>
                  <a:schemeClr val="tx2"/>
                </a:solidFill>
              </a:defRPr>
            </a:lvl1pPr>
          </a:lstStyle>
          <a:p>
            <a:endParaRPr lang="en-IN" dirty="0"/>
          </a:p>
        </p:txBody>
      </p:sp>
      <p:sp>
        <p:nvSpPr>
          <p:cNvPr id="6" name="Slide Number Placeholder 5"/>
          <p:cNvSpPr>
            <a:spLocks noGrp="1"/>
          </p:cNvSpPr>
          <p:nvPr>
            <p:ph type="sldNum" sz="quarter" idx="4"/>
          </p:nvPr>
        </p:nvSpPr>
        <p:spPr>
          <a:xfrm>
            <a:off x="3991088" y="6250163"/>
            <a:ext cx="1161826" cy="365125"/>
          </a:xfrm>
          <a:prstGeom prst="rect">
            <a:avLst/>
          </a:prstGeom>
        </p:spPr>
        <p:txBody>
          <a:bodyPr vert="horz" lIns="91440" tIns="45720" rIns="91440" bIns="45720" rtlCol="0" anchor="ctr"/>
          <a:lstStyle>
            <a:lvl1pPr algn="ctr">
              <a:defRPr sz="1000">
                <a:solidFill>
                  <a:schemeClr val="tx2"/>
                </a:solidFill>
              </a:defRPr>
            </a:lvl1pPr>
          </a:lstStyle>
          <a:p>
            <a:fld id="{C4AEC1C3-C529-4B0E-8FF1-54FFD9190AF7}" type="slidenum">
              <a:rPr lang="en-IN" smtClean="0"/>
              <a:t>‹#›</a:t>
            </a:fld>
            <a:endParaRPr lang="en-IN" dirty="0"/>
          </a:p>
        </p:txBody>
      </p:sp>
      <p:sp>
        <p:nvSpPr>
          <p:cNvPr id="3" name="Text Placeholder 2"/>
          <p:cNvSpPr>
            <a:spLocks noGrp="1"/>
          </p:cNvSpPr>
          <p:nvPr>
            <p:ph type="body" idx="1"/>
          </p:nvPr>
        </p:nvSpPr>
        <p:spPr>
          <a:xfrm>
            <a:off x="872067" y="2675467"/>
            <a:ext cx="7408333" cy="345069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ctr" defTabSz="914400" rtl="0" eaLnBrk="1" latinLnBrk="0" hangingPunct="1">
        <a:spcBef>
          <a:spcPct val="0"/>
        </a:spcBef>
        <a:buNone/>
        <a:defRPr sz="44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74320" indent="-274320" algn="l" defTabSz="914400" rtl="0" eaLnBrk="1" latinLnBrk="0" hangingPunct="1">
        <a:spcBef>
          <a:spcPct val="20000"/>
        </a:spcBef>
        <a:buClr>
          <a:schemeClr val="accent1"/>
        </a:buClr>
        <a:buSzPct val="100000"/>
        <a:buFont typeface="Symbol" pitchFamily="18" charset="2"/>
        <a:buChar char=""/>
        <a:defRPr sz="2400" kern="1200">
          <a:solidFill>
            <a:schemeClr val="tx2"/>
          </a:solidFill>
          <a:latin typeface="+mn-lt"/>
          <a:ea typeface="+mn-ea"/>
          <a:cs typeface="+mn-cs"/>
        </a:defRPr>
      </a:lvl1pPr>
      <a:lvl2pPr marL="576263" indent="-274320" algn="l" defTabSz="914400" rtl="0" eaLnBrk="1" latinLnBrk="0" hangingPunct="1">
        <a:spcBef>
          <a:spcPct val="20000"/>
        </a:spcBef>
        <a:buClr>
          <a:schemeClr val="accent1"/>
        </a:buClr>
        <a:buSzPct val="100000"/>
        <a:buFont typeface="Symbol" pitchFamily="18" charset="2"/>
        <a:buChar char=""/>
        <a:defRPr sz="2200" kern="1200">
          <a:solidFill>
            <a:schemeClr val="tx2"/>
          </a:solidFill>
          <a:latin typeface="+mn-lt"/>
          <a:ea typeface="+mn-ea"/>
          <a:cs typeface="+mn-cs"/>
        </a:defRPr>
      </a:lvl2pPr>
      <a:lvl3pPr marL="855663" indent="-228600" algn="l" defTabSz="914400" rtl="0" eaLnBrk="1" latinLnBrk="0" hangingPunct="1">
        <a:spcBef>
          <a:spcPct val="20000"/>
        </a:spcBef>
        <a:buClr>
          <a:schemeClr val="accent1"/>
        </a:buClr>
        <a:buSzPct val="100000"/>
        <a:buFont typeface="Symbol" pitchFamily="18" charset="2"/>
        <a:buChar char=""/>
        <a:defRPr sz="2000" kern="1200">
          <a:solidFill>
            <a:schemeClr val="tx2"/>
          </a:solidFill>
          <a:latin typeface="+mn-lt"/>
          <a:ea typeface="+mn-ea"/>
          <a:cs typeface="+mn-cs"/>
        </a:defRPr>
      </a:lvl3pPr>
      <a:lvl4pPr marL="1143000" indent="-228600" algn="l" defTabSz="914400"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4pPr>
      <a:lvl5pPr marL="1463040" indent="-228600" algn="l" defTabSz="914400" rtl="0" eaLnBrk="1" latinLnBrk="0" hangingPunct="1">
        <a:spcBef>
          <a:spcPct val="20000"/>
        </a:spcBef>
        <a:buClr>
          <a:schemeClr val="accent1"/>
        </a:buClr>
        <a:buSzPct val="100000"/>
        <a:buFont typeface="Symbol" pitchFamily="18" charset="2"/>
        <a:buChar char=""/>
        <a:defRPr sz="1600" kern="1200">
          <a:solidFill>
            <a:schemeClr val="tx2"/>
          </a:solidFill>
          <a:latin typeface="+mn-lt"/>
          <a:ea typeface="+mn-ea"/>
          <a:cs typeface="+mn-cs"/>
        </a:defRPr>
      </a:lvl5pPr>
      <a:lvl6pPr marL="178308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6pPr>
      <a:lvl7pPr marL="210312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7pPr>
      <a:lvl8pPr marL="242316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8pPr>
      <a:lvl9pPr marL="2743200" indent="-228600" algn="l" defTabSz="914400" rtl="0" eaLnBrk="1" latinLnBrk="0" hangingPunct="1">
        <a:spcBef>
          <a:spcPts val="384"/>
        </a:spcBef>
        <a:buClr>
          <a:schemeClr val="accent1"/>
        </a:buClr>
        <a:buFont typeface="Symbol" pitchFamily="18" charset="2"/>
        <a:buChar char="*"/>
        <a:defRPr sz="14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err="1" smtClean="0"/>
              <a:t>CodeBasics</a:t>
            </a:r>
            <a:r>
              <a:rPr lang="en-US" dirty="0" smtClean="0"/>
              <a:t> Resume Project(Analyzing Market Fit for Air Purifiers) </a:t>
            </a:r>
            <a:endParaRPr lang="en-IN" dirty="0"/>
          </a:p>
        </p:txBody>
      </p:sp>
      <p:sp>
        <p:nvSpPr>
          <p:cNvPr id="3" name="Subtitle 2"/>
          <p:cNvSpPr>
            <a:spLocks noGrp="1"/>
          </p:cNvSpPr>
          <p:nvPr>
            <p:ph type="subTitle" idx="1"/>
          </p:nvPr>
        </p:nvSpPr>
        <p:spPr/>
        <p:txBody>
          <a:bodyPr/>
          <a:lstStyle/>
          <a:p>
            <a:r>
              <a:rPr lang="en-US" dirty="0" smtClean="0"/>
              <a:t>By </a:t>
            </a:r>
            <a:r>
              <a:rPr lang="en-US" dirty="0" err="1" smtClean="0"/>
              <a:t>Harshal</a:t>
            </a:r>
            <a:r>
              <a:rPr lang="en-US" dirty="0"/>
              <a:t> </a:t>
            </a:r>
            <a:r>
              <a:rPr lang="en-US" dirty="0" err="1" smtClean="0"/>
              <a:t>Gharde</a:t>
            </a:r>
            <a:endParaRPr lang="en-IN" dirty="0"/>
          </a:p>
        </p:txBody>
      </p:sp>
    </p:spTree>
    <p:extLst>
      <p:ext uri="{BB962C8B-B14F-4D97-AF65-F5344CB8AC3E}">
        <p14:creationId xmlns:p14="http://schemas.microsoft.com/office/powerpoint/2010/main" val="80464211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971600" y="1556792"/>
            <a:ext cx="7308800" cy="4569371"/>
          </a:xfrm>
        </p:spPr>
        <p:txBody>
          <a:bodyPr>
            <a:normAutofit lnSpcReduction="10000"/>
          </a:bodyPr>
          <a:lstStyle/>
          <a:p>
            <a:r>
              <a:rPr lang="en-US" dirty="0" smtClean="0"/>
              <a:t>Age Group  with air pollution related health outcomes:-</a:t>
            </a:r>
            <a:br>
              <a:rPr lang="en-US" dirty="0" smtClean="0"/>
            </a:br>
            <a:r>
              <a:rPr lang="en-US" dirty="0" smtClean="0"/>
              <a:t>Children and elderly are the most vulnerable to ill-effects of air pollution.</a:t>
            </a:r>
            <a:br>
              <a:rPr lang="en-US" dirty="0" smtClean="0"/>
            </a:br>
            <a:r>
              <a:rPr lang="en-US" dirty="0" smtClean="0"/>
              <a:t>A) Impact of air pollution on children:-</a:t>
            </a:r>
            <a:br>
              <a:rPr lang="en-US" dirty="0" smtClean="0"/>
            </a:br>
            <a:r>
              <a:rPr lang="en-US" dirty="0" smtClean="0"/>
              <a:t>Study found out that the children born in the areas where pollutant (PM2.5) levels exceeded the national standard of </a:t>
            </a:r>
            <a:r>
              <a:rPr lang="en-IN" dirty="0"/>
              <a:t>(40 µg/m³</a:t>
            </a:r>
            <a:r>
              <a:rPr lang="en-IN" dirty="0" smtClean="0"/>
              <a:t>) </a:t>
            </a:r>
            <a:r>
              <a:rPr lang="en-US" dirty="0"/>
              <a:t>are nearly </a:t>
            </a:r>
            <a:r>
              <a:rPr lang="en-US" b="1" dirty="0"/>
              <a:t>twice as likely</a:t>
            </a:r>
            <a:r>
              <a:rPr lang="en-US" dirty="0"/>
              <a:t> to die in the first month (OR ≈ 1.86) or later in infancy (OR ≈ 2.04), compared to those in cleaner </a:t>
            </a:r>
            <a:r>
              <a:rPr lang="en-US" dirty="0" smtClean="0"/>
              <a:t>areas</a:t>
            </a:r>
            <a:br>
              <a:rPr lang="en-US" dirty="0" smtClean="0"/>
            </a:br>
            <a:r>
              <a:rPr lang="en-US" dirty="0" smtClean="0"/>
              <a:t>Link to </a:t>
            </a:r>
            <a:r>
              <a:rPr lang="en-US" dirty="0"/>
              <a:t>the study:-https://pmc.ncbi.nlm.nih.gov/articles/PMC11333718/</a:t>
            </a:r>
            <a:endParaRPr lang="en-IN" dirty="0"/>
          </a:p>
        </p:txBody>
      </p:sp>
      <p:sp>
        <p:nvSpPr>
          <p:cNvPr id="3" name="Title 2"/>
          <p:cNvSpPr>
            <a:spLocks noGrp="1"/>
          </p:cNvSpPr>
          <p:nvPr>
            <p:ph type="title"/>
          </p:nvPr>
        </p:nvSpPr>
        <p:spPr/>
        <p:txBody>
          <a:bodyPr/>
          <a:lstStyle/>
          <a:p>
            <a:r>
              <a:rPr lang="en-US" dirty="0" smtClean="0"/>
              <a:t>Secondary Analysis Insights</a:t>
            </a:r>
            <a:endParaRPr lang="en-IN" dirty="0"/>
          </a:p>
        </p:txBody>
      </p:sp>
    </p:spTree>
    <p:extLst>
      <p:ext uri="{BB962C8B-B14F-4D97-AF65-F5344CB8AC3E}">
        <p14:creationId xmlns:p14="http://schemas.microsoft.com/office/powerpoint/2010/main" val="109539401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72067" y="1916832"/>
            <a:ext cx="7408333" cy="4209331"/>
          </a:xfrm>
        </p:spPr>
        <p:txBody>
          <a:bodyPr/>
          <a:lstStyle/>
          <a:p>
            <a:pPr marL="0" indent="0">
              <a:buNone/>
            </a:pPr>
            <a:r>
              <a:rPr lang="en-US" dirty="0" smtClean="0"/>
              <a:t>B) Impact </a:t>
            </a:r>
            <a:r>
              <a:rPr lang="en-US" dirty="0"/>
              <a:t>of air pollution on </a:t>
            </a:r>
            <a:r>
              <a:rPr lang="en-US" dirty="0" smtClean="0"/>
              <a:t>Elderly:-</a:t>
            </a:r>
          </a:p>
          <a:p>
            <a:pPr marL="0" indent="0">
              <a:buNone/>
            </a:pPr>
            <a:r>
              <a:rPr lang="en-US" b="1" dirty="0" smtClean="0"/>
              <a:t>i)Adult </a:t>
            </a:r>
            <a:r>
              <a:rPr lang="en-US" b="1" dirty="0"/>
              <a:t>mortality (15+) and PM₂.</a:t>
            </a:r>
            <a:r>
              <a:rPr lang="en-US" b="1" dirty="0" smtClean="0"/>
              <a:t>₅</a:t>
            </a:r>
            <a:r>
              <a:rPr lang="en-US" dirty="0"/>
              <a:t/>
            </a:r>
            <a:br>
              <a:rPr lang="en-US" dirty="0"/>
            </a:br>
            <a:r>
              <a:rPr lang="en-US" dirty="0"/>
              <a:t>Adults in regions exceeding the PM₂.₅ standard experience a </a:t>
            </a:r>
            <a:r>
              <a:rPr lang="en-US" b="1" dirty="0"/>
              <a:t>13% higher odds of death</a:t>
            </a:r>
            <a:r>
              <a:rPr lang="en-US" dirty="0"/>
              <a:t> (OR ≈ 1.13) compared to those in cleaner </a:t>
            </a:r>
            <a:r>
              <a:rPr lang="en-US" dirty="0" smtClean="0"/>
              <a:t>areas.</a:t>
            </a:r>
          </a:p>
          <a:p>
            <a:pPr marL="0" indent="0">
              <a:buNone/>
            </a:pPr>
            <a:r>
              <a:rPr lang="en-US" dirty="0"/>
              <a:t>Link to the study</a:t>
            </a:r>
            <a:r>
              <a:rPr lang="en-US" dirty="0" smtClean="0"/>
              <a:t>:-</a:t>
            </a:r>
            <a:br>
              <a:rPr lang="en-US" dirty="0" smtClean="0"/>
            </a:br>
            <a:r>
              <a:rPr lang="en-US" dirty="0"/>
              <a:t>https://pmc.ncbi.nlm.nih.gov/articles/PMC11333718/</a:t>
            </a:r>
            <a:endParaRPr lang="en-IN" dirty="0"/>
          </a:p>
          <a:p>
            <a:pPr marL="0" indent="0">
              <a:buNone/>
            </a:pPr>
            <a:r>
              <a:rPr lang="en-US" dirty="0" smtClean="0"/>
              <a:t/>
            </a:r>
            <a:br>
              <a:rPr lang="en-US" dirty="0" smtClean="0"/>
            </a:br>
            <a:endParaRPr lang="en-US" b="1" dirty="0" smtClean="0"/>
          </a:p>
          <a:p>
            <a:pPr marL="0" indent="0">
              <a:buNone/>
            </a:pPr>
            <a:endParaRPr lang="en-IN" dirty="0"/>
          </a:p>
        </p:txBody>
      </p:sp>
    </p:spTree>
    <p:extLst>
      <p:ext uri="{BB962C8B-B14F-4D97-AF65-F5344CB8AC3E}">
        <p14:creationId xmlns:p14="http://schemas.microsoft.com/office/powerpoint/2010/main" val="177640929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11561" y="1772816"/>
            <a:ext cx="7776864" cy="4968552"/>
          </a:xfrm>
        </p:spPr>
        <p:txBody>
          <a:bodyPr>
            <a:normAutofit fontScale="55000" lnSpcReduction="20000"/>
          </a:bodyPr>
          <a:lstStyle/>
          <a:p>
            <a:r>
              <a:rPr lang="en-US" sz="3600" dirty="0" smtClean="0"/>
              <a:t>Major </a:t>
            </a:r>
            <a:r>
              <a:rPr lang="en-IN" sz="3600" b="1" dirty="0" smtClean="0"/>
              <a:t>Top </a:t>
            </a:r>
            <a:r>
              <a:rPr lang="en-IN" sz="3600" b="1" dirty="0"/>
              <a:t>Competitors in the Indian Air Purifier Market </a:t>
            </a:r>
            <a:r>
              <a:rPr lang="en-IN" sz="3600" b="1" dirty="0" smtClean="0"/>
              <a:t>(2025)</a:t>
            </a:r>
          </a:p>
          <a:p>
            <a:r>
              <a:rPr lang="en-IN" b="1" dirty="0" smtClean="0"/>
              <a:t>1. Dyson</a:t>
            </a:r>
          </a:p>
          <a:p>
            <a:r>
              <a:rPr lang="en-IN" b="1" dirty="0" smtClean="0"/>
              <a:t>Positioning</a:t>
            </a:r>
            <a:r>
              <a:rPr lang="en-IN" dirty="0"/>
              <a:t>: Premium segment</a:t>
            </a:r>
          </a:p>
          <a:p>
            <a:r>
              <a:rPr lang="en-IN" b="1" dirty="0"/>
              <a:t>Price Range</a:t>
            </a:r>
            <a:r>
              <a:rPr lang="en-IN" dirty="0"/>
              <a:t>: ₹30,000 – ₹60,000+</a:t>
            </a:r>
          </a:p>
          <a:p>
            <a:r>
              <a:rPr lang="en-IN" b="1" dirty="0"/>
              <a:t>Key Differentiators</a:t>
            </a:r>
            <a:r>
              <a:rPr lang="en-IN" dirty="0"/>
              <a:t>:</a:t>
            </a:r>
          </a:p>
          <a:p>
            <a:pPr lvl="1"/>
            <a:r>
              <a:rPr lang="en-IN" dirty="0"/>
              <a:t>Patented </a:t>
            </a:r>
            <a:r>
              <a:rPr lang="en-IN" b="1" dirty="0"/>
              <a:t>360° Glass HEPA Filter</a:t>
            </a:r>
            <a:r>
              <a:rPr lang="en-IN" dirty="0"/>
              <a:t> and </a:t>
            </a:r>
            <a:r>
              <a:rPr lang="en-IN" b="1" dirty="0"/>
              <a:t>Activated Carbon Layer</a:t>
            </a:r>
            <a:endParaRPr lang="en-IN" dirty="0"/>
          </a:p>
          <a:p>
            <a:pPr lvl="1"/>
            <a:r>
              <a:rPr lang="en-IN" b="1" dirty="0"/>
              <a:t>Air Multiplier™ technology</a:t>
            </a:r>
            <a:r>
              <a:rPr lang="en-IN" dirty="0"/>
              <a:t> (projects purified air)</a:t>
            </a:r>
          </a:p>
          <a:p>
            <a:pPr lvl="1"/>
            <a:r>
              <a:rPr lang="en-IN" dirty="0"/>
              <a:t>Smart features: </a:t>
            </a:r>
            <a:r>
              <a:rPr lang="en-IN" b="1" dirty="0"/>
              <a:t>App control</a:t>
            </a:r>
            <a:r>
              <a:rPr lang="en-IN" dirty="0"/>
              <a:t>, </a:t>
            </a:r>
            <a:r>
              <a:rPr lang="en-IN" b="1" dirty="0"/>
              <a:t>real-time air quality monitoring</a:t>
            </a:r>
            <a:r>
              <a:rPr lang="en-IN" dirty="0"/>
              <a:t>, voice assistant compatibility</a:t>
            </a:r>
          </a:p>
          <a:p>
            <a:pPr lvl="1"/>
            <a:r>
              <a:rPr lang="en-IN" b="1" dirty="0"/>
              <a:t>Design-focused</a:t>
            </a:r>
            <a:r>
              <a:rPr lang="en-IN" dirty="0"/>
              <a:t> (aesthetic, bladeless)</a:t>
            </a:r>
          </a:p>
          <a:p>
            <a:r>
              <a:rPr lang="en-IN" b="1" dirty="0"/>
              <a:t>2. Philips</a:t>
            </a:r>
          </a:p>
          <a:p>
            <a:r>
              <a:rPr lang="en-IN" b="1" dirty="0"/>
              <a:t>Positioning</a:t>
            </a:r>
            <a:r>
              <a:rPr lang="en-IN" dirty="0"/>
              <a:t>: Mid to premium segment</a:t>
            </a:r>
          </a:p>
          <a:p>
            <a:r>
              <a:rPr lang="en-IN" b="1" dirty="0"/>
              <a:t>Price Range</a:t>
            </a:r>
            <a:r>
              <a:rPr lang="en-IN" dirty="0"/>
              <a:t>: ₹10,000 – ₹35,000</a:t>
            </a:r>
          </a:p>
          <a:p>
            <a:r>
              <a:rPr lang="en-IN" b="1" dirty="0"/>
              <a:t>Key Differentiators</a:t>
            </a:r>
            <a:r>
              <a:rPr lang="en-IN" dirty="0"/>
              <a:t>:</a:t>
            </a:r>
          </a:p>
          <a:p>
            <a:pPr lvl="1"/>
            <a:r>
              <a:rPr lang="en-IN" b="1" dirty="0" err="1"/>
              <a:t>VitaShield</a:t>
            </a:r>
            <a:r>
              <a:rPr lang="en-IN" b="1" dirty="0"/>
              <a:t> IPS</a:t>
            </a:r>
            <a:r>
              <a:rPr lang="en-IN" dirty="0"/>
              <a:t> technology with HEPA and Activated Carbon filters</a:t>
            </a:r>
          </a:p>
          <a:p>
            <a:pPr lvl="1"/>
            <a:r>
              <a:rPr lang="en-IN" dirty="0"/>
              <a:t>Removes </a:t>
            </a:r>
            <a:r>
              <a:rPr lang="en-IN" b="1" dirty="0"/>
              <a:t>PM2.5, bacteria, allergens, VOCs</a:t>
            </a:r>
            <a:endParaRPr lang="en-IN" dirty="0"/>
          </a:p>
          <a:p>
            <a:pPr lvl="1"/>
            <a:r>
              <a:rPr lang="en-IN" dirty="0"/>
              <a:t>Smart sensors with </a:t>
            </a:r>
            <a:r>
              <a:rPr lang="en-IN" b="1" dirty="0"/>
              <a:t>real-time AQI display</a:t>
            </a:r>
            <a:endParaRPr lang="en-IN" dirty="0"/>
          </a:p>
          <a:p>
            <a:pPr lvl="1"/>
            <a:r>
              <a:rPr lang="en-IN" b="1" dirty="0"/>
              <a:t>Sleep mode</a:t>
            </a:r>
            <a:r>
              <a:rPr lang="en-IN" dirty="0"/>
              <a:t> for quiet operation</a:t>
            </a:r>
          </a:p>
          <a:p>
            <a:r>
              <a:rPr lang="en-IN" b="1" dirty="0"/>
              <a:t>3. </a:t>
            </a:r>
            <a:r>
              <a:rPr lang="en-IN" b="1" dirty="0" err="1"/>
              <a:t>Mi</a:t>
            </a:r>
            <a:r>
              <a:rPr lang="en-IN" b="1" dirty="0"/>
              <a:t> (Xiaomi)</a:t>
            </a:r>
          </a:p>
          <a:p>
            <a:r>
              <a:rPr lang="en-IN" b="1" dirty="0"/>
              <a:t>Positioning</a:t>
            </a:r>
            <a:r>
              <a:rPr lang="en-IN" dirty="0"/>
              <a:t>: Budget to mid-range</a:t>
            </a:r>
          </a:p>
          <a:p>
            <a:r>
              <a:rPr lang="en-IN" b="1" dirty="0"/>
              <a:t>Price Range</a:t>
            </a:r>
            <a:r>
              <a:rPr lang="en-IN" dirty="0"/>
              <a:t>: ₹8,000 – ₹15,000</a:t>
            </a:r>
          </a:p>
          <a:p>
            <a:r>
              <a:rPr lang="en-IN" b="1" dirty="0"/>
              <a:t>Key Differentiators</a:t>
            </a:r>
            <a:r>
              <a:rPr lang="en-IN" dirty="0"/>
              <a:t>:</a:t>
            </a:r>
          </a:p>
          <a:p>
            <a:pPr lvl="1"/>
            <a:r>
              <a:rPr lang="en-IN" b="1" dirty="0"/>
              <a:t>True HEPA filter (99.97% particles)</a:t>
            </a:r>
            <a:r>
              <a:rPr lang="en-IN" dirty="0"/>
              <a:t> at a low cost</a:t>
            </a:r>
          </a:p>
          <a:p>
            <a:pPr lvl="1"/>
            <a:r>
              <a:rPr lang="en-IN" dirty="0"/>
              <a:t>Smart features: </a:t>
            </a:r>
            <a:r>
              <a:rPr lang="en-IN" b="1" dirty="0"/>
              <a:t>App control (</a:t>
            </a:r>
            <a:r>
              <a:rPr lang="en-IN" b="1" dirty="0" err="1"/>
              <a:t>Mi</a:t>
            </a:r>
            <a:r>
              <a:rPr lang="en-IN" b="1" dirty="0"/>
              <a:t> Home)</a:t>
            </a:r>
            <a:r>
              <a:rPr lang="en-IN" dirty="0"/>
              <a:t>, Alexa/Google Assistant support</a:t>
            </a:r>
          </a:p>
          <a:p>
            <a:pPr lvl="1"/>
            <a:r>
              <a:rPr lang="en-IN" b="1" dirty="0"/>
              <a:t>OLED display</a:t>
            </a:r>
            <a:r>
              <a:rPr lang="en-IN" dirty="0"/>
              <a:t> with AQI, temperature, and humidity</a:t>
            </a:r>
          </a:p>
          <a:p>
            <a:pPr lvl="1"/>
            <a:r>
              <a:rPr lang="en-IN" dirty="0"/>
              <a:t>Excellent </a:t>
            </a:r>
            <a:r>
              <a:rPr lang="en-IN" b="1" dirty="0"/>
              <a:t>value for money</a:t>
            </a:r>
            <a:endParaRPr lang="en-IN" dirty="0"/>
          </a:p>
          <a:p>
            <a:endParaRPr lang="en-IN" dirty="0"/>
          </a:p>
        </p:txBody>
      </p:sp>
    </p:spTree>
    <p:extLst>
      <p:ext uri="{BB962C8B-B14F-4D97-AF65-F5344CB8AC3E}">
        <p14:creationId xmlns:p14="http://schemas.microsoft.com/office/powerpoint/2010/main" val="58908822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9553" y="1556792"/>
            <a:ext cx="8280919" cy="4392488"/>
          </a:xfrm>
        </p:spPr>
        <p:txBody>
          <a:bodyPr/>
          <a:lstStyle/>
          <a:p>
            <a:r>
              <a:rPr lang="en-US" dirty="0" smtClean="0"/>
              <a:t>Market Size and Trends Analysis:-</a:t>
            </a:r>
            <a:br>
              <a:rPr lang="en-US" dirty="0" smtClean="0"/>
            </a:br>
            <a:r>
              <a:rPr lang="en-US" dirty="0" smtClean="0"/>
              <a:t>After analyzing the trends from January 1 2024 to December 31 2024 we understood that Xiaomi is the Market Leader with around 25.3 % Market Share followed by Philips and Dyson with 18.6% and 13.4% Percent share respectively.</a:t>
            </a:r>
            <a:br>
              <a:rPr lang="en-US" dirty="0" smtClean="0"/>
            </a:br>
            <a:r>
              <a:rPr lang="en-US" dirty="0" smtClean="0"/>
              <a:t>Link to </a:t>
            </a:r>
            <a:r>
              <a:rPr lang="en-US" dirty="0"/>
              <a:t>this article</a:t>
            </a:r>
            <a:r>
              <a:rPr lang="en-US" dirty="0" smtClean="0"/>
              <a:t>:-https</a:t>
            </a:r>
            <a:r>
              <a:rPr lang="en-US" dirty="0"/>
              <a:t>://www.mysmartprice.com/gear/air-purifiers/air-purifiers-features/msp-air-purifier-survey-2024/</a:t>
            </a:r>
            <a:endParaRPr lang="en-IN" dirty="0"/>
          </a:p>
        </p:txBody>
      </p:sp>
      <p:pic>
        <p:nvPicPr>
          <p:cNvPr id="10243"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3558" y="4437112"/>
            <a:ext cx="3978069" cy="20882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23928" y="4258408"/>
            <a:ext cx="4847229" cy="24109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3497086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27584" y="1268760"/>
            <a:ext cx="7408333" cy="4569371"/>
          </a:xfrm>
        </p:spPr>
        <p:txBody>
          <a:bodyPr>
            <a:normAutofit lnSpcReduction="10000"/>
          </a:bodyPr>
          <a:lstStyle/>
          <a:p>
            <a:endParaRPr lang="en-US" dirty="0"/>
          </a:p>
          <a:p>
            <a:r>
              <a:rPr lang="en-US" dirty="0" smtClean="0"/>
              <a:t>Awareness </a:t>
            </a:r>
            <a:r>
              <a:rPr lang="en-US" dirty="0" smtClean="0"/>
              <a:t>of AQI Terms across Indians:-</a:t>
            </a:r>
            <a:br>
              <a:rPr lang="en-US" dirty="0" smtClean="0"/>
            </a:br>
            <a:r>
              <a:rPr lang="en-US" dirty="0" smtClean="0"/>
              <a:t>i)Article in the Indian Express in 2024 showing the data from </a:t>
            </a:r>
            <a:r>
              <a:rPr lang="en-US" b="1" dirty="0" smtClean="0"/>
              <a:t>Google Trends </a:t>
            </a:r>
            <a:r>
              <a:rPr lang="en-US" dirty="0" smtClean="0"/>
              <a:t>tell that the most searched terms in the cities </a:t>
            </a:r>
            <a:r>
              <a:rPr lang="en-US" dirty="0"/>
              <a:t>Delhi ,Mumbai,Lucknow and Kanpur.</a:t>
            </a:r>
            <a:r>
              <a:rPr lang="en-US" dirty="0" smtClean="0"/>
              <a:t> experiencing “very poor” to “severe”</a:t>
            </a:r>
            <a:r>
              <a:rPr lang="en-US" b="1" dirty="0" smtClean="0"/>
              <a:t> </a:t>
            </a:r>
            <a:r>
              <a:rPr lang="en-US" dirty="0" smtClean="0"/>
              <a:t> AQI Levels was </a:t>
            </a:r>
            <a:r>
              <a:rPr lang="en-US" b="1" dirty="0" smtClean="0"/>
              <a:t>“AQI near me”</a:t>
            </a:r>
            <a:r>
              <a:rPr lang="en-US" dirty="0" smtClean="0"/>
              <a:t>, Link to </a:t>
            </a:r>
            <a:r>
              <a:rPr lang="en-US" dirty="0"/>
              <a:t>the article: https://indianexpress.com/article/trending/trending-globally/top-google-search-trends-in-india-2024-aqi-near-me-and-ram-mandir-near-me-lead-the-way-9716528</a:t>
            </a:r>
            <a:r>
              <a:rPr lang="en-US" dirty="0" smtClean="0"/>
              <a:t>/</a:t>
            </a:r>
            <a:br>
              <a:rPr lang="en-US" dirty="0" smtClean="0"/>
            </a:br>
            <a:r>
              <a:rPr lang="en-US" dirty="0" smtClean="0"/>
              <a:t/>
            </a:r>
            <a:br>
              <a:rPr lang="en-US" dirty="0" smtClean="0"/>
            </a:br>
            <a:endParaRPr lang="en-IN"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76056" y="4552468"/>
            <a:ext cx="3816424" cy="22408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0494384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23529" y="4149080"/>
            <a:ext cx="7039398" cy="2448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536" y="1988840"/>
            <a:ext cx="3024336" cy="2218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27984" y="1924113"/>
            <a:ext cx="3806449" cy="23484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0268125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27584" y="2276872"/>
            <a:ext cx="7408333" cy="3849291"/>
          </a:xfrm>
        </p:spPr>
        <p:txBody>
          <a:bodyPr>
            <a:normAutofit fontScale="62500" lnSpcReduction="20000"/>
          </a:bodyPr>
          <a:lstStyle/>
          <a:p>
            <a:r>
              <a:rPr lang="en-IN" sz="3800" dirty="0"/>
              <a:t>Most Effective Pollution Control Policy (2019–2024)</a:t>
            </a:r>
          </a:p>
          <a:p>
            <a:pPr marL="0" indent="0">
              <a:buNone/>
            </a:pPr>
            <a:r>
              <a:rPr lang="en-IN" dirty="0"/>
              <a:t>🛑 </a:t>
            </a:r>
            <a:r>
              <a:rPr lang="en-IN" b="1" dirty="0"/>
              <a:t>Policy:</a:t>
            </a:r>
            <a:r>
              <a:rPr lang="en-IN" dirty="0"/>
              <a:t> </a:t>
            </a:r>
            <a:r>
              <a:rPr lang="en-IN" i="1" dirty="0"/>
              <a:t>BS-VI Vehicle Emission Norms (April 2020)</a:t>
            </a:r>
            <a:r>
              <a:rPr lang="en-IN" dirty="0"/>
              <a:t/>
            </a:r>
            <a:br>
              <a:rPr lang="en-IN" dirty="0"/>
            </a:br>
            <a:r>
              <a:rPr lang="en-IN" dirty="0"/>
              <a:t>✅ </a:t>
            </a:r>
            <a:r>
              <a:rPr lang="en-IN" b="1" dirty="0"/>
              <a:t>Nationwide rollout aimed at reducing vehicular pollution</a:t>
            </a:r>
            <a:endParaRPr lang="en-IN" dirty="0"/>
          </a:p>
          <a:p>
            <a:pPr marL="0" indent="0">
              <a:buNone/>
            </a:pPr>
            <a:r>
              <a:rPr lang="en-IN" b="1" dirty="0"/>
              <a:t>Key Impacts:</a:t>
            </a:r>
            <a:endParaRPr lang="en-IN" dirty="0"/>
          </a:p>
          <a:p>
            <a:pPr marL="0" indent="0">
              <a:buNone/>
            </a:pPr>
            <a:r>
              <a:rPr lang="en-IN" dirty="0" err="1" smtClean="0"/>
              <a:t>i</a:t>
            </a:r>
            <a:r>
              <a:rPr lang="en-IN" dirty="0" smtClean="0"/>
              <a:t>)Introduced </a:t>
            </a:r>
            <a:r>
              <a:rPr lang="en-IN" dirty="0"/>
              <a:t>cleaner fuel (10 ppm </a:t>
            </a:r>
            <a:r>
              <a:rPr lang="en-IN" dirty="0" smtClean="0"/>
              <a:t>sulphur</a:t>
            </a:r>
            <a:r>
              <a:rPr lang="en-IN" dirty="0"/>
              <a:t>) &amp; stricter engine standards</a:t>
            </a:r>
          </a:p>
          <a:p>
            <a:pPr marL="0" indent="0">
              <a:buNone/>
            </a:pPr>
            <a:r>
              <a:rPr lang="en-IN" dirty="0" smtClean="0"/>
              <a:t>ii)Reduced </a:t>
            </a:r>
            <a:r>
              <a:rPr lang="en-IN" b="1" dirty="0"/>
              <a:t>PM2.5 and PM10 emissions</a:t>
            </a:r>
            <a:r>
              <a:rPr lang="en-IN" dirty="0"/>
              <a:t> significantly in metro </a:t>
            </a:r>
            <a:r>
              <a:rPr lang="en-IN" dirty="0" smtClean="0"/>
              <a:t>cities</a:t>
            </a:r>
            <a:br>
              <a:rPr lang="en-IN" dirty="0" smtClean="0"/>
            </a:br>
            <a:r>
              <a:rPr lang="en-IN" dirty="0" smtClean="0"/>
              <a:t>iii)</a:t>
            </a:r>
            <a:r>
              <a:rPr lang="en-IN" b="1" dirty="0" smtClean="0"/>
              <a:t>City-wise </a:t>
            </a:r>
            <a:r>
              <a:rPr lang="en-IN" b="1" dirty="0"/>
              <a:t>Impact:</a:t>
            </a:r>
            <a:endParaRPr lang="en-IN" dirty="0"/>
          </a:p>
          <a:p>
            <a:r>
              <a:rPr lang="en-IN" b="1" dirty="0"/>
              <a:t>Kolkata:</a:t>
            </a:r>
            <a:r>
              <a:rPr lang="en-IN" dirty="0"/>
              <a:t> ~40% drop in PM2.5 (best improvement)</a:t>
            </a:r>
          </a:p>
          <a:p>
            <a:r>
              <a:rPr lang="en-IN" b="1" dirty="0"/>
              <a:t>Mumbai:</a:t>
            </a:r>
            <a:r>
              <a:rPr lang="en-IN" dirty="0"/>
              <a:t> ~25–30% reduction</a:t>
            </a:r>
          </a:p>
          <a:p>
            <a:r>
              <a:rPr lang="en-IN" b="1" dirty="0"/>
              <a:t>Delhi &amp; Lucknow:</a:t>
            </a:r>
            <a:r>
              <a:rPr lang="en-IN" dirty="0"/>
              <a:t> Limited impact due to stubble burning, weather, and industrial sources</a:t>
            </a:r>
          </a:p>
          <a:p>
            <a:pPr marL="0" indent="0">
              <a:buNone/>
            </a:pPr>
            <a:r>
              <a:rPr lang="en-IN" dirty="0"/>
              <a:t>📌 </a:t>
            </a:r>
            <a:r>
              <a:rPr lang="en-IN" b="1" dirty="0"/>
              <a:t>Conclusion:</a:t>
            </a:r>
            <a:r>
              <a:rPr lang="en-IN" dirty="0"/>
              <a:t/>
            </a:r>
            <a:br>
              <a:rPr lang="en-IN" dirty="0"/>
            </a:br>
            <a:r>
              <a:rPr lang="en-IN" dirty="0"/>
              <a:t>BS-VI was </a:t>
            </a:r>
            <a:r>
              <a:rPr lang="en-IN" b="1" dirty="0"/>
              <a:t>India’s most impactful nationwide policy</a:t>
            </a:r>
            <a:r>
              <a:rPr lang="en-IN" dirty="0"/>
              <a:t> for air quality improvement in the past 5 years, with </a:t>
            </a:r>
            <a:r>
              <a:rPr lang="en-IN" b="1" dirty="0"/>
              <a:t>effectiveness varying by local pollution sources and enforcement</a:t>
            </a:r>
            <a:r>
              <a:rPr lang="en-IN" b="1" dirty="0" smtClean="0"/>
              <a:t>.</a:t>
            </a:r>
            <a:br>
              <a:rPr lang="en-IN" b="1" dirty="0" smtClean="0"/>
            </a:br>
            <a:r>
              <a:rPr lang="en-IN" b="1" dirty="0" smtClean="0"/>
              <a:t>Link </a:t>
            </a:r>
            <a:r>
              <a:rPr lang="en-IN" b="1" dirty="0"/>
              <a:t>to the article:-https://www.sciencedirect.com/science/article/abs/pii/S1361920922004291?utm_source=chatgpt.com</a:t>
            </a:r>
            <a:endParaRPr lang="en-IN" dirty="0"/>
          </a:p>
          <a:p>
            <a:endParaRPr lang="en-IN" dirty="0"/>
          </a:p>
        </p:txBody>
      </p:sp>
    </p:spTree>
    <p:extLst>
      <p:ext uri="{BB962C8B-B14F-4D97-AF65-F5344CB8AC3E}">
        <p14:creationId xmlns:p14="http://schemas.microsoft.com/office/powerpoint/2010/main" val="150333176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72067" y="1340768"/>
            <a:ext cx="7408333" cy="4785395"/>
          </a:xfrm>
        </p:spPr>
        <p:txBody>
          <a:bodyPr/>
          <a:lstStyle/>
          <a:p>
            <a:r>
              <a:rPr lang="en-US" dirty="0"/>
              <a:t>Priority Cities: </a:t>
            </a:r>
            <a:r>
              <a:rPr lang="en-US" dirty="0" smtClean="0"/>
              <a:t>Tier1/2 </a:t>
            </a:r>
            <a:r>
              <a:rPr lang="en-US" dirty="0"/>
              <a:t>cities </a:t>
            </a:r>
            <a:r>
              <a:rPr lang="en-US" dirty="0" smtClean="0"/>
              <a:t>showing </a:t>
            </a:r>
            <a:r>
              <a:rPr lang="en-US" dirty="0"/>
              <a:t>irreversible AQI degradation? </a:t>
            </a:r>
            <a:r>
              <a:rPr lang="en-US" dirty="0" smtClean="0"/>
              <a:t/>
            </a:r>
            <a:br>
              <a:rPr lang="en-US" dirty="0" smtClean="0"/>
            </a:br>
            <a:r>
              <a:rPr lang="en-US" dirty="0" smtClean="0"/>
              <a:t>i)After analyzing the AQI dataset of 1125 distinct dates we got these 7 tier1/tier 2 cities with most bad </a:t>
            </a:r>
            <a:r>
              <a:rPr lang="en-US" dirty="0" err="1" smtClean="0"/>
              <a:t>aqi</a:t>
            </a:r>
            <a:r>
              <a:rPr lang="en-US" dirty="0" smtClean="0"/>
              <a:t> days excluding(</a:t>
            </a:r>
            <a:r>
              <a:rPr lang="en-US" dirty="0" err="1" smtClean="0"/>
              <a:t>bhiwadi,baddi</a:t>
            </a:r>
            <a:r>
              <a:rPr lang="en-US" dirty="0" smtClean="0"/>
              <a:t> and </a:t>
            </a:r>
            <a:r>
              <a:rPr lang="en-US" dirty="0" err="1" smtClean="0"/>
              <a:t>bulandshar</a:t>
            </a:r>
            <a:r>
              <a:rPr lang="en-US" dirty="0" smtClean="0"/>
              <a:t>)-tier3 cities .</a:t>
            </a:r>
            <a:br>
              <a:rPr lang="en-US" dirty="0" smtClean="0"/>
            </a:br>
            <a:r>
              <a:rPr lang="en-US" dirty="0" smtClean="0"/>
              <a:t>ii)Bad AQI Days:- Days  excluding AQI  types(</a:t>
            </a:r>
            <a:r>
              <a:rPr lang="en-US" dirty="0" err="1" smtClean="0"/>
              <a:t>Good,Satisfactory</a:t>
            </a:r>
            <a:r>
              <a:rPr lang="en-US" dirty="0" smtClean="0"/>
              <a:t>)</a:t>
            </a:r>
            <a:br>
              <a:rPr lang="en-US" dirty="0" smtClean="0"/>
            </a:br>
            <a:r>
              <a:rPr lang="en-US" dirty="0" smtClean="0"/>
              <a:t>iii) As these 7 cities have complex pollution sources even air pollution </a:t>
            </a:r>
            <a:r>
              <a:rPr lang="en-US" dirty="0" err="1" smtClean="0"/>
              <a:t>poicies</a:t>
            </a:r>
            <a:r>
              <a:rPr lang="en-US" dirty="0" smtClean="0"/>
              <a:t> do not help</a:t>
            </a:r>
            <a:endParaRPr lang="en-IN" dirty="0"/>
          </a:p>
        </p:txBody>
      </p:sp>
      <p:sp>
        <p:nvSpPr>
          <p:cNvPr id="3" name="Title 2"/>
          <p:cNvSpPr>
            <a:spLocks noGrp="1"/>
          </p:cNvSpPr>
          <p:nvPr>
            <p:ph type="title"/>
          </p:nvPr>
        </p:nvSpPr>
        <p:spPr>
          <a:xfrm>
            <a:off x="323528" y="260648"/>
            <a:ext cx="8229600" cy="1252728"/>
          </a:xfrm>
        </p:spPr>
        <p:txBody>
          <a:bodyPr/>
          <a:lstStyle/>
          <a:p>
            <a:r>
              <a:rPr lang="en-US" dirty="0" smtClean="0"/>
              <a:t>Answering critical questions</a:t>
            </a:r>
            <a:endParaRPr lang="en-IN"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35896" y="5013176"/>
            <a:ext cx="2232248" cy="18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1987159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72067" y="1844824"/>
            <a:ext cx="7732381" cy="4281339"/>
          </a:xfrm>
        </p:spPr>
        <p:txBody>
          <a:bodyPr>
            <a:normAutofit fontScale="70000" lnSpcReduction="20000"/>
          </a:bodyPr>
          <a:lstStyle/>
          <a:p>
            <a:r>
              <a:rPr lang="en-US" sz="3400" dirty="0"/>
              <a:t>AQI spikes </a:t>
            </a:r>
            <a:r>
              <a:rPr lang="en-US" sz="3400" dirty="0" smtClean="0"/>
              <a:t>correlation </a:t>
            </a:r>
            <a:r>
              <a:rPr lang="en-US" sz="3400" dirty="0"/>
              <a:t>with pediatric asthma:-</a:t>
            </a:r>
            <a:r>
              <a:rPr lang="en-US" dirty="0"/>
              <a:t/>
            </a:r>
            <a:br>
              <a:rPr lang="en-US" dirty="0"/>
            </a:br>
            <a:r>
              <a:rPr lang="en-US" dirty="0"/>
              <a:t>Multiple studies across Indian cities confirm a strong correlation between rising </a:t>
            </a:r>
            <a:r>
              <a:rPr lang="en-US" b="1" dirty="0"/>
              <a:t>PM₂.₅/PM₁₀ levels</a:t>
            </a:r>
            <a:r>
              <a:rPr lang="en-US" dirty="0"/>
              <a:t> and </a:t>
            </a:r>
            <a:r>
              <a:rPr lang="en-US" b="1" dirty="0"/>
              <a:t>increased asthma cases in children</a:t>
            </a:r>
            <a:r>
              <a:rPr lang="en-US" dirty="0" smtClean="0"/>
              <a:t>.-</a:t>
            </a:r>
            <a:br>
              <a:rPr lang="en-US" dirty="0" smtClean="0"/>
            </a:br>
            <a:r>
              <a:rPr lang="en-IN" b="1" dirty="0"/>
              <a:t>🔍 Key Evidence:</a:t>
            </a:r>
          </a:p>
          <a:p>
            <a:r>
              <a:rPr lang="en-IN" b="1" dirty="0"/>
              <a:t>Delhi Study (Lung India, 2021)</a:t>
            </a:r>
            <a:endParaRPr lang="en-IN" dirty="0"/>
          </a:p>
          <a:p>
            <a:pPr lvl="1"/>
            <a:r>
              <a:rPr lang="en-IN" dirty="0"/>
              <a:t>Survey of 4361 children (aged 13–17)</a:t>
            </a:r>
          </a:p>
          <a:p>
            <a:pPr lvl="1"/>
            <a:r>
              <a:rPr lang="en-IN" b="1" dirty="0"/>
              <a:t>21.7%</a:t>
            </a:r>
            <a:r>
              <a:rPr lang="en-IN" dirty="0"/>
              <a:t> reported asthma; </a:t>
            </a:r>
            <a:r>
              <a:rPr lang="en-IN" b="1" dirty="0"/>
              <a:t>29.4%</a:t>
            </a:r>
            <a:r>
              <a:rPr lang="en-IN" dirty="0"/>
              <a:t> had airflow obstruction</a:t>
            </a:r>
          </a:p>
          <a:p>
            <a:pPr lvl="1"/>
            <a:r>
              <a:rPr lang="en-IN" dirty="0"/>
              <a:t>Highest rates in </a:t>
            </a:r>
            <a:r>
              <a:rPr lang="en-IN" b="1" dirty="0"/>
              <a:t>Delhi</a:t>
            </a:r>
            <a:r>
              <a:rPr lang="en-IN" dirty="0"/>
              <a:t> due to severe pollution</a:t>
            </a:r>
            <a:br>
              <a:rPr lang="en-IN" dirty="0"/>
            </a:br>
            <a:r>
              <a:rPr lang="en-IN" dirty="0"/>
              <a:t>Link :-https://pmc.ncbi.nlm.nih.gov/articles/PMC8509169/</a:t>
            </a:r>
            <a:br>
              <a:rPr lang="en-IN" dirty="0"/>
            </a:br>
            <a:r>
              <a:rPr lang="en-IN" b="1" dirty="0" smtClean="0"/>
              <a:t>Mysore </a:t>
            </a:r>
            <a:r>
              <a:rPr lang="en-IN" b="1" dirty="0"/>
              <a:t>Time-Series Study (MDPI, 2023)</a:t>
            </a:r>
            <a:endParaRPr lang="en-IN" dirty="0"/>
          </a:p>
          <a:p>
            <a:pPr lvl="1"/>
            <a:r>
              <a:rPr lang="en-IN" dirty="0"/>
              <a:t>362 children tracked (mean age: 5.3 years)</a:t>
            </a:r>
          </a:p>
          <a:p>
            <a:pPr lvl="1"/>
            <a:r>
              <a:rPr lang="en-IN" b="1" dirty="0"/>
              <a:t>2.8% increase in asthma admissions</a:t>
            </a:r>
            <a:r>
              <a:rPr lang="en-IN" dirty="0"/>
              <a:t> for every 10 µg/m³ rise in PM</a:t>
            </a:r>
            <a:r>
              <a:rPr lang="en-IN" dirty="0" smtClean="0"/>
              <a:t>₁₀.</a:t>
            </a:r>
            <a:r>
              <a:rPr lang="en-IN" dirty="0"/>
              <a:t/>
            </a:r>
            <a:br>
              <a:rPr lang="en-IN" dirty="0"/>
            </a:br>
            <a:r>
              <a:rPr lang="en-IN" dirty="0"/>
              <a:t>Link</a:t>
            </a:r>
            <a:r>
              <a:rPr lang="en-IN" dirty="0" smtClean="0"/>
              <a:t>:-https</a:t>
            </a:r>
            <a:r>
              <a:rPr lang="en-IN" dirty="0"/>
              <a:t>://pubmed.ncbi.nlm.nih.gov/37628320/</a:t>
            </a:r>
            <a:br>
              <a:rPr lang="en-IN" dirty="0"/>
            </a:br>
            <a:r>
              <a:rPr lang="en-IN" b="1" dirty="0" smtClean="0"/>
              <a:t>Delhi </a:t>
            </a:r>
            <a:r>
              <a:rPr lang="en-IN" b="1" dirty="0"/>
              <a:t>Hospital Data (DPCC Report via HT)</a:t>
            </a:r>
            <a:endParaRPr lang="en-IN" dirty="0"/>
          </a:p>
          <a:p>
            <a:pPr lvl="1"/>
            <a:r>
              <a:rPr lang="en-IN" dirty="0"/>
              <a:t>Every </a:t>
            </a:r>
            <a:r>
              <a:rPr lang="en-IN" b="1" dirty="0"/>
              <a:t>10-unit PM₂.₅ spike</a:t>
            </a:r>
            <a:r>
              <a:rPr lang="en-IN" dirty="0"/>
              <a:t> → </a:t>
            </a:r>
            <a:r>
              <a:rPr lang="en-IN" b="1" dirty="0"/>
              <a:t>~7 more respiratory admissions/week</a:t>
            </a:r>
            <a:r>
              <a:rPr lang="en-IN" dirty="0"/>
              <a:t> (incl. asthma)</a:t>
            </a:r>
            <a:br>
              <a:rPr lang="en-IN" dirty="0"/>
            </a:br>
            <a:r>
              <a:rPr lang="en-IN" dirty="0"/>
              <a:t>Link:-https://www.hindustantimes.com/cities/others/every-10-unit-rise-in-pm-levels-leads-to-7-hospital-admissions-in-delhi-dpccstudy-101624472444345.html</a:t>
            </a:r>
          </a:p>
        </p:txBody>
      </p:sp>
    </p:spTree>
    <p:extLst>
      <p:ext uri="{BB962C8B-B14F-4D97-AF65-F5344CB8AC3E}">
        <p14:creationId xmlns:p14="http://schemas.microsoft.com/office/powerpoint/2010/main" val="310495726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83568" y="1700808"/>
            <a:ext cx="7848871" cy="4425355"/>
          </a:xfrm>
        </p:spPr>
        <p:txBody>
          <a:bodyPr/>
          <a:lstStyle/>
          <a:p>
            <a:r>
              <a:rPr lang="en-US" dirty="0" smtClean="0"/>
              <a:t>Pollution Emergencies and Correlation with Google Search Trends:-</a:t>
            </a:r>
            <a:br>
              <a:rPr lang="en-US" dirty="0" smtClean="0"/>
            </a:br>
            <a:endParaRPr lang="en-IN"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2492896"/>
            <a:ext cx="7236907" cy="18857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0273" y="4584779"/>
            <a:ext cx="6142118" cy="22758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085643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72067" y="1988840"/>
            <a:ext cx="7408333" cy="4137323"/>
          </a:xfrm>
        </p:spPr>
        <p:txBody>
          <a:bodyPr/>
          <a:lstStyle/>
          <a:p>
            <a:r>
              <a:rPr lang="en-US" dirty="0" err="1"/>
              <a:t>AirPure</a:t>
            </a:r>
            <a:r>
              <a:rPr lang="en-US" dirty="0"/>
              <a:t> Innovations" is a startup born out of the air quality crisis in India, with 14 cities ranking among the world’s top 20 most polluted urban centers. The company is in the early stages of product development and is unsure whether there is a strong, sustained demand for its air purifier product.</a:t>
            </a:r>
            <a:endParaRPr lang="en-IN" dirty="0"/>
          </a:p>
        </p:txBody>
      </p:sp>
      <p:sp>
        <p:nvSpPr>
          <p:cNvPr id="3" name="Title 2"/>
          <p:cNvSpPr>
            <a:spLocks noGrp="1"/>
          </p:cNvSpPr>
          <p:nvPr>
            <p:ph type="title"/>
          </p:nvPr>
        </p:nvSpPr>
        <p:spPr/>
        <p:txBody>
          <a:bodyPr/>
          <a:lstStyle/>
          <a:p>
            <a:r>
              <a:rPr lang="en-US" dirty="0" smtClean="0"/>
              <a:t>Problem Statement:-</a:t>
            </a:r>
            <a:endParaRPr lang="en-IN" dirty="0"/>
          </a:p>
        </p:txBody>
      </p:sp>
    </p:spTree>
    <p:extLst>
      <p:ext uri="{BB962C8B-B14F-4D97-AF65-F5344CB8AC3E}">
        <p14:creationId xmlns:p14="http://schemas.microsoft.com/office/powerpoint/2010/main" val="372021713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72067" y="1772816"/>
            <a:ext cx="7408333" cy="4353347"/>
          </a:xfrm>
        </p:spPr>
        <p:txBody>
          <a:bodyPr>
            <a:normAutofit fontScale="92500" lnSpcReduction="20000"/>
          </a:bodyPr>
          <a:lstStyle/>
          <a:p>
            <a:r>
              <a:rPr lang="en-IN" b="1" dirty="0"/>
              <a:t>✅ Slide 1: Gaps in Smart AQI Syncing &amp; Compact Design</a:t>
            </a:r>
          </a:p>
          <a:p>
            <a:r>
              <a:rPr lang="en-IN" b="1" dirty="0"/>
              <a:t>Smart AQI Syncing:</a:t>
            </a:r>
            <a:endParaRPr lang="en-IN" dirty="0"/>
          </a:p>
          <a:p>
            <a:r>
              <a:rPr lang="en-IN" dirty="0"/>
              <a:t>✔ Available in premium brands like </a:t>
            </a:r>
            <a:r>
              <a:rPr lang="en-IN" b="1" dirty="0"/>
              <a:t>Dyson</a:t>
            </a:r>
            <a:r>
              <a:rPr lang="en-IN" dirty="0"/>
              <a:t>, </a:t>
            </a:r>
            <a:r>
              <a:rPr lang="en-IN" b="1" dirty="0"/>
              <a:t>Philips</a:t>
            </a:r>
            <a:r>
              <a:rPr lang="en-IN" dirty="0"/>
              <a:t>, </a:t>
            </a:r>
            <a:r>
              <a:rPr lang="en-IN" b="1" dirty="0" err="1"/>
              <a:t>Mi</a:t>
            </a:r>
            <a:endParaRPr lang="en-IN" dirty="0"/>
          </a:p>
          <a:p>
            <a:r>
              <a:rPr lang="en-IN" dirty="0"/>
              <a:t>❌ Missing in most </a:t>
            </a:r>
            <a:r>
              <a:rPr lang="en-IN" b="1" dirty="0"/>
              <a:t>budget models</a:t>
            </a:r>
            <a:endParaRPr lang="en-IN" dirty="0"/>
          </a:p>
          <a:p>
            <a:r>
              <a:rPr lang="en-IN" dirty="0"/>
              <a:t>⚠ Some devices only show PM2.5, not full AQI or outdoor syncing</a:t>
            </a:r>
          </a:p>
          <a:p>
            <a:r>
              <a:rPr lang="en-IN" b="1" dirty="0"/>
              <a:t>Compact Design:</a:t>
            </a:r>
            <a:endParaRPr lang="en-IN" dirty="0"/>
          </a:p>
          <a:p>
            <a:r>
              <a:rPr lang="en-IN" dirty="0"/>
              <a:t>✔ Found in </a:t>
            </a:r>
            <a:r>
              <a:rPr lang="en-IN" b="1" dirty="0" err="1"/>
              <a:t>Mi</a:t>
            </a:r>
            <a:r>
              <a:rPr lang="en-IN" dirty="0"/>
              <a:t>, </a:t>
            </a:r>
            <a:r>
              <a:rPr lang="en-IN" b="1" dirty="0"/>
              <a:t>Honeywell</a:t>
            </a:r>
            <a:r>
              <a:rPr lang="en-IN" dirty="0"/>
              <a:t>, </a:t>
            </a:r>
            <a:r>
              <a:rPr lang="en-IN" b="1" dirty="0"/>
              <a:t>Sharp</a:t>
            </a:r>
            <a:endParaRPr lang="en-IN" dirty="0"/>
          </a:p>
          <a:p>
            <a:r>
              <a:rPr lang="en-IN" dirty="0"/>
              <a:t>❌ High-end models like Dyson are </a:t>
            </a:r>
            <a:r>
              <a:rPr lang="en-IN" b="1" dirty="0"/>
              <a:t>bulky</a:t>
            </a:r>
            <a:endParaRPr lang="en-IN" dirty="0"/>
          </a:p>
          <a:p>
            <a:r>
              <a:rPr lang="en-IN" dirty="0"/>
              <a:t>⚠ No </a:t>
            </a:r>
            <a:r>
              <a:rPr lang="en-IN" b="1" dirty="0"/>
              <a:t>wall-mountable</a:t>
            </a:r>
            <a:r>
              <a:rPr lang="en-IN" dirty="0"/>
              <a:t> or modular options</a:t>
            </a:r>
          </a:p>
          <a:p>
            <a:r>
              <a:rPr lang="en-IN" dirty="0"/>
              <a:t>🟨 </a:t>
            </a:r>
            <a:r>
              <a:rPr lang="en-IN" b="1" dirty="0"/>
              <a:t>Insight:</a:t>
            </a:r>
            <a:r>
              <a:rPr lang="en-IN" dirty="0"/>
              <a:t/>
            </a:r>
            <a:br>
              <a:rPr lang="en-IN" dirty="0"/>
            </a:br>
            <a:r>
              <a:rPr lang="en-IN" dirty="0"/>
              <a:t>Need for </a:t>
            </a:r>
            <a:r>
              <a:rPr lang="en-IN" b="1" dirty="0"/>
              <a:t>smart syncing</a:t>
            </a:r>
            <a:r>
              <a:rPr lang="en-IN" dirty="0"/>
              <a:t> in budget devices and more </a:t>
            </a:r>
            <a:r>
              <a:rPr lang="en-IN" b="1" dirty="0"/>
              <a:t>space-saving designs</a:t>
            </a:r>
            <a:r>
              <a:rPr lang="en-IN" dirty="0"/>
              <a:t> for urban homes.</a:t>
            </a:r>
          </a:p>
          <a:p>
            <a:endParaRPr lang="en-IN" dirty="0"/>
          </a:p>
        </p:txBody>
      </p:sp>
    </p:spTree>
    <p:extLst>
      <p:ext uri="{BB962C8B-B14F-4D97-AF65-F5344CB8AC3E}">
        <p14:creationId xmlns:p14="http://schemas.microsoft.com/office/powerpoint/2010/main" val="309443771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67544" y="1772816"/>
            <a:ext cx="8280919" cy="4353347"/>
          </a:xfrm>
        </p:spPr>
        <p:txBody>
          <a:bodyPr>
            <a:normAutofit lnSpcReduction="10000"/>
          </a:bodyPr>
          <a:lstStyle/>
          <a:p>
            <a:r>
              <a:rPr lang="en-IN" b="1" dirty="0" smtClean="0"/>
              <a:t>Recommendation for Product Development– </a:t>
            </a:r>
            <a:r>
              <a:rPr lang="en-IN" b="1" dirty="0"/>
              <a:t>3-in-1 Air Purifier (Purify + Heat + Cool)</a:t>
            </a:r>
          </a:p>
          <a:p>
            <a:r>
              <a:rPr lang="en-IN" b="1" dirty="0"/>
              <a:t>Europe (e.g., </a:t>
            </a:r>
            <a:r>
              <a:rPr lang="en-IN" b="1" dirty="0" err="1"/>
              <a:t>Blueair</a:t>
            </a:r>
            <a:r>
              <a:rPr lang="en-IN" b="1" dirty="0"/>
              <a:t> T10i):</a:t>
            </a:r>
            <a:endParaRPr lang="en-IN" dirty="0"/>
          </a:p>
          <a:p>
            <a:r>
              <a:rPr lang="en-IN" dirty="0"/>
              <a:t>✔ Combines </a:t>
            </a:r>
            <a:r>
              <a:rPr lang="en-IN" b="1" dirty="0"/>
              <a:t>purifier + heater + fan</a:t>
            </a:r>
            <a:endParaRPr lang="en-IN" dirty="0"/>
          </a:p>
          <a:p>
            <a:r>
              <a:rPr lang="en-IN" dirty="0"/>
              <a:t>✔ Smart control, year-round use, energy efficient</a:t>
            </a:r>
          </a:p>
          <a:p>
            <a:r>
              <a:rPr lang="en-IN" b="1" dirty="0"/>
              <a:t>India Market:</a:t>
            </a:r>
            <a:endParaRPr lang="en-IN" dirty="0"/>
          </a:p>
          <a:p>
            <a:r>
              <a:rPr lang="en-IN" dirty="0"/>
              <a:t>❌ No </a:t>
            </a:r>
            <a:r>
              <a:rPr lang="en-IN" b="1" dirty="0"/>
              <a:t>3-in-1 models</a:t>
            </a:r>
            <a:r>
              <a:rPr lang="en-IN" dirty="0"/>
              <a:t> available</a:t>
            </a:r>
          </a:p>
          <a:p>
            <a:r>
              <a:rPr lang="en-IN" dirty="0"/>
              <a:t>❌ Users need </a:t>
            </a:r>
            <a:r>
              <a:rPr lang="en-IN" b="1" dirty="0"/>
              <a:t>separate appliances</a:t>
            </a:r>
            <a:endParaRPr lang="en-IN" dirty="0"/>
          </a:p>
          <a:p>
            <a:r>
              <a:rPr lang="en-IN" dirty="0"/>
              <a:t>🟢 </a:t>
            </a:r>
            <a:r>
              <a:rPr lang="en-IN" b="1" dirty="0"/>
              <a:t>Opportunity:</a:t>
            </a:r>
            <a:r>
              <a:rPr lang="en-IN" dirty="0"/>
              <a:t/>
            </a:r>
            <a:br>
              <a:rPr lang="en-IN" dirty="0"/>
            </a:br>
            <a:r>
              <a:rPr lang="en-IN" dirty="0"/>
              <a:t>Launch a </a:t>
            </a:r>
            <a:r>
              <a:rPr lang="en-IN" b="1" dirty="0"/>
              <a:t>compact 3-in-1 purifier</a:t>
            </a:r>
            <a:r>
              <a:rPr lang="en-IN" dirty="0"/>
              <a:t> tailored for Indian seasons — with </a:t>
            </a:r>
            <a:r>
              <a:rPr lang="en-IN" b="1" dirty="0"/>
              <a:t>smart controls</a:t>
            </a:r>
            <a:r>
              <a:rPr lang="en-IN" dirty="0"/>
              <a:t> and </a:t>
            </a:r>
            <a:r>
              <a:rPr lang="en-IN" b="1" dirty="0"/>
              <a:t>modern design</a:t>
            </a:r>
            <a:r>
              <a:rPr lang="en-IN" dirty="0"/>
              <a:t>.</a:t>
            </a:r>
          </a:p>
          <a:p>
            <a:endParaRPr lang="en-IN" dirty="0"/>
          </a:p>
        </p:txBody>
      </p:sp>
    </p:spTree>
    <p:extLst>
      <p:ext uri="{BB962C8B-B14F-4D97-AF65-F5344CB8AC3E}">
        <p14:creationId xmlns:p14="http://schemas.microsoft.com/office/powerpoint/2010/main" val="134253161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72067" y="2492896"/>
            <a:ext cx="7588365" cy="3633267"/>
          </a:xfrm>
        </p:spPr>
        <p:txBody>
          <a:bodyPr>
            <a:normAutofit/>
          </a:bodyPr>
          <a:lstStyle/>
          <a:p>
            <a:pPr marL="0" indent="0" algn="ctr">
              <a:buNone/>
            </a:pPr>
            <a:r>
              <a:rPr lang="en-US" sz="8000" dirty="0" smtClean="0">
                <a:latin typeface="Bahnschrift Condensed" panose="020B0502040204020203" pitchFamily="34" charset="0"/>
              </a:rPr>
              <a:t>Thank YOU</a:t>
            </a:r>
            <a:endParaRPr lang="en-IN" sz="8000" dirty="0">
              <a:latin typeface="Bahnschrift Condensed" panose="020B0502040204020203" pitchFamily="34" charset="0"/>
            </a:endParaRPr>
          </a:p>
        </p:txBody>
      </p:sp>
      <p:sp>
        <p:nvSpPr>
          <p:cNvPr id="3" name="Title 2"/>
          <p:cNvSpPr>
            <a:spLocks noGrp="1"/>
          </p:cNvSpPr>
          <p:nvPr>
            <p:ph type="title"/>
          </p:nvPr>
        </p:nvSpPr>
        <p:spPr/>
        <p:txBody>
          <a:bodyPr/>
          <a:lstStyle/>
          <a:p>
            <a:endParaRPr lang="en-IN" dirty="0"/>
          </a:p>
        </p:txBody>
      </p:sp>
    </p:spTree>
    <p:extLst>
      <p:ext uri="{BB962C8B-B14F-4D97-AF65-F5344CB8AC3E}">
        <p14:creationId xmlns:p14="http://schemas.microsoft.com/office/powerpoint/2010/main" val="321587891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smtClean="0"/>
              <a:t>Top 5 and Bottom 5 </a:t>
            </a:r>
            <a:r>
              <a:rPr lang="en-US" dirty="0" smtClean="0"/>
              <a:t>Areas </a:t>
            </a:r>
            <a:r>
              <a:rPr lang="en-US" dirty="0" smtClean="0"/>
              <a:t>w.r.t average AQI from the period of December 2024-May 2025</a:t>
            </a:r>
            <a:br>
              <a:rPr lang="en-US" dirty="0" smtClean="0"/>
            </a:br>
            <a:r>
              <a:rPr lang="en-US" dirty="0" smtClean="0"/>
              <a:t/>
            </a:r>
            <a:br>
              <a:rPr lang="en-US" dirty="0" smtClean="0"/>
            </a:br>
            <a:endParaRPr lang="en-IN" dirty="0"/>
          </a:p>
        </p:txBody>
      </p:sp>
      <p:sp>
        <p:nvSpPr>
          <p:cNvPr id="3" name="Title 2"/>
          <p:cNvSpPr>
            <a:spLocks noGrp="1"/>
          </p:cNvSpPr>
          <p:nvPr>
            <p:ph type="title"/>
          </p:nvPr>
        </p:nvSpPr>
        <p:spPr/>
        <p:txBody>
          <a:bodyPr/>
          <a:lstStyle/>
          <a:p>
            <a:r>
              <a:rPr lang="en-US" dirty="0" smtClean="0"/>
              <a:t>Primary Analysis Insights</a:t>
            </a:r>
            <a:endParaRPr lang="en-IN"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583" y="3573016"/>
            <a:ext cx="3419475" cy="3086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40763" y="3573016"/>
            <a:ext cx="3209925" cy="2990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3436850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72067" y="1988840"/>
            <a:ext cx="7408333" cy="4137323"/>
          </a:xfrm>
        </p:spPr>
        <p:txBody>
          <a:bodyPr/>
          <a:lstStyle/>
          <a:p>
            <a:r>
              <a:rPr lang="en-US" dirty="0"/>
              <a:t>T</a:t>
            </a:r>
            <a:r>
              <a:rPr lang="en-US" dirty="0" smtClean="0"/>
              <a:t>op </a:t>
            </a:r>
            <a:r>
              <a:rPr lang="en-US" dirty="0"/>
              <a:t>2 and </a:t>
            </a:r>
            <a:r>
              <a:rPr lang="en-US" dirty="0" smtClean="0"/>
              <a:t>Bottom </a:t>
            </a:r>
            <a:r>
              <a:rPr lang="en-US" dirty="0"/>
              <a:t>2 prominent pollutants for each state of southern India. (Consider data post </a:t>
            </a:r>
            <a:r>
              <a:rPr lang="en-US" dirty="0" smtClean="0"/>
              <a:t>Covid</a:t>
            </a:r>
            <a:r>
              <a:rPr lang="en-US" dirty="0"/>
              <a:t>: 2022 </a:t>
            </a:r>
            <a:r>
              <a:rPr lang="en-US" dirty="0" smtClean="0"/>
              <a:t>onwards) :Considering Kerala,Tamil Nadu,Karnataka and Andhra Pradesh for analysis</a:t>
            </a:r>
            <a:br>
              <a:rPr lang="en-US" dirty="0" smtClean="0"/>
            </a:br>
            <a:r>
              <a:rPr lang="en-US" dirty="0" smtClean="0"/>
              <a:t/>
            </a:r>
            <a:br>
              <a:rPr lang="en-US" dirty="0" smtClean="0"/>
            </a:br>
            <a:endParaRPr lang="en-IN" dirty="0"/>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3717032"/>
            <a:ext cx="3581400" cy="2295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94921" y="3702630"/>
            <a:ext cx="3295650" cy="2295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2144124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72067" y="1844824"/>
            <a:ext cx="7408333" cy="4281339"/>
          </a:xfrm>
        </p:spPr>
        <p:txBody>
          <a:bodyPr/>
          <a:lstStyle/>
          <a:p>
            <a:r>
              <a:rPr lang="en-US" dirty="0" smtClean="0"/>
              <a:t>AQI Analysis in Metro Cities(Weekends vs Weekdays for last 1 year: From the analysis Weekend  avg AQI drops in Delhi,Pune,Kolkata and Chennai,majorly </a:t>
            </a:r>
            <a:r>
              <a:rPr lang="en-US" dirty="0"/>
              <a:t>D</a:t>
            </a:r>
            <a:r>
              <a:rPr lang="en-US" dirty="0" smtClean="0"/>
              <a:t>elhi</a:t>
            </a:r>
            <a:br>
              <a:rPr lang="en-US" dirty="0" smtClean="0"/>
            </a:br>
            <a:r>
              <a:rPr lang="en-US" dirty="0" smtClean="0"/>
              <a:t/>
            </a:r>
            <a:br>
              <a:rPr lang="en-US" dirty="0" smtClean="0"/>
            </a:br>
            <a:endParaRPr lang="en-IN"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79909" y="3212976"/>
            <a:ext cx="4924340" cy="28670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1027695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27584" y="1844824"/>
            <a:ext cx="7452816" cy="4248473"/>
          </a:xfrm>
        </p:spPr>
        <p:txBody>
          <a:bodyPr/>
          <a:lstStyle/>
          <a:p>
            <a:r>
              <a:rPr lang="en-US" dirty="0"/>
              <a:t>M</a:t>
            </a:r>
            <a:r>
              <a:rPr lang="en-US" dirty="0" smtClean="0"/>
              <a:t>onths </a:t>
            </a:r>
            <a:r>
              <a:rPr lang="en-US" dirty="0"/>
              <a:t>consistently show the worst air quality across Indian states — (Consider top 10 states with high distinct areas</a:t>
            </a:r>
            <a:r>
              <a:rPr lang="en-US" dirty="0" smtClean="0"/>
              <a:t>):Considering Top 10 states with most regions Nov and December shoots up because of festive season ,seasonal changes and stubble burning.</a:t>
            </a:r>
            <a:br>
              <a:rPr lang="en-US" dirty="0" smtClean="0"/>
            </a:br>
            <a:r>
              <a:rPr lang="en-US" dirty="0" smtClean="0"/>
              <a:t/>
            </a:r>
            <a:br>
              <a:rPr lang="en-US" dirty="0" smtClean="0"/>
            </a:br>
            <a:endParaRPr lang="en-IN"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7" y="3861048"/>
            <a:ext cx="8704387" cy="24809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8272669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683568" y="1772816"/>
            <a:ext cx="7408333" cy="4176464"/>
          </a:xfrm>
        </p:spPr>
        <p:txBody>
          <a:bodyPr/>
          <a:lstStyle/>
          <a:p>
            <a:r>
              <a:rPr lang="en-US" dirty="0"/>
              <a:t>For the city of Bengaluru, how many days fell under each air quality </a:t>
            </a:r>
            <a:r>
              <a:rPr lang="en-US" dirty="0" smtClean="0"/>
              <a:t>categories: Considering March and April from the dataset because of unavailability of May 2025 we see 79 % days as satisfactory AQI and rest as moderate  which can be unhealthy for certain</a:t>
            </a:r>
            <a:br>
              <a:rPr lang="en-US" dirty="0" smtClean="0"/>
            </a:br>
            <a:r>
              <a:rPr lang="en-US" dirty="0" smtClean="0"/>
              <a:t>sensitive groups.</a:t>
            </a:r>
            <a:br>
              <a:rPr lang="en-US" dirty="0" smtClean="0"/>
            </a:br>
            <a:endParaRPr lang="en-IN" dirty="0"/>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42187" y="4134273"/>
            <a:ext cx="5112568" cy="18894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7153128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72067" y="1844824"/>
            <a:ext cx="7408333" cy="4281339"/>
          </a:xfrm>
        </p:spPr>
        <p:txBody>
          <a:bodyPr/>
          <a:lstStyle/>
          <a:p>
            <a:r>
              <a:rPr lang="en-US" dirty="0"/>
              <a:t>T</a:t>
            </a:r>
            <a:r>
              <a:rPr lang="en-US" dirty="0" smtClean="0"/>
              <a:t>op </a:t>
            </a:r>
            <a:r>
              <a:rPr lang="en-US" dirty="0"/>
              <a:t>two most reported disease illnesses in each state over the past three years, along with the corresponding average Air Quality Index (AQI) for that </a:t>
            </a:r>
            <a:r>
              <a:rPr lang="en-US" dirty="0" smtClean="0"/>
              <a:t>period:-Top 2 Diseases Count with their avg AQI</a:t>
            </a:r>
            <a:br>
              <a:rPr lang="en-US" dirty="0" smtClean="0"/>
            </a:br>
            <a:r>
              <a:rPr lang="en-US" dirty="0" smtClean="0"/>
              <a:t/>
            </a:r>
            <a:br>
              <a:rPr lang="en-US" dirty="0" smtClean="0"/>
            </a:br>
            <a:endParaRPr lang="en-IN"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5656" y="3645024"/>
            <a:ext cx="5400600" cy="3007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7705314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72067" y="1772816"/>
            <a:ext cx="7408333" cy="4353347"/>
          </a:xfrm>
        </p:spPr>
        <p:txBody>
          <a:bodyPr/>
          <a:lstStyle/>
          <a:p>
            <a:r>
              <a:rPr lang="en-US" dirty="0" smtClean="0"/>
              <a:t>Top </a:t>
            </a:r>
            <a:r>
              <a:rPr lang="en-US" dirty="0"/>
              <a:t>5 states with high EV adoption and </a:t>
            </a:r>
            <a:r>
              <a:rPr lang="en-US" dirty="0" smtClean="0"/>
              <a:t> </a:t>
            </a:r>
            <a:r>
              <a:rPr lang="en-US" dirty="0"/>
              <a:t>if their average AQI is significantly better compared to states with lower EV </a:t>
            </a:r>
            <a:r>
              <a:rPr lang="en-US" dirty="0" smtClean="0"/>
              <a:t>adoption:-For </a:t>
            </a:r>
            <a:r>
              <a:rPr lang="en-US" dirty="0" err="1" smtClean="0"/>
              <a:t>UP,Maharashtra</a:t>
            </a:r>
            <a:r>
              <a:rPr lang="en-US" dirty="0" smtClean="0"/>
              <a:t> and Rajasthan Average AQI is close to that of the country but relatively falls for </a:t>
            </a:r>
            <a:r>
              <a:rPr lang="en-US" dirty="0" err="1" smtClean="0"/>
              <a:t>Karntaka</a:t>
            </a:r>
            <a:r>
              <a:rPr lang="en-US" dirty="0" smtClean="0"/>
              <a:t> and Tamil Nadu so here EV Adoption has helped</a:t>
            </a:r>
            <a:br>
              <a:rPr lang="en-US" dirty="0" smtClean="0"/>
            </a:br>
            <a:r>
              <a:rPr lang="en-US" dirty="0" smtClean="0"/>
              <a:t/>
            </a:r>
            <a:br>
              <a:rPr lang="en-US" dirty="0" smtClean="0"/>
            </a:br>
            <a:r>
              <a:rPr lang="en-US" dirty="0" smtClean="0"/>
              <a:t/>
            </a:r>
            <a:br>
              <a:rPr lang="en-US" dirty="0" smtClean="0"/>
            </a:br>
            <a:endParaRPr lang="en-IN" dirty="0"/>
          </a:p>
        </p:txBody>
      </p:sp>
      <p:pic>
        <p:nvPicPr>
          <p:cNvPr id="819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5968" y="4077073"/>
            <a:ext cx="8233579" cy="180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80804109"/>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aveform">
  <a:themeElements>
    <a:clrScheme name="Waveform">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Waveform">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aveform">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Waveform</Template>
  <TotalTime>897</TotalTime>
  <Words>724</Words>
  <Application>Microsoft Office PowerPoint</Application>
  <PresentationFormat>On-screen Show (4:3)</PresentationFormat>
  <Paragraphs>85</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Waveform</vt:lpstr>
      <vt:lpstr>CodeBasics Resume Project(Analyzing Market Fit for Air Purifiers) </vt:lpstr>
      <vt:lpstr>Problem Statement:-</vt:lpstr>
      <vt:lpstr>Primary Analysis Insights</vt:lpstr>
      <vt:lpstr>PowerPoint Presentation</vt:lpstr>
      <vt:lpstr>PowerPoint Presentation</vt:lpstr>
      <vt:lpstr>PowerPoint Presentation</vt:lpstr>
      <vt:lpstr>PowerPoint Presentation</vt:lpstr>
      <vt:lpstr>PowerPoint Presentation</vt:lpstr>
      <vt:lpstr>PowerPoint Presentation</vt:lpstr>
      <vt:lpstr>Secondary Analysis Insights</vt:lpstr>
      <vt:lpstr>PowerPoint Presentation</vt:lpstr>
      <vt:lpstr>PowerPoint Presentation</vt:lpstr>
      <vt:lpstr>PowerPoint Presentation</vt:lpstr>
      <vt:lpstr>PowerPoint Presentation</vt:lpstr>
      <vt:lpstr>PowerPoint Presentation</vt:lpstr>
      <vt:lpstr>PowerPoint Presentation</vt:lpstr>
      <vt:lpstr>Answering critical questions</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Air Purifiers Analysis</dc:title>
  <dc:creator>RAMESH</dc:creator>
  <cp:lastModifiedBy>RAMESH</cp:lastModifiedBy>
  <cp:revision>44</cp:revision>
  <dcterms:created xsi:type="dcterms:W3CDTF">2025-07-24T10:27:18Z</dcterms:created>
  <dcterms:modified xsi:type="dcterms:W3CDTF">2025-07-28T13:52:13Z</dcterms:modified>
</cp:coreProperties>
</file>