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</p:sldIdLst>
  <p:sldSz cx="13444538" cy="7562850"/>
  <p:notesSz cx="7562850" cy="10696575"/>
  <p:embeddedFontLst>
    <p:embeddedFont>
      <p:font typeface="나눔스퀘어_ac ExtraBold" panose="020B0600000101010101" pitchFamily="50" charset="-127"/>
      <p:bold r:id="rId13"/>
    </p:embeddedFont>
    <p:embeddedFont>
      <p:font typeface="Bebas Neue" panose="020B0606020202050201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NanumSquare Extra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NanumSquare" panose="020B0600000101010101" pitchFamily="50" charset="-127"/>
      <p:regular r:id="rId23"/>
    </p:embeddedFont>
    <p:embeddedFont>
      <p:font typeface="나눔스퀘어_ac" panose="020B0600000101010101" pitchFamily="50" charset="-12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AFD485"/>
    <a:srgbClr val="7DB249"/>
    <a:srgbClr val="2FA599"/>
    <a:srgbClr val="2D3136"/>
    <a:srgbClr val="787878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1839" autoAdjust="0"/>
  </p:normalViewPr>
  <p:slideViewPr>
    <p:cSldViewPr>
      <p:cViewPr varScale="1">
        <p:scale>
          <a:sx n="85" d="100"/>
          <a:sy n="85" d="100"/>
        </p:scale>
        <p:origin x="384" y="102"/>
      </p:cViewPr>
      <p:guideLst>
        <p:guide orient="horz" pos="2158"/>
        <p:guide pos="3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10AC-3093-4DA8-B7BC-7AA1A17060B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6675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03E6E-E472-43FD-A98F-329CDCEA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7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-packing.link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Eco-packing</a:t>
            </a:r>
            <a:r>
              <a:rPr lang="ko-KR" altLang="en-US" dirty="0" smtClean="0"/>
              <a:t>을 개발한 팀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Kurly</a:t>
            </a:r>
            <a:r>
              <a:rPr lang="en-US" altLang="ko-KR" dirty="0" smtClean="0"/>
              <a:t>;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03E6E-E472-43FD-A98F-329CDCEA0A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포장 </a:t>
            </a:r>
            <a:r>
              <a:rPr lang="ko-KR" altLang="en-US" dirty="0" smtClean="0"/>
              <a:t>완료 버튼은 해당 주문 번호의 마지막 상자까지 확인해야 활성화됩니다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포장 완료 버튼을 클릭하면 해당 주문 번호의 모든 상자가 포장되었음을 서버에 알릴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64D21-1348-493F-9B46-A084D35850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7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03E6E-E472-43FD-A98F-329CDCEA0A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7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Kurly</a:t>
            </a:r>
            <a:r>
              <a:rPr lang="en-US" altLang="ko-KR" dirty="0" smtClean="0"/>
              <a:t>;</a:t>
            </a:r>
            <a:r>
              <a:rPr lang="ko-KR" altLang="en-US" baseline="0" dirty="0" smtClean="0"/>
              <a:t>가 사용한 </a:t>
            </a:r>
            <a:r>
              <a:rPr lang="en-US" altLang="ko-KR" dirty="0" smtClean="0"/>
              <a:t>Eco-packing</a:t>
            </a:r>
            <a:r>
              <a:rPr lang="ko-KR" altLang="en-US" dirty="0" smtClean="0"/>
              <a:t>의 기술 스택입니다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03E6E-E472-43FD-A98F-329CDCEA0A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1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저희 팀의 서비스는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AWS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제공되는 인프라 서비스를 기반으로 작동하며 크게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프론트엔드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파트와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백엔드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파트로 나누어집니다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aseline="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www.eco-packing.link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접속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Route53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도메인을 등록한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프론트엔드는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React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 웹 페이지를 제작합니다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개발을 빨리 시작하기 위해서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 React App(CRA)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사용합니다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CRA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React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쓰기 위해 필요한 복잡한 설정을 대신 해줍니다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백엔드와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주고받을 때 타입 에러를 빨리 잡을 수 있도록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TypeScript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적용했습니다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TypeScript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동적 타입 언어인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JavaScript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정적 타입을 도입한 언어로 컴파일 타임에 타입 에러를 잡을 수 있도록 해줍니다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CSS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Tailwind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사용했습니다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Tailwind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CSS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이름 중복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사용되지 않는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CSS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등의 문제가 없습니다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처음 접하는 사람도 공식문서를 보고 쉽게 익힐 수 있어 협업에 좋을 것이라고 판단했습니다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상태관리로는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Recoil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사용합니다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Recoil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전역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상태관리를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React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라이브러리입니다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React hook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상태관리를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하면 부모 컴포넌트와 자식 컴포넌트 사이에 거미줄 같은 상태 의존성이 생겨 코드가 매우 복잡해집니다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이때 전역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상태관리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라이브러리를 사용하면 상태 의존성을 걷어내고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controller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남길 수 있습니다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baseline="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백엔드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파트에서는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스프링부트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프레임워크를 사용하여 프로그램을 작성 후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AWS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ec2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올려 배포하였습니다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그리고 서비스에 사용되는 데이터베이스는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AWS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RDS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서비스를 사용해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MySQL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설치 및 운영하고 있습니다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새벽에 일이 주로 일어나는 패킹 작업의 특성상 특정 시간에 요청이 몰릴 것으로 예상되어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AWS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scailing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서비스를 사용하여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대의 인스턴스의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cpu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사용률이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70%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증가할 경우 자동으로 인스턴스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추가적으로 증설하도록 자동화하였습니다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그리고 이를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AWS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load balancer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연결하여 사용자의 요청이 여러 서버에 균등하게 분배되도록 설계되었습니다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03E6E-E472-43FD-A98F-329CDCEA0A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9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Proudct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테이블</a:t>
            </a:r>
            <a:endParaRPr lang="en-US" altLang="ko-KR" baseline="0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상품 규격</a:t>
            </a:r>
            <a:endParaRPr lang="en-US" altLang="ko-KR" dirty="0" smtClean="0"/>
          </a:p>
          <a:p>
            <a:r>
              <a:rPr lang="en-US" altLang="ko-KR" dirty="0" smtClean="0"/>
              <a:t>Width</a:t>
            </a:r>
            <a:r>
              <a:rPr lang="en-US" altLang="ko-KR" baseline="0" dirty="0" smtClean="0"/>
              <a:t>, height, high, weight – </a:t>
            </a:r>
            <a:r>
              <a:rPr lang="ko-KR" altLang="en-US" baseline="0" dirty="0" smtClean="0"/>
              <a:t>상품의 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높이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상품 정보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상품의 이름</a:t>
            </a:r>
            <a:r>
              <a:rPr lang="en-US" altLang="ko-KR" baseline="0" dirty="0" smtClean="0"/>
              <a:t>(name), </a:t>
            </a:r>
            <a:r>
              <a:rPr lang="ko-KR" altLang="en-US" baseline="0" dirty="0" smtClean="0"/>
              <a:t>파손 가능 여부</a:t>
            </a:r>
            <a:r>
              <a:rPr lang="en-US" altLang="ko-KR" baseline="0" dirty="0" smtClean="0"/>
              <a:t>(fragile), </a:t>
            </a:r>
            <a:r>
              <a:rPr lang="ko-KR" altLang="en-US" baseline="0" dirty="0" smtClean="0"/>
              <a:t>보관 정보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storage_type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상품 분류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category_type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에러</a:t>
            </a:r>
            <a:r>
              <a:rPr lang="en-US" altLang="ko-KR" baseline="0" dirty="0" smtClean="0"/>
              <a:t>(error) = </a:t>
            </a:r>
            <a:r>
              <a:rPr lang="ko-KR" altLang="en-US" baseline="0" dirty="0" smtClean="0"/>
              <a:t>상품의 규격으로 </a:t>
            </a:r>
            <a:r>
              <a:rPr lang="ko-KR" altLang="en-US" baseline="0" dirty="0" err="1" smtClean="0"/>
              <a:t>직육면체화</a:t>
            </a:r>
            <a:r>
              <a:rPr lang="ko-KR" altLang="en-US" baseline="0" dirty="0" smtClean="0"/>
              <a:t> 한 것과 실제 상품 크기의 차이를 오차율로 계산해서 저장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상품에 해당하는 포장재 정보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Packaging_material_Id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포장재 </a:t>
            </a:r>
            <a:r>
              <a:rPr lang="en-US" altLang="ko-KR" baseline="0" dirty="0" smtClean="0"/>
              <a:t>id), </a:t>
            </a:r>
            <a:r>
              <a:rPr lang="en-US" altLang="ko-KR" baseline="0" dirty="0" err="1" smtClean="0"/>
              <a:t>packaging_material_count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상품에 필요한 포장재의 개수</a:t>
            </a:r>
            <a:r>
              <a:rPr lang="en-US" altLang="ko-KR" baseline="0" dirty="0" smtClean="0"/>
              <a:t>)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Box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박스 규격</a:t>
            </a:r>
            <a:endParaRPr lang="en-US" altLang="ko-KR" dirty="0" smtClean="0"/>
          </a:p>
          <a:p>
            <a:r>
              <a:rPr lang="en-US" altLang="ko-KR" dirty="0" smtClean="0"/>
              <a:t>Width, height,</a:t>
            </a:r>
            <a:r>
              <a:rPr lang="en-US" altLang="ko-KR" baseline="0" dirty="0" smtClean="0"/>
              <a:t> high – </a:t>
            </a:r>
            <a:r>
              <a:rPr lang="ko-KR" altLang="en-US" baseline="0" dirty="0" smtClean="0"/>
              <a:t>박스의 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높이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박스 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Name(</a:t>
            </a:r>
            <a:r>
              <a:rPr lang="ko-KR" altLang="en-US" baseline="0" dirty="0" smtClean="0"/>
              <a:t>박스의 호수</a:t>
            </a:r>
            <a:r>
              <a:rPr lang="en-US" altLang="ko-KR" baseline="0" dirty="0" smtClean="0"/>
              <a:t>), texture(</a:t>
            </a:r>
            <a:r>
              <a:rPr lang="ko-KR" altLang="en-US" baseline="0" dirty="0" smtClean="0"/>
              <a:t>박스의 재질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3. Orders</a:t>
            </a:r>
          </a:p>
          <a:p>
            <a:r>
              <a:rPr lang="en-US" altLang="ko-KR" dirty="0" smtClean="0"/>
              <a:t>Id(</a:t>
            </a:r>
            <a:r>
              <a:rPr lang="ko-KR" altLang="en-US" dirty="0" smtClean="0"/>
              <a:t>주문내역 </a:t>
            </a:r>
            <a:r>
              <a:rPr lang="en-US" altLang="ko-KR" dirty="0" smtClean="0"/>
              <a:t>id),</a:t>
            </a:r>
            <a:r>
              <a:rPr lang="en-US" altLang="ko-KR" baseline="0" dirty="0" smtClean="0"/>
              <a:t> state(</a:t>
            </a:r>
            <a:r>
              <a:rPr lang="ko-KR" altLang="en-US" baseline="0" dirty="0" smtClean="0"/>
              <a:t>패킹 상태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4. Category</a:t>
            </a:r>
          </a:p>
          <a:p>
            <a:r>
              <a:rPr lang="en-US" altLang="ko-KR" dirty="0" smtClean="0"/>
              <a:t>Type(</a:t>
            </a:r>
            <a:r>
              <a:rPr lang="ko-KR" altLang="en-US" dirty="0" smtClean="0"/>
              <a:t>상품 분류 제목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ex. </a:t>
            </a:r>
            <a:r>
              <a:rPr lang="ko-KR" altLang="en-US" baseline="0" dirty="0" smtClean="0"/>
              <a:t>과일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채소 </a:t>
            </a:r>
            <a:r>
              <a:rPr lang="en-US" altLang="ko-KR" baseline="0" dirty="0" smtClean="0"/>
              <a:t>…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error_rate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에러률</a:t>
            </a:r>
            <a:r>
              <a:rPr lang="en-US" altLang="ko-KR" baseline="0" dirty="0" smtClean="0"/>
              <a:t>) = </a:t>
            </a:r>
            <a:r>
              <a:rPr lang="ko-KR" altLang="en-US" baseline="0" dirty="0" smtClean="0"/>
              <a:t>카테고리 당 오차율을 설정하여 해당 카테고리에 속한 상품에 오차율로 반영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5. </a:t>
            </a:r>
            <a:r>
              <a:rPr lang="en-US" altLang="ko-KR" baseline="0" dirty="0" err="1" smtClean="0"/>
              <a:t>Packaging_material</a:t>
            </a:r>
            <a:endParaRPr lang="en-US" altLang="ko-KR" baseline="0" dirty="0" smtClean="0"/>
          </a:p>
          <a:p>
            <a:r>
              <a:rPr lang="en-US" altLang="ko-KR" baseline="0" dirty="0" smtClean="0"/>
              <a:t>Name(</a:t>
            </a:r>
            <a:r>
              <a:rPr lang="ko-KR" altLang="en-US" baseline="0" dirty="0" smtClean="0"/>
              <a:t>포장재 이름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포장재 규격</a:t>
            </a:r>
            <a:r>
              <a:rPr lang="en-US" altLang="ko-KR" baseline="0" dirty="0" smtClean="0"/>
              <a:t>(width, height, high)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6. Feedback</a:t>
            </a:r>
          </a:p>
          <a:p>
            <a:r>
              <a:rPr lang="en-US" altLang="ko-KR" baseline="0" dirty="0" smtClean="0"/>
              <a:t>Type(</a:t>
            </a:r>
            <a:r>
              <a:rPr lang="ko-KR" altLang="en-US" baseline="0" dirty="0" smtClean="0"/>
              <a:t>어떤 타입의 피드백인지</a:t>
            </a:r>
            <a:r>
              <a:rPr lang="en-US" altLang="ko-KR" baseline="0" dirty="0" smtClean="0"/>
              <a:t>(Box or </a:t>
            </a:r>
            <a:r>
              <a:rPr lang="en-US" altLang="ko-KR" baseline="0" dirty="0" err="1" smtClean="0"/>
              <a:t>Packaging_material</a:t>
            </a:r>
            <a:r>
              <a:rPr lang="en-US" altLang="ko-KR" baseline="0" dirty="0" smtClean="0"/>
              <a:t>), </a:t>
            </a:r>
            <a:r>
              <a:rPr lang="en-US" altLang="ko-KR" baseline="0" dirty="0" err="1" smtClean="0"/>
              <a:t>order_id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해당 피드백이 속한 </a:t>
            </a:r>
            <a:r>
              <a:rPr lang="en-US" altLang="ko-KR" baseline="0" dirty="0" err="1" smtClean="0"/>
              <a:t>orderId</a:t>
            </a:r>
            <a:r>
              <a:rPr lang="en-US" altLang="ko-KR" baseline="0" dirty="0" smtClean="0"/>
              <a:t>), </a:t>
            </a:r>
            <a:r>
              <a:rPr lang="en-US" altLang="ko-KR" baseline="0" dirty="0" err="1" smtClean="0"/>
              <a:t>product_id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해당 피드백이 속한 </a:t>
            </a:r>
            <a:r>
              <a:rPr lang="en-US" altLang="ko-KR" baseline="0" dirty="0" err="1" smtClean="0"/>
              <a:t>productId</a:t>
            </a:r>
            <a:r>
              <a:rPr lang="en-US" altLang="ko-KR" baseline="0" dirty="0" smtClean="0"/>
              <a:t>), answer(</a:t>
            </a:r>
            <a:r>
              <a:rPr lang="ko-KR" altLang="en-US" baseline="0" dirty="0" smtClean="0"/>
              <a:t>피드백 점수 </a:t>
            </a:r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~2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), reflection(</a:t>
            </a:r>
            <a:r>
              <a:rPr lang="ko-KR" altLang="en-US" baseline="0" dirty="0" smtClean="0"/>
              <a:t>피드백 반영 유무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7.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recommend_box</a:t>
            </a:r>
            <a:endParaRPr lang="en-US" altLang="ko-KR" baseline="0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주문 당 사용한 박스와 주문내역 </a:t>
            </a:r>
            <a:r>
              <a:rPr lang="en-US" altLang="ko-KR" dirty="0" smtClean="0"/>
              <a:t>id(</a:t>
            </a:r>
            <a:r>
              <a:rPr lang="en-US" altLang="ko-KR" dirty="0" err="1" smtClean="0"/>
              <a:t>order_id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box_id</a:t>
            </a:r>
            <a:r>
              <a:rPr lang="en-US" altLang="ko-KR" baseline="0" dirty="0" smtClean="0"/>
              <a:t>),  count(</a:t>
            </a:r>
            <a:r>
              <a:rPr lang="ko-KR" altLang="en-US" baseline="0" dirty="0" smtClean="0"/>
              <a:t>박스의 개수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ordered_product</a:t>
            </a:r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dirty="0" smtClean="0"/>
              <a:t>해당 주문 내역에 해당하는 상품들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03E6E-E472-43FD-A98F-329CDCEA0A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9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aseline="0" dirty="0" err="1" smtClean="0"/>
              <a:t>orderId</a:t>
            </a:r>
            <a:r>
              <a:rPr lang="ko-KR" altLang="en-US" baseline="0" dirty="0" smtClean="0"/>
              <a:t>를 받아 최적 크기의 상자와 상자 속 내용물을 추천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프론트에서 주문내역 </a:t>
            </a:r>
            <a:r>
              <a:rPr lang="en-US" altLang="ko-KR" dirty="0" smtClean="0"/>
              <a:t>ID(</a:t>
            </a:r>
            <a:r>
              <a:rPr lang="en-US" altLang="ko-KR" dirty="0" err="1" smtClean="0"/>
              <a:t>orderId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받아와 해당 주문 내역에 포함되는 상품들을 박스 당 </a:t>
            </a:r>
            <a:r>
              <a:rPr lang="en-US" altLang="ko-KR" dirty="0" smtClean="0"/>
              <a:t>20kg </a:t>
            </a:r>
            <a:r>
              <a:rPr lang="ko-KR" altLang="en-US" dirty="0" smtClean="0"/>
              <a:t>이하 포장이라는 규칙을 준수하며 담을 수 있는 최소한의 박스 개수에 최대한 담을 수 있도록 계산해서 추천해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orderId</a:t>
            </a:r>
            <a:r>
              <a:rPr lang="ko-KR" altLang="en-US" dirty="0" smtClean="0"/>
              <a:t>를 받아</a:t>
            </a:r>
            <a:r>
              <a:rPr lang="ko-KR" altLang="en-US" baseline="0" dirty="0" smtClean="0"/>
              <a:t> 주문 상태 변경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패킹 파트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프론트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메서드로 </a:t>
            </a:r>
            <a:r>
              <a:rPr lang="en-US" altLang="ko-KR" dirty="0" err="1" smtClean="0"/>
              <a:t>orderId</a:t>
            </a:r>
            <a:r>
              <a:rPr lang="ko-KR" altLang="en-US" dirty="0" smtClean="0"/>
              <a:t>를 보내면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의 상태를 패킹 완료</a:t>
            </a:r>
            <a:r>
              <a:rPr lang="en-US" altLang="ko-KR" dirty="0" smtClean="0"/>
              <a:t>(COMPLETE)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프론트에서 포장재 양에 대한 피드백을 받아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에 반영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패킹 파트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프론트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추천한 박스</a:t>
            </a:r>
            <a:r>
              <a:rPr lang="ko-KR" altLang="en-US" baseline="0" dirty="0" smtClean="0"/>
              <a:t> 개수와 박스 당 상품대로 패킹을 하면서 상품에 들어가는 포장재 양에 문제가 있을 경우 이를 점수로 평가하여 서버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서버에서는 해당 피드백을 받아 포장재 양이 적거나 많을 경우에 따라 이를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반영한다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03E6E-E472-43FD-A98F-329CDCEA0A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1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컴포넌트의 일부를 다이어그램으로 표현했습니다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App</a:t>
            </a:r>
            <a:r>
              <a:rPr lang="ko-KR" altLang="en-US" baseline="0" dirty="0" smtClean="0"/>
              <a:t>은 모든 컴포넌트를 담는 컨테이너입니다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OrderInput</a:t>
            </a:r>
            <a:r>
              <a:rPr lang="ko-KR" altLang="en-US" baseline="0" dirty="0" smtClean="0"/>
              <a:t>은 주문 번호를 </a:t>
            </a:r>
            <a:r>
              <a:rPr lang="ko-KR" altLang="en-US" baseline="0" dirty="0" err="1" smtClean="0"/>
              <a:t>입력받는</a:t>
            </a:r>
            <a:r>
              <a:rPr lang="ko-KR" altLang="en-US" baseline="0" dirty="0" smtClean="0"/>
              <a:t> 컴포넌트입니다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OrderInput</a:t>
            </a:r>
            <a:r>
              <a:rPr lang="ko-KR" altLang="en-US" baseline="0" dirty="0" smtClean="0"/>
              <a:t>에 주문 번호를 입력하면 브라우저가 </a:t>
            </a: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서버에서 </a:t>
            </a:r>
            <a:r>
              <a:rPr lang="en-US" altLang="ko-KR" baseline="0" dirty="0" smtClean="0"/>
              <a:t>JSON </a:t>
            </a:r>
            <a:r>
              <a:rPr lang="ko-KR" altLang="en-US" baseline="0" dirty="0" smtClean="0"/>
              <a:t>데이터를 가져옵니다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BoxSizeLabel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JSON</a:t>
            </a:r>
            <a:r>
              <a:rPr lang="ko-KR" altLang="en-US" baseline="0" dirty="0" smtClean="0"/>
              <a:t> 데이터에서 박스 크기와 타입을 표현합니다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박스 타입은 종이와 스티로폼이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나머지 데이터는 </a:t>
            </a:r>
            <a:r>
              <a:rPr lang="en-US" altLang="ko-KR" baseline="0" dirty="0" err="1" smtClean="0"/>
              <a:t>ItemTable</a:t>
            </a:r>
            <a:r>
              <a:rPr lang="ko-KR" altLang="en-US" baseline="0" dirty="0" smtClean="0"/>
              <a:t>을 구성하는데 쓰입니다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ItemTable</a:t>
            </a:r>
            <a:r>
              <a:rPr lang="ko-KR" altLang="en-US" baseline="0" dirty="0" smtClean="0"/>
              <a:t>은 다수의 </a:t>
            </a:r>
            <a:r>
              <a:rPr lang="en-US" altLang="ko-KR" baseline="0" dirty="0" err="1" smtClean="0"/>
              <a:t>ItemTableRow</a:t>
            </a:r>
            <a:r>
              <a:rPr lang="ko-KR" altLang="en-US" baseline="0" dirty="0" smtClean="0"/>
              <a:t>를 담는 컨테이너입니다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ItemTableRow</a:t>
            </a:r>
            <a:r>
              <a:rPr lang="ko-KR" altLang="en-US" baseline="0" dirty="0" smtClean="0"/>
              <a:t>는 물품 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포장재 종류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포장재 규격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개수를 표현합니다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</a:t>
            </a:r>
            <a:r>
              <a:rPr lang="en-US" altLang="ko-KR" baseline="0" dirty="0" err="1" smtClean="0"/>
              <a:t>FeedbackButton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백엔드에서</a:t>
            </a:r>
            <a:r>
              <a:rPr lang="ko-KR" altLang="en-US" baseline="0" dirty="0" smtClean="0"/>
              <a:t> 추천한 상자 크기와 포장재 길이에 대한 피드백을 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64D21-1348-493F-9B46-A084D35850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07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서비스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주소는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http://43.200.73.148:3000/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서비스 주요 기능은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 완료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피드백 전송이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주요 </a:t>
            </a:r>
            <a:r>
              <a:rPr lang="ko-KR" altLang="en-US" baseline="0" dirty="0" smtClean="0"/>
              <a:t>기능에 대해서 설명하겠습니다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조회입니다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주문 번호 칸에 번호를 넣고 조회 버튼을 클릭하면 상자 단위로 물품들을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번호는 </a:t>
            </a:r>
            <a:r>
              <a:rPr lang="en-US" altLang="ko-KR" baseline="0" dirty="0" smtClean="0"/>
              <a:t>000001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000008</a:t>
            </a:r>
            <a:r>
              <a:rPr lang="ko-KR" altLang="en-US" baseline="0" dirty="0" smtClean="0"/>
              <a:t>까지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우로 스크롤 하거나 </a:t>
            </a:r>
            <a:r>
              <a:rPr lang="en-US" altLang="ko-KR" baseline="0" dirty="0" err="1" smtClean="0"/>
              <a:t>Prev</a:t>
            </a:r>
            <a:r>
              <a:rPr lang="en-US" altLang="ko-KR" baseline="0" dirty="0" smtClean="0"/>
              <a:t>/Next </a:t>
            </a:r>
            <a:r>
              <a:rPr lang="ko-KR" altLang="en-US" baseline="0" dirty="0" smtClean="0"/>
              <a:t>버튼을 눌러 다른 상자를 확인할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64D21-1348-493F-9B46-A084D35850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6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시스템이 </a:t>
            </a:r>
            <a:r>
              <a:rPr lang="ko-KR" altLang="en-US" dirty="0" smtClean="0"/>
              <a:t>제안한 상자 크기와 포장재 길이에 대해서 피드백을 보낼 수 있습니다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라디오 버튼을 눌러 피드백을 보내면 </a:t>
            </a:r>
            <a:r>
              <a:rPr lang="ko-KR" altLang="en-US" baseline="0" dirty="0" err="1" smtClean="0"/>
              <a:t>백엔드에서</a:t>
            </a:r>
            <a:r>
              <a:rPr lang="ko-KR" altLang="en-US" baseline="0" dirty="0" smtClean="0"/>
              <a:t> 피드백에 따른 적절한 크기 및 길이를 찾습니다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64D21-1348-493F-9B46-A084D35850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984" y="2130428"/>
            <a:ext cx="976913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967" y="3886200"/>
            <a:ext cx="8045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2502" y="274641"/>
            <a:ext cx="25859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655" y="274641"/>
            <a:ext cx="756629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76" y="4406903"/>
            <a:ext cx="97691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876" y="2906716"/>
            <a:ext cx="97691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655" y="1600201"/>
            <a:ext cx="50761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328" y="1600201"/>
            <a:ext cx="50761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55" y="1535113"/>
            <a:ext cx="5078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0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1" indent="0">
              <a:buNone/>
              <a:defRPr sz="1600" b="1"/>
            </a:lvl5pPr>
            <a:lvl6pPr marL="2285976" indent="0">
              <a:buNone/>
              <a:defRPr sz="1600" b="1"/>
            </a:lvl6pPr>
            <a:lvl7pPr marL="2743172" indent="0">
              <a:buNone/>
              <a:defRPr sz="1600" b="1"/>
            </a:lvl7pPr>
            <a:lvl8pPr marL="3200367" indent="0">
              <a:buNone/>
              <a:defRPr sz="1600" b="1"/>
            </a:lvl8pPr>
            <a:lvl9pPr marL="36575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655" y="2174875"/>
            <a:ext cx="50781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8338" y="1535113"/>
            <a:ext cx="50801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0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1" indent="0">
              <a:buNone/>
              <a:defRPr sz="1600" b="1"/>
            </a:lvl5pPr>
            <a:lvl6pPr marL="2285976" indent="0">
              <a:buNone/>
              <a:defRPr sz="1600" b="1"/>
            </a:lvl6pPr>
            <a:lvl7pPr marL="2743172" indent="0">
              <a:buNone/>
              <a:defRPr sz="1600" b="1"/>
            </a:lvl7pPr>
            <a:lvl8pPr marL="3200367" indent="0">
              <a:buNone/>
              <a:defRPr sz="1600" b="1"/>
            </a:lvl8pPr>
            <a:lvl9pPr marL="36575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8338" y="2174875"/>
            <a:ext cx="50801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57" y="273050"/>
            <a:ext cx="37811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486" y="273053"/>
            <a:ext cx="64249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657" y="1435103"/>
            <a:ext cx="37811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0" indent="0">
              <a:buNone/>
              <a:defRPr sz="1000"/>
            </a:lvl3pPr>
            <a:lvl4pPr marL="1371586" indent="0">
              <a:buNone/>
              <a:defRPr sz="900"/>
            </a:lvl4pPr>
            <a:lvl5pPr marL="1828781" indent="0">
              <a:buNone/>
              <a:defRPr sz="900"/>
            </a:lvl5pPr>
            <a:lvl6pPr marL="2285976" indent="0">
              <a:buNone/>
              <a:defRPr sz="900"/>
            </a:lvl6pPr>
            <a:lvl7pPr marL="2743172" indent="0">
              <a:buNone/>
              <a:defRPr sz="900"/>
            </a:lvl7pPr>
            <a:lvl8pPr marL="3200367" indent="0">
              <a:buNone/>
              <a:defRPr sz="900"/>
            </a:lvl8pPr>
            <a:lvl9pPr marL="36575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730" y="4800600"/>
            <a:ext cx="68958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2730" y="612775"/>
            <a:ext cx="68958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0" indent="0">
              <a:buNone/>
              <a:defRPr sz="2400"/>
            </a:lvl3pPr>
            <a:lvl4pPr marL="1371586" indent="0">
              <a:buNone/>
              <a:defRPr sz="2000"/>
            </a:lvl4pPr>
            <a:lvl5pPr marL="1828781" indent="0">
              <a:buNone/>
              <a:defRPr sz="2000"/>
            </a:lvl5pPr>
            <a:lvl6pPr marL="2285976" indent="0">
              <a:buNone/>
              <a:defRPr sz="2000"/>
            </a:lvl6pPr>
            <a:lvl7pPr marL="2743172" indent="0">
              <a:buNone/>
              <a:defRPr sz="2000"/>
            </a:lvl7pPr>
            <a:lvl8pPr marL="3200367" indent="0">
              <a:buNone/>
              <a:defRPr sz="2000"/>
            </a:lvl8pPr>
            <a:lvl9pPr marL="36575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2730" y="5367338"/>
            <a:ext cx="68958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0" indent="0">
              <a:buNone/>
              <a:defRPr sz="1000"/>
            </a:lvl3pPr>
            <a:lvl4pPr marL="1371586" indent="0">
              <a:buNone/>
              <a:defRPr sz="900"/>
            </a:lvl4pPr>
            <a:lvl5pPr marL="1828781" indent="0">
              <a:buNone/>
              <a:defRPr sz="900"/>
            </a:lvl5pPr>
            <a:lvl6pPr marL="2285976" indent="0">
              <a:buNone/>
              <a:defRPr sz="900"/>
            </a:lvl6pPr>
            <a:lvl7pPr marL="2743172" indent="0">
              <a:buNone/>
              <a:defRPr sz="900"/>
            </a:lvl7pPr>
            <a:lvl8pPr marL="3200367" indent="0">
              <a:buNone/>
              <a:defRPr sz="900"/>
            </a:lvl8pPr>
            <a:lvl9pPr marL="36575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655" y="274638"/>
            <a:ext cx="103437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55" y="1600201"/>
            <a:ext cx="103437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655" y="6356353"/>
            <a:ext cx="2681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6812" y="6356353"/>
            <a:ext cx="3639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6725" y="6356353"/>
            <a:ext cx="2681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47" algn="l" defTabSz="91439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3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4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9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4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0" indent="-228597" algn="l" defTabSz="91439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1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6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hdphoto" Target="../media/hdphoto5.wdp"/><Relationship Id="rId18" Type="http://schemas.openxmlformats.org/officeDocument/2006/relationships/image" Target="../media/image14.png"/><Relationship Id="rId26" Type="http://schemas.microsoft.com/office/2007/relationships/hdphoto" Target="../media/hdphoto8.wdp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microsoft.com/office/2007/relationships/hdphoto" Target="../media/hdphoto11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microsoft.com/office/2007/relationships/hdphoto" Target="../media/hdphoto7.wdp"/><Relationship Id="rId32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28" Type="http://schemas.microsoft.com/office/2007/relationships/hdphoto" Target="../media/hdphoto9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31" Type="http://schemas.microsoft.com/office/2007/relationships/hdphoto" Target="../media/hdphoto10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microsoft.com/office/2007/relationships/hdphoto" Target="../media/hdphoto6.wdp"/><Relationship Id="rId27" Type="http://schemas.openxmlformats.org/officeDocument/2006/relationships/image" Target="../media/image20.png"/><Relationship Id="rId30" Type="http://schemas.openxmlformats.org/officeDocument/2006/relationships/image" Target="../media/image22.png"/><Relationship Id="rId35" Type="http://schemas.openxmlformats.org/officeDocument/2006/relationships/image" Target="../media/image25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33.png"/><Relationship Id="rId10" Type="http://schemas.openxmlformats.org/officeDocument/2006/relationships/image" Target="../media/image19.svg"/><Relationship Id="rId4" Type="http://schemas.openxmlformats.org/officeDocument/2006/relationships/image" Target="../media/image2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hyperlink" Target="http://3.37.47.51:8080/eco/feedba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://3.37.47.51:8080/eco/order/%7borderId%7d" TargetMode="External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hyperlink" Target="http://3.37.47.51:8080/eco/order" TargetMode="External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08269" y="5540125"/>
            <a:ext cx="1780139" cy="1780139"/>
            <a:chOff x="8314282" y="5123975"/>
            <a:chExt cx="1780139" cy="17801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282" y="5123975"/>
              <a:ext cx="1780139" cy="178013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84446" y="2935690"/>
            <a:ext cx="5474312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eco-packing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404405" y="4052412"/>
            <a:ext cx="66343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4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Kurly;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838904" y="3958531"/>
            <a:ext cx="1758735" cy="72937"/>
            <a:chOff x="4464920" y="3958529"/>
            <a:chExt cx="1758735" cy="729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4920" y="3958529"/>
              <a:ext cx="1758735" cy="72937"/>
            </a:xfrm>
            <a:prstGeom prst="rect">
              <a:avLst/>
            </a:prstGeom>
          </p:spPr>
        </p:pic>
      </p:grpSp>
      <p:sp>
        <p:nvSpPr>
          <p:cNvPr id="9" name="Object 10"/>
          <p:cNvSpPr txBox="1"/>
          <p:nvPr/>
        </p:nvSpPr>
        <p:spPr>
          <a:xfrm>
            <a:off x="9914990" y="5645363"/>
            <a:ext cx="313555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anumSquare ExtraBold" pitchFamily="34" charset="0"/>
              </a:rPr>
              <a:t>팀장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anumSquare ExtraBold" pitchFamily="34" charset="0"/>
              </a:rPr>
              <a:t>/ Front-end </a:t>
            </a:r>
            <a:r>
              <a:rPr lang="ko-KR" altLang="en-US" sz="1600" dirty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pitchFamily="34" charset="0"/>
              </a:rPr>
              <a:t>정유진</a:t>
            </a:r>
            <a:endParaRPr lang="en-US" altLang="ko-KR" sz="1600" dirty="0">
              <a:solidFill>
                <a:srgbClr val="2D313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 </a:t>
            </a:r>
            <a:r>
              <a:rPr lang="ko-KR" altLang="en-US" sz="1600" dirty="0" err="1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이하림</a:t>
            </a:r>
            <a:endParaRPr lang="en-US" altLang="ko-KR" sz="1600" dirty="0">
              <a:solidFill>
                <a:srgbClr val="2D313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Square ExtraBold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</a:t>
            </a:r>
            <a:r>
              <a:rPr lang="ko-KR" altLang="en-US" sz="1600" dirty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박종수</a:t>
            </a:r>
            <a:endParaRPr lang="en-US" altLang="ko-KR" sz="1600" dirty="0">
              <a:solidFill>
                <a:srgbClr val="2D313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</a:t>
            </a:r>
            <a:r>
              <a:rPr lang="ko-KR" altLang="en-US" sz="1600" dirty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최지성</a:t>
            </a:r>
            <a:endParaRPr lang="en-US" altLang="ko-KR" sz="1600" dirty="0">
              <a:solidFill>
                <a:srgbClr val="2D313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75727" y="962025"/>
            <a:ext cx="9696678" cy="6313061"/>
            <a:chOff x="1441427" y="300167"/>
            <a:chExt cx="10189429" cy="663386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427" y="300167"/>
              <a:ext cx="10189429" cy="6633868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9411433" y="2820426"/>
              <a:ext cx="281173" cy="2868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85" dirty="0"/>
                <a:t>3</a:t>
              </a:r>
              <a:endParaRPr lang="ko-KR" altLang="en-US" sz="1985" dirty="0"/>
            </a:p>
          </p:txBody>
        </p:sp>
      </p:grpSp>
      <p:sp>
        <p:nvSpPr>
          <p:cNvPr id="4" name="Object 2"/>
          <p:cNvSpPr txBox="1"/>
          <p:nvPr/>
        </p:nvSpPr>
        <p:spPr>
          <a:xfrm>
            <a:off x="321469" y="266728"/>
            <a:ext cx="639657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function </a:t>
            </a:r>
            <a:r>
              <a:rPr lang="en-US" sz="4700" dirty="0" smtClean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169" y="1840364"/>
            <a:ext cx="2523779" cy="8156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4700">
                <a:solidFill>
                  <a:srgbClr val="2D3136"/>
                </a:solidFill>
                <a:latin typeface="Bebas Neue"/>
                <a:ea typeface="Noto Sans KR Medium"/>
                <a:cs typeface="Bebas Neue"/>
              </a:rPr>
              <a:t>CONTENT</a:t>
            </a:r>
            <a:endParaRPr lang="en-US">
              <a:latin typeface="Bebas Neue"/>
              <a:ea typeface="Noto Sans KR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168" y="3552629"/>
            <a:ext cx="2968163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2D3136"/>
                </a:solidFill>
                <a:latin typeface="나눔스퀘어 ExtraBold"/>
                <a:cs typeface="나눔스퀘어 ExtraBold"/>
              </a:rPr>
              <a:t>01. </a:t>
            </a:r>
            <a:r>
              <a:rPr lang="en-US" dirty="0" smtClean="0">
                <a:solidFill>
                  <a:srgbClr val="2D3136"/>
                </a:solidFill>
                <a:latin typeface="나눔스퀘어 ExtraBold"/>
                <a:cs typeface="나눔스퀘어 ExtraBold"/>
              </a:rPr>
              <a:t>Technology Stack</a:t>
            </a:r>
            <a:endParaRPr lang="en-US" dirty="0">
              <a:latin typeface="나눔스퀘어 ExtraBold"/>
              <a:ea typeface="나눔스퀘어 ExtraBold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104095" y="2860530"/>
            <a:ext cx="299726" cy="53448"/>
            <a:chOff x="730113" y="2479730"/>
            <a:chExt cx="299726" cy="53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30113" y="2479730"/>
              <a:ext cx="299726" cy="534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20420" y="1761763"/>
            <a:ext cx="1842006" cy="2308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altLang="ko-KR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altLang="ko-KR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altLang="ko-KR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altLang="ko-KR" sz="900" dirty="0"/>
          </a:p>
        </p:txBody>
      </p:sp>
      <p:sp>
        <p:nvSpPr>
          <p:cNvPr id="16" name="Object 16"/>
          <p:cNvSpPr txBox="1"/>
          <p:nvPr/>
        </p:nvSpPr>
        <p:spPr>
          <a:xfrm>
            <a:off x="2109282" y="4326493"/>
            <a:ext cx="2968164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rgbClr val="2D3136"/>
                </a:solidFill>
                <a:latin typeface="나눔스퀘어 ExtraBold"/>
                <a:cs typeface="나눔스퀘어 ExtraBold"/>
              </a:rPr>
              <a:t>02. Service Architecture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330585" y="3552625"/>
            <a:ext cx="2968164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2D3136"/>
                </a:solidFill>
                <a:latin typeface="나눔스퀘어 ExtraBold"/>
                <a:cs typeface="나눔스퀘어 ExtraBold"/>
              </a:rPr>
              <a:t>03</a:t>
            </a:r>
            <a:r>
              <a:rPr lang="en-US" dirty="0" smtClean="0">
                <a:solidFill>
                  <a:srgbClr val="2D3136"/>
                </a:solidFill>
                <a:latin typeface="나눔스퀘어 ExtraBold"/>
                <a:cs typeface="나눔스퀘어 ExtraBold"/>
              </a:rPr>
              <a:t>. ER-Diagram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5336713" y="4326493"/>
            <a:ext cx="2968164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rgbClr val="2D3136"/>
                </a:solidFill>
                <a:latin typeface="나눔스퀘어 ExtraBold"/>
                <a:cs typeface="나눔스퀘어 ExtraBold"/>
              </a:rPr>
              <a:t>04. REST API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553003" y="3552625"/>
            <a:ext cx="3219371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rgbClr val="2D3136"/>
                </a:solidFill>
                <a:latin typeface="나눔스퀘어 ExtraBold"/>
                <a:cs typeface="나눔스퀘어 ExtraBold"/>
              </a:rPr>
              <a:t>05. Component Structure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8564145" y="4326493"/>
            <a:ext cx="2968164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rgbClr val="2D3136"/>
                </a:solidFill>
                <a:latin typeface="나눔스퀘어 ExtraBold"/>
                <a:cs typeface="나눔스퀘어 ExtraBold"/>
              </a:rPr>
              <a:t>06. Function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32516" y="1370674"/>
            <a:ext cx="2133600" cy="2233009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24667" y="1186007"/>
            <a:ext cx="949299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0" name="Picture 6" descr="React 프로젝트에 Tailwind 사용하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67" y1="42667" x2="21067" y2="42667"/>
                        <a14:foregroundMark x1="33567" y1="47333" x2="33567" y2="47333"/>
                        <a14:foregroundMark x1="38202" y1="47333" x2="38202" y2="47333"/>
                        <a14:foregroundMark x1="17837" y1="56333" x2="17837" y2="56333"/>
                        <a14:foregroundMark x1="44242" y1="50333" x2="44242" y2="50333"/>
                        <a14:foregroundMark x1="43820" y1="42333" x2="43820" y2="42333"/>
                        <a14:foregroundMark x1="46348" y1="44333" x2="46348" y2="44333"/>
                        <a14:foregroundMark x1="49157" y1="49333" x2="49157" y2="49333"/>
                        <a14:foregroundMark x1="57584" y1="43333" x2="57584" y2="43333"/>
                        <a14:foregroundMark x1="57163" y1="51333" x2="57163" y2="51333"/>
                        <a14:foregroundMark x1="59831" y1="50333" x2="59831" y2="50333"/>
                        <a14:foregroundMark x1="69101" y1="47667" x2="69101" y2="47667"/>
                        <a14:foregroundMark x1="72753" y1="49333" x2="72753" y2="49333"/>
                        <a14:foregroundMark x1="80056" y1="51667" x2="80056" y2="51667"/>
                        <a14:foregroundMark x1="85253" y1="52667" x2="85253" y2="52667"/>
                        <a14:backgroundMark x1="20365" y1="51667" x2="20365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15" y="1546284"/>
            <a:ext cx="2133600" cy="8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54" y="1635397"/>
            <a:ext cx="776675" cy="776675"/>
          </a:xfrm>
          <a:prstGeom prst="rect">
            <a:avLst/>
          </a:prstGeom>
        </p:spPr>
      </p:pic>
      <p:pic>
        <p:nvPicPr>
          <p:cNvPr id="1044" name="Picture 20" descr="MySQL 로고, MySQL 데이터베이스 웹 개발 컴퓨터 소프트웨어, 돌고래, 해양 포유류, 동물, 텍스트 png | PNG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09" b="99348" l="1957" r="97500">
                        <a14:foregroundMark x1="35109" y1="8696" x2="35109" y2="8696"/>
                        <a14:foregroundMark x1="26087" y1="5326" x2="26087" y2="5326"/>
                        <a14:foregroundMark x1="34565" y1="18043" x2="34565" y2="18043"/>
                        <a14:foregroundMark x1="83152" y1="70652" x2="83152" y2="70652"/>
                        <a14:foregroundMark x1="94130" y1="80217" x2="94130" y2="80217"/>
                        <a14:foregroundMark x1="95326" y1="67174" x2="95326" y2="67174"/>
                        <a14:foregroundMark x1="97500" y1="82609" x2="97500" y2="82609"/>
                        <a14:foregroundMark x1="5652" y1="84891" x2="5652" y2="84891"/>
                        <a14:foregroundMark x1="21848" y1="95109" x2="21848" y2="95109"/>
                        <a14:foregroundMark x1="2065" y1="90652" x2="2065" y2="90652"/>
                        <a14:foregroundMark x1="27717" y1="91848" x2="27717" y2="91848"/>
                        <a14:foregroundMark x1="44348" y1="87065" x2="44348" y2="87065"/>
                        <a14:foregroundMark x1="62065" y1="91304" x2="62065" y2="91304"/>
                        <a14:foregroundMark x1="36957" y1="99348" x2="36957" y2="99348"/>
                        <a14:foregroundMark x1="81522" y1="90761" x2="81522" y2="90761"/>
                        <a14:foregroundMark x1="95217" y1="93043" x2="95217" y2="9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20" y="4319534"/>
            <a:ext cx="747111" cy="7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ithub Logo Png - Cat, Transparent Png , Transparent Png Image - PNGite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19" b="96814" l="1047" r="96744">
                        <a14:foregroundMark x1="7791" y1="72426" x2="7791" y2="72426"/>
                        <a14:foregroundMark x1="20116" y1="90441" x2="20116" y2="90441"/>
                        <a14:foregroundMark x1="17791" y1="91789" x2="17791" y2="91789"/>
                        <a14:foregroundMark x1="5116" y1="82230" x2="5116" y2="82230"/>
                        <a14:foregroundMark x1="26395" y1="72917" x2="26395" y2="72917"/>
                        <a14:foregroundMark x1="27326" y1="80760" x2="27326" y2="80760"/>
                        <a14:foregroundMark x1="35814" y1="77206" x2="35814" y2="77206"/>
                        <a14:foregroundMark x1="46395" y1="79657" x2="46395" y2="79657"/>
                        <a14:foregroundMark x1="66512" y1="81495" x2="66512" y2="81495"/>
                        <a14:foregroundMark x1="83605" y1="80270" x2="83605" y2="80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62" y="6103733"/>
            <a:ext cx="851805" cy="8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nter image description he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409" b="90000" l="0" r="100000">
                        <a14:foregroundMark x1="20111" y1="47727" x2="20111" y2="47727"/>
                        <a14:foregroundMark x1="43889" y1="47273" x2="43889" y2="47273"/>
                        <a14:foregroundMark x1="56111" y1="50455" x2="56111" y2="50455"/>
                        <a14:foregroundMark x1="77000" y1="52273" x2="77000" y2="52273"/>
                        <a14:foregroundMark x1="82333" y1="46591" x2="82333" y2="46591"/>
                        <a14:foregroundMark x1="94444" y1="42500" x2="94444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24" y="1688489"/>
            <a:ext cx="1480055" cy="7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4501064" y="1370674"/>
            <a:ext cx="2133600" cy="4076041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904248" y="1210584"/>
            <a:ext cx="1316835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62" name="Picture 38" descr="NEW TO IT #10 POSTMAN을 아시나요..?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9961" r="89844">
                        <a14:foregroundMark x1="23926" y1="90234" x2="23926" y2="90234"/>
                        <a14:foregroundMark x1="31836" y1="92383" x2="31836" y2="92383"/>
                        <a14:foregroundMark x1="42285" y1="90820" x2="42285" y2="90820"/>
                        <a14:foregroundMark x1="49023" y1="83203" x2="49023" y2="83203"/>
                        <a14:foregroundMark x1="54785" y1="86523" x2="54785" y2="86523"/>
                        <a14:foregroundMark x1="64063" y1="94141" x2="64063" y2="94141"/>
                        <a14:foregroundMark x1="72266" y1="86523" x2="72266" y2="86523"/>
                        <a14:foregroundMark x1="51172" y1="34766" x2="51172" y2="34766"/>
                        <a14:foregroundMark x1="52637" y1="32422" x2="52637" y2="32422"/>
                        <a14:foregroundMark x1="51660" y1="27930" x2="51660" y2="27930"/>
                        <a14:foregroundMark x1="47754" y1="41992" x2="47754" y2="41992"/>
                        <a14:foregroundMark x1="49023" y1="42383" x2="49023" y2="42383"/>
                        <a14:foregroundMark x1="51465" y1="39844" x2="51465" y2="39844"/>
                        <a14:foregroundMark x1="57227" y1="20703" x2="57227" y2="20703"/>
                        <a14:foregroundMark x1="58887" y1="21289" x2="58887" y2="21289"/>
                        <a14:foregroundMark x1="57910" y1="18359" x2="57910" y2="1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10" r="18875"/>
          <a:stretch/>
        </p:blipFill>
        <p:spPr bwMode="auto">
          <a:xfrm>
            <a:off x="2733403" y="6128998"/>
            <a:ext cx="931825" cy="7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파일:Eclipse-Luna-Logo.sv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59" y="2618131"/>
            <a:ext cx="1710169" cy="4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056370D-A92F-9B99-2951-2ED1876EB1F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119935" y="3169450"/>
            <a:ext cx="1693535" cy="895336"/>
          </a:xfrm>
          <a:prstGeom prst="rect">
            <a:avLst/>
          </a:prstGeom>
        </p:spPr>
      </p:pic>
      <p:pic>
        <p:nvPicPr>
          <p:cNvPr id="1066" name="Picture 42" descr="Apache Tomcat – Logos Downloa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52" y="6040263"/>
            <a:ext cx="1708787" cy="9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시리즈 | JPA - Lo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26" y="4949691"/>
            <a:ext cx="993952" cy="99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36" y="2613082"/>
            <a:ext cx="1945253" cy="736838"/>
          </a:xfrm>
          <a:prstGeom prst="rect">
            <a:avLst/>
          </a:prstGeom>
        </p:spPr>
      </p:pic>
      <p:pic>
        <p:nvPicPr>
          <p:cNvPr id="1072" name="Picture 48" descr="AWS] EC2란?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304" y="2254999"/>
            <a:ext cx="1912111" cy="12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DS] 파라미터 그룹 변경하기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094" y="3289587"/>
            <a:ext cx="1962530" cy="12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An Introduction to Auto Scaling Groups in Amazon Web Services (AWS) | by  Lavanya R | AWS in Plain English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10000" r="90000">
                        <a14:foregroundMark x1="36625" y1="41600" x2="36625" y2="41600"/>
                        <a14:foregroundMark x1="65750" y1="39200" x2="65750" y2="39200"/>
                        <a14:foregroundMark x1="27750" y1="90600" x2="27750" y2="90600"/>
                        <a14:foregroundMark x1="35500" y1="91200" x2="35500" y2="91200"/>
                        <a14:foregroundMark x1="44625" y1="87800" x2="44625" y2="87800"/>
                        <a14:foregroundMark x1="51750" y1="89800" x2="51750" y2="89800"/>
                        <a14:foregroundMark x1="59125" y1="88000" x2="59125" y2="88000"/>
                        <a14:foregroundMark x1="64250" y1="91400" x2="64250" y2="91400"/>
                        <a14:foregroundMark x1="71750" y1="89000" x2="71750" y2="8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808" y="4467225"/>
            <a:ext cx="1485911" cy="9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7주차. 로드밸런싱 서비스 (이론)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22571" y1="75877" x2="22571" y2="75877"/>
                        <a14:foregroundMark x1="28571" y1="73684" x2="28571" y2="73684"/>
                        <a14:foregroundMark x1="40286" y1="75439" x2="40286" y2="75439"/>
                        <a14:foregroundMark x1="48857" y1="72368" x2="48857" y2="72368"/>
                        <a14:foregroundMark x1="52571" y1="73684" x2="52571" y2="73684"/>
                        <a14:foregroundMark x1="61143" y1="73246" x2="61143" y2="73246"/>
                        <a14:foregroundMark x1="67429" y1="75000" x2="67429" y2="75000"/>
                        <a14:foregroundMark x1="75714" y1="74123" x2="75714" y2="74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97" y="5305425"/>
            <a:ext cx="1679932" cy="10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6869612" y="1340076"/>
            <a:ext cx="2133600" cy="5892015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309088" y="1179988"/>
            <a:ext cx="1244251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Back-end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84" name="Picture 60" descr="Recoil로 MVVM 사용하기 - (1) MVVM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151" b="46360" l="6814" r="61325">
                        <a14:foregroundMark x1="8734" y1="23140" x2="8734" y2="23140"/>
                        <a14:foregroundMark x1="13683" y1="31956" x2="13683" y2="31956"/>
                        <a14:foregroundMark x1="21252" y1="30028" x2="21252" y2="30028"/>
                        <a14:foregroundMark x1="30713" y1="26997" x2="30713" y2="26997"/>
                        <a14:foregroundMark x1="38428" y1="24793" x2="38428" y2="24793"/>
                        <a14:foregroundMark x1="47598" y1="28375" x2="47598" y2="28375"/>
                        <a14:foregroundMark x1="56623" y1="16529" x2="56623" y2="16529"/>
                        <a14:foregroundMark x1="56332" y1="23967" x2="56332" y2="23967"/>
                        <a14:foregroundMark x1="58806" y1="24518" x2="58806" y2="24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862" b="48489"/>
          <a:stretch/>
        </p:blipFill>
        <p:spPr bwMode="auto">
          <a:xfrm>
            <a:off x="4723318" y="3603682"/>
            <a:ext cx="1639129" cy="65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모서리가 둥근 직사각형 91"/>
          <p:cNvSpPr/>
          <p:nvPr/>
        </p:nvSpPr>
        <p:spPr>
          <a:xfrm>
            <a:off x="2132515" y="3920027"/>
            <a:ext cx="2133600" cy="1497692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40495" y="3759938"/>
            <a:ext cx="707246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86" name="Picture 62" descr="타입스크립트 이미지 경로 오류 해결 방법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5625" r="90000">
                        <a14:foregroundMark x1="37656" y1="44500" x2="37656" y2="44500"/>
                        <a14:foregroundMark x1="42344" y1="52125" x2="42344" y2="52125"/>
                        <a14:foregroundMark x1="47266" y1="52125" x2="47266" y2="52125"/>
                        <a14:foregroundMark x1="57656" y1="52000" x2="57656" y2="52000"/>
                        <a14:foregroundMark x1="61719" y1="49250" x2="61719" y2="49250"/>
                        <a14:foregroundMark x1="67656" y1="50500" x2="67656" y2="50500"/>
                        <a14:foregroundMark x1="73750" y1="50625" x2="73750" y2="50625"/>
                        <a14:foregroundMark x1="77656" y1="45500" x2="77656" y2="45500"/>
                        <a14:foregroundMark x1="77344" y1="50625" x2="77344" y2="50625"/>
                        <a14:foregroundMark x1="79766" y1="50875" x2="79766" y2="50875"/>
                        <a14:foregroundMark x1="87656" y1="48875" x2="87656" y2="4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16" y="4275793"/>
            <a:ext cx="1728784" cy="10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Material-UI AppBar Not Listening to Margins? Here's the 10 Second Fix. -  Mendel Bakaleynik - Mediu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3" y="2460684"/>
            <a:ext cx="1738932" cy="97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Node.js JavaScript npm Express.js, Sharp, 기타, 각도, 텍스트 png | PNGWi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10000" b="90000" l="10000" r="90000">
                        <a14:foregroundMark x1="30435" y1="42833" x2="30435" y2="42833"/>
                        <a14:foregroundMark x1="45000" y1="45667" x2="45000" y2="45667"/>
                        <a14:foregroundMark x1="46522" y1="46333" x2="46522" y2="46333"/>
                        <a14:foregroundMark x1="41848" y1="44000" x2="41413" y2="48833"/>
                        <a14:foregroundMark x1="46848" y1="47500" x2="47391" y2="49333"/>
                        <a14:foregroundMark x1="53696" y1="43167" x2="58804" y2="40500"/>
                        <a14:foregroundMark x1="65652" y1="44000" x2="65652" y2="47833"/>
                        <a14:foregroundMark x1="68587" y1="46667" x2="68587" y2="46667"/>
                        <a14:foregroundMark x1="54565" y1="61000" x2="54565" y2="62333"/>
                        <a14:foregroundMark x1="52174" y1="63500" x2="52174" y2="63500"/>
                        <a14:foregroundMark x1="54457" y1="63333" x2="54457" y2="66500"/>
                        <a14:foregroundMark x1="54022" y1="68167" x2="52065" y2="69833"/>
                        <a14:foregroundMark x1="51739" y1="70500" x2="50109" y2="71833"/>
                        <a14:foregroundMark x1="48804" y1="71000" x2="49565" y2="72167"/>
                        <a14:foregroundMark x1="54674" y1="61167" x2="54457" y2="59167"/>
                        <a14:foregroundMark x1="54130" y1="59000" x2="50543" y2="55833"/>
                        <a14:foregroundMark x1="49565" y1="55167" x2="46087" y2="58167"/>
                        <a14:foregroundMark x1="56522" y1="59000" x2="56522" y2="59000"/>
                        <a14:foregroundMark x1="56630" y1="58500" x2="56630" y2="58500"/>
                        <a14:foregroundMark x1="40543" y1="51000" x2="41630" y2="5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12" t="23007" r="24081" b="23933"/>
          <a:stretch/>
        </p:blipFill>
        <p:spPr bwMode="auto">
          <a:xfrm>
            <a:off x="7385141" y="4221716"/>
            <a:ext cx="114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모서리가 둥근 직사각형 115"/>
          <p:cNvSpPr/>
          <p:nvPr/>
        </p:nvSpPr>
        <p:spPr>
          <a:xfrm>
            <a:off x="2132515" y="5734399"/>
            <a:ext cx="2133600" cy="1497692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694335" y="5574310"/>
            <a:ext cx="999569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01064" y="5734399"/>
            <a:ext cx="2133600" cy="1497692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596541" y="5574310"/>
            <a:ext cx="1932260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Version Control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13" name="Picture 89" descr="파일:Amazon Web Services Logo.svg - 위키백과, 우리 모두의 백과사전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493" y="1628340"/>
            <a:ext cx="1178543" cy="7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7956863" y="1630634"/>
            <a:ext cx="861134" cy="838990"/>
            <a:chOff x="6629598" y="1607807"/>
            <a:chExt cx="861134" cy="838990"/>
          </a:xfrm>
        </p:grpSpPr>
        <p:pic>
          <p:nvPicPr>
            <p:cNvPr id="1117" name="Picture 93" descr="Lombok을 쓰며 겪었던 문제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0" b="100000" l="0" r="100000">
                          <a14:foregroundMark x1="13649" y1="29149" x2="13649" y2="29149"/>
                          <a14:foregroundMark x1="19638" y1="13389" x2="19638" y2="13389"/>
                          <a14:foregroundMark x1="27298" y1="60669" x2="27298" y2="60669"/>
                          <a14:foregroundMark x1="31616" y1="61227" x2="23120" y2="60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39" y="1607807"/>
              <a:ext cx="609403" cy="60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6629598" y="2108243"/>
              <a:ext cx="8611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i="1" dirty="0"/>
                <a:t>Lombok</a:t>
              </a:r>
              <a:endParaRPr lang="ko-KR" altLang="en-US" sz="1600" b="1" i="1" dirty="0"/>
            </a:p>
          </p:txBody>
        </p:sp>
      </p:grpSp>
      <p:sp>
        <p:nvSpPr>
          <p:cNvPr id="125" name="Object 2"/>
          <p:cNvSpPr txBox="1"/>
          <p:nvPr/>
        </p:nvSpPr>
        <p:spPr>
          <a:xfrm>
            <a:off x="321469" y="266728"/>
            <a:ext cx="515734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Technology </a:t>
            </a:r>
            <a:r>
              <a:rPr lang="en-US" sz="4700" dirty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stack</a:t>
            </a:r>
            <a:endParaRPr lang="en-US" dirty="0"/>
          </a:p>
        </p:txBody>
      </p:sp>
      <p:sp>
        <p:nvSpPr>
          <p:cNvPr id="126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9889071" y="6303059"/>
            <a:ext cx="813383" cy="907366"/>
            <a:chOff x="140483" y="784057"/>
            <a:chExt cx="3629120" cy="4048450"/>
          </a:xfrm>
        </p:grpSpPr>
        <p:pic>
          <p:nvPicPr>
            <p:cNvPr id="130" name="Picture 4" descr="AWS Route 53 도메인 이전 | 가우리 |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771"/>
            <a:stretch/>
          </p:blipFill>
          <p:spPr bwMode="auto">
            <a:xfrm>
              <a:off x="616817" y="784057"/>
              <a:ext cx="2676452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4" descr="AWS Route 53 도메인 이전 | 가우리 |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73431"/>
            <a:stretch/>
          </p:blipFill>
          <p:spPr bwMode="auto">
            <a:xfrm>
              <a:off x="140483" y="4010025"/>
              <a:ext cx="3629120" cy="82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모서리가 둥근 직사각형 131"/>
          <p:cNvSpPr/>
          <p:nvPr/>
        </p:nvSpPr>
        <p:spPr>
          <a:xfrm>
            <a:off x="9235159" y="1370674"/>
            <a:ext cx="2133600" cy="5892015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935700" y="1210586"/>
            <a:ext cx="722122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Infra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9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638165F2-0E91-952C-41CD-258F91762202}"/>
              </a:ext>
            </a:extLst>
          </p:cNvPr>
          <p:cNvSpPr/>
          <p:nvPr/>
        </p:nvSpPr>
        <p:spPr>
          <a:xfrm>
            <a:off x="8009023" y="2042008"/>
            <a:ext cx="4269328" cy="1610558"/>
          </a:xfrm>
          <a:prstGeom prst="frame">
            <a:avLst>
              <a:gd name="adj1" fmla="val 1128"/>
            </a:avLst>
          </a:prstGeom>
          <a:solidFill>
            <a:srgbClr val="A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19889-F84F-D2B3-EB58-FE6F188C1582}"/>
              </a:ext>
            </a:extLst>
          </p:cNvPr>
          <p:cNvSpPr/>
          <p:nvPr/>
        </p:nvSpPr>
        <p:spPr>
          <a:xfrm>
            <a:off x="3975345" y="3686236"/>
            <a:ext cx="2221479" cy="1428036"/>
          </a:xfrm>
          <a:prstGeom prst="rect">
            <a:avLst/>
          </a:prstGeom>
          <a:noFill/>
          <a:ln w="19050" cap="flat" cmpd="sng" algn="ctr">
            <a:solidFill>
              <a:srgbClr val="F78528">
                <a:alpha val="100000"/>
              </a:srgbClr>
            </a:solidFill>
            <a:prstDash val="lgDash"/>
          </a:ln>
        </p:spPr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A2B4-B1A4-C000-7EC2-BD05F8AC0872}"/>
              </a:ext>
            </a:extLst>
          </p:cNvPr>
          <p:cNvSpPr/>
          <p:nvPr/>
        </p:nvSpPr>
        <p:spPr>
          <a:xfrm>
            <a:off x="10715312" y="3776319"/>
            <a:ext cx="1570612" cy="1187232"/>
          </a:xfrm>
          <a:prstGeom prst="rect">
            <a:avLst/>
          </a:prstGeom>
          <a:noFill/>
          <a:ln w="19050" cap="flat" cmpd="sng" algn="ctr">
            <a:solidFill>
              <a:srgbClr val="286FBA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3D9F6-0770-31E4-DC85-8E9E3CFB725B}"/>
              </a:ext>
            </a:extLst>
          </p:cNvPr>
          <p:cNvSpPr/>
          <p:nvPr/>
        </p:nvSpPr>
        <p:spPr>
          <a:xfrm>
            <a:off x="7865269" y="1495425"/>
            <a:ext cx="4661554" cy="5621882"/>
          </a:xfrm>
          <a:prstGeom prst="rect">
            <a:avLst/>
          </a:prstGeom>
          <a:noFill/>
          <a:ln w="5715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38AD9-00CA-EDCD-1D5A-9FB79916A5C6}"/>
              </a:ext>
            </a:extLst>
          </p:cNvPr>
          <p:cNvSpPr/>
          <p:nvPr/>
        </p:nvSpPr>
        <p:spPr>
          <a:xfrm>
            <a:off x="2988471" y="1495425"/>
            <a:ext cx="3801469" cy="5621882"/>
          </a:xfrm>
          <a:prstGeom prst="rect">
            <a:avLst/>
          </a:prstGeom>
          <a:noFill/>
          <a:ln w="57150" cap="flat" cmpd="sng" algn="ctr">
            <a:solidFill>
              <a:srgbClr val="7DB249"/>
            </a:solidFill>
            <a:prstDash val="solid"/>
          </a:ln>
        </p:spPr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2C4028-92DD-8FD9-02FB-6847539C5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0" t="17130" r="23500" b="16310"/>
          <a:stretch>
            <a:fillRect/>
          </a:stretch>
        </p:blipFill>
        <p:spPr>
          <a:xfrm>
            <a:off x="10391535" y="3952721"/>
            <a:ext cx="686386" cy="88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0614F-9F37-D440-0C38-073434C78BEC}"/>
              </a:ext>
            </a:extLst>
          </p:cNvPr>
          <p:cNvSpPr/>
          <p:nvPr/>
        </p:nvSpPr>
        <p:spPr>
          <a:xfrm>
            <a:off x="8989975" y="2370434"/>
            <a:ext cx="1570614" cy="1187232"/>
          </a:xfrm>
          <a:prstGeom prst="rect">
            <a:avLst/>
          </a:prstGeom>
          <a:noFill/>
          <a:ln w="19050">
            <a:solidFill>
              <a:srgbClr val="F7852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66160C-E39F-F7A5-31EB-BD6B75132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0" t="17130" r="23110" b="15340"/>
          <a:stretch>
            <a:fillRect/>
          </a:stretch>
        </p:blipFill>
        <p:spPr>
          <a:xfrm>
            <a:off x="8646783" y="2519854"/>
            <a:ext cx="686385" cy="896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56370D-A92F-9B99-2951-2ED1876EB1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29591" y="2705265"/>
            <a:ext cx="1009392" cy="5336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E9E363-B962-6D4E-B738-140AFAA1D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50" t="26240" r="8000" b="25740"/>
          <a:stretch>
            <a:fillRect/>
          </a:stretch>
        </p:blipFill>
        <p:spPr>
          <a:xfrm>
            <a:off x="11106219" y="4051338"/>
            <a:ext cx="900496" cy="5287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B3AA6B-1243-D00B-4A13-21505CFA6A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51026" y="4060008"/>
            <a:ext cx="1654925" cy="55961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9D0C1B-E60A-68C3-4E6B-650317E35D2D}"/>
              </a:ext>
            </a:extLst>
          </p:cNvPr>
          <p:cNvSpPr/>
          <p:nvPr/>
        </p:nvSpPr>
        <p:spPr>
          <a:xfrm>
            <a:off x="3543125" y="3169026"/>
            <a:ext cx="3060474" cy="2328819"/>
          </a:xfrm>
          <a:prstGeom prst="rect">
            <a:avLst/>
          </a:prstGeom>
          <a:noFill/>
          <a:ln w="19050" cap="flat" cmpd="sng" algn="ctr">
            <a:solidFill>
              <a:srgbClr val="F7852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698EB25-7589-0357-D345-4ACB9D9F45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0" t="17130" r="23110" b="15340"/>
          <a:stretch>
            <a:fillRect/>
          </a:stretch>
        </p:blipFill>
        <p:spPr>
          <a:xfrm>
            <a:off x="3221447" y="3757563"/>
            <a:ext cx="686385" cy="89694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E4E3C5-2842-7DAE-E305-C660A0C92062}"/>
              </a:ext>
            </a:extLst>
          </p:cNvPr>
          <p:cNvCxnSpPr/>
          <p:nvPr/>
        </p:nvCxnSpPr>
        <p:spPr>
          <a:xfrm flipV="1">
            <a:off x="1977713" y="4052244"/>
            <a:ext cx="1321196" cy="7764"/>
          </a:xfrm>
          <a:prstGeom prst="straightConnector1">
            <a:avLst/>
          </a:prstGeom>
          <a:ln w="76200">
            <a:solidFill>
              <a:srgbClr val="2D31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BFD5E5-08C0-4D96-6E98-6A8DCF4B7D08}"/>
              </a:ext>
            </a:extLst>
          </p:cNvPr>
          <p:cNvCxnSpPr/>
          <p:nvPr/>
        </p:nvCxnSpPr>
        <p:spPr>
          <a:xfrm flipH="1" flipV="1">
            <a:off x="1977713" y="4327380"/>
            <a:ext cx="1284407" cy="19541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2A6E87-503A-051B-7445-1094A29C31F7}"/>
              </a:ext>
            </a:extLst>
          </p:cNvPr>
          <p:cNvCxnSpPr>
            <a:cxnSpLocks/>
          </p:cNvCxnSpPr>
          <p:nvPr/>
        </p:nvCxnSpPr>
        <p:spPr>
          <a:xfrm>
            <a:off x="10598711" y="3359296"/>
            <a:ext cx="525136" cy="478683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078526-12C3-D6A1-FCB5-B1A0A14DF0D0}"/>
              </a:ext>
            </a:extLst>
          </p:cNvPr>
          <p:cNvCxnSpPr>
            <a:cxnSpLocks/>
          </p:cNvCxnSpPr>
          <p:nvPr/>
        </p:nvCxnSpPr>
        <p:spPr>
          <a:xfrm flipH="1" flipV="1">
            <a:off x="10338984" y="3393198"/>
            <a:ext cx="481989" cy="473454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1245D0C-C1F8-6379-79C4-EE4EBD8B433D}"/>
              </a:ext>
            </a:extLst>
          </p:cNvPr>
          <p:cNvSpPr/>
          <p:nvPr/>
        </p:nvSpPr>
        <p:spPr>
          <a:xfrm>
            <a:off x="854869" y="3662295"/>
            <a:ext cx="1122844" cy="111793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컴퓨터 단색으로 채워진">
            <a:extLst>
              <a:ext uri="{FF2B5EF4-FFF2-40B4-BE49-F238E27FC236}">
                <a16:creationId xmlns:a16="http://schemas.microsoft.com/office/drawing/2014/main" id="{BCE0E32D-4B56-A0EC-C517-E83F38DD699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7298" b="15750"/>
          <a:stretch/>
        </p:blipFill>
        <p:spPr>
          <a:xfrm>
            <a:off x="965157" y="3933826"/>
            <a:ext cx="904181" cy="609600"/>
          </a:xfrm>
          <a:prstGeom prst="round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31" name="Picture 2" descr="AWS Elastic Load Balancing Exam Summary – Deep Dive Tech Blog">
            <a:extLst>
              <a:ext uri="{FF2B5EF4-FFF2-40B4-BE49-F238E27FC236}">
                <a16:creationId xmlns:a16="http://schemas.microsoft.com/office/drawing/2014/main" id="{8BF1CD10-9E76-452F-C5BD-EE00CFE7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64" y="3857627"/>
            <a:ext cx="756270" cy="761569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595863" y="5184993"/>
            <a:ext cx="1913807" cy="1187232"/>
            <a:chOff x="6611224" y="5054876"/>
            <a:chExt cx="1913807" cy="118723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31D234-1589-8D7F-0218-25A859FA023F}"/>
                </a:ext>
              </a:extLst>
            </p:cNvPr>
            <p:cNvSpPr/>
            <p:nvPr/>
          </p:nvSpPr>
          <p:spPr>
            <a:xfrm>
              <a:off x="6954417" y="5054876"/>
              <a:ext cx="1570614" cy="1187232"/>
            </a:xfrm>
            <a:prstGeom prst="rect">
              <a:avLst/>
            </a:prstGeom>
            <a:noFill/>
            <a:ln w="19050">
              <a:solidFill>
                <a:srgbClr val="F7852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35D6BA7-E03A-136D-BAC6-CDC22FDE4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50" t="17130" r="23110" b="15340"/>
            <a:stretch>
              <a:fillRect/>
            </a:stretch>
          </p:blipFill>
          <p:spPr>
            <a:xfrm>
              <a:off x="6611224" y="5204297"/>
              <a:ext cx="686385" cy="896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532A412-6CB6-A66E-F115-B79D158E5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361830" y="5381670"/>
              <a:ext cx="1009392" cy="533644"/>
            </a:xfrm>
            <a:prstGeom prst="rect">
              <a:avLst/>
            </a:prstGeom>
          </p:spPr>
        </p:pic>
      </p:grpSp>
      <p:pic>
        <p:nvPicPr>
          <p:cNvPr id="36" name="Picture 4" descr="Auto Scaling, auto scaling,">
            <a:extLst>
              <a:ext uri="{FF2B5EF4-FFF2-40B4-BE49-F238E27FC236}">
                <a16:creationId xmlns:a16="http://schemas.microsoft.com/office/drawing/2014/main" id="{CEC29221-379A-D4AC-27FD-B4DC7C13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852" y="3732089"/>
            <a:ext cx="1098104" cy="1161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C2E77C-A2E0-6A06-F3FA-1209B1358CF0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8501410" y="3416802"/>
            <a:ext cx="488564" cy="43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473AB9-5607-F135-F68C-7D30FD497AD2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8501411" y="4610268"/>
            <a:ext cx="437643" cy="59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A8B3068B-1E3F-2F84-6DD1-99BB253736EF}"/>
              </a:ext>
            </a:extLst>
          </p:cNvPr>
          <p:cNvSpPr/>
          <p:nvPr/>
        </p:nvSpPr>
        <p:spPr>
          <a:xfrm>
            <a:off x="10669592" y="1933858"/>
            <a:ext cx="1662052" cy="345600"/>
          </a:xfrm>
          <a:prstGeom prst="roundRect">
            <a:avLst>
              <a:gd name="adj" fmla="val 16667"/>
            </a:avLst>
          </a:prstGeom>
          <a:solidFill>
            <a:srgbClr val="385D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</a:t>
            </a:r>
            <a:r>
              <a:rPr lang="en-US" altLang="ko-KR" sz="1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Subnet 1</a:t>
            </a:r>
            <a:endParaRPr lang="en-US" altLang="ko-KR" sz="1400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F786B182-6D31-6E89-0FAB-CA44A41E3953}"/>
              </a:ext>
            </a:extLst>
          </p:cNvPr>
          <p:cNvSpPr/>
          <p:nvPr/>
        </p:nvSpPr>
        <p:spPr>
          <a:xfrm>
            <a:off x="8061383" y="5034041"/>
            <a:ext cx="4224543" cy="1887356"/>
          </a:xfrm>
          <a:prstGeom prst="frame">
            <a:avLst>
              <a:gd name="adj1" fmla="val 1128"/>
            </a:avLst>
          </a:prstGeom>
          <a:solidFill>
            <a:srgbClr val="A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60848D-6164-B25F-7A30-78B6BD56CE26}"/>
              </a:ext>
            </a:extLst>
          </p:cNvPr>
          <p:cNvCxnSpPr>
            <a:cxnSpLocks/>
          </p:cNvCxnSpPr>
          <p:nvPr/>
        </p:nvCxnSpPr>
        <p:spPr>
          <a:xfrm flipV="1">
            <a:off x="10263454" y="4913093"/>
            <a:ext cx="469485" cy="542230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71CCDDA-D4FB-740B-C155-4163C6D45D44}"/>
              </a:ext>
            </a:extLst>
          </p:cNvPr>
          <p:cNvCxnSpPr>
            <a:cxnSpLocks/>
          </p:cNvCxnSpPr>
          <p:nvPr/>
        </p:nvCxnSpPr>
        <p:spPr>
          <a:xfrm flipH="1">
            <a:off x="10420080" y="5090121"/>
            <a:ext cx="564374" cy="533644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A125661D-8D69-E9F7-59DA-1C1782835843}"/>
              </a:ext>
            </a:extLst>
          </p:cNvPr>
          <p:cNvSpPr/>
          <p:nvPr/>
        </p:nvSpPr>
        <p:spPr>
          <a:xfrm>
            <a:off x="10699119" y="6625043"/>
            <a:ext cx="1660694" cy="346999"/>
          </a:xfrm>
          <a:prstGeom prst="roundRect">
            <a:avLst>
              <a:gd name="adj" fmla="val 16667"/>
            </a:avLst>
          </a:prstGeom>
          <a:solidFill>
            <a:srgbClr val="385D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Subnet 2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80" y="4621476"/>
            <a:ext cx="1130047" cy="428048"/>
          </a:xfrm>
          <a:prstGeom prst="rect">
            <a:avLst/>
          </a:prstGeom>
        </p:spPr>
      </p:pic>
      <p:pic>
        <p:nvPicPr>
          <p:cNvPr id="47" name="Picture 42" descr="Apache Tomcat – Logos Downloa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90" y="3476625"/>
            <a:ext cx="1002946" cy="5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reate React App. In this article, we will learn how to… | by Ankit Kumar  Rajpoot | Medium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2500" y1="31797" x2="12500" y2="31797"/>
                        <a14:foregroundMark x1="19397" y1="34101" x2="19397" y2="34101"/>
                        <a14:foregroundMark x1="54310" y1="45622" x2="54310" y2="45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60" y="4646138"/>
            <a:ext cx="466100" cy="4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D9DF95-0FED-2086-04CF-C9BC41CDAE9F}"/>
              </a:ext>
            </a:extLst>
          </p:cNvPr>
          <p:cNvCxnSpPr>
            <a:cxnSpLocks/>
          </p:cNvCxnSpPr>
          <p:nvPr/>
        </p:nvCxnSpPr>
        <p:spPr>
          <a:xfrm>
            <a:off x="6433455" y="4086227"/>
            <a:ext cx="1380394" cy="0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BC9500-A136-C954-7D57-1AB10687C399}"/>
              </a:ext>
            </a:extLst>
          </p:cNvPr>
          <p:cNvCxnSpPr>
            <a:cxnSpLocks/>
          </p:cNvCxnSpPr>
          <p:nvPr/>
        </p:nvCxnSpPr>
        <p:spPr>
          <a:xfrm flipH="1">
            <a:off x="6394525" y="4327380"/>
            <a:ext cx="1419324" cy="0"/>
          </a:xfrm>
          <a:prstGeom prst="straightConnector1">
            <a:avLst/>
          </a:prstGeom>
          <a:noFill/>
          <a:ln w="76200" cap="flat" cmpd="sng" algn="ctr">
            <a:solidFill>
              <a:srgbClr val="2D3136"/>
            </a:solidFill>
            <a:prstDash val="solid"/>
            <a:tailEnd type="arrow"/>
          </a:ln>
        </p:spPr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C6D151-CD71-D028-E50C-7C1797444EF2}"/>
              </a:ext>
            </a:extLst>
          </p:cNvPr>
          <p:cNvSpPr/>
          <p:nvPr/>
        </p:nvSpPr>
        <p:spPr>
          <a:xfrm>
            <a:off x="4202910" y="1261483"/>
            <a:ext cx="1372587" cy="459019"/>
          </a:xfrm>
          <a:prstGeom prst="roundRect">
            <a:avLst>
              <a:gd name="adj" fmla="val 16667"/>
            </a:avLst>
          </a:prstGeom>
          <a:solidFill>
            <a:srgbClr val="7DB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Front-End</a:t>
            </a:r>
          </a:p>
        </p:txBody>
      </p:sp>
      <p:sp>
        <p:nvSpPr>
          <p:cNvPr id="8" name="사각형: 둥근 모서리 53">
            <a:extLst>
              <a:ext uri="{FF2B5EF4-FFF2-40B4-BE49-F238E27FC236}">
                <a16:creationId xmlns:a16="http://schemas.microsoft.com/office/drawing/2014/main" id="{8FEAD84B-CE5E-44E3-BB03-F82232CCFC98}"/>
              </a:ext>
            </a:extLst>
          </p:cNvPr>
          <p:cNvSpPr/>
          <p:nvPr/>
        </p:nvSpPr>
        <p:spPr>
          <a:xfrm>
            <a:off x="9494828" y="1261482"/>
            <a:ext cx="1357651" cy="459019"/>
          </a:xfrm>
          <a:prstGeom prst="roundRect">
            <a:avLst>
              <a:gd name="adj" fmla="val 16667"/>
            </a:avLst>
          </a:prstGeom>
          <a:solidFill>
            <a:srgbClr val="2FA599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914390" latinLnBrk="1"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Back-End</a:t>
            </a:r>
          </a:p>
        </p:txBody>
      </p:sp>
      <p:sp>
        <p:nvSpPr>
          <p:cNvPr id="49" name="Object 2"/>
          <p:cNvSpPr txBox="1"/>
          <p:nvPr/>
        </p:nvSpPr>
        <p:spPr>
          <a:xfrm>
            <a:off x="321469" y="266728"/>
            <a:ext cx="515734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Service </a:t>
            </a:r>
            <a:r>
              <a:rPr lang="en-US" altLang="ko-KR" sz="4700" dirty="0" smtClean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Architecture</a:t>
            </a:r>
            <a:endParaRPr lang="en-US" altLang="ko-KR" sz="4800" dirty="0"/>
          </a:p>
        </p:txBody>
      </p:sp>
      <p:sp>
        <p:nvSpPr>
          <p:cNvPr id="50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150269" y="3781824"/>
            <a:ext cx="894996" cy="998409"/>
            <a:chOff x="140483" y="784057"/>
            <a:chExt cx="3629120" cy="4048450"/>
          </a:xfrm>
        </p:grpSpPr>
        <p:pic>
          <p:nvPicPr>
            <p:cNvPr id="68" name="Picture 4" descr="AWS Route 53 도메인 이전 | 가우리 |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771"/>
            <a:stretch/>
          </p:blipFill>
          <p:spPr bwMode="auto">
            <a:xfrm>
              <a:off x="616817" y="784057"/>
              <a:ext cx="2676452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AWS Route 53 도메인 이전 | 가우리 |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73431"/>
            <a:stretch/>
          </p:blipFill>
          <p:spPr bwMode="auto">
            <a:xfrm>
              <a:off x="140483" y="4010025"/>
              <a:ext cx="3629120" cy="82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42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/>
          <p:cNvSpPr txBox="1"/>
          <p:nvPr/>
        </p:nvSpPr>
        <p:spPr>
          <a:xfrm>
            <a:off x="321469" y="266728"/>
            <a:ext cx="639657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 err="1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Er</a:t>
            </a:r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-</a:t>
            </a:r>
            <a:r>
              <a:rPr lang="en-US" sz="4700" dirty="0" smtClean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diagram</a:t>
            </a:r>
            <a:endParaRPr lang="en-US" dirty="0"/>
          </a:p>
        </p:txBody>
      </p:sp>
      <p:sp>
        <p:nvSpPr>
          <p:cNvPr id="46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3" y="1419225"/>
            <a:ext cx="5943601" cy="5336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15924"/>
              </p:ext>
            </p:extLst>
          </p:nvPr>
        </p:nvGraphicFramePr>
        <p:xfrm>
          <a:off x="7179469" y="266728"/>
          <a:ext cx="5714999" cy="68905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1215">
                  <a:extLst>
                    <a:ext uri="{9D8B030D-6E8A-4147-A177-3AD203B41FA5}">
                      <a16:colId xmlns:a16="http://schemas.microsoft.com/office/drawing/2014/main" val="3815305515"/>
                    </a:ext>
                  </a:extLst>
                </a:gridCol>
                <a:gridCol w="2637881">
                  <a:extLst>
                    <a:ext uri="{9D8B030D-6E8A-4147-A177-3AD203B41FA5}">
                      <a16:colId xmlns:a16="http://schemas.microsoft.com/office/drawing/2014/main" val="1815830022"/>
                    </a:ext>
                  </a:extLst>
                </a:gridCol>
                <a:gridCol w="1655903">
                  <a:extLst>
                    <a:ext uri="{9D8B030D-6E8A-4147-A177-3AD203B41FA5}">
                      <a16:colId xmlns:a16="http://schemas.microsoft.com/office/drawing/2014/main" val="3548983936"/>
                    </a:ext>
                  </a:extLst>
                </a:gridCol>
              </a:tblGrid>
              <a:tr h="478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테이블명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비고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054135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Product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 규격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포장재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정보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타입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보관 정보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파손 여부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031332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Box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박스 호수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규격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재질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재질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(PAPER,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STYROFOAM)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426287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Orders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 번호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상태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상태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READY,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COMPLETE)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829555"/>
                  </a:ext>
                </a:extLst>
              </a:tr>
              <a:tr h="909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Category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 타입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오차율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오차율</a:t>
                      </a:r>
                      <a:endParaRPr lang="en-US" altLang="ko-KR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=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규격의 직육면체 부피와 실제 상품의 부피와의 차이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13167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Packaging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_material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포장재 타입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규격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타입</a:t>
                      </a:r>
                      <a:endParaRPr lang="en-US" altLang="ko-KR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아이스팩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종이포장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665534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Feedback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박스 크기와</a:t>
                      </a: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포장재 양에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대한</a:t>
                      </a:r>
                      <a:endParaRPr lang="en-US" altLang="ko-KR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피드백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84265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Recommend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_box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 당 </a:t>
                      </a: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사용된 박스 정보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66957"/>
                  </a:ext>
                </a:extLst>
              </a:tr>
              <a:tr h="882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Ordered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400" b="1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product</a:t>
                      </a:r>
                      <a:endParaRPr lang="ko-KR" altLang="en-US" sz="1400" b="1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주문번호와 상품 매핑 테이블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1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44" y="2043161"/>
            <a:ext cx="3486245" cy="2571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646069" y="272312"/>
            <a:ext cx="53353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dirty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dirty="0" smtClean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POST]</a:t>
            </a:r>
          </a:p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://3.37.47.51:8080/eco/order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865" t="4566" r="-1" b="1"/>
          <a:stretch/>
        </p:blipFill>
        <p:spPr>
          <a:xfrm>
            <a:off x="6652228" y="6390883"/>
            <a:ext cx="5256353" cy="72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2030" r="3828"/>
          <a:stretch/>
        </p:blipFill>
        <p:spPr>
          <a:xfrm>
            <a:off x="889804" y="6390884"/>
            <a:ext cx="4607702" cy="727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3293" y="5618808"/>
            <a:ext cx="55662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[POST]</a:t>
            </a:r>
          </a:p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7"/>
              </a:rPr>
              <a:t>http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7"/>
              </a:rPr>
              <a:t>://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7"/>
              </a:rPr>
              <a:t>3.37.47.51:8080/eco/feedback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0701" y="4025133"/>
            <a:ext cx="1438275" cy="1485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3168" y="4015609"/>
            <a:ext cx="1419225" cy="14954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/>
          <a:srcRect b="50110"/>
          <a:stretch/>
        </p:blipFill>
        <p:spPr>
          <a:xfrm>
            <a:off x="6646069" y="1087920"/>
            <a:ext cx="5895975" cy="2437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오른쪽 화살표 14"/>
          <p:cNvSpPr/>
          <p:nvPr/>
        </p:nvSpPr>
        <p:spPr>
          <a:xfrm>
            <a:off x="9020900" y="4593912"/>
            <a:ext cx="957943" cy="348343"/>
          </a:xfrm>
          <a:prstGeom prst="rightArrow">
            <a:avLst/>
          </a:prstGeom>
          <a:solidFill>
            <a:srgbClr val="AFD4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2"/>
          <p:cNvSpPr txBox="1"/>
          <p:nvPr/>
        </p:nvSpPr>
        <p:spPr>
          <a:xfrm>
            <a:off x="321469" y="266728"/>
            <a:ext cx="515734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REST </a:t>
            </a:r>
            <a:r>
              <a:rPr lang="en-US" sz="4700" dirty="0" smtClean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API</a:t>
            </a:r>
            <a:endParaRPr lang="en-US" dirty="0"/>
          </a:p>
        </p:txBody>
      </p:sp>
      <p:sp>
        <p:nvSpPr>
          <p:cNvPr id="18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  <p:sp>
        <p:nvSpPr>
          <p:cNvPr id="19" name="Object 9"/>
          <p:cNvSpPr txBox="1"/>
          <p:nvPr/>
        </p:nvSpPr>
        <p:spPr>
          <a:xfrm>
            <a:off x="768161" y="1238859"/>
            <a:ext cx="548802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solidFill>
                  <a:srgbClr val="2D313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pitchFamily="34" charset="0"/>
              </a:rPr>
              <a:t>1. [GET]</a:t>
            </a:r>
            <a:endParaRPr lang="en-US" sz="1600" dirty="0">
              <a:solidFill>
                <a:srgbClr val="2D313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Square ExtraBold" pitchFamily="34" charset="0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11"/>
              </a:rPr>
              <a:t>http://3.37.47.51:8080/eco/order/{orderId}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00814" y="6580311"/>
            <a:ext cx="548105" cy="348343"/>
          </a:xfrm>
          <a:prstGeom prst="rightArrow">
            <a:avLst/>
          </a:prstGeom>
          <a:solidFill>
            <a:srgbClr val="AFD4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188806"/>
            <a:ext cx="8869958" cy="5833168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321469" y="266728"/>
            <a:ext cx="639657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Component </a:t>
            </a:r>
            <a:r>
              <a:rPr lang="en-US" sz="4700" dirty="0" smtClean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structure</a:t>
            </a:r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2" y="960077"/>
            <a:ext cx="10872042" cy="651174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818512" y="1708314"/>
            <a:ext cx="281173" cy="2868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85" dirty="0"/>
              <a:t>1</a:t>
            </a:r>
            <a:endParaRPr lang="ko-KR" altLang="en-US" sz="1985" dirty="0"/>
          </a:p>
        </p:txBody>
      </p:sp>
      <p:sp>
        <p:nvSpPr>
          <p:cNvPr id="4" name="Object 2"/>
          <p:cNvSpPr txBox="1"/>
          <p:nvPr/>
        </p:nvSpPr>
        <p:spPr>
          <a:xfrm>
            <a:off x="321469" y="266728"/>
            <a:ext cx="639657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function </a:t>
            </a:r>
            <a:r>
              <a:rPr lang="en-US" sz="4700" dirty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1</a:t>
            </a:r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97869" y="885825"/>
            <a:ext cx="10010460" cy="6476441"/>
            <a:chOff x="1425148" y="276784"/>
            <a:chExt cx="10844657" cy="701613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148" y="276784"/>
              <a:ext cx="10844657" cy="7016139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9870677" y="4427780"/>
              <a:ext cx="281173" cy="2868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85" dirty="0"/>
                <a:t>2</a:t>
              </a:r>
              <a:endParaRPr lang="ko-KR" altLang="en-US" sz="1985" dirty="0"/>
            </a:p>
          </p:txBody>
        </p:sp>
      </p:grpSp>
      <p:sp>
        <p:nvSpPr>
          <p:cNvPr id="4" name="Object 2"/>
          <p:cNvSpPr txBox="1"/>
          <p:nvPr/>
        </p:nvSpPr>
        <p:spPr>
          <a:xfrm>
            <a:off x="321469" y="266728"/>
            <a:ext cx="639657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function </a:t>
            </a:r>
            <a:r>
              <a:rPr lang="en-US" sz="4700" dirty="0" smtClean="0">
                <a:solidFill>
                  <a:srgbClr val="AFD485"/>
                </a:solidFill>
                <a:latin typeface="Bebas Neue" pitchFamily="34" charset="0"/>
                <a:cs typeface="Bebas Neue" pitchFamily="34" charset="0"/>
              </a:rPr>
              <a:t>2</a:t>
            </a:r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333721" y="188127"/>
            <a:ext cx="184200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return </a:t>
            </a:r>
            <a:r>
              <a:rPr lang="en-US" sz="900" dirty="0" err="1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Kurly</a:t>
            </a:r>
            <a:r>
              <a:rPr lang="en-US" sz="900" dirty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1111</Words>
  <Application>Microsoft Office PowerPoint</Application>
  <PresentationFormat>사용자 지정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나눔스퀘어_ac ExtraBold</vt:lpstr>
      <vt:lpstr>Bebas Neue</vt:lpstr>
      <vt:lpstr>Calibri</vt:lpstr>
      <vt:lpstr>맑은 고딕</vt:lpstr>
      <vt:lpstr>NanumSquare ExtraBold</vt:lpstr>
      <vt:lpstr>Arial</vt:lpstr>
      <vt:lpstr>나눔스퀘어 ExtraBold</vt:lpstr>
      <vt:lpstr>NanumSquare</vt:lpstr>
      <vt:lpstr>?? ??</vt:lpstr>
      <vt:lpstr>Noto Sans KR Medium</vt:lpstr>
      <vt:lpstr>나눔스퀘어_ac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36</cp:revision>
  <dcterms:created xsi:type="dcterms:W3CDTF">2022-08-24T03:44:39Z</dcterms:created>
  <dcterms:modified xsi:type="dcterms:W3CDTF">2022-08-24T08:49:19Z</dcterms:modified>
  <cp:version/>
</cp:coreProperties>
</file>