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7259" r:id="rId1"/>
  </p:sldMasterIdLst>
  <p:notesMasterIdLst>
    <p:notesMasterId r:id="rId10"/>
  </p:notesMasterIdLst>
  <p:handoutMasterIdLst>
    <p:handoutMasterId r:id="rId11"/>
  </p:handoutMasterIdLst>
  <p:sldIdLst>
    <p:sldId id="1039" r:id="rId2"/>
    <p:sldId id="1068" r:id="rId3"/>
    <p:sldId id="1076" r:id="rId4"/>
    <p:sldId id="1077" r:id="rId5"/>
    <p:sldId id="1078" r:id="rId6"/>
    <p:sldId id="1079" r:id="rId7"/>
    <p:sldId id="1075" r:id="rId8"/>
    <p:sldId id="1043" r:id="rId9"/>
  </p:sldIdLst>
  <p:sldSz cx="9906000" cy="6858000" type="A4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>
          <p15:clr>
            <a:srgbClr val="A4A3A4"/>
          </p15:clr>
        </p15:guide>
        <p15:guide id="2" orient="horz" pos="3475">
          <p15:clr>
            <a:srgbClr val="A4A3A4"/>
          </p15:clr>
        </p15:guide>
        <p15:guide id="3" orient="horz" pos="164">
          <p15:clr>
            <a:srgbClr val="A4A3A4"/>
          </p15:clr>
        </p15:guide>
        <p15:guide id="4" pos="3982">
          <p15:clr>
            <a:srgbClr val="A4A3A4"/>
          </p15:clr>
        </p15:guide>
        <p15:guide id="5" pos="6023">
          <p15:clr>
            <a:srgbClr val="A4A3A4"/>
          </p15:clr>
        </p15:guide>
        <p15:guide id="6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2F4F8"/>
    <a:srgbClr val="D7D7DC"/>
    <a:srgbClr val="EAEAEA"/>
    <a:srgbClr val="99CCFF"/>
    <a:srgbClr val="D9D9D9"/>
    <a:srgbClr val="42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8" autoAdjust="0"/>
    <p:restoredTop sz="98793" autoAdjust="0"/>
  </p:normalViewPr>
  <p:slideViewPr>
    <p:cSldViewPr>
      <p:cViewPr varScale="1">
        <p:scale>
          <a:sx n="76" d="100"/>
          <a:sy n="76" d="100"/>
        </p:scale>
        <p:origin x="1632" y="84"/>
      </p:cViewPr>
      <p:guideLst>
        <p:guide orient="horz" pos="1842"/>
        <p:guide orient="horz" pos="3475"/>
        <p:guide orient="horz" pos="164"/>
        <p:guide pos="3982"/>
        <p:guide pos="6023"/>
        <p:guide pos="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1740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B3EBC515-15D3-474D-AB12-B273617A26B7}" type="datetimeFigureOut">
              <a:rPr lang="ko-KR" altLang="en-US"/>
              <a:pPr>
                <a:defRPr/>
              </a:pPr>
              <a:t>2025-05-23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832B3A2F-2E70-4024-B353-BBE72F9AB12C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653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79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B0AB3E9-12A8-4B26-AE12-7CD1BA203D87}" type="datetimeFigureOut">
              <a:rPr lang="ko-KR" altLang="en-US"/>
              <a:pPr>
                <a:defRPr/>
              </a:pPr>
              <a:t>2025-05-23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79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6C22060-D381-4139-9959-931A62CCA165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8458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 userDrawn="1"/>
        </p:nvGrpSpPr>
        <p:grpSpPr bwMode="auto">
          <a:xfrm>
            <a:off x="292366" y="2689225"/>
            <a:ext cx="9402961" cy="230188"/>
            <a:chOff x="329" y="1821"/>
            <a:chExt cx="6071" cy="0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 dirty="0">
                <a:solidFill>
                  <a:prstClr val="black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endParaRPr>
            </a:p>
          </p:txBody>
        </p:sp>
      </p:grpSp>
      <p:sp>
        <p:nvSpPr>
          <p:cNvPr id="2" name="Text Box 5">
            <a:extLst>
              <a:ext uri="{FF2B5EF4-FFF2-40B4-BE49-F238E27FC236}">
                <a16:creationId xmlns:a16="http://schemas.microsoft.com/office/drawing/2014/main" id="{3C9C5821-4C73-A147-77D8-33C8FA1FB4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4365" y="1700609"/>
            <a:ext cx="7973905" cy="369332"/>
          </a:xfrm>
          <a:prstGeom prst="rect">
            <a:avLst/>
          </a:prstGeom>
          <a:noFill/>
          <a:ln>
            <a:noFill/>
          </a:ln>
        </p:spPr>
        <p:txBody>
          <a:bodyPr wrap="none" lIns="36000" tIns="0" rIns="36000" bIns="0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년도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학기 </a:t>
            </a: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SW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전문인재양성사업 교육과정 프로젝트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4B8636-4CAB-29A4-4494-AF304FA96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1662" y="5884253"/>
            <a:ext cx="1724349" cy="561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C1BF09-3978-0851-115F-6681C4D4BD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92366" y="950943"/>
            <a:ext cx="2486093" cy="86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7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ine 10"/>
          <p:cNvSpPr>
            <a:spLocks noChangeShapeType="1"/>
          </p:cNvSpPr>
          <p:nvPr userDrawn="1"/>
        </p:nvSpPr>
        <p:spPr bwMode="auto">
          <a:xfrm flipV="1">
            <a:off x="272480" y="692696"/>
            <a:ext cx="9361040" cy="0"/>
          </a:xfrm>
          <a:prstGeom prst="line">
            <a:avLst/>
          </a:prstGeom>
          <a:noFill/>
          <a:ln w="15875">
            <a:solidFill>
              <a:schemeClr val="bg1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ko-KR" altLang="en-US" sz="1400" b="1" dirty="0">
              <a:solidFill>
                <a:prstClr val="black"/>
              </a:solidFill>
              <a:latin typeface="Tahoma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7CCC4-CE44-4972-9778-B4C7AA929E31}"/>
              </a:ext>
            </a:extLst>
          </p:cNvPr>
          <p:cNvSpPr txBox="1">
            <a:spLocks/>
          </p:cNvSpPr>
          <p:nvPr userDrawn="1"/>
        </p:nvSpPr>
        <p:spPr>
          <a:xfrm>
            <a:off x="4717385" y="6407423"/>
            <a:ext cx="536575" cy="363537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r" defTabSz="957838" rtl="0" fontAlgn="auto" latinLnBrk="1">
              <a:spcBef>
                <a:spcPts val="0"/>
              </a:spcBef>
              <a:spcAft>
                <a:spcPts val="0"/>
              </a:spcAft>
              <a:defRPr kumimoji="0" sz="1400" b="0" kern="12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7F861964-1CCF-4A50-9FCA-06A59C6C789C}" type="slidenum">
              <a:rPr lang="ko-KR" altLang="en-US" sz="1100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sz="11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F575BB-E958-C685-9D22-D09AA42ED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453568D-8A73-5C90-5544-A759E0B50D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7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 flipV="1">
            <a:off x="0" y="0"/>
            <a:ext cx="9906000" cy="833438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prstClr val="white"/>
              </a:solidFill>
            </a:endParaRPr>
          </a:p>
        </p:txBody>
      </p:sp>
      <p:sp>
        <p:nvSpPr>
          <p:cNvPr id="15" name="Rectangle 173"/>
          <p:cNvSpPr>
            <a:spLocks noChangeArrowheads="1"/>
          </p:cNvSpPr>
          <p:nvPr userDrawn="1"/>
        </p:nvSpPr>
        <p:spPr bwMode="auto">
          <a:xfrm>
            <a:off x="4632325" y="6508750"/>
            <a:ext cx="6810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728" tIns="45365" rIns="90728" bIns="45365" anchor="b"/>
          <a:lstStyle/>
          <a:p>
            <a:pPr algn="ctr" defTabSz="906463"/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  <a:fld id="{682B21EF-E9E6-4741-9643-EC81785A7642}" type="slidenum">
              <a:rPr lang="en-US" altLang="ko-KR" sz="1200" smtClean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pPr algn="ctr" defTabSz="906463"/>
              <a:t>‹#›</a:t>
            </a:fld>
            <a:r>
              <a:rPr lang="en-US" altLang="ko-KR" sz="1200" dirty="0">
                <a:solidFill>
                  <a:srgbClr val="000000"/>
                </a:solidFill>
                <a:latin typeface="Times New Roman" pitchFamily="18" charset="0"/>
                <a:ea typeface="굴림" charset="-127"/>
              </a:rPr>
              <a:t>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27C42A-79C1-4EC6-D266-DF3637436F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16644" y="6366192"/>
            <a:ext cx="1118615" cy="3643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A8187B7-11C2-4BC8-EC14-DCAED796AD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456" y="6256626"/>
            <a:ext cx="1595848" cy="55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FC735147-B5F9-48DC-81E9-B952D5CC46B1}" type="datetime1">
              <a:rPr lang="ko-KR" altLang="en-US"/>
              <a:pPr>
                <a:defRPr/>
              </a:pPr>
              <a:t>2025-05-23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 dirty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27A565D7-14C9-4D3D-B1F4-BFC689C948F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9531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260" r:id="rId1"/>
    <p:sldLayoutId id="2147487261" r:id="rId2"/>
    <p:sldLayoutId id="2147487249" r:id="rId3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391852" y="2060848"/>
            <a:ext cx="4345124" cy="669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3969" tIns="41985" rIns="83969" bIns="41985">
            <a:spAutoFit/>
          </a:bodyPr>
          <a:lstStyle>
            <a:lvl1pPr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defTabSz="838200" eaLnBrk="0" hangingPunct="0"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ko-KR" sz="1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Functional Spec</a:t>
            </a:r>
            <a:b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51499" y="4948071"/>
            <a:ext cx="1007949" cy="331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3969" tIns="41985" rIns="83969" bIns="41985">
            <a:spAutoFit/>
          </a:bodyPr>
          <a:lstStyle>
            <a:lvl1pPr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838200" eaLnBrk="0" hangingPunct="0"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838200" eaLnBrk="0" fontAlgn="base" hangingPunct="0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marR="0" lvl="0" indent="0" algn="l" defTabSz="838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2023.11 </a:t>
            </a:r>
          </a:p>
        </p:txBody>
      </p:sp>
    </p:spTree>
    <p:extLst>
      <p:ext uri="{BB962C8B-B14F-4D97-AF65-F5344CB8AC3E}">
        <p14:creationId xmlns:p14="http://schemas.microsoft.com/office/powerpoint/2010/main" val="143504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398152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 목록 조회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추가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 목록 조회</a:t>
                      </a:r>
                    </a:p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 추가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905245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목록 조회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-&gt;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추가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2896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756653" y="4116598"/>
            <a:ext cx="288032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D1CBF62-12E7-4CE7-8D4D-B68F9C6E1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4380122"/>
            <a:ext cx="3725597" cy="178518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4954406" y="5661248"/>
            <a:ext cx="216024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1E8A40E-6D14-416A-B4F1-F6E6F53BDA87}"/>
              </a:ext>
            </a:extLst>
          </p:cNvPr>
          <p:cNvSpPr/>
          <p:nvPr/>
        </p:nvSpPr>
        <p:spPr>
          <a:xfrm>
            <a:off x="3564516" y="4222882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63BB017-D06B-4B93-BFC4-40653BF3097F}"/>
              </a:ext>
            </a:extLst>
          </p:cNvPr>
          <p:cNvSpPr/>
          <p:nvPr/>
        </p:nvSpPr>
        <p:spPr>
          <a:xfrm>
            <a:off x="4766344" y="5791285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5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4107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 정보 수정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 정보 수정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023956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정보 수정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2896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152800" y="2852936"/>
            <a:ext cx="170672" cy="13285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7A7CA-3830-4F78-9E96-B07A46C1FD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856" y="4382062"/>
            <a:ext cx="3725597" cy="178324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4953000" y="5661248"/>
            <a:ext cx="216024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D28FAC-F2AE-4092-AEAA-BF547C7B7704}"/>
              </a:ext>
            </a:extLst>
          </p:cNvPr>
          <p:cNvSpPr/>
          <p:nvPr/>
        </p:nvSpPr>
        <p:spPr>
          <a:xfrm>
            <a:off x="2984484" y="298578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CB43D90-5D20-4B90-96C5-4A043E2DB9C3}"/>
              </a:ext>
            </a:extLst>
          </p:cNvPr>
          <p:cNvSpPr/>
          <p:nvPr/>
        </p:nvSpPr>
        <p:spPr>
          <a:xfrm>
            <a:off x="4771984" y="5796181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22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10380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 삭제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 삭제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024847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 삭제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9284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285151" y="2868652"/>
            <a:ext cx="227689" cy="1283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EDFD2B-9BF2-42BF-BFD8-FB9FC06389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16" y="4358716"/>
            <a:ext cx="3697185" cy="176771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5673080" y="4437112"/>
            <a:ext cx="144016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FC28C0C-3D18-4D53-AFF1-C056CB16A295}"/>
              </a:ext>
            </a:extLst>
          </p:cNvPr>
          <p:cNvSpPr/>
          <p:nvPr/>
        </p:nvSpPr>
        <p:spPr>
          <a:xfrm>
            <a:off x="3113994" y="2996952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9A69E2F-1841-4BC2-B0B4-4E0A534C8017}"/>
              </a:ext>
            </a:extLst>
          </p:cNvPr>
          <p:cNvSpPr/>
          <p:nvPr/>
        </p:nvSpPr>
        <p:spPr>
          <a:xfrm>
            <a:off x="5464779" y="458112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8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690876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부서원 관리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부서원 관리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769194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부서원 관리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2896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474330" y="3185345"/>
            <a:ext cx="267182" cy="1099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위로 굽음 16">
            <a:extLst>
              <a:ext uri="{FF2B5EF4-FFF2-40B4-BE49-F238E27FC236}">
                <a16:creationId xmlns:a16="http://schemas.microsoft.com/office/drawing/2014/main" id="{532219BC-FEED-4DF5-BEB7-7F1AC5F0BDB9}"/>
              </a:ext>
            </a:extLst>
          </p:cNvPr>
          <p:cNvSpPr/>
          <p:nvPr/>
        </p:nvSpPr>
        <p:spPr>
          <a:xfrm rot="5400000">
            <a:off x="2517300" y="4712572"/>
            <a:ext cx="850392" cy="73152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38B7A6-4D92-4E95-81BB-255C2AC05B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706" y="3368023"/>
            <a:ext cx="3725598" cy="1785182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4306123" y="3933056"/>
            <a:ext cx="216024" cy="1204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99BC19-EF42-41CB-8423-8BD0C01591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4380811"/>
            <a:ext cx="3725597" cy="178324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80497B-4C50-433D-9747-68E5455487C1}"/>
              </a:ext>
            </a:extLst>
          </p:cNvPr>
          <p:cNvSpPr/>
          <p:nvPr/>
        </p:nvSpPr>
        <p:spPr>
          <a:xfrm>
            <a:off x="2288704" y="4437112"/>
            <a:ext cx="163875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201113-5849-4AF0-B5CC-4001E94671F8}"/>
              </a:ext>
            </a:extLst>
          </p:cNvPr>
          <p:cNvSpPr/>
          <p:nvPr/>
        </p:nvSpPr>
        <p:spPr>
          <a:xfrm>
            <a:off x="3198183" y="4725144"/>
            <a:ext cx="220146" cy="14401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9079D12-E49F-4AEF-AA15-5036C2C1B08F}"/>
              </a:ext>
            </a:extLst>
          </p:cNvPr>
          <p:cNvSpPr/>
          <p:nvPr/>
        </p:nvSpPr>
        <p:spPr>
          <a:xfrm>
            <a:off x="3306014" y="3279623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EB744B3-FE88-4968-9CD7-EF6F5BC5D381}"/>
              </a:ext>
            </a:extLst>
          </p:cNvPr>
          <p:cNvSpPr/>
          <p:nvPr/>
        </p:nvSpPr>
        <p:spPr>
          <a:xfrm>
            <a:off x="4522147" y="4031617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E014A81-15AE-4B9C-82DC-61BB123F5652}"/>
              </a:ext>
            </a:extLst>
          </p:cNvPr>
          <p:cNvSpPr/>
          <p:nvPr/>
        </p:nvSpPr>
        <p:spPr>
          <a:xfrm>
            <a:off x="3047745" y="486254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624F38E-5F5E-4407-8DB5-93F9CF1CE071}"/>
              </a:ext>
            </a:extLst>
          </p:cNvPr>
          <p:cNvSpPr/>
          <p:nvPr/>
        </p:nvSpPr>
        <p:spPr>
          <a:xfrm>
            <a:off x="2129327" y="4574516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4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198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7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369225"/>
              </p:ext>
            </p:extLst>
          </p:nvPr>
        </p:nvGraphicFramePr>
        <p:xfrm>
          <a:off x="319088" y="2205038"/>
          <a:ext cx="9242425" cy="3960266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9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79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명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–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부서장 설정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관련 기능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283">
                <a:tc gridSpan="2"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en-US" altLang="ko-KR" sz="1100" b="0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부서장 설정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6" name="Group 6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654554"/>
              </p:ext>
            </p:extLst>
          </p:nvPr>
        </p:nvGraphicFramePr>
        <p:xfrm>
          <a:off x="319088" y="765175"/>
          <a:ext cx="9242425" cy="1367156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7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부서장 설정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10BFE97F-5C98-4B77-AC25-D11B467EC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88" y="2492896"/>
            <a:ext cx="3725597" cy="176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6D60E4-4508-49DF-A742-EA265BF04F65}"/>
              </a:ext>
            </a:extLst>
          </p:cNvPr>
          <p:cNvSpPr/>
          <p:nvPr/>
        </p:nvSpPr>
        <p:spPr>
          <a:xfrm>
            <a:off x="3471003" y="3167191"/>
            <a:ext cx="227689" cy="1283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AF2F701-5FF1-44A4-AEE3-9817F6045E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48" y="4385943"/>
            <a:ext cx="3725597" cy="177936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578FAB-48AC-404E-A431-A93BD15AEED8}"/>
              </a:ext>
            </a:extLst>
          </p:cNvPr>
          <p:cNvSpPr/>
          <p:nvPr/>
        </p:nvSpPr>
        <p:spPr>
          <a:xfrm>
            <a:off x="5529064" y="4518606"/>
            <a:ext cx="216024" cy="12029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FAB2CB-BC6D-4334-8927-976D021B1167}"/>
              </a:ext>
            </a:extLst>
          </p:cNvPr>
          <p:cNvSpPr/>
          <p:nvPr/>
        </p:nvSpPr>
        <p:spPr>
          <a:xfrm>
            <a:off x="6609184" y="4661247"/>
            <a:ext cx="216024" cy="15391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3526D2F-3C2B-418E-9C65-7B446F17A1D4}"/>
              </a:ext>
            </a:extLst>
          </p:cNvPr>
          <p:cNvSpPr/>
          <p:nvPr/>
        </p:nvSpPr>
        <p:spPr>
          <a:xfrm>
            <a:off x="5384794" y="463889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3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869040-7856-4AC6-9EBE-3AB11CC26819}"/>
              </a:ext>
            </a:extLst>
          </p:cNvPr>
          <p:cNvSpPr/>
          <p:nvPr/>
        </p:nvSpPr>
        <p:spPr>
          <a:xfrm>
            <a:off x="3308256" y="3289578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DE2ACAB-8B80-44BD-BAB8-CB282436F800}"/>
              </a:ext>
            </a:extLst>
          </p:cNvPr>
          <p:cNvSpPr/>
          <p:nvPr/>
        </p:nvSpPr>
        <p:spPr>
          <a:xfrm>
            <a:off x="6431160" y="4815160"/>
            <a:ext cx="168316" cy="15724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7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29340"/>
              </p:ext>
            </p:extLst>
          </p:nvPr>
        </p:nvGraphicFramePr>
        <p:xfrm>
          <a:off x="319088" y="765175"/>
          <a:ext cx="9242425" cy="289243"/>
        </p:xfrm>
        <a:graphic>
          <a:graphicData uri="http://schemas.openxmlformats.org/drawingml/2006/table">
            <a:tbl>
              <a:tblPr/>
              <a:tblGrid>
                <a:gridCol w="9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0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roup 19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4161745"/>
              </p:ext>
            </p:extLst>
          </p:nvPr>
        </p:nvGraphicFramePr>
        <p:xfrm>
          <a:off x="319088" y="1075988"/>
          <a:ext cx="9243265" cy="5161324"/>
        </p:xfrm>
        <a:graphic>
          <a:graphicData uri="http://schemas.openxmlformats.org/drawingml/2006/table">
            <a:tbl>
              <a:tblPr/>
              <a:tblGrid>
                <a:gridCol w="973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7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2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명</a:t>
                      </a:r>
                      <a:endParaRPr kumimoji="1" lang="ko-KR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로직 설명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 기능</a:t>
                      </a: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부서목록조회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ORGDEPTMASTER </a:t>
                      </a:r>
                      <a:r>
                        <a:rPr lang="ko-KR" altLang="en-US" sz="1100" dirty="0"/>
                        <a:t>테이블에서 전체 부서 목록을 조회</a:t>
                      </a:r>
                      <a:r>
                        <a:rPr lang="en-US" altLang="ko-KR" sz="1100" dirty="0"/>
                        <a:t>.</a:t>
                      </a:r>
                    </a:p>
                    <a:p>
                      <a:r>
                        <a:rPr lang="en-US" altLang="ko-KR" sz="1100" dirty="0"/>
                        <a:t>HRIMASTER </a:t>
                      </a:r>
                      <a:r>
                        <a:rPr lang="ko-KR" altLang="en-US" sz="1100" dirty="0"/>
                        <a:t>조인으로 부서장의 이름</a:t>
                      </a:r>
                      <a:r>
                        <a:rPr lang="en-US" altLang="ko-KR" sz="1100" dirty="0"/>
                        <a:t>(EMP_NAME)</a:t>
                      </a:r>
                      <a:r>
                        <a:rPr lang="ko-KR" altLang="en-US" sz="1100" dirty="0"/>
                        <a:t>과 부서 인원 수</a:t>
                      </a:r>
                      <a:r>
                        <a:rPr lang="en-US" altLang="ko-KR" sz="1100" dirty="0"/>
                        <a:t>(COUNT) </a:t>
                      </a:r>
                      <a:r>
                        <a:rPr lang="ko-KR" altLang="en-US" sz="1100" dirty="0"/>
                        <a:t>포함</a:t>
                      </a:r>
                      <a:endParaRPr lang="en-US" altLang="ko-KR" sz="1100" dirty="0"/>
                    </a:p>
                    <a:p>
                      <a:endParaRPr lang="en-US" altLang="ko-KR" sz="1100" dirty="0"/>
                    </a:p>
                    <a:p>
                      <a:r>
                        <a:rPr lang="en-US" altLang="ko-KR" sz="1100" dirty="0"/>
                        <a:t>DEPT_CODE </a:t>
                      </a:r>
                      <a:r>
                        <a:rPr lang="ko-KR" altLang="en-US" sz="1100" dirty="0"/>
                        <a:t>기준 오름차순 정렬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부서추가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입력된 부서코드가 기존에 존재하는지 확인 </a:t>
                      </a:r>
                      <a:r>
                        <a:rPr lang="en-US" altLang="ko-KR" sz="1100" dirty="0"/>
                        <a:t>(</a:t>
                      </a:r>
                      <a:r>
                        <a:rPr lang="en-US" altLang="ko-KR" sz="1100" dirty="0" err="1"/>
                        <a:t>countByDeptCode</a:t>
                      </a:r>
                      <a:r>
                        <a:rPr lang="en-US" altLang="ko-KR" sz="1100" dirty="0"/>
                        <a:t>). </a:t>
                      </a:r>
                      <a:r>
                        <a:rPr lang="ko-KR" altLang="en-US" sz="1100" dirty="0"/>
                        <a:t>이미 존재하는 경우 중복 코드</a:t>
                      </a:r>
                      <a:r>
                        <a:rPr lang="en-US" altLang="ko-KR" sz="1100" dirty="0"/>
                        <a:t> </a:t>
                      </a:r>
                      <a:r>
                        <a:rPr lang="ko-KR" altLang="en-US" sz="1100" dirty="0"/>
                        <a:t>예외 발생 → 사용자에게 오류 메시지 출력 후 등록 중단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유효성 정제 후 </a:t>
                      </a:r>
                      <a:r>
                        <a:rPr lang="en-US" altLang="ko-KR" sz="1100" dirty="0"/>
                        <a:t>ORGDEPTMASTER</a:t>
                      </a:r>
                      <a:r>
                        <a:rPr lang="ko-KR" altLang="en-US" sz="1100" dirty="0"/>
                        <a:t>에 </a:t>
                      </a:r>
                      <a:r>
                        <a:rPr lang="en-US" altLang="ko-KR" sz="1100" dirty="0"/>
                        <a:t>INSERT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포함 데이터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부서코드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부서명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부서구분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상위부서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시작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종료일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사용여부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근무패턴</a:t>
                      </a:r>
                      <a:endParaRPr lang="en-US" altLang="ko-KR" sz="11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260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>
                          <a:effectLst/>
                        </a:rPr>
                        <a:t>부서정보수정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dirty="0"/>
                        <a:t>수정 시 기존 부서코드와 변경된 부서코드가 다를 경우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중복 여부 체크</a:t>
                      </a:r>
                      <a:r>
                        <a:rPr lang="en-US" altLang="ko-KR" sz="1100" dirty="0"/>
                        <a:t>. </a:t>
                      </a:r>
                      <a:r>
                        <a:rPr lang="ko-KR" altLang="en-US" sz="1100" dirty="0"/>
                        <a:t>시작일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종료일 기본값 처리</a:t>
                      </a:r>
                      <a:br>
                        <a:rPr lang="en-US" altLang="ko-KR" sz="1100" dirty="0"/>
                      </a:br>
                      <a:endParaRPr lang="en-US" altLang="ko-KR" sz="1100" dirty="0"/>
                    </a:p>
                    <a:p>
                      <a:pPr fontAlgn="base" latinLnBrk="0"/>
                      <a:r>
                        <a:rPr lang="en-US" altLang="ko-KR" sz="1100" dirty="0"/>
                        <a:t>ORGDEPTMASTER </a:t>
                      </a:r>
                      <a:r>
                        <a:rPr lang="ko-KR" altLang="en-US" sz="1100" dirty="0"/>
                        <a:t>테이블에 </a:t>
                      </a:r>
                      <a:r>
                        <a:rPr lang="en-US" altLang="ko-KR" sz="1100" dirty="0"/>
                        <a:t>UPDATE </a:t>
                      </a:r>
                      <a:r>
                        <a:rPr lang="ko-KR" altLang="en-US" sz="1100" dirty="0"/>
                        <a:t>수행</a:t>
                      </a:r>
                      <a:endParaRPr lang="en-US" altLang="ko-KR" sz="1100" dirty="0"/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부서삭제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ORGDEPTMASTER</a:t>
                      </a:r>
                      <a:r>
                        <a:rPr lang="ko-KR" altLang="en-US" sz="1100" dirty="0"/>
                        <a:t>에서 부서코드를 기준으로 </a:t>
                      </a:r>
                      <a:r>
                        <a:rPr lang="en-US" altLang="ko-KR" sz="1100" dirty="0"/>
                        <a:t>DELETE</a:t>
                      </a:r>
                    </a:p>
                    <a:p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해당 부서에 소속된 인원이 존재할 경우 예외 발생 → 삭제 중단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93777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부서원관리</a:t>
                      </a: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사원 배정</a:t>
                      </a:r>
                      <a:r>
                        <a:rPr lang="en-US" altLang="ko-KR" sz="1100" dirty="0"/>
                        <a:t>: HRIMASTER.DEPT_CODE</a:t>
                      </a:r>
                      <a:r>
                        <a:rPr lang="ko-KR" altLang="en-US" sz="1100" dirty="0"/>
                        <a:t>에 부서코드 업데이트</a:t>
                      </a:r>
                      <a:br>
                        <a:rPr lang="ko-KR" altLang="en-US" sz="1100" dirty="0"/>
                      </a:br>
                      <a:r>
                        <a:rPr lang="ko-KR" altLang="en-US" sz="1100" dirty="0"/>
                        <a:t>사원 제거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부서코드를 </a:t>
                      </a:r>
                      <a:r>
                        <a:rPr lang="en-US" altLang="ko-KR" sz="1100" dirty="0"/>
                        <a:t>NULL</a:t>
                      </a:r>
                      <a:r>
                        <a:rPr lang="ko-KR" altLang="en-US" sz="1100" dirty="0"/>
                        <a:t>로 처리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부서장을 제거하는 경우 권한</a:t>
                      </a:r>
                      <a:r>
                        <a:rPr lang="en-US" altLang="ko-KR" sz="1100" dirty="0"/>
                        <a:t>(IS_HEADER) 'N'</a:t>
                      </a:r>
                      <a:r>
                        <a:rPr lang="ko-KR" altLang="en-US" sz="1100" dirty="0"/>
                        <a:t>으로 변경하고 </a:t>
                      </a:r>
                      <a:r>
                        <a:rPr lang="en-US" altLang="ko-KR" sz="1100" dirty="0"/>
                        <a:t>ORGDEPTMASTER.DEPT_LEADER</a:t>
                      </a:r>
                      <a:r>
                        <a:rPr lang="ko-KR" altLang="en-US" sz="1100" dirty="0"/>
                        <a:t>도 </a:t>
                      </a:r>
                      <a:r>
                        <a:rPr lang="en-US" altLang="ko-KR" sz="1100" dirty="0"/>
                        <a:t>NULL </a:t>
                      </a:r>
                      <a:r>
                        <a:rPr lang="ko-KR" altLang="en-US" sz="1100" dirty="0"/>
                        <a:t>처리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001441"/>
                  </a:ext>
                </a:extLst>
              </a:tr>
              <a:tr h="7957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>
                          <a:effectLst/>
                        </a:rPr>
                        <a:t>부서장설정</a:t>
                      </a:r>
                      <a:endParaRPr lang="ko-KR" altLang="en-US" sz="1100" dirty="0">
                        <a:effectLst/>
                      </a:endParaRPr>
                    </a:p>
                  </a:txBody>
                  <a:tcPr marL="76200" marR="762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선택한 사원을 </a:t>
                      </a:r>
                      <a:r>
                        <a:rPr lang="en-US" altLang="ko-KR" sz="1100" dirty="0"/>
                        <a:t>ORGDEPTMASTER.DEPT_LEADER</a:t>
                      </a:r>
                      <a:r>
                        <a:rPr lang="ko-KR" altLang="en-US" sz="1100" dirty="0"/>
                        <a:t>로 설정하고</a:t>
                      </a:r>
                      <a:r>
                        <a:rPr lang="en-US" altLang="ko-KR" sz="1100" dirty="0"/>
                        <a:t>, HRIMASTER.IS_HEADER</a:t>
                      </a:r>
                      <a:r>
                        <a:rPr lang="ko-KR" altLang="en-US" sz="1100" dirty="0"/>
                        <a:t>를 </a:t>
                      </a:r>
                      <a:r>
                        <a:rPr lang="en-US" altLang="ko-KR" sz="1100" dirty="0"/>
                        <a:t>'Y'</a:t>
                      </a:r>
                      <a:r>
                        <a:rPr lang="ko-KR" altLang="en-US" sz="1100" dirty="0"/>
                        <a:t>로 업데이트</a:t>
                      </a:r>
                      <a:endParaRPr lang="en-US" altLang="ko-KR" sz="1100" dirty="0"/>
                    </a:p>
                    <a:p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기존 부서장이 존재할 경우 해당 인원의 </a:t>
                      </a:r>
                      <a:r>
                        <a:rPr lang="en-US" altLang="ko-KR" sz="1100" dirty="0"/>
                        <a:t>IS_HEADER</a:t>
                      </a:r>
                      <a:r>
                        <a:rPr lang="ko-KR" altLang="en-US" sz="1100" dirty="0"/>
                        <a:t>를 </a:t>
                      </a:r>
                      <a:r>
                        <a:rPr lang="en-US" altLang="ko-KR" sz="1100" dirty="0"/>
                        <a:t>'N'</a:t>
                      </a:r>
                      <a:r>
                        <a:rPr lang="ko-KR" altLang="en-US" sz="1100" dirty="0"/>
                        <a:t>으로 변경 후 새로운 부서장으로 교체 처리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18000" marB="18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887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110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7"/>
          <p:cNvSpPr>
            <a:spLocks noChangeArrowheads="1"/>
          </p:cNvSpPr>
          <p:nvPr/>
        </p:nvSpPr>
        <p:spPr bwMode="auto">
          <a:xfrm>
            <a:off x="219208" y="254876"/>
            <a:ext cx="5957888" cy="4246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389" tIns="45695" rIns="91389" bIns="45695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ko-KR" sz="2400" b="1" dirty="0">
                <a:latin typeface="현대하모니 M" panose="02020603020101020101" pitchFamily="18" charset="-127"/>
                <a:ea typeface="현대하모니 M" panose="02020603020101020101" pitchFamily="18" charset="-127"/>
              </a:rPr>
              <a:t>Functional Spec</a:t>
            </a:r>
          </a:p>
        </p:txBody>
      </p:sp>
      <p:graphicFrame>
        <p:nvGraphicFramePr>
          <p:cNvPr id="20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561148"/>
              </p:ext>
            </p:extLst>
          </p:nvPr>
        </p:nvGraphicFramePr>
        <p:xfrm>
          <a:off x="319088" y="765175"/>
          <a:ext cx="9241504" cy="5414415"/>
        </p:xfrm>
        <a:graphic>
          <a:graphicData uri="http://schemas.openxmlformats.org/drawingml/2006/table">
            <a:tbl>
              <a:tblPr/>
              <a:tblGrid>
                <a:gridCol w="961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6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M-002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개발항목명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ESS – </a:t>
                      </a: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부서관리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기능</a:t>
                      </a:r>
                    </a:p>
                  </a:txBody>
                  <a:tcPr marL="54000" marR="5400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6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고려사항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Arial" panose="020B0604020202020204" pitchFamily="34" charset="0"/>
                        <a:buChar char="•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34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전제사항 </a:t>
                      </a:r>
                      <a:b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선결사항</a:t>
                      </a:r>
                    </a:p>
                  </a:txBody>
                  <a:tcPr marL="34290" marR="34290" marT="19050" marB="19050" anchor="ctr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247650" marR="0" lvl="0" indent="-24765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Pct val="80000"/>
                        <a:buFont typeface="Wingdings" pitchFamily="2" charset="2"/>
                        <a:buAutoNum type="arabicPeriod"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0" marR="34290" marT="19050" marB="19050" horzOverflow="overflow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360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11290</TotalTime>
  <Words>394</Words>
  <Application>Microsoft Office PowerPoint</Application>
  <PresentationFormat>A4 용지(210x297mm)</PresentationFormat>
  <Paragraphs>109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굴림</vt:lpstr>
      <vt:lpstr>맑은 고딕</vt:lpstr>
      <vt:lpstr>현대하모니 M</vt:lpstr>
      <vt:lpstr>Arial</vt:lpstr>
      <vt:lpstr>Tahoma</vt:lpstr>
      <vt:lpstr>Times New Roman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AES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admin</cp:lastModifiedBy>
  <cp:revision>1024</cp:revision>
  <cp:lastPrinted>2012-11-27T10:28:31Z</cp:lastPrinted>
  <dcterms:created xsi:type="dcterms:W3CDTF">2010-11-01T06:02:14Z</dcterms:created>
  <dcterms:modified xsi:type="dcterms:W3CDTF">2025-05-23T05:39:51Z</dcterms:modified>
</cp:coreProperties>
</file>