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7259" r:id="rId1"/>
  </p:sldMasterIdLst>
  <p:notesMasterIdLst>
    <p:notesMasterId r:id="rId6"/>
  </p:notesMasterIdLst>
  <p:handoutMasterIdLst>
    <p:handoutMasterId r:id="rId7"/>
  </p:handoutMasterIdLst>
  <p:sldIdLst>
    <p:sldId id="1039" r:id="rId2"/>
    <p:sldId id="1068" r:id="rId3"/>
    <p:sldId id="1075" r:id="rId4"/>
    <p:sldId id="1043" r:id="rId5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pos="3982">
          <p15:clr>
            <a:srgbClr val="A4A3A4"/>
          </p15:clr>
        </p15:guide>
        <p15:guide id="5" pos="6023">
          <p15:clr>
            <a:srgbClr val="A4A3A4"/>
          </p15:clr>
        </p15:guide>
        <p15:guide id="6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2F4F8"/>
    <a:srgbClr val="D7D7DC"/>
    <a:srgbClr val="EAEAEA"/>
    <a:srgbClr val="99CCFF"/>
    <a:srgbClr val="D9D9D9"/>
    <a:srgbClr val="42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8" autoAdjust="0"/>
    <p:restoredTop sz="98793" autoAdjust="0"/>
  </p:normalViewPr>
  <p:slideViewPr>
    <p:cSldViewPr>
      <p:cViewPr varScale="1">
        <p:scale>
          <a:sx n="76" d="100"/>
          <a:sy n="76" d="100"/>
        </p:scale>
        <p:origin x="1632" y="84"/>
      </p:cViewPr>
      <p:guideLst>
        <p:guide orient="horz" pos="1842"/>
        <p:guide orient="horz" pos="3475"/>
        <p:guide orient="horz" pos="164"/>
        <p:guide pos="3982"/>
        <p:guide pos="6023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174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EBC515-15D3-474D-AB12-B273617A26B7}" type="datetimeFigureOut">
              <a:rPr lang="ko-KR" altLang="en-US"/>
              <a:pPr>
                <a:defRPr/>
              </a:pPr>
              <a:t>2025-05-20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32B3A2F-2E70-4024-B353-BBE72F9AB1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5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0AB3E9-12A8-4B26-AE12-7CD1BA203D87}" type="datetimeFigureOut">
              <a:rPr lang="ko-KR" altLang="en-US"/>
              <a:pPr>
                <a:defRPr/>
              </a:pPr>
              <a:t>2025-05-20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C22060-D381-4139-9959-931A62CCA16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92366" y="2689225"/>
            <a:ext cx="9402961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3C9C5821-4C73-A147-77D8-33C8FA1FB4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4365" y="1700609"/>
            <a:ext cx="7973905" cy="369332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년도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SW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전문인재양성사업 교육과정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B8636-4CAB-29A4-4494-AF304FA96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662" y="5884253"/>
            <a:ext cx="1724349" cy="56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C1BF09-3978-0851-115F-6681C4D4B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2366" y="950943"/>
            <a:ext cx="2486093" cy="8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"/>
          <p:cNvSpPr>
            <a:spLocks noChangeShapeType="1"/>
          </p:cNvSpPr>
          <p:nvPr userDrawn="1"/>
        </p:nvSpPr>
        <p:spPr bwMode="auto">
          <a:xfrm flipV="1">
            <a:off x="272480" y="692696"/>
            <a:ext cx="9361040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 sz="14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7CCC4-CE44-4972-9778-B4C7AA929E31}"/>
              </a:ext>
            </a:extLst>
          </p:cNvPr>
          <p:cNvSpPr txBox="1">
            <a:spLocks/>
          </p:cNvSpPr>
          <p:nvPr userDrawn="1"/>
        </p:nvSpPr>
        <p:spPr>
          <a:xfrm>
            <a:off x="4717385" y="6407423"/>
            <a:ext cx="536575" cy="363537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r" defTabSz="957838" rtl="0" fontAlgn="auto" latinLnBrk="1">
              <a:spcBef>
                <a:spcPts val="0"/>
              </a:spcBef>
              <a:spcAft>
                <a:spcPts val="0"/>
              </a:spcAft>
              <a:defRPr kumimoji="0" sz="1400" b="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F861964-1CCF-4A50-9FCA-06A59C6C789C}" type="slidenum">
              <a:rPr lang="ko-KR" altLang="en-US" sz="11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575BB-E958-C685-9D22-D09AA42ED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53568D-8A73-5C90-5544-A759E0B50D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0"/>
            <a:ext cx="9906000" cy="83343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173"/>
          <p:cNvSpPr>
            <a:spLocks noChangeArrowheads="1"/>
          </p:cNvSpPr>
          <p:nvPr userDrawn="1"/>
        </p:nvSpPr>
        <p:spPr bwMode="auto">
          <a:xfrm>
            <a:off x="4632325" y="6508750"/>
            <a:ext cx="681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728" tIns="45365" rIns="90728" bIns="45365" anchor="b"/>
          <a:lstStyle/>
          <a:p>
            <a:pPr algn="ctr" defTabSz="906463"/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  <a:fld id="{682B21EF-E9E6-4741-9643-EC81785A7642}" type="slidenum">
              <a:rPr lang="en-US" altLang="ko-KR" sz="120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pPr algn="ctr" defTabSz="906463"/>
              <a:t>‹#›</a:t>
            </a:fld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7C42A-79C1-4EC6-D266-DF363743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8187B7-11C2-4BC8-EC14-DCAED796AD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C735147-B5F9-48DC-81E9-B952D5CC46B1}" type="datetime1">
              <a:rPr lang="ko-KR" altLang="en-US"/>
              <a:pPr>
                <a:defRPr/>
              </a:pPr>
              <a:t>2025-05-20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 dirty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7A565D7-14C9-4D3D-B1F4-BFC689C948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5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60" r:id="rId1"/>
    <p:sldLayoutId id="2147487261" r:id="rId2"/>
    <p:sldLayoutId id="2147487249" r:id="rId3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391852" y="2060848"/>
            <a:ext cx="4345124" cy="6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Spec</a:t>
            </a:r>
            <a:b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51499" y="4948071"/>
            <a:ext cx="1007949" cy="33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2023.11 </a:t>
            </a:r>
          </a:p>
        </p:txBody>
      </p:sp>
    </p:spTree>
    <p:extLst>
      <p:ext uri="{BB962C8B-B14F-4D97-AF65-F5344CB8AC3E}">
        <p14:creationId xmlns:p14="http://schemas.microsoft.com/office/powerpoint/2010/main" val="14350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66065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ADMIN, USER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인증 및 권한 부여</a:t>
                      </a:r>
                    </a:p>
                    <a:p>
                      <a:r>
                        <a:rPr lang="ko-KR" altLang="en-US" sz="11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권한별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접근 제어</a:t>
                      </a:r>
                    </a:p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로그아웃 관리</a:t>
                      </a:r>
                    </a:p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실패 처리</a:t>
                      </a:r>
                      <a:endParaRPr lang="en-US" altLang="ko-KR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26620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M-001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권한 구분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ADMIN, USER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DAFC380-A883-4DED-A884-2AC2E49F8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52" y="2471564"/>
            <a:ext cx="2883810" cy="13848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DF04FB-BD5F-4968-82CD-C62B2FF6E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4798148"/>
            <a:ext cx="2862529" cy="13671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8DCB9D-A1E6-423C-81B6-CC337E60FE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233" y="4793676"/>
            <a:ext cx="2862529" cy="1371628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7A4177D-39BC-4CBC-B66B-A48B0776E0BB}"/>
              </a:ext>
            </a:extLst>
          </p:cNvPr>
          <p:cNvSpPr/>
          <p:nvPr/>
        </p:nvSpPr>
        <p:spPr>
          <a:xfrm>
            <a:off x="3383784" y="29079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410EF44-0B62-4E83-82A4-FB33A9A5523A}"/>
              </a:ext>
            </a:extLst>
          </p:cNvPr>
          <p:cNvSpPr/>
          <p:nvPr/>
        </p:nvSpPr>
        <p:spPr>
          <a:xfrm>
            <a:off x="3372721" y="52371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A1344C-5740-43C8-A035-8D67F6A350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9" y="2464480"/>
            <a:ext cx="2871893" cy="137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5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09115"/>
              </p:ext>
            </p:extLst>
          </p:nvPr>
        </p:nvGraphicFramePr>
        <p:xfrm>
          <a:off x="319088" y="765175"/>
          <a:ext cx="9242425" cy="289243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권한 구분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505403"/>
              </p:ext>
            </p:extLst>
          </p:nvPr>
        </p:nvGraphicFramePr>
        <p:xfrm>
          <a:off x="319088" y="1075988"/>
          <a:ext cx="9243265" cy="5161324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명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설명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기능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권한 설정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사용자의 </a:t>
                      </a:r>
                      <a:r>
                        <a:rPr lang="en-US" altLang="ko-KR" sz="1100" dirty="0" err="1">
                          <a:effectLst/>
                        </a:rPr>
                        <a:t>empState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값이 </a:t>
                      </a:r>
                      <a:r>
                        <a:rPr lang="en-US" altLang="ko-KR" sz="1100" dirty="0">
                          <a:effectLst/>
                        </a:rPr>
                        <a:t>"SYS"</a:t>
                      </a:r>
                      <a:r>
                        <a:rPr lang="ko-KR" altLang="en-US" sz="1100" dirty="0">
                          <a:effectLst/>
                        </a:rPr>
                        <a:t>면 </a:t>
                      </a:r>
                      <a:r>
                        <a:rPr lang="en-US" altLang="ko-KR" sz="1100" dirty="0">
                          <a:effectLst/>
                        </a:rPr>
                        <a:t>ROLE_ADMIN, </a:t>
                      </a:r>
                      <a:r>
                        <a:rPr lang="ko-KR" altLang="en-US" sz="1100" dirty="0">
                          <a:effectLst/>
                        </a:rPr>
                        <a:t>아니면 </a:t>
                      </a:r>
                      <a:r>
                        <a:rPr lang="en-US" altLang="ko-KR" sz="1100" dirty="0">
                          <a:effectLst/>
                        </a:rPr>
                        <a:t>ROLE_USER </a:t>
                      </a:r>
                      <a:r>
                        <a:rPr lang="ko-KR" altLang="en-US" sz="1100" dirty="0">
                          <a:effectLst/>
                        </a:rPr>
                        <a:t>권한 부여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100" dirty="0">
                          <a:effectLst/>
                        </a:rPr>
                        <a:t>URL </a:t>
                      </a:r>
                      <a:r>
                        <a:rPr lang="ko-KR" altLang="en-US" sz="1100" dirty="0">
                          <a:effectLst/>
                        </a:rPr>
                        <a:t>접근 제어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>
                          <a:effectLst/>
                        </a:rPr>
                        <a:t>"/admin" </a:t>
                      </a:r>
                      <a:r>
                        <a:rPr lang="ko-KR" altLang="en-US" sz="1100" dirty="0" err="1">
                          <a:effectLst/>
                        </a:rPr>
                        <a:t>엔드포인트는</a:t>
                      </a:r>
                      <a:r>
                        <a:rPr lang="ko-KR" altLang="en-US" sz="1100" dirty="0">
                          <a:effectLst/>
                        </a:rPr>
                        <a:t> </a:t>
                      </a:r>
                      <a:r>
                        <a:rPr lang="en-US" altLang="ko-KR" sz="1100" dirty="0">
                          <a:effectLst/>
                        </a:rPr>
                        <a:t>ADMIN </a:t>
                      </a:r>
                      <a:r>
                        <a:rPr lang="ko-KR" altLang="en-US" sz="1100" dirty="0">
                          <a:effectLst/>
                        </a:rPr>
                        <a:t>역할만</a:t>
                      </a:r>
                      <a:r>
                        <a:rPr lang="en-US" altLang="ko-KR" sz="1100" dirty="0">
                          <a:effectLst/>
                        </a:rPr>
                        <a:t>, "/user" </a:t>
                      </a:r>
                      <a:r>
                        <a:rPr lang="ko-KR" altLang="en-US" sz="1100" dirty="0" err="1">
                          <a:effectLst/>
                        </a:rPr>
                        <a:t>엔드포인트는</a:t>
                      </a:r>
                      <a:r>
                        <a:rPr lang="ko-KR" altLang="en-US" sz="1100" dirty="0">
                          <a:effectLst/>
                        </a:rPr>
                        <a:t> </a:t>
                      </a:r>
                      <a:r>
                        <a:rPr lang="en-US" altLang="ko-KR" sz="1100" dirty="0">
                          <a:effectLst/>
                        </a:rPr>
                        <a:t>USER </a:t>
                      </a:r>
                      <a:r>
                        <a:rPr lang="ko-KR" altLang="en-US" sz="1100" dirty="0">
                          <a:effectLst/>
                        </a:rPr>
                        <a:t>역할만 접근 가능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260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사용자 로딩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사용자 코드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altLang="ko-KR" sz="1100" dirty="0" err="1">
                          <a:effectLst/>
                        </a:rPr>
                        <a:t>empCode</a:t>
                      </a:r>
                      <a:r>
                        <a:rPr lang="en-US" altLang="ko-KR" sz="1100" dirty="0">
                          <a:effectLst/>
                        </a:rPr>
                        <a:t>)</a:t>
                      </a:r>
                      <a:r>
                        <a:rPr lang="ko-KR" altLang="en-US" sz="1100" dirty="0">
                          <a:effectLst/>
                        </a:rPr>
                        <a:t>로 </a:t>
                      </a:r>
                      <a:r>
                        <a:rPr lang="en-US" altLang="ko-KR" sz="1100" dirty="0">
                          <a:effectLst/>
                        </a:rPr>
                        <a:t>DB</a:t>
                      </a:r>
                      <a:r>
                        <a:rPr lang="ko-KR" altLang="en-US" sz="1100" dirty="0">
                          <a:effectLst/>
                        </a:rPr>
                        <a:t>에서 사용자 정보를 조회하여 인증 정보 생성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로그인 페이지 설정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>
                          <a:effectLst/>
                        </a:rPr>
                        <a:t>"/login" URL</a:t>
                      </a:r>
                      <a:r>
                        <a:rPr lang="ko-KR" altLang="en-US" sz="1100" dirty="0">
                          <a:effectLst/>
                        </a:rPr>
                        <a:t>을 로그인 페이지로 지정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9377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로그아웃 처리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로그아웃 시 </a:t>
                      </a:r>
                      <a:r>
                        <a:rPr lang="en-US" altLang="ko-KR" sz="1100" dirty="0">
                          <a:effectLst/>
                        </a:rPr>
                        <a:t>"/</a:t>
                      </a:r>
                      <a:r>
                        <a:rPr lang="en-US" altLang="ko-KR" sz="1100" dirty="0" err="1">
                          <a:effectLst/>
                        </a:rPr>
                        <a:t>login?logout</a:t>
                      </a:r>
                      <a:r>
                        <a:rPr lang="en-US" altLang="ko-KR" sz="1100" dirty="0">
                          <a:effectLst/>
                        </a:rPr>
                        <a:t>=true"</a:t>
                      </a:r>
                      <a:r>
                        <a:rPr lang="ko-KR" altLang="en-US" sz="1100" dirty="0">
                          <a:effectLst/>
                        </a:rPr>
                        <a:t>로 </a:t>
                      </a:r>
                      <a:r>
                        <a:rPr lang="ko-KR" altLang="en-US" sz="1100" dirty="0" err="1">
                          <a:effectLst/>
                        </a:rPr>
                        <a:t>리다이렉트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0144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marR="0" lvl="0" indent="-18097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7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1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831268"/>
              </p:ext>
            </p:extLst>
          </p:nvPr>
        </p:nvGraphicFramePr>
        <p:xfrm>
          <a:off x="319088" y="765175"/>
          <a:ext cx="9241504" cy="5414415"/>
        </p:xfrm>
        <a:graphic>
          <a:graphicData uri="http://schemas.openxmlformats.org/drawingml/2006/table">
            <a:tbl>
              <a:tblPr/>
              <a:tblGrid>
                <a:gridCol w="96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M-001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권한 구분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전제사항 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선결사항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47650" marR="0" lvl="0" indent="-2476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6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11106</TotalTime>
  <Words>160</Words>
  <Application>Microsoft Office PowerPoint</Application>
  <PresentationFormat>A4 용지(210x297mm)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맑은 고딕</vt:lpstr>
      <vt:lpstr>현대하모니 M</vt:lpstr>
      <vt:lpstr>Arial</vt:lpstr>
      <vt:lpstr>Tahoma</vt:lpstr>
      <vt:lpstr>Times New Roman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admin</cp:lastModifiedBy>
  <cp:revision>996</cp:revision>
  <cp:lastPrinted>2012-11-27T10:28:31Z</cp:lastPrinted>
  <dcterms:created xsi:type="dcterms:W3CDTF">2010-11-01T06:02:14Z</dcterms:created>
  <dcterms:modified xsi:type="dcterms:W3CDTF">2025-05-20T00:13:03Z</dcterms:modified>
</cp:coreProperties>
</file>