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7259" r:id="rId1"/>
  </p:sldMasterIdLst>
  <p:notesMasterIdLst>
    <p:notesMasterId r:id="rId10"/>
  </p:notesMasterIdLst>
  <p:handoutMasterIdLst>
    <p:handoutMasterId r:id="rId11"/>
  </p:handoutMasterIdLst>
  <p:sldIdLst>
    <p:sldId id="1039" r:id="rId2"/>
    <p:sldId id="1068" r:id="rId3"/>
    <p:sldId id="1076" r:id="rId4"/>
    <p:sldId id="1077" r:id="rId5"/>
    <p:sldId id="1078" r:id="rId6"/>
    <p:sldId id="1079" r:id="rId7"/>
    <p:sldId id="1075" r:id="rId8"/>
    <p:sldId id="1043" r:id="rId9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pos="3982">
          <p15:clr>
            <a:srgbClr val="A4A3A4"/>
          </p15:clr>
        </p15:guide>
        <p15:guide id="5" pos="6023">
          <p15:clr>
            <a:srgbClr val="A4A3A4"/>
          </p15:clr>
        </p15:guide>
        <p15:guide id="6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2F4F8"/>
    <a:srgbClr val="D7D7DC"/>
    <a:srgbClr val="EAEAEA"/>
    <a:srgbClr val="99CCFF"/>
    <a:srgbClr val="D9D9D9"/>
    <a:srgbClr val="42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8" autoAdjust="0"/>
    <p:restoredTop sz="98793" autoAdjust="0"/>
  </p:normalViewPr>
  <p:slideViewPr>
    <p:cSldViewPr>
      <p:cViewPr>
        <p:scale>
          <a:sx n="100" d="100"/>
          <a:sy n="100" d="100"/>
        </p:scale>
        <p:origin x="2202" y="390"/>
      </p:cViewPr>
      <p:guideLst>
        <p:guide orient="horz" pos="1842"/>
        <p:guide orient="horz" pos="3475"/>
        <p:guide orient="horz" pos="164"/>
        <p:guide pos="3982"/>
        <p:guide pos="6023"/>
        <p:guide pos="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174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3EBC515-15D3-474D-AB12-B273617A26B7}" type="datetimeFigureOut">
              <a:rPr lang="ko-KR" altLang="en-US"/>
              <a:pPr>
                <a:defRPr/>
              </a:pPr>
              <a:t>2025-05-23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79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32B3A2F-2E70-4024-B353-BBE72F9AB1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65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0AB3E9-12A8-4B26-AE12-7CD1BA203D87}" type="datetimeFigureOut">
              <a:rPr lang="ko-KR" altLang="en-US"/>
              <a:pPr>
                <a:defRPr/>
              </a:pPr>
              <a:t>2025-05-23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79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C22060-D381-4139-9959-931A62CCA16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92366" y="2689225"/>
            <a:ext cx="9402961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2" name="Text Box 5">
            <a:extLst>
              <a:ext uri="{FF2B5EF4-FFF2-40B4-BE49-F238E27FC236}">
                <a16:creationId xmlns:a16="http://schemas.microsoft.com/office/drawing/2014/main" id="{3C9C5821-4C73-A147-77D8-33C8FA1FB4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4365" y="1700609"/>
            <a:ext cx="7973905" cy="369332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838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년도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SW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전문인재양성사업 교육과정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B8636-4CAB-29A4-4494-AF304FA96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1662" y="5884253"/>
            <a:ext cx="1724349" cy="56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C1BF09-3978-0851-115F-6681C4D4B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2366" y="950943"/>
            <a:ext cx="2486093" cy="8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"/>
          <p:cNvSpPr>
            <a:spLocks noChangeShapeType="1"/>
          </p:cNvSpPr>
          <p:nvPr userDrawn="1"/>
        </p:nvSpPr>
        <p:spPr bwMode="auto">
          <a:xfrm flipV="1">
            <a:off x="272480" y="692696"/>
            <a:ext cx="9361040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 sz="14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7CCC4-CE44-4972-9778-B4C7AA929E31}"/>
              </a:ext>
            </a:extLst>
          </p:cNvPr>
          <p:cNvSpPr txBox="1">
            <a:spLocks/>
          </p:cNvSpPr>
          <p:nvPr userDrawn="1"/>
        </p:nvSpPr>
        <p:spPr>
          <a:xfrm>
            <a:off x="4717385" y="6407423"/>
            <a:ext cx="536575" cy="363537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r" defTabSz="957838" rtl="0" fontAlgn="auto" latinLnBrk="1">
              <a:spcBef>
                <a:spcPts val="0"/>
              </a:spcBef>
              <a:spcAft>
                <a:spcPts val="0"/>
              </a:spcAft>
              <a:defRPr kumimoji="0" sz="1400" b="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7F861964-1CCF-4A50-9FCA-06A59C6C789C}" type="slidenum">
              <a:rPr lang="ko-KR" altLang="en-US" sz="11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575BB-E958-C685-9D22-D09AA42ED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6644" y="6366192"/>
            <a:ext cx="1118615" cy="364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53568D-8A73-5C90-5544-A759E0B50D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56" y="6256626"/>
            <a:ext cx="1595848" cy="5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0"/>
            <a:ext cx="9906000" cy="83343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Rectangle 173"/>
          <p:cNvSpPr>
            <a:spLocks noChangeArrowheads="1"/>
          </p:cNvSpPr>
          <p:nvPr userDrawn="1"/>
        </p:nvSpPr>
        <p:spPr bwMode="auto">
          <a:xfrm>
            <a:off x="4632325" y="6508750"/>
            <a:ext cx="681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728" tIns="45365" rIns="90728" bIns="45365" anchor="b"/>
          <a:lstStyle/>
          <a:p>
            <a:pPr algn="ctr" defTabSz="906463"/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-</a:t>
            </a:r>
            <a:fld id="{682B21EF-E9E6-4741-9643-EC81785A7642}" type="slidenum">
              <a:rPr lang="en-US" altLang="ko-KR" sz="120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pPr algn="ctr" defTabSz="906463"/>
              <a:t>‹#›</a:t>
            </a:fld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27C42A-79C1-4EC6-D266-DF3637436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6644" y="6366192"/>
            <a:ext cx="1118615" cy="364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8187B7-11C2-4BC8-EC14-DCAED796AD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56" y="6256626"/>
            <a:ext cx="1595848" cy="5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C735147-B5F9-48DC-81E9-B952D5CC46B1}" type="datetime1">
              <a:rPr lang="ko-KR" altLang="en-US"/>
              <a:pPr>
                <a:defRPr/>
              </a:pPr>
              <a:t>2025-05-23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 dirty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7A565D7-14C9-4D3D-B1F4-BFC689C948F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5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60" r:id="rId1"/>
    <p:sldLayoutId id="2147487261" r:id="rId2"/>
    <p:sldLayoutId id="2147487249" r:id="rId3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391852" y="2060848"/>
            <a:ext cx="4345124" cy="6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Spec</a:t>
            </a:r>
            <a:b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51499" y="4948071"/>
            <a:ext cx="1007949" cy="33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838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2023.11 </a:t>
            </a:r>
          </a:p>
        </p:txBody>
      </p:sp>
    </p:spTree>
    <p:extLst>
      <p:ext uri="{BB962C8B-B14F-4D97-AF65-F5344CB8AC3E}">
        <p14:creationId xmlns:p14="http://schemas.microsoft.com/office/powerpoint/2010/main" val="143504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75980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근태패턴목록조회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-&gt;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근태패턴검색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근태패턴목록조회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근태패턴검색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46701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근태패턴목록조회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-&gt;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근태패턴검색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8AD46E9-9813-478A-84FC-DA30F7538B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" y="2492636"/>
            <a:ext cx="3785958" cy="18081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848544" y="2842193"/>
            <a:ext cx="288032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E8A40E-6D14-416A-B4F1-F6E6F53BDA87}"/>
              </a:ext>
            </a:extLst>
          </p:cNvPr>
          <p:cNvSpPr/>
          <p:nvPr/>
        </p:nvSpPr>
        <p:spPr>
          <a:xfrm>
            <a:off x="617339" y="2986209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EB5F90-D992-4ED3-8956-EF3019AE6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77" y="4326324"/>
            <a:ext cx="3785958" cy="181213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4221039" y="4624023"/>
            <a:ext cx="216024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3BB017-D06B-4B93-BFC4-40653BF3097F}"/>
              </a:ext>
            </a:extLst>
          </p:cNvPr>
          <p:cNvSpPr/>
          <p:nvPr/>
        </p:nvSpPr>
        <p:spPr>
          <a:xfrm>
            <a:off x="4064208" y="479353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5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45548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근태패턴자동생성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근태패턴자동생성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85750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근태패턴자동생성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30628D0-E887-4B7E-9B87-054A9E7FA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" y="2515404"/>
            <a:ext cx="3823396" cy="18271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632520" y="3143028"/>
            <a:ext cx="170672" cy="13285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D28FAC-F2AE-4092-AEAA-BF547C7B7704}"/>
              </a:ext>
            </a:extLst>
          </p:cNvPr>
          <p:cNvSpPr/>
          <p:nvPr/>
        </p:nvSpPr>
        <p:spPr>
          <a:xfrm>
            <a:off x="828591" y="3271759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34E4FC-7605-4ED9-8162-C6ECCC023D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4334459"/>
            <a:ext cx="3823396" cy="182208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3728864" y="4656359"/>
            <a:ext cx="216024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2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72359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근태패턴추가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근태패턴추가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35121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근태패턴추가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11D9A0C-4391-4E29-A443-789A82C86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" y="2482503"/>
            <a:ext cx="3834578" cy="1831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005E16-A0BB-495D-B398-52FF49F56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90" y="4343867"/>
            <a:ext cx="3834578" cy="183540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1208584" y="2794016"/>
            <a:ext cx="227689" cy="1283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6031418" y="5113981"/>
            <a:ext cx="144016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C28C0C-3D18-4D53-AFF1-C056CB16A295}"/>
              </a:ext>
            </a:extLst>
          </p:cNvPr>
          <p:cNvSpPr/>
          <p:nvPr/>
        </p:nvSpPr>
        <p:spPr>
          <a:xfrm>
            <a:off x="1040268" y="2922316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A69E2F-1841-4BC2-B0B4-4E0A534C8017}"/>
              </a:ext>
            </a:extLst>
          </p:cNvPr>
          <p:cNvSpPr/>
          <p:nvPr/>
        </p:nvSpPr>
        <p:spPr>
          <a:xfrm>
            <a:off x="5863102" y="5239691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8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65301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근태패턴수정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근태패턴수정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40937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근태패턴수정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7866DF6-C548-4813-9540-E7B8F3A40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56" y="3089998"/>
            <a:ext cx="3609878" cy="17278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39BDBE-D33D-40E0-A09A-D04BF924C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4820009"/>
            <a:ext cx="3627762" cy="13452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D1E515B-15E7-49FA-9AE7-67BC3E4D87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8" y="2489803"/>
            <a:ext cx="4125216" cy="1976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1525329" y="2871777"/>
            <a:ext cx="267182" cy="10997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079D12-E49F-4AEF-AA15-5036C2C1B08F}"/>
              </a:ext>
            </a:extLst>
          </p:cNvPr>
          <p:cNvSpPr/>
          <p:nvPr/>
        </p:nvSpPr>
        <p:spPr>
          <a:xfrm>
            <a:off x="1357013" y="2975835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6286402" y="5959614"/>
            <a:ext cx="216024" cy="1204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B744B3-FE88-4968-9CD7-EF6F5BC5D381}"/>
              </a:ext>
            </a:extLst>
          </p:cNvPr>
          <p:cNvSpPr/>
          <p:nvPr/>
        </p:nvSpPr>
        <p:spPr>
          <a:xfrm>
            <a:off x="6092938" y="5851544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9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13571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근태패턴삭제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근태패턴삭제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30586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근태패턴삭제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8F5FB0A-8865-4B9A-9175-4FEFEB6763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509301"/>
            <a:ext cx="7010176" cy="335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488504" y="5229200"/>
            <a:ext cx="360040" cy="256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AB2CB-BC6D-4334-8927-976D021B1167}"/>
              </a:ext>
            </a:extLst>
          </p:cNvPr>
          <p:cNvSpPr/>
          <p:nvPr/>
        </p:nvSpPr>
        <p:spPr>
          <a:xfrm>
            <a:off x="4088904" y="2708920"/>
            <a:ext cx="216024" cy="15391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869040-7856-4AC6-9EBE-3AB11CC26819}"/>
              </a:ext>
            </a:extLst>
          </p:cNvPr>
          <p:cNvSpPr/>
          <p:nvPr/>
        </p:nvSpPr>
        <p:spPr>
          <a:xfrm>
            <a:off x="933802" y="5328760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E2ACAB-8B80-44BD-BAB8-CB282436F800}"/>
              </a:ext>
            </a:extLst>
          </p:cNvPr>
          <p:cNvSpPr/>
          <p:nvPr/>
        </p:nvSpPr>
        <p:spPr>
          <a:xfrm>
            <a:off x="3933139" y="2862833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7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2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87580"/>
              </p:ext>
            </p:extLst>
          </p:nvPr>
        </p:nvGraphicFramePr>
        <p:xfrm>
          <a:off x="319088" y="765175"/>
          <a:ext cx="9242425" cy="289243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437125"/>
              </p:ext>
            </p:extLst>
          </p:nvPr>
        </p:nvGraphicFramePr>
        <p:xfrm>
          <a:off x="319088" y="1075988"/>
          <a:ext cx="9243265" cy="5161324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 명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 설명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기능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 dirty="0">
                          <a:effectLst/>
                        </a:rPr>
                        <a:t>근태패턴목록조회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 err="1"/>
                        <a:t>ShiftPatternMapper.findAllPatterns</a:t>
                      </a:r>
                      <a:r>
                        <a:rPr lang="en-US" altLang="ko-KR" sz="1100" dirty="0"/>
                        <a:t>()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모든 근태패턴 조회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월의 </a:t>
                      </a:r>
                      <a:r>
                        <a:rPr lang="en-US" altLang="ko-KR" sz="1100" dirty="0"/>
                        <a:t>HRTSHIFTCALENDAR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데이터 존재 여부 확인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dirty="0" err="1"/>
                        <a:t>getCountShiftCalendar</a:t>
                      </a:r>
                      <a:r>
                        <a:rPr lang="en-US" altLang="ko-KR" sz="1100" dirty="0"/>
                        <a:t>()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미존재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 </a:t>
                      </a:r>
                      <a:r>
                        <a:rPr lang="en-US" altLang="ko-KR" sz="1100" dirty="0" err="1"/>
                        <a:t>YearMonth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객체 기반으로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말일 순회하며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요일별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dirty="0" err="1"/>
                        <a:t>ShiftPatternDtl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매핑 정보 추출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100" dirty="0" err="1"/>
                        <a:t>insertShiftCalendar</a:t>
                      </a:r>
                      <a:r>
                        <a:rPr lang="en-US" altLang="ko-KR" sz="1100" dirty="0"/>
                        <a:t>()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일자별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레코드 삽입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 dirty="0">
                          <a:effectLst/>
                        </a:rPr>
                        <a:t>근태패턴 자동생성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 err="1">
                          <a:effectLst/>
                        </a:rPr>
                        <a:t>YearMonth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ko-KR" altLang="en-US" sz="1100" dirty="0">
                          <a:effectLst/>
                        </a:rPr>
                        <a:t>객체 기반 월별 캘린더 생성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 err="1">
                          <a:effectLst/>
                        </a:rPr>
                        <a:t>요일별</a:t>
                      </a:r>
                      <a:r>
                        <a:rPr lang="ko-KR" altLang="en-US" sz="1100" dirty="0">
                          <a:effectLst/>
                        </a:rPr>
                        <a:t> </a:t>
                      </a:r>
                      <a:r>
                        <a:rPr lang="en-US" altLang="ko-KR" sz="1100" dirty="0" err="1">
                          <a:effectLst/>
                        </a:rPr>
                        <a:t>ShiftPatternDtl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ko-KR" altLang="en-US" sz="1100" dirty="0">
                          <a:effectLst/>
                        </a:rPr>
                        <a:t>조회 → </a:t>
                      </a:r>
                      <a:r>
                        <a:rPr lang="en-US" altLang="ko-KR" sz="1100" dirty="0">
                          <a:effectLst/>
                        </a:rPr>
                        <a:t>HRTSHIFTCALENDAR</a:t>
                      </a:r>
                      <a:r>
                        <a:rPr lang="ko-KR" altLang="en-US" sz="1100" dirty="0">
                          <a:effectLst/>
                        </a:rPr>
                        <a:t>에 </a:t>
                      </a:r>
                      <a:r>
                        <a:rPr lang="ko-KR" altLang="en-US" sz="1100" dirty="0" err="1">
                          <a:effectLst/>
                        </a:rPr>
                        <a:t>일자별</a:t>
                      </a:r>
                      <a:r>
                        <a:rPr lang="ko-KR" altLang="en-US" sz="1100" dirty="0">
                          <a:effectLst/>
                        </a:rPr>
                        <a:t> 레코드 삽입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중복 데이터 검증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en-US" altLang="ko-KR" sz="1100" dirty="0" err="1">
                          <a:effectLst/>
                        </a:rPr>
                        <a:t>getCountShiftCalendar</a:t>
                      </a:r>
                      <a:r>
                        <a:rPr lang="en-US" altLang="ko-KR" sz="1100" dirty="0">
                          <a:effectLst/>
                        </a:rPr>
                        <a:t>()) </a:t>
                      </a:r>
                      <a:r>
                        <a:rPr lang="ko-KR" altLang="en-US" sz="1100" dirty="0">
                          <a:effectLst/>
                        </a:rPr>
                        <a:t>후 </a:t>
                      </a:r>
                      <a:r>
                        <a:rPr lang="ko-KR" altLang="en-US" sz="1100" dirty="0" err="1">
                          <a:effectLst/>
                        </a:rPr>
                        <a:t>미존재</a:t>
                      </a:r>
                      <a:r>
                        <a:rPr lang="ko-KR" altLang="en-US" sz="1100" dirty="0">
                          <a:effectLst/>
                        </a:rPr>
                        <a:t> 시 </a:t>
                      </a:r>
                      <a:r>
                        <a:rPr lang="en-US" altLang="ko-KR" sz="1100" dirty="0" err="1">
                          <a:effectLst/>
                        </a:rPr>
                        <a:t>insertShiftCalendar</a:t>
                      </a:r>
                      <a:r>
                        <a:rPr lang="en-US" altLang="ko-KR" sz="1100" dirty="0">
                          <a:effectLst/>
                        </a:rPr>
                        <a:t>() </a:t>
                      </a:r>
                      <a:r>
                        <a:rPr lang="ko-KR" altLang="en-US" sz="1100" dirty="0">
                          <a:effectLst/>
                        </a:rPr>
                        <a:t>실행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2607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 dirty="0">
                          <a:effectLst/>
                        </a:rPr>
                        <a:t>근태패턴검색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 err="1">
                          <a:effectLst/>
                        </a:rPr>
                        <a:t>workPatternCode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ko-KR" altLang="en-US" sz="1100" dirty="0">
                          <a:effectLst/>
                        </a:rPr>
                        <a:t>파라미터로 특정 패턴 검색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en-US" altLang="ko-KR" sz="1100" dirty="0" err="1">
                          <a:effectLst/>
                        </a:rPr>
                        <a:t>ShiftPatternMapper.findPatternsByCode</a:t>
                      </a:r>
                      <a:r>
                        <a:rPr lang="en-US" altLang="ko-KR" sz="1100" dirty="0">
                          <a:effectLst/>
                        </a:rPr>
                        <a:t>() </a:t>
                      </a:r>
                      <a:r>
                        <a:rPr lang="ko-KR" altLang="en-US" sz="1100" dirty="0">
                          <a:effectLst/>
                        </a:rPr>
                        <a:t>호출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해당 패턴의 월별 캘린더 </a:t>
                      </a:r>
                      <a:r>
                        <a:rPr lang="ko-KR" altLang="en-US" sz="1100" dirty="0" err="1">
                          <a:effectLst/>
                        </a:rPr>
                        <a:t>미존재</a:t>
                      </a:r>
                      <a:r>
                        <a:rPr lang="ko-KR" altLang="en-US" sz="1100" dirty="0">
                          <a:effectLst/>
                        </a:rPr>
                        <a:t> 시 </a:t>
                      </a:r>
                      <a:r>
                        <a:rPr lang="en-US" altLang="ko-KR" sz="1100" dirty="0" err="1">
                          <a:effectLst/>
                        </a:rPr>
                        <a:t>generateShiftCalendar</a:t>
                      </a:r>
                      <a:r>
                        <a:rPr lang="en-US" altLang="ko-KR" sz="1100" dirty="0">
                          <a:effectLst/>
                        </a:rPr>
                        <a:t>()</a:t>
                      </a:r>
                      <a:r>
                        <a:rPr lang="ko-KR" altLang="en-US" sz="1100" dirty="0">
                          <a:effectLst/>
                        </a:rPr>
                        <a:t>로 생성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검색 결과를 테이블 형태로 가공해 반환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 dirty="0">
                          <a:effectLst/>
                        </a:rPr>
                        <a:t>근태패턴추가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코드 중복 검증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en-US" altLang="ko-KR" sz="1100" dirty="0" err="1">
                          <a:effectLst/>
                        </a:rPr>
                        <a:t>ShiftPatternMapper.findPatternByCode</a:t>
                      </a:r>
                      <a:r>
                        <a:rPr lang="en-US" altLang="ko-KR" sz="1100" dirty="0">
                          <a:effectLst/>
                        </a:rPr>
                        <a:t>())</a:t>
                      </a:r>
                    </a:p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주 </a:t>
                      </a:r>
                      <a:r>
                        <a:rPr lang="en-US" altLang="ko-KR" sz="1100" dirty="0">
                          <a:effectLst/>
                        </a:rPr>
                        <a:t>52</a:t>
                      </a:r>
                      <a:r>
                        <a:rPr lang="ko-KR" altLang="en-US" sz="1100" dirty="0">
                          <a:effectLst/>
                        </a:rPr>
                        <a:t>시간 제한 검사</a:t>
                      </a:r>
                      <a:r>
                        <a:rPr lang="en-US" altLang="ko-KR" sz="1100" dirty="0">
                          <a:effectLst/>
                        </a:rPr>
                        <a:t>(Duration </a:t>
                      </a:r>
                      <a:r>
                        <a:rPr lang="ko-KR" altLang="en-US" sz="1100" dirty="0">
                          <a:effectLst/>
                        </a:rPr>
                        <a:t>객체 활용</a:t>
                      </a:r>
                      <a:r>
                        <a:rPr lang="en-US" altLang="ko-KR" sz="1100" dirty="0">
                          <a:effectLst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익일근무</a:t>
                      </a:r>
                      <a:r>
                        <a:rPr lang="en-US" altLang="ko-KR" sz="1100" dirty="0">
                          <a:effectLst/>
                        </a:rPr>
                        <a:t>(N1) </a:t>
                      </a:r>
                      <a:r>
                        <a:rPr lang="ko-KR" altLang="en-US" sz="1100" dirty="0">
                          <a:effectLst/>
                        </a:rPr>
                        <a:t>다음날 주간근무</a:t>
                      </a:r>
                      <a:r>
                        <a:rPr lang="en-US" altLang="ko-KR" sz="1100" dirty="0">
                          <a:effectLst/>
                        </a:rPr>
                        <a:t>(N0) </a:t>
                      </a:r>
                      <a:r>
                        <a:rPr lang="ko-KR" altLang="en-US" sz="1100" dirty="0">
                          <a:effectLst/>
                        </a:rPr>
                        <a:t>배치 불가 체크</a:t>
                      </a:r>
                      <a:r>
                        <a:rPr lang="en-US" altLang="ko-KR" sz="1100" dirty="0">
                          <a:effectLst/>
                        </a:rPr>
                        <a:t> @Transactional</a:t>
                      </a:r>
                      <a:r>
                        <a:rPr lang="ko-KR" altLang="en-US" sz="1100" dirty="0">
                          <a:effectLst/>
                        </a:rPr>
                        <a:t>로 </a:t>
                      </a:r>
                      <a:r>
                        <a:rPr lang="en-US" altLang="ko-KR" sz="1100" dirty="0">
                          <a:effectLst/>
                        </a:rPr>
                        <a:t>HRTSHIFTPATTERN</a:t>
                      </a:r>
                      <a:r>
                        <a:rPr lang="ko-KR" altLang="en-US" sz="1100" dirty="0">
                          <a:effectLst/>
                        </a:rPr>
                        <a:t>와 </a:t>
                      </a:r>
                      <a:r>
                        <a:rPr lang="en-US" altLang="ko-KR" sz="1100" dirty="0">
                          <a:effectLst/>
                        </a:rPr>
                        <a:t>HRTSHIFTPATTERNDTL </a:t>
                      </a:r>
                      <a:r>
                        <a:rPr lang="ko-KR" altLang="en-US" sz="1100" dirty="0">
                          <a:effectLst/>
                        </a:rPr>
                        <a:t>동시 저장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93777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>
                          <a:effectLst/>
                        </a:rPr>
                        <a:t>근태패턴수정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 err="1">
                          <a:effectLst/>
                        </a:rPr>
                        <a:t>deleteShiftCalendarByMonth</a:t>
                      </a:r>
                      <a:r>
                        <a:rPr lang="en-US" altLang="ko-KR" sz="1100" dirty="0">
                          <a:effectLst/>
                        </a:rPr>
                        <a:t>()</a:t>
                      </a:r>
                      <a:r>
                        <a:rPr lang="ko-KR" altLang="en-US" sz="1100" dirty="0">
                          <a:effectLst/>
                        </a:rPr>
                        <a:t>로 기존 월 데이터 삭제 → </a:t>
                      </a:r>
                      <a:r>
                        <a:rPr lang="en-US" altLang="ko-KR" sz="1100" dirty="0" err="1">
                          <a:effectLst/>
                        </a:rPr>
                        <a:t>shiftCodes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ko-KR" altLang="en-US" sz="1100" dirty="0">
                          <a:effectLst/>
                        </a:rPr>
                        <a:t>파라미터로 수정된 근태코드 추출 → </a:t>
                      </a:r>
                      <a:r>
                        <a:rPr lang="en-US" altLang="ko-KR" sz="1100" dirty="0">
                          <a:effectLst/>
                        </a:rPr>
                        <a:t>HRTSHIFTCALENDAR</a:t>
                      </a:r>
                      <a:r>
                        <a:rPr lang="ko-KR" altLang="en-US" sz="1100" dirty="0">
                          <a:effectLst/>
                        </a:rPr>
                        <a:t>에 </a:t>
                      </a:r>
                      <a:r>
                        <a:rPr lang="ko-KR" altLang="en-US" sz="1100" dirty="0" err="1">
                          <a:effectLst/>
                        </a:rPr>
                        <a:t>재삽입</a:t>
                      </a:r>
                      <a:r>
                        <a:rPr lang="en-US" altLang="ko-KR" sz="1100" dirty="0">
                          <a:effectLst/>
                        </a:rPr>
                        <a:t> LIKE '${month}%' SQL </a:t>
                      </a:r>
                      <a:r>
                        <a:rPr lang="ko-KR" altLang="en-US" sz="1100" dirty="0">
                          <a:effectLst/>
                        </a:rPr>
                        <a:t>조건으로 월 단위 처리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01441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>
                          <a:effectLst/>
                        </a:rPr>
                        <a:t>근태패턴삭제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>
                          <a:effectLst/>
                        </a:rPr>
                        <a:t>HRTSHIFTCALENDAR → HRTSHIFTPATTERNDTL → HRTSHIFTPATTERN </a:t>
                      </a:r>
                      <a:r>
                        <a:rPr lang="ko-KR" altLang="en-US" sz="1100" dirty="0">
                          <a:effectLst/>
                        </a:rPr>
                        <a:t>순으로 연쇄삭제</a:t>
                      </a:r>
                      <a:endParaRPr lang="en-US" altLang="ko-KR" sz="1100" dirty="0">
                        <a:effectLst/>
                      </a:endParaRPr>
                    </a:p>
                    <a:p>
                      <a:pPr fontAlgn="base" latinLnBrk="0"/>
                      <a:r>
                        <a:rPr lang="en-US" altLang="ko-KR" sz="1100" dirty="0" err="1">
                          <a:effectLst/>
                        </a:rPr>
                        <a:t>workPatternCodes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ko-KR" altLang="en-US" sz="1100" dirty="0">
                          <a:effectLst/>
                        </a:rPr>
                        <a:t>파라미터로 다중 패턴 일괄 처리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트랜잭션 내 부분 삭제 방지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7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2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63478"/>
              </p:ext>
            </p:extLst>
          </p:nvPr>
        </p:nvGraphicFramePr>
        <p:xfrm>
          <a:off x="319088" y="765175"/>
          <a:ext cx="9241504" cy="5414415"/>
        </p:xfrm>
        <a:graphic>
          <a:graphicData uri="http://schemas.openxmlformats.org/drawingml/2006/table">
            <a:tbl>
              <a:tblPr/>
              <a:tblGrid>
                <a:gridCol w="96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 marL="34290" marR="34290" marT="19050" marB="1905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34290" marT="19050" marB="1905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전제사항 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선결사항</a:t>
                      </a:r>
                    </a:p>
                  </a:txBody>
                  <a:tcPr marL="34290" marR="34290" marT="19050" marB="1905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47650" marR="0" lvl="0" indent="-2476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34290" marT="19050" marB="1905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36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11398</TotalTime>
  <Words>300</Words>
  <Application>Microsoft Office PowerPoint</Application>
  <PresentationFormat>A4 용지(210x297mm)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현대하모니 M</vt:lpstr>
      <vt:lpstr>Arial</vt:lpstr>
      <vt:lpstr>Tahoma</vt:lpstr>
      <vt:lpstr>Times New Roman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admin</cp:lastModifiedBy>
  <cp:revision>1035</cp:revision>
  <cp:lastPrinted>2012-11-27T10:28:31Z</cp:lastPrinted>
  <dcterms:created xsi:type="dcterms:W3CDTF">2010-11-01T06:02:14Z</dcterms:created>
  <dcterms:modified xsi:type="dcterms:W3CDTF">2025-05-23T08:17:14Z</dcterms:modified>
</cp:coreProperties>
</file>