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58" r:id="rId6"/>
    <p:sldId id="262" r:id="rId7"/>
    <p:sldId id="263" r:id="rId8"/>
    <p:sldId id="266" r:id="rId9"/>
    <p:sldId id="264" r:id="rId10"/>
    <p:sldId id="265" r:id="rId11"/>
    <p:sldId id="268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 snapToObjects="1">
      <p:cViewPr>
        <p:scale>
          <a:sx n="92" d="100"/>
          <a:sy n="92" d="100"/>
        </p:scale>
        <p:origin x="1320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CBD8B-D34E-7C4A-B787-E2632AB36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2D5C11-0D0E-3344-A1A6-29D83C892F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8540E-31FD-E54C-876D-1940512FE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27CE-D7A5-BD4C-81EF-AD340DCEFDE8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89AF5-9669-0A44-9738-9AD5121D2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94C64-513F-4F42-96C5-4FCFBD4A4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7D64-73A8-944E-B2CA-649382F7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7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CFE99-6ED2-8D49-95D4-CECBA9F0B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548A6B-6728-A348-9140-FF68FD3AF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7AB6D-E9CA-1243-93D6-B4D81BFF4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27CE-D7A5-BD4C-81EF-AD340DCEFDE8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66DDF-70B5-5F46-AAE9-CCE16557A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3BB78-B39E-194E-8CFC-9E452152D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7D64-73A8-944E-B2CA-649382F7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2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19E2A1-2567-6742-904A-384D106E86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B1942-3A8D-1A4E-AC54-1F3A56742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E6E85-E227-F24B-87EC-3CAE2229E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27CE-D7A5-BD4C-81EF-AD340DCEFDE8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EB5EC-ADD9-5741-85F6-1BF567654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9D9B8-AC7C-3E44-ABB7-AB4129C01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7D64-73A8-944E-B2CA-649382F7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18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9F2A1-F33E-4643-B1AE-6E50B9947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3D4CD-546B-0645-85B0-B053BD2C6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579AF-0619-8B4A-B08A-E7A954ABB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27CE-D7A5-BD4C-81EF-AD340DCEFDE8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B0354-6BB2-384F-891E-1D8019DA4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1787A-A88C-D04E-8DF0-1351FF5CD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7D64-73A8-944E-B2CA-649382F7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7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75164-C600-AC42-938E-965182CC8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817CF5-E4D6-004D-89D2-2AB8A982D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EA846-147D-BA46-93D4-5BFC780B0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27CE-D7A5-BD4C-81EF-AD340DCEFDE8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7FF0F-1A22-9744-82CB-0E29817FA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16F01-0E3F-F643-AB66-FED99E02D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7D64-73A8-944E-B2CA-649382F7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84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5814E-8BBC-E04D-8309-7235D4C89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53E9C-1411-7943-8573-5D4A42DCBA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36D1A-01C5-6149-8F09-A45C009D1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3EDE92-EBF4-0E45-818E-2E3E88C49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27CE-D7A5-BD4C-81EF-AD340DCEFDE8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2657B3-69BE-7A43-B21C-01D9B8C63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19452-60A9-0145-BE43-215C45035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7D64-73A8-944E-B2CA-649382F7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07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9DCC6-F198-6842-8433-D9F72AD9A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07FC71-2DD0-3046-869B-A01B82149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548D79-E003-8D41-B09F-F013E427B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AF134E-11D8-BC4C-B4CC-5158255893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A4FAE9-E5F9-3B4F-96A7-49185CB729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132198-6ACB-6A41-8C95-78542941B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27CE-D7A5-BD4C-81EF-AD340DCEFDE8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571D6D-7166-7945-AC3D-29B4A3848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FC6836-574F-7A48-AE44-705630044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7D64-73A8-944E-B2CA-649382F7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43DE-4BFA-BF44-8430-9ADE6ABEA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F287B4-205F-A44F-806A-DF6E1647E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27CE-D7A5-BD4C-81EF-AD340DCEFDE8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3318EF-4AB9-5347-B6A9-EE19D748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CE55F9-A1C9-0D4E-85F4-67E11DB23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7D64-73A8-944E-B2CA-649382F7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83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1C740C-E8DF-C745-B46C-78320B162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27CE-D7A5-BD4C-81EF-AD340DCEFDE8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6C446B-C3AB-B549-B4A5-6FBCB0BB1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336232-C2CB-5B44-912A-A10D940A6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7D64-73A8-944E-B2CA-649382F7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9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BE749-52D4-F34D-9840-B405E1477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78010-CDD4-734E-A5AD-26A5A4ECE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CD1AF9-27C5-5A4F-AB62-E1DBED4E9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E0C08-FA2C-0546-8A7B-5C4ECA533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27CE-D7A5-BD4C-81EF-AD340DCEFDE8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D46B45-1A58-D749-B012-B82B55FAF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C98F5-1C18-B04A-8110-DB351420C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7D64-73A8-944E-B2CA-649382F7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80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6AD6B-CB2A-9243-8FBC-D84B31816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A9C2C-554D-A544-9E20-E0116669DA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D9ED21-7264-5345-92D2-B9A5B58B6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44397-F578-E845-A814-FD180DB2D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27CE-D7A5-BD4C-81EF-AD340DCEFDE8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CD10C-8078-3A40-B460-898A1FB77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346ED-5D29-FB40-A279-979F38C71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7D64-73A8-944E-B2CA-649382F7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41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DB693A-6513-B040-911E-0E756BCBD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E6889-B82B-F247-9ECD-CD836E238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8A167-2A66-3247-972F-50BB065D39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727CE-D7A5-BD4C-81EF-AD340DCEFDE8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1B644-80B5-4640-B20C-88570FFCFB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D7074-D7E2-B243-8458-73142EF77F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77D64-73A8-944E-B2CA-649382F7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27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ml-monte-carlo-tree-search-mcts/" TargetMode="External"/><Relationship Id="rId2" Type="http://schemas.openxmlformats.org/officeDocument/2006/relationships/hyperlink" Target="https://en.wikipedia.org/wiki/Monte_Carlo_tree_search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eb.engr.oregonstate.edu/~afern/classes/cs533/notes/uct.pdf" TargetMode="External"/><Relationship Id="rId4" Type="http://schemas.openxmlformats.org/officeDocument/2006/relationships/hyperlink" Target="https://jonathan-hui.medium.com/monte-carlo-tree-search-mcts-in-alphago-zero-8a403588276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DCF54-1BF8-724B-AE45-E3D1EEC274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4701 Final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55506C-B0D4-C14B-89C6-1929374FE9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Generalized MCTS Game Engine</a:t>
            </a:r>
          </a:p>
        </p:txBody>
      </p:sp>
    </p:spTree>
    <p:extLst>
      <p:ext uri="{BB962C8B-B14F-4D97-AF65-F5344CB8AC3E}">
        <p14:creationId xmlns:p14="http://schemas.microsoft.com/office/powerpoint/2010/main" val="790930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E3161-2CAC-4143-8939-DEE620FB6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2EE28-EC31-B940-86D3-CB1F7E0CB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 simulations on dimensions 4-8 in which the longer running agent ran for twice as much time than the shorter running agent, for longer running times of 2</a:t>
            </a:r>
            <a:r>
              <a:rPr lang="en-US" baseline="30000" dirty="0"/>
              <a:t>0</a:t>
            </a:r>
            <a:r>
              <a:rPr lang="en-US" dirty="0"/>
              <a:t> to 2</a:t>
            </a:r>
            <a:r>
              <a:rPr lang="en-US" baseline="30000" dirty="0"/>
              <a:t>4</a:t>
            </a:r>
            <a:r>
              <a:rPr lang="en-US" dirty="0"/>
              <a:t> for a total of 500 games worth of data (connect 4 in a row)</a:t>
            </a:r>
            <a:endParaRPr lang="en-US" baseline="30000" dirty="0"/>
          </a:p>
          <a:p>
            <a:r>
              <a:rPr lang="en-US" dirty="0"/>
              <a:t>Plotted the win rate of the longer running agent vs time magnitude (0 to 4) on different dimensions</a:t>
            </a:r>
          </a:p>
        </p:txBody>
      </p:sp>
    </p:spTree>
    <p:extLst>
      <p:ext uri="{BB962C8B-B14F-4D97-AF65-F5344CB8AC3E}">
        <p14:creationId xmlns:p14="http://schemas.microsoft.com/office/powerpoint/2010/main" val="145098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79B6F9C0-E551-164B-96A0-CAC8549F5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197" y="643466"/>
            <a:ext cx="785560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838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CCBCE-8A29-4E40-B0A5-08F3A17D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CD005-B2EE-BC4C-969E-DED289722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 games for equal running time agents (2, 4, 6, 8) on different dimensions (5-12) for total 160 games worth of data. (connect 5 in a row)</a:t>
            </a:r>
          </a:p>
          <a:p>
            <a:r>
              <a:rPr lang="en-US" dirty="0"/>
              <a:t>Plotted Number of Simulations vs Move Progression</a:t>
            </a:r>
          </a:p>
          <a:p>
            <a:r>
              <a:rPr lang="en-US" dirty="0"/>
              <a:t>Plotted Number of Simulations vs Dimension</a:t>
            </a:r>
          </a:p>
          <a:p>
            <a:r>
              <a:rPr lang="en-US" dirty="0"/>
              <a:t>Plotted Best Move Score vs Move Progression for all Dimensions</a:t>
            </a:r>
          </a:p>
          <a:p>
            <a:r>
              <a:rPr lang="en-US" dirty="0"/>
              <a:t>Plotted Distribution of Move Score for different Time/Dim Combinations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843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520082D0-FA37-0549-9698-8AFDB8D57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020" y="643467"/>
            <a:ext cx="803596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434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2F21C3-D329-1343-B84D-9985873B2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019" y="643466"/>
            <a:ext cx="803596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047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3A0D38C5-386E-D249-AEDD-40F4DF967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207" y="3671316"/>
            <a:ext cx="3814825" cy="2543217"/>
          </a:xfrm>
          <a:prstGeom prst="rect">
            <a:avLst/>
          </a:prstGeom>
        </p:spPr>
      </p:pic>
      <p:cxnSp>
        <p:nvCxnSpPr>
          <p:cNvPr id="17" name="Straight Connector 13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BC955DBE-6B3F-444D-9C30-C664DF918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003" y="764621"/>
            <a:ext cx="3814825" cy="254321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EB3010CB-4A6A-B746-948D-798CE85EB2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2003" y="3671316"/>
            <a:ext cx="3818792" cy="2545862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2402B40F-8EAA-A341-B760-1378D846F7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8532" y="814951"/>
            <a:ext cx="3830203" cy="255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93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hart, scatter chart&#10;&#10;Description automatically generated">
            <a:extLst>
              <a:ext uri="{FF2B5EF4-FFF2-40B4-BE49-F238E27FC236}">
                <a16:creationId xmlns:a16="http://schemas.microsoft.com/office/drawing/2014/main" id="{E20D3E0D-75D0-1542-A1BB-B084EF36D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987" y="643467"/>
            <a:ext cx="3814825" cy="2543217"/>
          </a:xfrm>
          <a:prstGeom prst="rect">
            <a:avLst/>
          </a:prstGeom>
        </p:spPr>
      </p:pic>
      <p:cxnSp>
        <p:nvCxnSpPr>
          <p:cNvPr id="29" name="Straight Connector 25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35774142-FA04-4346-9E6E-4507A10CD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373" y="643467"/>
            <a:ext cx="3814825" cy="2543217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D02014CA-05C0-A94F-916E-58681798E6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2003" y="3671316"/>
            <a:ext cx="3818792" cy="2545862"/>
          </a:xfrm>
          <a:prstGeom prst="rect">
            <a:avLst/>
          </a:prstGeom>
        </p:spPr>
      </p:pic>
      <p:pic>
        <p:nvPicPr>
          <p:cNvPr id="21" name="Picture 20" descr="Chart&#10;&#10;Description automatically generated">
            <a:extLst>
              <a:ext uri="{FF2B5EF4-FFF2-40B4-BE49-F238E27FC236}">
                <a16:creationId xmlns:a16="http://schemas.microsoft.com/office/drawing/2014/main" id="{F13DD1A4-608E-9549-8ABD-3C76095C5D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9684" y="3671316"/>
            <a:ext cx="3830203" cy="255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033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35207-6D51-AD4F-AC41-3654480F9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Challenges in Simulation and Data Gathering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A08EF-9337-8143-AF70-A455B44C4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experiment 1, 500 games were simulated. The average amount of time for agent 1 to make a move and then for agent 2 to make a responding move is roughly 9.3 seconds assuming each game on average is 10 moves back and forth, and we have 500 games this simulation would take approximately 13 hours. </a:t>
            </a:r>
          </a:p>
          <a:p>
            <a:r>
              <a:rPr lang="en-US" dirty="0"/>
              <a:t>To expedite this process we leveraged parallelism to simulate these 500 games in only 2.5 hours!</a:t>
            </a:r>
          </a:p>
          <a:p>
            <a:r>
              <a:rPr lang="en-US" dirty="0"/>
              <a:t>We also needed a serialized data format to move data from Scala simulations to Python for plotting. We chose JSON due to the highly nested nature of our game data</a:t>
            </a:r>
          </a:p>
        </p:txBody>
      </p:sp>
    </p:spTree>
    <p:extLst>
      <p:ext uri="{BB962C8B-B14F-4D97-AF65-F5344CB8AC3E}">
        <p14:creationId xmlns:p14="http://schemas.microsoft.com/office/powerpoint/2010/main" val="1450849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1519E-BA07-7748-86C7-3F8CFCBE0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AI/ML Concepts Utilized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75896-5F7B-7A4A-A71F-A9242541C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Reinforcement learning (Monte Carlo Tree Search)</a:t>
            </a:r>
          </a:p>
          <a:p>
            <a:r>
              <a:rPr lang="en-US" dirty="0"/>
              <a:t>Data gathering and analysis</a:t>
            </a:r>
          </a:p>
          <a:p>
            <a:r>
              <a:rPr lang="en-US" dirty="0"/>
              <a:t>Optimizing expensive computation with parallelism</a:t>
            </a:r>
          </a:p>
          <a:p>
            <a:r>
              <a:rPr lang="en-US" dirty="0"/>
              <a:t>Common tools: Scala, Python, matplotlib, </a:t>
            </a:r>
            <a:r>
              <a:rPr lang="en-US" dirty="0" err="1"/>
              <a:t>JupyterLab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709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BE8EA-1DAD-3B43-A5F9-1696B6C64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594E4-9E2D-0647-B5BE-DC160776C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https://en.wikipedia.org/wiki/Monte_Carlo_tree_search</a:t>
            </a:r>
            <a:endParaRPr lang="en-US" dirty="0"/>
          </a:p>
          <a:p>
            <a:r>
              <a:rPr lang="en-US" dirty="0">
                <a:hlinkClick r:id="rId3"/>
              </a:rPr>
              <a:t>https://www.geeksforgeeks.org/ml-monte-carlo-tree-search-mcts/</a:t>
            </a:r>
            <a:endParaRPr lang="en-US" dirty="0"/>
          </a:p>
          <a:p>
            <a:r>
              <a:rPr lang="en-US" dirty="0">
                <a:hlinkClick r:id="rId4"/>
              </a:rPr>
              <a:t>https://jonathan-hui.medium.com/monte-carlo-tree-search-mcts-in-alphago-zero-8a403588276a</a:t>
            </a:r>
            <a:endParaRPr lang="en-US" dirty="0"/>
          </a:p>
          <a:p>
            <a:r>
              <a:rPr lang="en-US" dirty="0">
                <a:hlinkClick r:id="rId5"/>
              </a:rPr>
              <a:t>https://web.engr.oregonstate.edu/~afern/classes/cs533/notes/uct.pdf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72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A1A1A-D6A6-4F46-B3CC-5D4E19361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97CB6-E49D-B243-8C98-5594069F6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MCTS Overview</a:t>
            </a:r>
          </a:p>
          <a:p>
            <a:r>
              <a:rPr lang="en-US" dirty="0"/>
              <a:t>Connect 4 MCTS AI Implementation</a:t>
            </a:r>
          </a:p>
          <a:p>
            <a:r>
              <a:rPr lang="en-US" dirty="0"/>
              <a:t>MCTS vs Mini-Max Connect4</a:t>
            </a:r>
          </a:p>
          <a:p>
            <a:r>
              <a:rPr lang="en-US" dirty="0"/>
              <a:t>MCTS Generalized Engine</a:t>
            </a:r>
          </a:p>
          <a:p>
            <a:r>
              <a:rPr lang="en-US" dirty="0"/>
              <a:t>Tic-Tac-N Implementation</a:t>
            </a:r>
          </a:p>
          <a:p>
            <a:r>
              <a:rPr lang="en-US" dirty="0"/>
              <a:t>Data Insights on MCTS</a:t>
            </a:r>
          </a:p>
          <a:p>
            <a:r>
              <a:rPr lang="en-US" dirty="0"/>
              <a:t>Questions/Demo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346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0DDF4-F9AE-8644-AEAB-DCDD09059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0C634-04DC-C549-BEBC-C075B1620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reinforcement learning algorithm that utilizes self ran simulations to understand a large search space without full exploration (as opposed to Mini-Max)</a:t>
            </a:r>
          </a:p>
          <a:p>
            <a:r>
              <a:rPr lang="en-US" dirty="0"/>
              <a:t>3 phases: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 Selection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 Simulation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 Back Propagation </a:t>
            </a:r>
          </a:p>
        </p:txBody>
      </p:sp>
    </p:spTree>
    <p:extLst>
      <p:ext uri="{BB962C8B-B14F-4D97-AF65-F5344CB8AC3E}">
        <p14:creationId xmlns:p14="http://schemas.microsoft.com/office/powerpoint/2010/main" val="1244725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B8765-073A-D34B-8B64-061D17970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MCTS over Mini-Max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A10BD-BDED-0E4B-8A04-61D38EF3FA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D43F2-C6CC-FB4B-8D94-153A26457B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Don’t necessarily need a game-specific heuristic</a:t>
            </a:r>
          </a:p>
          <a:p>
            <a:r>
              <a:rPr lang="en-US" dirty="0"/>
              <a:t>Don’t need to fully explore game space to arbitrary depth</a:t>
            </a:r>
          </a:p>
          <a:p>
            <a:r>
              <a:rPr lang="en-US" dirty="0"/>
              <a:t>Can run for any pre-selected time or simulation count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AFCFEC-939D-BB43-B0DE-C821615963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DAB3B0-200B-0D44-A114-15146283320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Can miss things because of randomness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03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6CB17-81D3-584A-A916-8E0FF1CDA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4 MCTS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810F8-E3E9-6B4B-9A90-8B11E5DD1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first implemented a Connect4 MCTS based AI to test the effectiveness of the algorithm on a popular and well understood game.</a:t>
            </a:r>
          </a:p>
          <a:p>
            <a:r>
              <a:rPr lang="en-US" dirty="0"/>
              <a:t>Was our first attempt at a generalized engine. Made some assumptions/bad decisions that we abstracted away in the next implementation.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Game is not necessarily 2 players (more players/teams)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User should have ability to implement game specific heuristics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For large game spaces the neighbors should be generated lazily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user should only need to implement one abstract class to enable more freedom in their design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251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9C295-B724-4D4B-A186-7F1198523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Connect4 MCTS vs Mini-Max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AFBFF-052A-1241-B33C-8D01A7218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pulled Mini-Max Connect4 implementations from the Internet and manually tested our MCTS implementation against it</a:t>
            </a:r>
          </a:p>
          <a:p>
            <a:r>
              <a:rPr lang="en-US" dirty="0"/>
              <a:t>Our MCTS (thinking time = 5 seconds) won in every test we ran, even against a depth 8 Mini-Max that required significantly more time</a:t>
            </a:r>
          </a:p>
          <a:p>
            <a:r>
              <a:rPr lang="en-US" dirty="0"/>
              <a:t>Example Game (see repo)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262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A137A-ACFE-134D-B2C5-1AC0DDD20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MCTS Game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B4190-84B0-7146-AB8E-9930DC990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Satisfied with the performance of MCTS as an adequate game playing agent we moved on to our next improved implementation.</a:t>
            </a:r>
          </a:p>
          <a:p>
            <a:r>
              <a:rPr lang="en-US" dirty="0"/>
              <a:t>User must implement only one abstract class called </a:t>
            </a:r>
            <a:r>
              <a:rPr lang="en-US" dirty="0" err="1"/>
              <a:t>GameState</a:t>
            </a:r>
            <a:endParaRPr lang="en-US" dirty="0"/>
          </a:p>
          <a:p>
            <a:r>
              <a:rPr lang="en-US" dirty="0"/>
              <a:t>User has the freedom to specify some game specific knowledge if desired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626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Content Placeholder 8" descr="Graphical user interface, text, chat or text message&#10;&#10;Description automatically generated">
            <a:extLst>
              <a:ext uri="{FF2B5EF4-FFF2-40B4-BE49-F238E27FC236}">
                <a16:creationId xmlns:a16="http://schemas.microsoft.com/office/drawing/2014/main" id="{2E929FAB-6DBA-454C-805F-3C77AB8C3D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3610" y="-5983"/>
            <a:ext cx="8484780" cy="6863983"/>
          </a:xfrm>
        </p:spPr>
      </p:pic>
    </p:spTree>
    <p:extLst>
      <p:ext uri="{BB962C8B-B14F-4D97-AF65-F5344CB8AC3E}">
        <p14:creationId xmlns:p14="http://schemas.microsoft.com/office/powerpoint/2010/main" val="2648301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8AF7F-2A94-9C4C-AAA8-76EC4F48D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Tic-Tac-N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229C7-1DDE-A74A-B05D-7C81D872F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this point our focus had turned to understanding the MCTS simulations under the hood.  </a:t>
            </a:r>
          </a:p>
          <a:p>
            <a:r>
              <a:rPr lang="en-US" dirty="0"/>
              <a:t>We implemented a generalized Tic-Tac-N game which is just Tic-Tac-Toe parameterized by a board size and the number of pieces you need in a row to win. </a:t>
            </a:r>
          </a:p>
          <a:p>
            <a:r>
              <a:rPr lang="en-US" dirty="0"/>
              <a:t>The various parameters allows us to explore the effectiveness of MCTS in different settings</a:t>
            </a:r>
          </a:p>
          <a:p>
            <a:r>
              <a:rPr lang="en-US" dirty="0"/>
              <a:t>Quick Demo</a:t>
            </a:r>
          </a:p>
        </p:txBody>
      </p:sp>
    </p:spTree>
    <p:extLst>
      <p:ext uri="{BB962C8B-B14F-4D97-AF65-F5344CB8AC3E}">
        <p14:creationId xmlns:p14="http://schemas.microsoft.com/office/powerpoint/2010/main" val="1367096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709</Words>
  <Application>Microsoft Macintosh PowerPoint</Application>
  <PresentationFormat>Widescreen</PresentationFormat>
  <Paragraphs>66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CS 4701 Final Presentation</vt:lpstr>
      <vt:lpstr>Outline</vt:lpstr>
      <vt:lpstr>MCTS</vt:lpstr>
      <vt:lpstr>Choosing MCTS over Mini-Max</vt:lpstr>
      <vt:lpstr>Connect 4 MCTS</vt:lpstr>
      <vt:lpstr>Connect4 MCTS vs Mini-Max</vt:lpstr>
      <vt:lpstr>Generalized MCTS Game Engine</vt:lpstr>
      <vt:lpstr>PowerPoint Presentation</vt:lpstr>
      <vt:lpstr>Tic-Tac-N</vt:lpstr>
      <vt:lpstr>Experiment 1</vt:lpstr>
      <vt:lpstr>PowerPoint Presentation</vt:lpstr>
      <vt:lpstr>Experiment 2</vt:lpstr>
      <vt:lpstr>PowerPoint Presentation</vt:lpstr>
      <vt:lpstr>PowerPoint Presentation</vt:lpstr>
      <vt:lpstr>PowerPoint Presentation</vt:lpstr>
      <vt:lpstr>PowerPoint Presentation</vt:lpstr>
      <vt:lpstr>Practical Challenges in Simulation and Data Gathering</vt:lpstr>
      <vt:lpstr>AI/ML Concepts Utilized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4701 Final Presentation</dc:title>
  <dc:creator>Haashim Hussain Shah</dc:creator>
  <cp:lastModifiedBy>Haashim Hussain Shah</cp:lastModifiedBy>
  <cp:revision>6</cp:revision>
  <dcterms:created xsi:type="dcterms:W3CDTF">2020-12-18T00:12:07Z</dcterms:created>
  <dcterms:modified xsi:type="dcterms:W3CDTF">2020-12-18T00:59:33Z</dcterms:modified>
</cp:coreProperties>
</file>