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6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11" d="100"/>
          <a:sy n="111" d="100"/>
        </p:scale>
        <p:origin x="6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BD8B-D34E-7C4A-B787-E2632AB36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D5C11-0D0E-3344-A1A6-29D83C892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540E-31FD-E54C-876D-1940512F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9AF5-9669-0A44-9738-9AD5121D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94C64-513F-4F42-96C5-4FCFBD4A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FE99-6ED2-8D49-95D4-CECBA9F0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48A6B-6728-A348-9140-FF68FD3AF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AB6D-E9CA-1243-93D6-B4D81BFF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6DDF-70B5-5F46-AAE9-CCE16557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BB78-B39E-194E-8CFC-9E452152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9E2A1-2567-6742-904A-384D106E8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B1942-3A8D-1A4E-AC54-1F3A56742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E6E85-E227-F24B-87EC-3CAE2229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B5EC-ADD9-5741-85F6-1BF56765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D9B8-AC7C-3E44-ABB7-AB4129C0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1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F2A1-F33E-4643-B1AE-6E50B994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D4CD-546B-0645-85B0-B053BD2C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79AF-0619-8B4A-B08A-E7A954AB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0354-6BB2-384F-891E-1D8019DA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1787A-A88C-D04E-8DF0-1351FF5C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5164-C600-AC42-938E-965182CC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17CF5-E4D6-004D-89D2-2AB8A982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EA846-147D-BA46-93D4-5BFC780B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FF0F-1A22-9744-82CB-0E29817F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16F01-0E3F-F643-AB66-FED99E02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814E-8BBC-E04D-8309-7235D4C8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3E9C-1411-7943-8573-5D4A42DCB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36D1A-01C5-6149-8F09-A45C009D1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EDE92-EBF4-0E45-818E-2E3E88C4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657B3-69BE-7A43-B21C-01D9B8C6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19452-60A9-0145-BE43-215C4503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DCC6-F198-6842-8433-D9F72AD9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7FC71-2DD0-3046-869B-A01B8214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8D79-E003-8D41-B09F-F013E427B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F134E-11D8-BC4C-B4CC-515825589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4FAE9-E5F9-3B4F-96A7-49185CB72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32198-6ACB-6A41-8C95-78542941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71D6D-7166-7945-AC3D-29B4A384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C6836-574F-7A48-AE44-70563004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43DE-4BFA-BF44-8430-9ADE6ABE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287B4-205F-A44F-806A-DF6E1647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318EF-4AB9-5347-B6A9-EE19D748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E55F9-A1C9-0D4E-85F4-67E11DB2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8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C740C-E8DF-C745-B46C-78320B16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C446B-C3AB-B549-B4A5-6FBCB0BB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6232-C2CB-5B44-912A-A10D940A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E749-52D4-F34D-9840-B405E147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8010-CDD4-734E-A5AD-26A5A4EC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D1AF9-27C5-5A4F-AB62-E1DBED4E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E0C08-FA2C-0546-8A7B-5C4ECA53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46B45-1A58-D749-B012-B82B55FA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C98F5-1C18-B04A-8110-DB351420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8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AD6B-CB2A-9243-8FBC-D84B3181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9C2C-554D-A544-9E20-E0116669D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9ED21-7264-5345-92D2-B9A5B58B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4397-F578-E845-A814-FD180DB2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CD10C-8078-3A40-B460-898A1FB7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346ED-5D29-FB40-A279-979F38C7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4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B693A-6513-B040-911E-0E756BCB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6889-B82B-F247-9ECD-CD836E23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A167-2A66-3247-972F-50BB065D3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1B644-80B5-4640-B20C-88570FFCF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7074-D7E2-B243-8458-73142EF77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CF54-1BF8-724B-AE45-E3D1EEC27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4701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5506C-B0D4-C14B-89C6-1929374FE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Generalized MCTS Game Engine</a:t>
            </a:r>
          </a:p>
        </p:txBody>
      </p:sp>
    </p:spTree>
    <p:extLst>
      <p:ext uri="{BB962C8B-B14F-4D97-AF65-F5344CB8AC3E}">
        <p14:creationId xmlns:p14="http://schemas.microsoft.com/office/powerpoint/2010/main" val="79093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3161-2CAC-4143-8939-DEE620FB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EE28-EC31-B940-86D3-CB1F7E0C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simulations on dimensions 4-8 in which the longer running agent ran for twice as much time than the shorter running agent, for longer running times of 2</a:t>
            </a:r>
            <a:r>
              <a:rPr lang="en-US" baseline="30000" dirty="0"/>
              <a:t>0</a:t>
            </a:r>
            <a:r>
              <a:rPr lang="en-US" dirty="0"/>
              <a:t> to 2</a:t>
            </a:r>
            <a:r>
              <a:rPr lang="en-US" baseline="30000" dirty="0"/>
              <a:t>4</a:t>
            </a:r>
            <a:r>
              <a:rPr lang="en-US" dirty="0"/>
              <a:t> for a total of 500 games worth of data (connect 4 in a row)</a:t>
            </a:r>
            <a:endParaRPr lang="en-US" baseline="30000" dirty="0"/>
          </a:p>
          <a:p>
            <a:r>
              <a:rPr lang="en-US" dirty="0"/>
              <a:t>Plotted the win rate of the longer running agent vs time magnitude (0 to 4) on different dimensions</a:t>
            </a:r>
          </a:p>
        </p:txBody>
      </p:sp>
    </p:spTree>
    <p:extLst>
      <p:ext uri="{BB962C8B-B14F-4D97-AF65-F5344CB8AC3E}">
        <p14:creationId xmlns:p14="http://schemas.microsoft.com/office/powerpoint/2010/main" val="14509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9B6F9C0-E551-164B-96A0-CAC8549F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97" y="643466"/>
            <a:ext cx="78556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3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CBCE-8A29-4E40-B0A5-08F3A17D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D005-B2EE-BC4C-969E-DED28972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games for equal running time agents (2, 4, 6, 8) on different dimensions (5-12) for total 160 games worth of data. (connect 5 in a row)</a:t>
            </a:r>
          </a:p>
          <a:p>
            <a:r>
              <a:rPr lang="en-US" dirty="0"/>
              <a:t>Plotted Number of Simulations vs Move Progression</a:t>
            </a:r>
          </a:p>
          <a:p>
            <a:r>
              <a:rPr lang="en-US" dirty="0"/>
              <a:t>Plotted Number of Simulations vs Dimension</a:t>
            </a:r>
          </a:p>
          <a:p>
            <a:r>
              <a:rPr lang="en-US" dirty="0"/>
              <a:t>Plotted Best Move Score vs Move Progression for all Dimensions</a:t>
            </a:r>
          </a:p>
          <a:p>
            <a:r>
              <a:rPr lang="en-US" dirty="0"/>
              <a:t>Plotted Distribution of Move Score for different Time/Dim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4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20082D0-FA37-0549-9698-8AFDB8D57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20" y="643467"/>
            <a:ext cx="80359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3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F21C3-D329-1343-B84D-9985873B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19" y="643466"/>
            <a:ext cx="80359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4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A0D38C5-386E-D249-AEDD-40F4DF96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207" y="3671316"/>
            <a:ext cx="3814825" cy="2543217"/>
          </a:xfrm>
          <a:prstGeom prst="rect">
            <a:avLst/>
          </a:prstGeom>
        </p:spPr>
      </p:pic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C955DBE-6B3F-444D-9C30-C664DF91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003" y="764621"/>
            <a:ext cx="3814825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B3010CB-4A6A-B746-948D-798CE85EB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003" y="3671316"/>
            <a:ext cx="3818792" cy="254586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402B40F-8EAA-A341-B760-1378D846F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532" y="814951"/>
            <a:ext cx="3830203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9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E20D3E0D-75D0-1542-A1BB-B084EF36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87" y="643467"/>
            <a:ext cx="3814825" cy="2543217"/>
          </a:xfrm>
          <a:prstGeom prst="rect">
            <a:avLst/>
          </a:prstGeom>
        </p:spPr>
      </p:pic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5774142-FA04-4346-9E6E-4507A10C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373" y="643467"/>
            <a:ext cx="3814825" cy="254321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D02014CA-05C0-A94F-916E-58681798E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003" y="3671316"/>
            <a:ext cx="3818792" cy="2545862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F13DD1A4-608E-9549-8ABD-3C76095C5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684" y="3671316"/>
            <a:ext cx="3830203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5207-6D51-AD4F-AC41-3654480F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Challenges in Simulation and 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08EF-9337-8143-AF70-A455B44C4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experiment 1, 500 games were simulated. The average amount of time for agent 1 to make a move and then for agent 2 to make a responding move is roughly 9.3 seconds assuming each game on average is 10 moves back and forth, and we have 500 games this simulation would take approximately 13 hours. </a:t>
            </a:r>
          </a:p>
          <a:p>
            <a:r>
              <a:rPr lang="en-US" dirty="0"/>
              <a:t>To expedite this process we leveraged parallelism to simulate these 500 games in only 2.5 hours!</a:t>
            </a:r>
          </a:p>
          <a:p>
            <a:r>
              <a:rPr lang="en-US" dirty="0"/>
              <a:t>We also needed a serialized data format to move data from Scala simulations to Python for plotting. We chose JSON due to the highly nested nature of our game data</a:t>
            </a:r>
          </a:p>
        </p:txBody>
      </p:sp>
    </p:spTree>
    <p:extLst>
      <p:ext uri="{BB962C8B-B14F-4D97-AF65-F5344CB8AC3E}">
        <p14:creationId xmlns:p14="http://schemas.microsoft.com/office/powerpoint/2010/main" val="145084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519E-BA07-7748-86C7-3F8CFCBE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AI/ML Concepts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5896-5F7B-7A4A-A71F-A9242541C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(Monte Carlo Tree Search)</a:t>
            </a:r>
          </a:p>
          <a:p>
            <a:r>
              <a:rPr lang="en-US" dirty="0"/>
              <a:t>Data gathering and analysis</a:t>
            </a:r>
          </a:p>
          <a:p>
            <a:r>
              <a:rPr lang="en-US" dirty="0"/>
              <a:t>Optimizing expensive computation with parallelism</a:t>
            </a:r>
          </a:p>
          <a:p>
            <a:r>
              <a:rPr lang="en-US" dirty="0"/>
              <a:t>Common tools: Scala, Python, matplotlib, </a:t>
            </a:r>
            <a:r>
              <a:rPr lang="en-US" dirty="0" err="1"/>
              <a:t>JupyterLab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0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1A1A-D6A6-4F46-B3CC-5D4E1936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7CB6-E49D-B243-8C98-5594069F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MCTS Overview</a:t>
            </a:r>
          </a:p>
          <a:p>
            <a:r>
              <a:rPr lang="en-US" dirty="0"/>
              <a:t>Connect 4 MCTS AI Implementation</a:t>
            </a:r>
          </a:p>
          <a:p>
            <a:r>
              <a:rPr lang="en-US" dirty="0"/>
              <a:t>MCTS vs Mini-Max Connect4</a:t>
            </a:r>
          </a:p>
          <a:p>
            <a:r>
              <a:rPr lang="en-US" dirty="0"/>
              <a:t>MCTS Generalized Engine</a:t>
            </a:r>
          </a:p>
          <a:p>
            <a:r>
              <a:rPr lang="en-US" dirty="0"/>
              <a:t>Tic-Tac-N Implementation</a:t>
            </a:r>
          </a:p>
          <a:p>
            <a:r>
              <a:rPr lang="en-US" dirty="0"/>
              <a:t>Data Insights on MCTS</a:t>
            </a:r>
          </a:p>
          <a:p>
            <a:r>
              <a:rPr lang="en-US" dirty="0"/>
              <a:t>Questions/Demo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4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DF4-F9AE-8644-AEAB-DCDD0905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C634-04DC-C549-BEBC-C075B162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reinforcement learning algorithm that utilizes self ran simulations to understand a large search space without full exploration (as opposed to Mini-Max)</a:t>
            </a:r>
          </a:p>
          <a:p>
            <a:r>
              <a:rPr lang="en-US" dirty="0"/>
              <a:t>3 phases: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Selection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Simulation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Back Propagation </a:t>
            </a:r>
          </a:p>
        </p:txBody>
      </p:sp>
    </p:spTree>
    <p:extLst>
      <p:ext uri="{BB962C8B-B14F-4D97-AF65-F5344CB8AC3E}">
        <p14:creationId xmlns:p14="http://schemas.microsoft.com/office/powerpoint/2010/main" val="124472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8765-073A-D34B-8B64-061D1797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MCTS over Mini-Max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A10BD-BDED-0E4B-8A04-61D38EF3F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D43F2-C6CC-FB4B-8D94-153A26457B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Don’t necessarily need a game-specific heuristic</a:t>
            </a:r>
          </a:p>
          <a:p>
            <a:r>
              <a:rPr lang="en-US" dirty="0"/>
              <a:t>Don’t need to fully explore game space to arbitrary depth</a:t>
            </a:r>
          </a:p>
          <a:p>
            <a:r>
              <a:rPr lang="en-US" dirty="0"/>
              <a:t>Can run for any pre-selected time or simulation 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FCFEC-939D-BB43-B0DE-C82161596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AB3B0-200B-0D44-A114-1514628332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 miss things because of randomness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CB17-81D3-584A-A916-8E0FF1CD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MCTS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10F8-E3E9-6B4B-9A90-8B11E5DD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first implemented a Connect4 MCTS based AI to test the effectiveness of the algorithm on a popular and well understood game.</a:t>
            </a:r>
          </a:p>
          <a:p>
            <a:r>
              <a:rPr lang="en-US" dirty="0"/>
              <a:t>Was our first attempt at a generalized engine. Made some assumptions/bad decisions that we abstracted away in the next implementation.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Game is not necessarily 2 players (more players/teams)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should have ability to implement game specific heuristics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large game spaces the neighbors should be generated lazily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user should only need to implement one abstract class to enable more freedom in their design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5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C295-B724-4D4B-A186-7F119852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Connect4 MCTS vs Mini-Max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FBFF-052A-1241-B33C-8D01A7218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pulled Mini-Max Connect4 implementations from the Internet and manually tested our MCTS implementation against it</a:t>
            </a:r>
          </a:p>
          <a:p>
            <a:r>
              <a:rPr lang="en-US" dirty="0"/>
              <a:t>Our MCTS (thinking time = 5 seconds) won in every test we ran, even against a depth 8 Mini-Max that required significantly more time</a:t>
            </a:r>
          </a:p>
          <a:p>
            <a:r>
              <a:rPr lang="en-US" dirty="0"/>
              <a:t>Example Game (see repo)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137A-ACFE-134D-B2C5-1AC0DDD2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MCTS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4190-84B0-7146-AB8E-9930DC99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Satisfied with the performance of MCTS as an adequate game playing agent we moved on to our next improved implementation.</a:t>
            </a:r>
          </a:p>
          <a:p>
            <a:r>
              <a:rPr lang="en-US" dirty="0"/>
              <a:t>User must implement only one abstract class called </a:t>
            </a:r>
            <a:r>
              <a:rPr lang="en-US" dirty="0" err="1"/>
              <a:t>GameState</a:t>
            </a:r>
            <a:endParaRPr lang="en-US" dirty="0"/>
          </a:p>
          <a:p>
            <a:r>
              <a:rPr lang="en-US" dirty="0"/>
              <a:t>User has the freedom to specify some game specific knowledge if desired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2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2E929FAB-6DBA-454C-805F-3C77AB8C3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610" y="-5983"/>
            <a:ext cx="8484780" cy="6863983"/>
          </a:xfrm>
        </p:spPr>
      </p:pic>
    </p:spTree>
    <p:extLst>
      <p:ext uri="{BB962C8B-B14F-4D97-AF65-F5344CB8AC3E}">
        <p14:creationId xmlns:p14="http://schemas.microsoft.com/office/powerpoint/2010/main" val="264830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AF7F-2A94-9C4C-AAA8-76EC4F48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29C7-1DDE-A74A-B05D-7C81D872F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 our focus had turned to understanding the MCTS simulations under the hood.  </a:t>
            </a:r>
          </a:p>
          <a:p>
            <a:r>
              <a:rPr lang="en-US" dirty="0"/>
              <a:t>We implemented a generalized Tic-Tac-N game which is just Tic-Tac-Toe parameterized by a board size and the number of pieces you need in a row to win. </a:t>
            </a:r>
          </a:p>
          <a:p>
            <a:r>
              <a:rPr lang="en-US" dirty="0"/>
              <a:t>The various parameters allows us to explore the effectiveness of MCTS in different settings</a:t>
            </a:r>
          </a:p>
          <a:p>
            <a:r>
              <a:rPr lang="en-US" dirty="0"/>
              <a:t>Quick Demo</a:t>
            </a:r>
          </a:p>
        </p:txBody>
      </p:sp>
    </p:spTree>
    <p:extLst>
      <p:ext uri="{BB962C8B-B14F-4D97-AF65-F5344CB8AC3E}">
        <p14:creationId xmlns:p14="http://schemas.microsoft.com/office/powerpoint/2010/main" val="136709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651</Words>
  <Application>Microsoft Macintosh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CS 4701 Final Presentation</vt:lpstr>
      <vt:lpstr>Outline</vt:lpstr>
      <vt:lpstr>MCTS</vt:lpstr>
      <vt:lpstr>Choosing MCTS over Mini-Max</vt:lpstr>
      <vt:lpstr>Connect 4 MCTS</vt:lpstr>
      <vt:lpstr>Connect4 MCTS vs Mini-Max</vt:lpstr>
      <vt:lpstr>Generalized MCTS Game Engine</vt:lpstr>
      <vt:lpstr>PowerPoint Presentation</vt:lpstr>
      <vt:lpstr>Tic-Tac-N</vt:lpstr>
      <vt:lpstr>Experiment 1</vt:lpstr>
      <vt:lpstr>PowerPoint Presentation</vt:lpstr>
      <vt:lpstr>Experiment 2</vt:lpstr>
      <vt:lpstr>PowerPoint Presentation</vt:lpstr>
      <vt:lpstr>PowerPoint Presentation</vt:lpstr>
      <vt:lpstr>PowerPoint Presentation</vt:lpstr>
      <vt:lpstr>PowerPoint Presentation</vt:lpstr>
      <vt:lpstr>Practical Challenges in Simulation and Data Gathering</vt:lpstr>
      <vt:lpstr>AI/ML Concepts Utilized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4701 Final Presentation</dc:title>
  <dc:creator>Haashim Hussain Shah</dc:creator>
  <cp:lastModifiedBy>Haashim Hussain Shah</cp:lastModifiedBy>
  <cp:revision>5</cp:revision>
  <dcterms:created xsi:type="dcterms:W3CDTF">2020-12-18T00:12:07Z</dcterms:created>
  <dcterms:modified xsi:type="dcterms:W3CDTF">2020-12-18T00:47:17Z</dcterms:modified>
</cp:coreProperties>
</file>