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1" r:id="rId5"/>
    <p:sldId id="258" r:id="rId6"/>
    <p:sldId id="262" r:id="rId7"/>
    <p:sldId id="263" r:id="rId8"/>
    <p:sldId id="266" r:id="rId9"/>
    <p:sldId id="264" r:id="rId10"/>
    <p:sldId id="265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1C727CE-D7A5-BD4C-81EF-AD340DCEFDE8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ED77D64-73A8-944E-B2CA-649382F7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7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27CE-D7A5-BD4C-81EF-AD340DCEFDE8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7D64-73A8-944E-B2CA-649382F7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7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27CE-D7A5-BD4C-81EF-AD340DCEFDE8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7D64-73A8-944E-B2CA-649382F7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00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27CE-D7A5-BD4C-81EF-AD340DCEFDE8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7D64-73A8-944E-B2CA-649382F745A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468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27CE-D7A5-BD4C-81EF-AD340DCEFDE8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7D64-73A8-944E-B2CA-649382F7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5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27CE-D7A5-BD4C-81EF-AD340DCEFDE8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7D64-73A8-944E-B2CA-649382F7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48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27CE-D7A5-BD4C-81EF-AD340DCEFDE8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7D64-73A8-944E-B2CA-649382F7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91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27CE-D7A5-BD4C-81EF-AD340DCEFDE8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7D64-73A8-944E-B2CA-649382F7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84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27CE-D7A5-BD4C-81EF-AD340DCEFDE8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7D64-73A8-944E-B2CA-649382F7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27CE-D7A5-BD4C-81EF-AD340DCEFDE8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7D64-73A8-944E-B2CA-649382F7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7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27CE-D7A5-BD4C-81EF-AD340DCEFDE8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7D64-73A8-944E-B2CA-649382F7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5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27CE-D7A5-BD4C-81EF-AD340DCEFDE8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7D64-73A8-944E-B2CA-649382F7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0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27CE-D7A5-BD4C-81EF-AD340DCEFDE8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7D64-73A8-944E-B2CA-649382F7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27CE-D7A5-BD4C-81EF-AD340DCEFDE8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7D64-73A8-944E-B2CA-649382F7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7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27CE-D7A5-BD4C-81EF-AD340DCEFDE8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7D64-73A8-944E-B2CA-649382F7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6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27CE-D7A5-BD4C-81EF-AD340DCEFDE8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7D64-73A8-944E-B2CA-649382F7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8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27CE-D7A5-BD4C-81EF-AD340DCEFDE8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7D64-73A8-944E-B2CA-649382F7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4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727CE-D7A5-BD4C-81EF-AD340DCEFDE8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77D64-73A8-944E-B2CA-649382F7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89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l-monte-carlo-tree-search-mcts/" TargetMode="External"/><Relationship Id="rId2" Type="http://schemas.openxmlformats.org/officeDocument/2006/relationships/hyperlink" Target="https://en.wikipedia.org/wiki/Monte_Carlo_tree_searc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b.engr.oregonstate.edu/~afern/classes/cs533/notes/uct.pdf" TargetMode="External"/><Relationship Id="rId4" Type="http://schemas.openxmlformats.org/officeDocument/2006/relationships/hyperlink" Target="https://jonathan-hui.medium.com/monte-carlo-tree-search-mcts-in-alphago-zero-8a403588276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CF54-1BF8-724B-AE45-E3D1EEC274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4701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5506C-B0D4-C14B-89C6-1929374FE9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Generalized MCTS Game Engine</a:t>
            </a:r>
          </a:p>
        </p:txBody>
      </p:sp>
    </p:spTree>
    <p:extLst>
      <p:ext uri="{BB962C8B-B14F-4D97-AF65-F5344CB8AC3E}">
        <p14:creationId xmlns:p14="http://schemas.microsoft.com/office/powerpoint/2010/main" val="790930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3161-2CAC-4143-8939-DEE620FB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2EE28-EC31-B940-86D3-CB1F7E0CB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simulations on dimensions 4-8 in which the longer running agent ran for twice as much time than the shorter running agent, for longer running times of 2</a:t>
            </a:r>
            <a:r>
              <a:rPr lang="en-US" baseline="30000" dirty="0"/>
              <a:t>0</a:t>
            </a:r>
            <a:r>
              <a:rPr lang="en-US" dirty="0"/>
              <a:t> to 2</a:t>
            </a:r>
            <a:r>
              <a:rPr lang="en-US" baseline="30000" dirty="0"/>
              <a:t>4</a:t>
            </a:r>
            <a:r>
              <a:rPr lang="en-US" dirty="0"/>
              <a:t> for a total of 500 games worth of data (connect 4 in a row)</a:t>
            </a:r>
            <a:endParaRPr lang="en-US" baseline="30000" dirty="0"/>
          </a:p>
          <a:p>
            <a:r>
              <a:rPr lang="en-US" dirty="0"/>
              <a:t>Plotted the win rate of the longer running agent vs time magnitude (0 to 4) on different dimensions</a:t>
            </a:r>
          </a:p>
        </p:txBody>
      </p:sp>
    </p:spTree>
    <p:extLst>
      <p:ext uri="{BB962C8B-B14F-4D97-AF65-F5344CB8AC3E}">
        <p14:creationId xmlns:p14="http://schemas.microsoft.com/office/powerpoint/2010/main" val="145098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9B6F9C0-E551-164B-96A0-CAC8549F5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197" y="643466"/>
            <a:ext cx="785560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38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CBCE-8A29-4E40-B0A5-08F3A17D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CD005-B2EE-BC4C-969E-DED289722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games for equal running time agents (2, 4, 6, 8) on different dimensions (5-12) for total 160 games worth of data. (connect 5 in a row)</a:t>
            </a:r>
          </a:p>
          <a:p>
            <a:r>
              <a:rPr lang="en-US" dirty="0"/>
              <a:t>Plotted Number of Simulations vs Move Progression</a:t>
            </a:r>
          </a:p>
          <a:p>
            <a:r>
              <a:rPr lang="en-US" dirty="0"/>
              <a:t>Plotted Number of Simulations vs Dimension</a:t>
            </a:r>
          </a:p>
          <a:p>
            <a:r>
              <a:rPr lang="en-US" dirty="0"/>
              <a:t>Plotted Best Move Score vs Move Progression for all Dimensions</a:t>
            </a:r>
          </a:p>
          <a:p>
            <a:r>
              <a:rPr lang="en-US" dirty="0"/>
              <a:t>Plotted Distribution of Move Score for different Time/Dim Combinations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4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520082D0-FA37-0549-9698-8AFDB8D57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020" y="643467"/>
            <a:ext cx="803596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34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2F21C3-D329-1343-B84D-9985873B2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019" y="643466"/>
            <a:ext cx="803596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47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A0D38C5-386E-D249-AEDD-40F4DF967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207" y="3671316"/>
            <a:ext cx="3814825" cy="2543217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BC955DBE-6B3F-444D-9C30-C664DF918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003" y="764621"/>
            <a:ext cx="3814825" cy="2543217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B3010CB-4A6A-B746-948D-798CE85EB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003" y="3671316"/>
            <a:ext cx="3818792" cy="2545862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402B40F-8EAA-A341-B760-1378D846F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532" y="814951"/>
            <a:ext cx="3830203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93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E20D3E0D-75D0-1542-A1BB-B084EF36D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987" y="643467"/>
            <a:ext cx="3814825" cy="25432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5774142-FA04-4346-9E6E-4507A10CD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373" y="643467"/>
            <a:ext cx="3814825" cy="2543217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D02014CA-05C0-A94F-916E-58681798E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003" y="3671316"/>
            <a:ext cx="3818792" cy="2545862"/>
          </a:xfrm>
          <a:prstGeom prst="rect">
            <a:avLst/>
          </a:prstGeom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F13DD1A4-608E-9549-8ABD-3C76095C5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9684" y="3671316"/>
            <a:ext cx="3830203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33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35207-6D51-AD4F-AC41-3654480F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Challenges in Simulation and Data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A08EF-9337-8143-AF70-A455B44C4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experiment 1, 500 games were simulated. The average amount of time for agent 1 to make a move and then for agent 2 to make a responding move is roughly 9.3 seconds assuming each game on average is 10 moves back and forth, and we have 500 games this simulation would take approximately 13 hours. </a:t>
            </a:r>
          </a:p>
          <a:p>
            <a:r>
              <a:rPr lang="en-US" dirty="0"/>
              <a:t>To expedite this process we leveraged parallelism to simulate these 500 games in only 2.5 hours!</a:t>
            </a:r>
          </a:p>
          <a:p>
            <a:r>
              <a:rPr lang="en-US" dirty="0"/>
              <a:t>We also needed a serialized data format to move data from Scala simulations to Python for plotting. We chose JSON due to the highly nested nature of our game data</a:t>
            </a:r>
          </a:p>
        </p:txBody>
      </p:sp>
    </p:spTree>
    <p:extLst>
      <p:ext uri="{BB962C8B-B14F-4D97-AF65-F5344CB8AC3E}">
        <p14:creationId xmlns:p14="http://schemas.microsoft.com/office/powerpoint/2010/main" val="1450849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1519E-BA07-7748-86C7-3F8CFCBE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AI/ML Concepts Utilized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75896-5F7B-7A4A-A71F-A9242541C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Reinforcement learning (Monte Carlo Tree Search)</a:t>
            </a:r>
          </a:p>
          <a:p>
            <a:r>
              <a:rPr lang="en-US" dirty="0"/>
              <a:t>Data gathering and analysis</a:t>
            </a:r>
          </a:p>
          <a:p>
            <a:r>
              <a:rPr lang="en-US" dirty="0"/>
              <a:t>Optimizing expensive computation with parallelism</a:t>
            </a:r>
          </a:p>
          <a:p>
            <a:r>
              <a:rPr lang="en-US" dirty="0"/>
              <a:t>Common tools: Scala, Python, matplotlib, </a:t>
            </a:r>
            <a:r>
              <a:rPr lang="en-US" dirty="0" err="1"/>
              <a:t>JupyterLab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09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E8EA-1DAD-3B43-A5F9-1696B6C6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594E4-9E2D-0647-B5BE-DC160776C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https://en.wikipedia.org/wiki/Monte_Carlo_tree_search</a:t>
            </a:r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https://www.geeksforgeeks.org/ml-monte-carlo-tree-search-mcts/</a:t>
            </a:r>
            <a:endParaRPr lang="en-US" dirty="0"/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https://jonathan-hui.medium.com/monte-carlo-tree-search-mcts-in-alphago-zero-8a403588276a</a:t>
            </a:r>
            <a:endParaRPr lang="en-US" dirty="0"/>
          </a:p>
          <a:p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https://web.engr.oregonstate.edu/~afern/classes/cs533/notes/uct.pdf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7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1A1A-D6A6-4F46-B3CC-5D4E1936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97CB6-E49D-B243-8C98-5594069F6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MCTS Overview</a:t>
            </a:r>
          </a:p>
          <a:p>
            <a:r>
              <a:rPr lang="en-US" dirty="0"/>
              <a:t>Connect 4 MCTS AI Implementation</a:t>
            </a:r>
          </a:p>
          <a:p>
            <a:r>
              <a:rPr lang="en-US" dirty="0"/>
              <a:t>MCTS vs Mini-Max Connect4</a:t>
            </a:r>
          </a:p>
          <a:p>
            <a:r>
              <a:rPr lang="en-US" dirty="0"/>
              <a:t>MCTS Generalized Engine</a:t>
            </a:r>
          </a:p>
          <a:p>
            <a:r>
              <a:rPr lang="en-US" dirty="0"/>
              <a:t>Tic-Tac-N Implementation</a:t>
            </a:r>
          </a:p>
          <a:p>
            <a:r>
              <a:rPr lang="en-US" dirty="0"/>
              <a:t>Data Insights on MCTS</a:t>
            </a:r>
          </a:p>
          <a:p>
            <a:r>
              <a:rPr lang="en-US" dirty="0"/>
              <a:t>Questions/Demo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4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DDF4-F9AE-8644-AEAB-DCDD0905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0C634-04DC-C549-BEBC-C075B1620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reinforcement learning algorithm that utilizes self ran simulations to understand a large search space without full exploration (as opposed to Mini-Max)</a:t>
            </a:r>
          </a:p>
          <a:p>
            <a:r>
              <a:rPr lang="en-US" dirty="0"/>
              <a:t>3 phases: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Selection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Simulation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Back Propagation </a:t>
            </a:r>
          </a:p>
        </p:txBody>
      </p:sp>
    </p:spTree>
    <p:extLst>
      <p:ext uri="{BB962C8B-B14F-4D97-AF65-F5344CB8AC3E}">
        <p14:creationId xmlns:p14="http://schemas.microsoft.com/office/powerpoint/2010/main" val="124472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8765-073A-D34B-8B64-061D1797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MCTS over Mini-Max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A10BD-BDED-0E4B-8A04-61D38EF3FA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D43F2-C6CC-FB4B-8D94-153A26457B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Don’t necessarily need a game-specific heuristic</a:t>
            </a:r>
          </a:p>
          <a:p>
            <a:r>
              <a:rPr lang="en-US" dirty="0"/>
              <a:t>Don’t need to fully explore game space to arbitrary depth</a:t>
            </a:r>
          </a:p>
          <a:p>
            <a:r>
              <a:rPr lang="en-US" dirty="0"/>
              <a:t>Can run for any pre-selected time or simulation count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FCFEC-939D-BB43-B0DE-C82161596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AB3B0-200B-0D44-A114-1514628332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Can miss things because of randomness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0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CB17-81D3-584A-A916-8E0FF1CD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4 MCTS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810F8-E3E9-6B4B-9A90-8B11E5DD1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first implemented a Connect4 MCTS based AI to test the effectiveness of the algorithm on a popular and well understood game.</a:t>
            </a:r>
          </a:p>
          <a:p>
            <a:r>
              <a:rPr lang="en-US" dirty="0"/>
              <a:t>Was our first attempt at a generalized engine. Made some assumptions/bad decisions that we abstracted away in the next implementation.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Game is not necessarily 2 players (more players/teams)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User should have ability to implement game specific heuristics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large game spaces the neighbors should be generated lazily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user should only need to implement one abstract class to enable more freedom in their design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5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C295-B724-4D4B-A186-7F1198523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Connect4 MCTS vs Mini-Max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FBFF-052A-1241-B33C-8D01A7218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pulled Mini-Max Connect4 implementations from the Internet and manually tested our MCTS implementation against it</a:t>
            </a:r>
          </a:p>
          <a:p>
            <a:r>
              <a:rPr lang="en-US" dirty="0"/>
              <a:t>Our MCTS (thinking time = 5 seconds) won in every test we ran, even against a depth 8 Mini-Max that required significantly more time</a:t>
            </a:r>
          </a:p>
          <a:p>
            <a:r>
              <a:rPr lang="en-US" dirty="0"/>
              <a:t>Example Game (see repo)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6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137A-ACFE-134D-B2C5-1AC0DDD20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MCTS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4190-84B0-7146-AB8E-9930DC990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Satisfied with the performance of MCTS as an adequate game playing agent we moved on to our next improved implementation.</a:t>
            </a:r>
          </a:p>
          <a:p>
            <a:r>
              <a:rPr lang="en-US" dirty="0"/>
              <a:t>User must implement only one abstract class called </a:t>
            </a:r>
            <a:r>
              <a:rPr lang="en-US" dirty="0" err="1"/>
              <a:t>GameState</a:t>
            </a:r>
            <a:endParaRPr lang="en-US" dirty="0"/>
          </a:p>
          <a:p>
            <a:r>
              <a:rPr lang="en-US" dirty="0"/>
              <a:t>User has the freedom to specify some game specific knowledge if desired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62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2E929FAB-6DBA-454C-805F-3C77AB8C3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3610" y="-5983"/>
            <a:ext cx="8484780" cy="6863983"/>
          </a:xfrm>
        </p:spPr>
      </p:pic>
    </p:spTree>
    <p:extLst>
      <p:ext uri="{BB962C8B-B14F-4D97-AF65-F5344CB8AC3E}">
        <p14:creationId xmlns:p14="http://schemas.microsoft.com/office/powerpoint/2010/main" val="264830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8AF7F-2A94-9C4C-AAA8-76EC4F48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229C7-1DDE-A74A-B05D-7C81D872F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At this point our focus had turned to understanding the MCTS simulations under the hood.  </a:t>
            </a:r>
          </a:p>
          <a:p>
            <a:r>
              <a:rPr lang="en-US" dirty="0"/>
              <a:t>We implemented a generalized Tic-Tac-N game which is just Tic-Tac-Toe parameterized by a board size and the number of pieces you need in a row to win. </a:t>
            </a:r>
          </a:p>
          <a:p>
            <a:r>
              <a:rPr lang="en-US" dirty="0"/>
              <a:t>The various parameters allows us to explore the effectiveness of MCTS in different settings</a:t>
            </a:r>
          </a:p>
          <a:p>
            <a:r>
              <a:rPr lang="en-US" dirty="0"/>
              <a:t>Quick Demo</a:t>
            </a:r>
          </a:p>
        </p:txBody>
      </p:sp>
    </p:spTree>
    <p:extLst>
      <p:ext uri="{BB962C8B-B14F-4D97-AF65-F5344CB8AC3E}">
        <p14:creationId xmlns:p14="http://schemas.microsoft.com/office/powerpoint/2010/main" val="1367096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{78602867-6468-E54B-85A6-1EAFB54AAF56}tf10001122</Template>
  <TotalTime>49</TotalTime>
  <Words>709</Words>
  <Application>Microsoft Macintosh PowerPoint</Application>
  <PresentationFormat>Widescreen</PresentationFormat>
  <Paragraphs>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Tw Cen MT</vt:lpstr>
      <vt:lpstr>Circuit</vt:lpstr>
      <vt:lpstr>CS 4701 Final Presentation</vt:lpstr>
      <vt:lpstr>Outline</vt:lpstr>
      <vt:lpstr>MCTS</vt:lpstr>
      <vt:lpstr>Choosing MCTS over Mini-Max</vt:lpstr>
      <vt:lpstr>Connect 4 MCTS</vt:lpstr>
      <vt:lpstr>Connect4 MCTS vs Mini-Max</vt:lpstr>
      <vt:lpstr>Generalized MCTS Game Engine</vt:lpstr>
      <vt:lpstr>PowerPoint Presentation</vt:lpstr>
      <vt:lpstr>Tic-Tac-N</vt:lpstr>
      <vt:lpstr>Experiment 1</vt:lpstr>
      <vt:lpstr>PowerPoint Presentation</vt:lpstr>
      <vt:lpstr>Experiment 2</vt:lpstr>
      <vt:lpstr>PowerPoint Presentation</vt:lpstr>
      <vt:lpstr>PowerPoint Presentation</vt:lpstr>
      <vt:lpstr>PowerPoint Presentation</vt:lpstr>
      <vt:lpstr>PowerPoint Presentation</vt:lpstr>
      <vt:lpstr>Practical Challenges in Simulation and Data Gathering</vt:lpstr>
      <vt:lpstr>AI/ML Concepts Utilized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4701 Final Presentation</dc:title>
  <dc:creator>Haashim Hussain Shah</dc:creator>
  <cp:lastModifiedBy>Haashim Hussain Shah</cp:lastModifiedBy>
  <cp:revision>7</cp:revision>
  <dcterms:created xsi:type="dcterms:W3CDTF">2020-12-18T00:12:07Z</dcterms:created>
  <dcterms:modified xsi:type="dcterms:W3CDTF">2020-12-18T01:21:07Z</dcterms:modified>
</cp:coreProperties>
</file>