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681b7c6fa2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681b7c6fa2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681b7c6fa2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681b7c6fa2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6debe458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6debe458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681b7c6fa2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681b7c6fa2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681b7c6fa2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681b7c6fa2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681b7c6fa2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681b7c6fa2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681b7c6fa2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681b7c6fa2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681b7c6fa2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681b7c6fa2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681b7c6fa2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681b7c6fa2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681b7c6fa2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681b7c6fa2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81b7c6f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81b7c6f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681b7c6fa2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681b7c6fa2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681b7c6fa2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681b7c6fa2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6debe458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6debe458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681b7c6fa2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681b7c6fa2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6debe4582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6debe458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681b7c6fa2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681b7c6fa2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81b7c6fa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81b7c6fa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81b7c6fa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81b7c6fa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debe458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debe458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81b7c6fa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81b7c6fa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81b7c6fa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681b7c6fa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81b7c6fa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681b7c6fa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681b7c6fa2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681b7c6fa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>
            <a:endCxn id="55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>
            <a:stCxn id="55" idx="0"/>
            <a:endCxn id="57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>
            <a:stCxn id="57" idx="2"/>
            <a:endCxn id="59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9" idx="2"/>
            <a:endCxn id="61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>
            <a:stCxn id="61" idx="2"/>
            <a:endCxn id="63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endCxn id="63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382550" y="595225"/>
            <a:ext cx="6378900" cy="5694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FFFFFF"/>
                </a:solidFill>
              </a:rPr>
              <a:t>Projet 3 : Préparez les données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382550" y="1293788"/>
            <a:ext cx="6378900" cy="5694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FFFFFF"/>
                </a:solidFill>
              </a:rPr>
              <a:t> pour un organisme de Santé Publique</a:t>
            </a:r>
            <a:endParaRPr b="1" sz="2500">
              <a:solidFill>
                <a:srgbClr val="FFFFFF"/>
              </a:solidFill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9750" y="2058038"/>
            <a:ext cx="2754862" cy="155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275" y="2205069"/>
            <a:ext cx="3782523" cy="12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3618150" y="4505088"/>
            <a:ext cx="1907700" cy="400200"/>
          </a:xfrm>
          <a:prstGeom prst="rect">
            <a:avLst/>
          </a:prstGeom>
          <a:solidFill>
            <a:srgbClr val="5E96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Gael Delescluse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61675" y="314780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87300" y="3708825"/>
            <a:ext cx="1352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Introduction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p22"/>
          <p:cNvCxnSpPr>
            <a:endCxn id="428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2"/>
          <p:cNvCxnSpPr>
            <a:stCxn id="428" idx="0"/>
            <a:endCxn id="430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2"/>
          <p:cNvCxnSpPr>
            <a:stCxn id="430" idx="2"/>
            <a:endCxn id="432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2"/>
          <p:cNvCxnSpPr>
            <a:stCxn id="432" idx="2"/>
            <a:endCxn id="434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2"/>
          <p:cNvCxnSpPr>
            <a:stCxn id="434" idx="2"/>
            <a:endCxn id="436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22"/>
          <p:cNvCxnSpPr>
            <a:endCxn id="436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22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2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3" name="Google Shape;453;p22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3879313" y="153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3938875" y="216888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2"/>
          <p:cNvSpPr txBox="1"/>
          <p:nvPr/>
        </p:nvSpPr>
        <p:spPr>
          <a:xfrm>
            <a:off x="2998975" y="506875"/>
            <a:ext cx="20487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K nearest neighbor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463" name="Google Shape;4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247" y="1212081"/>
            <a:ext cx="4316801" cy="3155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3325" y="972198"/>
            <a:ext cx="4316800" cy="22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3950" y="1482350"/>
            <a:ext cx="21717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" name="Google Shape;471;p23"/>
          <p:cNvCxnSpPr>
            <a:endCxn id="472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3"/>
          <p:cNvCxnSpPr>
            <a:stCxn id="472" idx="0"/>
            <a:endCxn id="474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3"/>
          <p:cNvCxnSpPr>
            <a:stCxn id="474" idx="2"/>
            <a:endCxn id="476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3"/>
          <p:cNvCxnSpPr>
            <a:stCxn id="476" idx="2"/>
            <a:endCxn id="478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3"/>
          <p:cNvCxnSpPr>
            <a:stCxn id="478" idx="2"/>
            <a:endCxn id="480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3"/>
          <p:cNvCxnSpPr>
            <a:endCxn id="480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23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3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3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3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3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3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3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3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97" name="Google Shape;497;p23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3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3"/>
          <p:cNvSpPr/>
          <p:nvPr/>
        </p:nvSpPr>
        <p:spPr>
          <a:xfrm>
            <a:off x="5470563" y="153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3"/>
          <p:cNvSpPr/>
          <p:nvPr/>
        </p:nvSpPr>
        <p:spPr>
          <a:xfrm>
            <a:off x="5530125" y="216888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3"/>
          <p:cNvSpPr txBox="1"/>
          <p:nvPr/>
        </p:nvSpPr>
        <p:spPr>
          <a:xfrm>
            <a:off x="4590225" y="496150"/>
            <a:ext cx="20487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K nearest neighbor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507" name="Google Shape;5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963" y="981886"/>
            <a:ext cx="5699025" cy="2944313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3"/>
          <p:cNvSpPr txBox="1"/>
          <p:nvPr/>
        </p:nvSpPr>
        <p:spPr>
          <a:xfrm>
            <a:off x="6533750" y="1210750"/>
            <a:ext cx="1997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66E066"/>
                </a:solidFill>
              </a:rPr>
              <a:t>Accuracy </a:t>
            </a:r>
            <a:endParaRPr b="1" sz="2600">
              <a:solidFill>
                <a:srgbClr val="66E066"/>
              </a:solidFill>
            </a:endParaRPr>
          </a:p>
        </p:txBody>
      </p:sp>
      <p:sp>
        <p:nvSpPr>
          <p:cNvPr id="510" name="Google Shape;510;p23"/>
          <p:cNvSpPr txBox="1"/>
          <p:nvPr/>
        </p:nvSpPr>
        <p:spPr>
          <a:xfrm>
            <a:off x="6779150" y="1876775"/>
            <a:ext cx="14496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900">
                <a:solidFill>
                  <a:srgbClr val="66E066"/>
                </a:solidFill>
              </a:rPr>
              <a:t>84</a:t>
            </a:r>
            <a:r>
              <a:rPr b="1" lang="fr" sz="4900">
                <a:solidFill>
                  <a:srgbClr val="66E066"/>
                </a:solidFill>
              </a:rPr>
              <a:t>%</a:t>
            </a:r>
            <a:endParaRPr b="1" sz="4900">
              <a:solidFill>
                <a:srgbClr val="66E066"/>
              </a:solidFill>
            </a:endParaRPr>
          </a:p>
        </p:txBody>
      </p:sp>
      <p:sp>
        <p:nvSpPr>
          <p:cNvPr id="511" name="Google Shape;511;p23"/>
          <p:cNvSpPr/>
          <p:nvPr/>
        </p:nvSpPr>
        <p:spPr>
          <a:xfrm>
            <a:off x="1982625" y="3891600"/>
            <a:ext cx="1178400" cy="11772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3"/>
          <p:cNvSpPr txBox="1"/>
          <p:nvPr/>
        </p:nvSpPr>
        <p:spPr>
          <a:xfrm>
            <a:off x="2145674" y="4138200"/>
            <a:ext cx="8523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FFFFF"/>
                </a:solidFill>
              </a:rPr>
              <a:t>29%</a:t>
            </a:r>
            <a:endParaRPr b="1" sz="2600">
              <a:solidFill>
                <a:srgbClr val="FFFFFF"/>
              </a:solidFill>
            </a:endParaRPr>
          </a:p>
        </p:txBody>
      </p:sp>
      <p:sp>
        <p:nvSpPr>
          <p:cNvPr id="513" name="Google Shape;513;p23"/>
          <p:cNvSpPr txBox="1"/>
          <p:nvPr/>
        </p:nvSpPr>
        <p:spPr>
          <a:xfrm>
            <a:off x="3301200" y="4138200"/>
            <a:ext cx="21207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66E066"/>
                </a:solidFill>
              </a:rPr>
              <a:t>suppression d’individus</a:t>
            </a:r>
            <a:endParaRPr b="1" sz="2000">
              <a:solidFill>
                <a:srgbClr val="66E0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4"/>
          <p:cNvSpPr txBox="1"/>
          <p:nvPr/>
        </p:nvSpPr>
        <p:spPr>
          <a:xfrm>
            <a:off x="872700" y="1782450"/>
            <a:ext cx="7398600" cy="15786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chemeClr val="lt1"/>
                </a:solidFill>
              </a:rPr>
              <a:t>Analyse exploratoire</a:t>
            </a:r>
            <a:r>
              <a:rPr b="1" lang="fr" sz="4500">
                <a:solidFill>
                  <a:schemeClr val="lt1"/>
                </a:solidFill>
              </a:rPr>
              <a:t> du Dataset</a:t>
            </a:r>
            <a:endParaRPr b="1" sz="4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3" name="Google Shape;523;p25"/>
          <p:cNvCxnSpPr>
            <a:endCxn id="524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25"/>
          <p:cNvCxnSpPr>
            <a:stCxn id="524" idx="0"/>
            <a:endCxn id="526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25"/>
          <p:cNvCxnSpPr>
            <a:stCxn id="526" idx="2"/>
            <a:endCxn id="528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5"/>
          <p:cNvCxnSpPr>
            <a:stCxn id="528" idx="2"/>
            <a:endCxn id="530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5"/>
          <p:cNvCxnSpPr>
            <a:stCxn id="530" idx="2"/>
            <a:endCxn id="532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5"/>
          <p:cNvCxnSpPr>
            <a:endCxn id="532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25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</a:t>
            </a:r>
            <a:r>
              <a:rPr b="1" lang="fr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9" name="Google Shape;549;p25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6138438" y="153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6198000" y="216888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5"/>
          <p:cNvSpPr txBox="1"/>
          <p:nvPr/>
        </p:nvSpPr>
        <p:spPr>
          <a:xfrm>
            <a:off x="4756925" y="3747550"/>
            <a:ext cx="9420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00">
                <a:solidFill>
                  <a:srgbClr val="FFFFFF"/>
                </a:solidFill>
              </a:rPr>
              <a:t>2%</a:t>
            </a:r>
            <a:endParaRPr b="1" sz="2900">
              <a:solidFill>
                <a:srgbClr val="FFFFFF"/>
              </a:solidFill>
            </a:endParaRPr>
          </a:p>
        </p:txBody>
      </p:sp>
      <p:sp>
        <p:nvSpPr>
          <p:cNvPr id="560" name="Google Shape;560;p25"/>
          <p:cNvSpPr txBox="1"/>
          <p:nvPr/>
        </p:nvSpPr>
        <p:spPr>
          <a:xfrm>
            <a:off x="5380200" y="560575"/>
            <a:ext cx="18045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Analyse univariée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561" name="Google Shape;5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600" y="524745"/>
            <a:ext cx="3963150" cy="4094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6" name="Google Shape;566;p26"/>
          <p:cNvCxnSpPr>
            <a:endCxn id="567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6"/>
          <p:cNvCxnSpPr>
            <a:stCxn id="567" idx="0"/>
            <a:endCxn id="569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26"/>
          <p:cNvCxnSpPr>
            <a:stCxn id="569" idx="2"/>
            <a:endCxn id="571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26"/>
          <p:cNvCxnSpPr>
            <a:stCxn id="571" idx="2"/>
            <a:endCxn id="573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26"/>
          <p:cNvCxnSpPr>
            <a:stCxn id="573" idx="2"/>
            <a:endCxn id="575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26"/>
          <p:cNvCxnSpPr>
            <a:endCxn id="575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26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6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6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6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6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6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6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6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6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6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6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6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6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6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6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6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6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6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6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92" name="Google Shape;592;p26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6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6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6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8052463" y="153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8112025" y="216888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1" name="Google Shape;6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26"/>
          <p:cNvSpPr txBox="1"/>
          <p:nvPr/>
        </p:nvSpPr>
        <p:spPr>
          <a:xfrm>
            <a:off x="4756925" y="3747550"/>
            <a:ext cx="9420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00">
                <a:solidFill>
                  <a:srgbClr val="FFFFFF"/>
                </a:solidFill>
              </a:rPr>
              <a:t>25%</a:t>
            </a:r>
            <a:endParaRPr b="1" sz="2900">
              <a:solidFill>
                <a:srgbClr val="FFFFFF"/>
              </a:solidFill>
            </a:endParaRPr>
          </a:p>
        </p:txBody>
      </p:sp>
      <p:sp>
        <p:nvSpPr>
          <p:cNvPr id="603" name="Google Shape;603;p26"/>
          <p:cNvSpPr txBox="1"/>
          <p:nvPr/>
        </p:nvSpPr>
        <p:spPr>
          <a:xfrm>
            <a:off x="6765600" y="496125"/>
            <a:ext cx="18045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Analyse univariée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604" name="Google Shape;6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301" y="428275"/>
            <a:ext cx="2934575" cy="24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919" y="1244575"/>
            <a:ext cx="2716007" cy="22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6250" y="3129351"/>
            <a:ext cx="2213400" cy="18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" name="Google Shape;611;p27"/>
          <p:cNvCxnSpPr>
            <a:endCxn id="612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27"/>
          <p:cNvCxnSpPr>
            <a:stCxn id="612" idx="0"/>
            <a:endCxn id="614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27"/>
          <p:cNvCxnSpPr>
            <a:stCxn id="614" idx="2"/>
            <a:endCxn id="616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27"/>
          <p:cNvCxnSpPr>
            <a:stCxn id="616" idx="2"/>
            <a:endCxn id="618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27"/>
          <p:cNvCxnSpPr>
            <a:stCxn id="618" idx="2"/>
            <a:endCxn id="620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27"/>
          <p:cNvCxnSpPr>
            <a:endCxn id="620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27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7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7" name="Google Shape;637;p27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599813" y="735925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659375" y="79906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6" name="Google Shape;6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27"/>
          <p:cNvSpPr txBox="1"/>
          <p:nvPr/>
        </p:nvSpPr>
        <p:spPr>
          <a:xfrm>
            <a:off x="6671875" y="679813"/>
            <a:ext cx="18045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Analyse bivariée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648" name="Google Shape;6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338" y="417274"/>
            <a:ext cx="5151375" cy="45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4" name="Google Shape;654;p28"/>
          <p:cNvCxnSpPr>
            <a:endCxn id="655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28"/>
          <p:cNvCxnSpPr>
            <a:stCxn id="655" idx="0"/>
            <a:endCxn id="657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28"/>
          <p:cNvCxnSpPr>
            <a:stCxn id="657" idx="2"/>
            <a:endCxn id="659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28"/>
          <p:cNvCxnSpPr>
            <a:stCxn id="659" idx="2"/>
            <a:endCxn id="661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28"/>
          <p:cNvCxnSpPr>
            <a:stCxn id="661" idx="2"/>
            <a:endCxn id="663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28"/>
          <p:cNvCxnSpPr>
            <a:endCxn id="663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28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8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8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8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8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80" name="Google Shape;680;p28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8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8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8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8"/>
          <p:cNvSpPr/>
          <p:nvPr/>
        </p:nvSpPr>
        <p:spPr>
          <a:xfrm>
            <a:off x="8599813" y="195120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8"/>
          <p:cNvSpPr/>
          <p:nvPr/>
        </p:nvSpPr>
        <p:spPr>
          <a:xfrm>
            <a:off x="8659375" y="2017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9" name="Google Shape;6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28"/>
          <p:cNvSpPr txBox="1"/>
          <p:nvPr/>
        </p:nvSpPr>
        <p:spPr>
          <a:xfrm>
            <a:off x="6671875" y="1859163"/>
            <a:ext cx="18045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Analyse bivariée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691" name="Google Shape;6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325" y="639350"/>
            <a:ext cx="5069400" cy="4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7" name="Google Shape;697;p29"/>
          <p:cNvCxnSpPr>
            <a:endCxn id="698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29"/>
          <p:cNvCxnSpPr>
            <a:stCxn id="698" idx="0"/>
            <a:endCxn id="700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29"/>
          <p:cNvCxnSpPr>
            <a:stCxn id="700" idx="2"/>
            <a:endCxn id="702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29"/>
          <p:cNvCxnSpPr>
            <a:stCxn id="702" idx="2"/>
            <a:endCxn id="704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29"/>
          <p:cNvCxnSpPr>
            <a:stCxn id="704" idx="2"/>
            <a:endCxn id="706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29"/>
          <p:cNvCxnSpPr>
            <a:endCxn id="706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29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9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9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9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9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9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9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9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9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9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9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9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9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9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9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9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9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23" name="Google Shape;723;p29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9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9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9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9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9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9"/>
          <p:cNvSpPr/>
          <p:nvPr/>
        </p:nvSpPr>
        <p:spPr>
          <a:xfrm>
            <a:off x="8599813" y="2357825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9"/>
          <p:cNvSpPr/>
          <p:nvPr/>
        </p:nvSpPr>
        <p:spPr>
          <a:xfrm>
            <a:off x="8659375" y="24209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2" name="Google Shape;7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29"/>
          <p:cNvSpPr txBox="1"/>
          <p:nvPr/>
        </p:nvSpPr>
        <p:spPr>
          <a:xfrm>
            <a:off x="6596700" y="2301725"/>
            <a:ext cx="18045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Analyse bivariée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734" name="Google Shape;7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763" y="560188"/>
            <a:ext cx="5314950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0" name="Google Shape;740;p30"/>
          <p:cNvCxnSpPr>
            <a:endCxn id="741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30"/>
          <p:cNvCxnSpPr>
            <a:stCxn id="741" idx="0"/>
            <a:endCxn id="743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30"/>
          <p:cNvCxnSpPr>
            <a:stCxn id="743" idx="2"/>
            <a:endCxn id="745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30"/>
          <p:cNvCxnSpPr>
            <a:stCxn id="745" idx="2"/>
            <a:endCxn id="747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30"/>
          <p:cNvCxnSpPr>
            <a:stCxn id="747" idx="2"/>
            <a:endCxn id="749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30"/>
          <p:cNvCxnSpPr>
            <a:endCxn id="749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" name="Google Shape;741;p30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0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0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0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0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0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0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0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0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0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0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0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0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0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0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0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0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0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0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0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66" name="Google Shape;766;p30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0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0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0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0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0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0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8599813" y="3120113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0"/>
          <p:cNvSpPr/>
          <p:nvPr/>
        </p:nvSpPr>
        <p:spPr>
          <a:xfrm>
            <a:off x="8659375" y="318326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5" name="Google Shape;7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30"/>
          <p:cNvSpPr txBox="1"/>
          <p:nvPr/>
        </p:nvSpPr>
        <p:spPr>
          <a:xfrm>
            <a:off x="7259250" y="3052700"/>
            <a:ext cx="11352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ACP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777" name="Google Shape;7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8163" y="639338"/>
            <a:ext cx="54768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2" name="Google Shape;782;p31"/>
          <p:cNvCxnSpPr>
            <a:endCxn id="783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31"/>
          <p:cNvCxnSpPr>
            <a:stCxn id="783" idx="0"/>
            <a:endCxn id="785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31"/>
          <p:cNvCxnSpPr>
            <a:stCxn id="785" idx="2"/>
            <a:endCxn id="787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31"/>
          <p:cNvCxnSpPr>
            <a:stCxn id="787" idx="2"/>
            <a:endCxn id="789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31"/>
          <p:cNvCxnSpPr>
            <a:stCxn id="789" idx="2"/>
            <a:endCxn id="791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31"/>
          <p:cNvCxnSpPr>
            <a:endCxn id="791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31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1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1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1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1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1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1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1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1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1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1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1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1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1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1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1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1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1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1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1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08" name="Google Shape;808;p31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1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1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1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1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1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1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1"/>
          <p:cNvSpPr/>
          <p:nvPr/>
        </p:nvSpPr>
        <p:spPr>
          <a:xfrm>
            <a:off x="7199688" y="3599663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1"/>
          <p:cNvSpPr/>
          <p:nvPr/>
        </p:nvSpPr>
        <p:spPr>
          <a:xfrm>
            <a:off x="7265975" y="366281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7" name="Google Shape;8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31"/>
          <p:cNvSpPr txBox="1"/>
          <p:nvPr/>
        </p:nvSpPr>
        <p:spPr>
          <a:xfrm>
            <a:off x="6376625" y="3966338"/>
            <a:ext cx="19476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ACP Heatmap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819" name="Google Shape;8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5" y="583248"/>
            <a:ext cx="8747749" cy="2874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4"/>
          <p:cNvCxnSpPr>
            <a:endCxn id="101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>
            <a:stCxn id="101" idx="0"/>
            <a:endCxn id="103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>
            <a:stCxn id="103" idx="2"/>
            <a:endCxn id="105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>
            <a:stCxn id="105" idx="2"/>
            <a:endCxn id="107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>
            <a:stCxn id="107" idx="2"/>
            <a:endCxn id="109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>
            <a:endCxn id="109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4"/>
          <p:cNvSpPr/>
          <p:nvPr/>
        </p:nvSpPr>
        <p:spPr>
          <a:xfrm>
            <a:off x="619363" y="2427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678925" y="2490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87325" y="1899613"/>
            <a:ext cx="1352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Introduction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1749725" y="648225"/>
            <a:ext cx="4611000" cy="4575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FFFFFF"/>
                </a:solidFill>
              </a:rPr>
              <a:t>Table des matières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1749738" y="1267025"/>
            <a:ext cx="4611000" cy="27447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</a:rPr>
              <a:t>Présentation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</a:rPr>
              <a:t>Analyse Dataset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</a:rPr>
              <a:t>Données aberrantes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lt1"/>
                </a:solidFill>
              </a:rPr>
              <a:t>Données manquantes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</a:rPr>
              <a:t>Analyse univariées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</a:rPr>
              <a:t>Analyse bivariées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</a:rPr>
              <a:t>Analyse multivariées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4" name="Google Shape;824;p32"/>
          <p:cNvCxnSpPr>
            <a:endCxn id="825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32"/>
          <p:cNvCxnSpPr>
            <a:stCxn id="825" idx="0"/>
            <a:endCxn id="827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32"/>
          <p:cNvCxnSpPr>
            <a:stCxn id="827" idx="2"/>
            <a:endCxn id="829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32"/>
          <p:cNvCxnSpPr>
            <a:stCxn id="829" idx="2"/>
            <a:endCxn id="831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32"/>
          <p:cNvCxnSpPr>
            <a:stCxn id="831" idx="2"/>
            <a:endCxn id="833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32"/>
          <p:cNvCxnSpPr>
            <a:endCxn id="833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32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2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2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2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2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2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2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2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2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2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2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2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2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2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2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2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2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2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2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2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50" name="Google Shape;850;p32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2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2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2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2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2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2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2"/>
          <p:cNvSpPr/>
          <p:nvPr/>
        </p:nvSpPr>
        <p:spPr>
          <a:xfrm>
            <a:off x="6537138" y="3948563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2"/>
          <p:cNvSpPr/>
          <p:nvPr/>
        </p:nvSpPr>
        <p:spPr>
          <a:xfrm>
            <a:off x="6596700" y="401171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9" name="Google Shape;8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363" y="490525"/>
            <a:ext cx="5314950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32"/>
          <p:cNvSpPr txBox="1"/>
          <p:nvPr/>
        </p:nvSpPr>
        <p:spPr>
          <a:xfrm>
            <a:off x="6091950" y="4505088"/>
            <a:ext cx="11784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ANOVA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7" name="Google Shape;867;p33"/>
          <p:cNvCxnSpPr>
            <a:endCxn id="868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33"/>
          <p:cNvCxnSpPr>
            <a:stCxn id="868" idx="0"/>
            <a:endCxn id="870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33"/>
          <p:cNvCxnSpPr>
            <a:stCxn id="870" idx="2"/>
            <a:endCxn id="872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33"/>
          <p:cNvCxnSpPr>
            <a:stCxn id="872" idx="2"/>
            <a:endCxn id="874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33"/>
          <p:cNvCxnSpPr>
            <a:stCxn id="874" idx="2"/>
            <a:endCxn id="876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33"/>
          <p:cNvCxnSpPr>
            <a:endCxn id="876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33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3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3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3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3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3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3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3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3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3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3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3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3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3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3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3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3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3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3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3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93" name="Google Shape;893;p33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3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3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3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3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3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3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3"/>
          <p:cNvSpPr/>
          <p:nvPr/>
        </p:nvSpPr>
        <p:spPr>
          <a:xfrm>
            <a:off x="7199688" y="4302263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3"/>
          <p:cNvSpPr/>
          <p:nvPr/>
        </p:nvSpPr>
        <p:spPr>
          <a:xfrm>
            <a:off x="7259250" y="436541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2" name="Google Shape;9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33"/>
          <p:cNvSpPr txBox="1"/>
          <p:nvPr/>
        </p:nvSpPr>
        <p:spPr>
          <a:xfrm>
            <a:off x="6761225" y="4636450"/>
            <a:ext cx="11784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Kruskal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904" name="Google Shape;9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289" y="686439"/>
            <a:ext cx="7431050" cy="3572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4"/>
          <p:cNvSpPr txBox="1"/>
          <p:nvPr/>
        </p:nvSpPr>
        <p:spPr>
          <a:xfrm>
            <a:off x="872700" y="1782450"/>
            <a:ext cx="7398600" cy="15786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chemeClr val="lt1"/>
                </a:solidFill>
              </a:rPr>
              <a:t>Protection des données personnelles (RGPD)</a:t>
            </a:r>
            <a:endParaRPr b="1" sz="4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4" name="Google Shape;914;p35"/>
          <p:cNvCxnSpPr>
            <a:endCxn id="915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35"/>
          <p:cNvCxnSpPr>
            <a:stCxn id="915" idx="0"/>
            <a:endCxn id="917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35"/>
          <p:cNvCxnSpPr>
            <a:stCxn id="917" idx="2"/>
            <a:endCxn id="919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35"/>
          <p:cNvCxnSpPr>
            <a:stCxn id="919" idx="2"/>
            <a:endCxn id="921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35"/>
          <p:cNvCxnSpPr>
            <a:stCxn id="921" idx="2"/>
            <a:endCxn id="923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35"/>
          <p:cNvCxnSpPr>
            <a:endCxn id="923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5" name="Google Shape;915;p35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5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5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5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5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5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5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5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5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5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5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5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5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5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5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5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5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5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5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5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40" name="Google Shape;940;p35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5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5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5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5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5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5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5"/>
          <p:cNvSpPr/>
          <p:nvPr/>
        </p:nvSpPr>
        <p:spPr>
          <a:xfrm>
            <a:off x="7883563" y="4302263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5"/>
          <p:cNvSpPr/>
          <p:nvPr/>
        </p:nvSpPr>
        <p:spPr>
          <a:xfrm>
            <a:off x="7943125" y="436541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9" name="Google Shape;9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35"/>
          <p:cNvSpPr txBox="1"/>
          <p:nvPr/>
        </p:nvSpPr>
        <p:spPr>
          <a:xfrm>
            <a:off x="7265975" y="4636450"/>
            <a:ext cx="11784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RGPD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51" name="Google Shape;951;p35"/>
          <p:cNvSpPr txBox="1"/>
          <p:nvPr/>
        </p:nvSpPr>
        <p:spPr>
          <a:xfrm>
            <a:off x="1366975" y="583200"/>
            <a:ext cx="5167200" cy="6834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</a:rPr>
              <a:t>Licéité, loyauté et transparence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952" name="Google Shape;952;p35"/>
          <p:cNvSpPr txBox="1"/>
          <p:nvPr/>
        </p:nvSpPr>
        <p:spPr>
          <a:xfrm>
            <a:off x="1366975" y="1366200"/>
            <a:ext cx="5167200" cy="6834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</a:rPr>
              <a:t>Limitation des finalités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953" name="Google Shape;953;p35"/>
          <p:cNvSpPr txBox="1"/>
          <p:nvPr/>
        </p:nvSpPr>
        <p:spPr>
          <a:xfrm>
            <a:off x="1366975" y="2149200"/>
            <a:ext cx="5167200" cy="6834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</a:rPr>
              <a:t>Minimisation des données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954" name="Google Shape;954;p35"/>
          <p:cNvSpPr txBox="1"/>
          <p:nvPr/>
        </p:nvSpPr>
        <p:spPr>
          <a:xfrm>
            <a:off x="1359388" y="2932200"/>
            <a:ext cx="5167200" cy="6834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</a:rPr>
              <a:t>Exactitude des données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955" name="Google Shape;955;p35"/>
          <p:cNvSpPr txBox="1"/>
          <p:nvPr/>
        </p:nvSpPr>
        <p:spPr>
          <a:xfrm>
            <a:off x="1345238" y="3715200"/>
            <a:ext cx="5167200" cy="6834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</a:rPr>
              <a:t>Limitation de la conservation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6"/>
          <p:cNvSpPr txBox="1"/>
          <p:nvPr/>
        </p:nvSpPr>
        <p:spPr>
          <a:xfrm>
            <a:off x="872700" y="1782450"/>
            <a:ext cx="7398600" cy="15786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chemeClr val="lt1"/>
                </a:solidFill>
              </a:rPr>
              <a:t>Conclusion de l’étude</a:t>
            </a:r>
            <a:endParaRPr b="1" sz="4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5" name="Google Shape;965;p37"/>
          <p:cNvCxnSpPr>
            <a:endCxn id="966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37"/>
          <p:cNvCxnSpPr>
            <a:stCxn id="966" idx="0"/>
            <a:endCxn id="968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37"/>
          <p:cNvCxnSpPr>
            <a:stCxn id="968" idx="2"/>
            <a:endCxn id="970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37"/>
          <p:cNvCxnSpPr>
            <a:stCxn id="970" idx="2"/>
            <a:endCxn id="972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37"/>
          <p:cNvCxnSpPr>
            <a:stCxn id="972" idx="2"/>
            <a:endCxn id="974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37"/>
          <p:cNvCxnSpPr>
            <a:endCxn id="974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6" name="Google Shape;966;p37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7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7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7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7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7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7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7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7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7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7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7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7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7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7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7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20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1" name="Google Shape;991;p37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7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7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7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7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7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7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7"/>
          <p:cNvSpPr/>
          <p:nvPr/>
        </p:nvSpPr>
        <p:spPr>
          <a:xfrm>
            <a:off x="7883563" y="4302263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7"/>
          <p:cNvSpPr/>
          <p:nvPr/>
        </p:nvSpPr>
        <p:spPr>
          <a:xfrm>
            <a:off x="7943125" y="436541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0" name="Google Shape;10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37"/>
          <p:cNvSpPr txBox="1"/>
          <p:nvPr/>
        </p:nvSpPr>
        <p:spPr>
          <a:xfrm>
            <a:off x="7265975" y="4636450"/>
            <a:ext cx="11784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Conclusion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02" name="Google Shape;1002;p37"/>
          <p:cNvSpPr txBox="1"/>
          <p:nvPr/>
        </p:nvSpPr>
        <p:spPr>
          <a:xfrm>
            <a:off x="1366975" y="583200"/>
            <a:ext cx="5167200" cy="6834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</a:rPr>
              <a:t>Corrélation entre différentes variables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003" name="Google Shape;1003;p37"/>
          <p:cNvSpPr txBox="1"/>
          <p:nvPr/>
        </p:nvSpPr>
        <p:spPr>
          <a:xfrm>
            <a:off x="1366975" y="1368650"/>
            <a:ext cx="5167200" cy="6834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</a:rPr>
              <a:t>Distribution des valeurs impactent le résultat du nutriscore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004" name="Google Shape;1004;p37"/>
          <p:cNvSpPr txBox="1"/>
          <p:nvPr/>
        </p:nvSpPr>
        <p:spPr>
          <a:xfrm>
            <a:off x="1366975" y="2154100"/>
            <a:ext cx="5167200" cy="6834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</a:rPr>
              <a:t>Synthétisation de variable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005" name="Google Shape;1005;p37"/>
          <p:cNvSpPr txBox="1"/>
          <p:nvPr/>
        </p:nvSpPr>
        <p:spPr>
          <a:xfrm>
            <a:off x="1352600" y="2939550"/>
            <a:ext cx="5167200" cy="6834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</a:rPr>
              <a:t>Imputation valeurs manquantes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15"/>
          <p:cNvCxnSpPr>
            <a:endCxn id="144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5"/>
          <p:cNvCxnSpPr>
            <a:stCxn id="144" idx="0"/>
            <a:endCxn id="146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>
            <a:stCxn id="146" idx="2"/>
            <a:endCxn id="148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5"/>
          <p:cNvCxnSpPr>
            <a:stCxn id="148" idx="2"/>
            <a:endCxn id="150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5"/>
          <p:cNvCxnSpPr>
            <a:stCxn id="150" idx="2"/>
            <a:endCxn id="152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5"/>
          <p:cNvCxnSpPr>
            <a:endCxn id="152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5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5"/>
          <p:cNvSpPr/>
          <p:nvPr/>
        </p:nvSpPr>
        <p:spPr>
          <a:xfrm>
            <a:off x="619363" y="2427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78925" y="2490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116550" y="1761750"/>
            <a:ext cx="1352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Présentation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80" name="Google Shape;1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38" y="3054634"/>
            <a:ext cx="2213400" cy="1198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2000" y="732861"/>
            <a:ext cx="6721715" cy="213008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 txBox="1"/>
          <p:nvPr/>
        </p:nvSpPr>
        <p:spPr>
          <a:xfrm>
            <a:off x="3130779" y="2948775"/>
            <a:ext cx="43041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66E066"/>
                </a:solidFill>
              </a:rPr>
              <a:t>+ 800 millions d’adultes</a:t>
            </a:r>
            <a:endParaRPr b="1" sz="2600">
              <a:solidFill>
                <a:srgbClr val="66E066"/>
              </a:solidFill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3130779" y="3652288"/>
            <a:ext cx="43041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66E066"/>
                </a:solidFill>
              </a:rPr>
              <a:t>+ 2,8 millions décès</a:t>
            </a:r>
            <a:endParaRPr b="1" sz="2600">
              <a:solidFill>
                <a:srgbClr val="66E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16"/>
          <p:cNvCxnSpPr>
            <a:endCxn id="189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6"/>
          <p:cNvCxnSpPr>
            <a:stCxn id="189" idx="0"/>
            <a:endCxn id="191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6"/>
          <p:cNvCxnSpPr>
            <a:stCxn id="191" idx="2"/>
            <a:endCxn id="193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6"/>
          <p:cNvCxnSpPr>
            <a:stCxn id="193" idx="2"/>
            <a:endCxn id="195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6"/>
          <p:cNvCxnSpPr>
            <a:stCxn id="195" idx="2"/>
            <a:endCxn id="197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6"/>
          <p:cNvCxnSpPr>
            <a:endCxn id="197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6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/>
          <p:nvPr/>
        </p:nvSpPr>
        <p:spPr>
          <a:xfrm>
            <a:off x="619363" y="141920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116550" y="1761750"/>
            <a:ext cx="1352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Dataset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25" name="Google Shape;2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887" y="436740"/>
            <a:ext cx="1907700" cy="190772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/>
        </p:nvSpPr>
        <p:spPr>
          <a:xfrm>
            <a:off x="4131613" y="543613"/>
            <a:ext cx="18648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320.772 individus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6464750" y="2402625"/>
            <a:ext cx="19767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données manquantes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4807075" y="1163288"/>
            <a:ext cx="18648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162 variables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5853463" y="2941975"/>
            <a:ext cx="23421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Séparateur \t</a:t>
            </a:r>
            <a:endParaRPr b="1" sz="2300">
              <a:solidFill>
                <a:srgbClr val="FFFFFF"/>
              </a:solidFill>
            </a:endParaRPr>
          </a:p>
        </p:txBody>
      </p:sp>
      <p:pic>
        <p:nvPicPr>
          <p:cNvPr id="230" name="Google Shape;23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0750" y="1707200"/>
            <a:ext cx="4137924" cy="25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6"/>
          <p:cNvSpPr txBox="1"/>
          <p:nvPr/>
        </p:nvSpPr>
        <p:spPr>
          <a:xfrm>
            <a:off x="1748325" y="845025"/>
            <a:ext cx="23421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66E066"/>
                </a:solidFill>
              </a:rPr>
              <a:t>Analyse métier</a:t>
            </a:r>
            <a:endParaRPr b="1" sz="2300">
              <a:solidFill>
                <a:srgbClr val="66E0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/>
        </p:nvSpPr>
        <p:spPr>
          <a:xfrm>
            <a:off x="872700" y="1782450"/>
            <a:ext cx="7398600" cy="15786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chemeClr val="lt1"/>
                </a:solidFill>
              </a:rPr>
              <a:t>Nettoyage du Dataset</a:t>
            </a:r>
            <a:endParaRPr b="1" sz="4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18"/>
          <p:cNvCxnSpPr>
            <a:endCxn id="242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8"/>
          <p:cNvCxnSpPr>
            <a:stCxn id="242" idx="0"/>
            <a:endCxn id="244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8"/>
          <p:cNvCxnSpPr>
            <a:stCxn id="244" idx="2"/>
            <a:endCxn id="246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8"/>
          <p:cNvCxnSpPr>
            <a:stCxn id="246" idx="2"/>
            <a:endCxn id="248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8"/>
          <p:cNvCxnSpPr>
            <a:stCxn id="248" idx="2"/>
            <a:endCxn id="250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18"/>
          <p:cNvCxnSpPr>
            <a:endCxn id="250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18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7" name="Google Shape;267;p18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>
            <a:off x="619363" y="1042725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678900" y="110586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174125" y="542150"/>
            <a:ext cx="20487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Valeurs aberrantes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77" name="Google Shape;2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071" y="519375"/>
            <a:ext cx="3414077" cy="18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437" y="2550813"/>
            <a:ext cx="2793899" cy="2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8"/>
          <p:cNvSpPr txBox="1"/>
          <p:nvPr/>
        </p:nvSpPr>
        <p:spPr>
          <a:xfrm>
            <a:off x="1822263" y="4192325"/>
            <a:ext cx="3286500" cy="5079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FFFFFF"/>
                </a:solidFill>
              </a:rPr>
              <a:t>Huile d’avocat 3765 kJ</a:t>
            </a:r>
            <a:endParaRPr b="1" sz="2100">
              <a:solidFill>
                <a:srgbClr val="FFFFFF"/>
              </a:solidFill>
            </a:endParaRPr>
          </a:p>
        </p:txBody>
      </p:sp>
      <p:pic>
        <p:nvPicPr>
          <p:cNvPr id="280" name="Google Shape;2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8012" y="1123326"/>
            <a:ext cx="3670425" cy="2888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18"/>
          <p:cNvCxnSpPr/>
          <p:nvPr/>
        </p:nvCxnSpPr>
        <p:spPr>
          <a:xfrm flipH="1" rot="10800000">
            <a:off x="1543800" y="1554150"/>
            <a:ext cx="2720400" cy="1889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19"/>
          <p:cNvCxnSpPr>
            <a:endCxn id="288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19"/>
          <p:cNvCxnSpPr>
            <a:stCxn id="288" idx="0"/>
            <a:endCxn id="290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19"/>
          <p:cNvCxnSpPr>
            <a:stCxn id="290" idx="2"/>
            <a:endCxn id="292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19"/>
          <p:cNvCxnSpPr>
            <a:stCxn id="292" idx="2"/>
            <a:endCxn id="294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19"/>
          <p:cNvCxnSpPr>
            <a:stCxn id="294" idx="2"/>
            <a:endCxn id="296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19"/>
          <p:cNvCxnSpPr>
            <a:endCxn id="296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19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1240188" y="153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1299750" y="216888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 txBox="1"/>
          <p:nvPr/>
        </p:nvSpPr>
        <p:spPr>
          <a:xfrm>
            <a:off x="174125" y="542150"/>
            <a:ext cx="20487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Données manquantes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463" y="1105900"/>
            <a:ext cx="7083873" cy="350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oogle Shape;328;p20"/>
          <p:cNvCxnSpPr>
            <a:endCxn id="329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0"/>
          <p:cNvCxnSpPr>
            <a:stCxn id="329" idx="0"/>
            <a:endCxn id="331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0"/>
          <p:cNvCxnSpPr>
            <a:stCxn id="331" idx="2"/>
            <a:endCxn id="333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0"/>
          <p:cNvCxnSpPr>
            <a:stCxn id="333" idx="2"/>
            <a:endCxn id="335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0"/>
          <p:cNvCxnSpPr>
            <a:stCxn id="335" idx="2"/>
            <a:endCxn id="337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0"/>
          <p:cNvCxnSpPr>
            <a:endCxn id="337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0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4" name="Google Shape;354;p20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1792800" y="12600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1852650" y="19691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 txBox="1"/>
          <p:nvPr/>
        </p:nvSpPr>
        <p:spPr>
          <a:xfrm>
            <a:off x="1054625" y="524088"/>
            <a:ext cx="20487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Corrélation Pearson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1054625" y="887175"/>
            <a:ext cx="214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66E066"/>
                </a:solidFill>
              </a:rPr>
              <a:t>fat_100g</a:t>
            </a:r>
            <a:endParaRPr b="1" sz="2600">
              <a:solidFill>
                <a:srgbClr val="66E066"/>
              </a:solidFill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92925" y="2745088"/>
            <a:ext cx="30642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66E066"/>
                </a:solidFill>
              </a:rPr>
              <a:t>satured_fat_100g</a:t>
            </a:r>
            <a:endParaRPr b="1" sz="2600">
              <a:solidFill>
                <a:srgbClr val="66E066"/>
              </a:solidFill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1054625" y="1350988"/>
            <a:ext cx="2145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66E066"/>
                </a:solidFill>
              </a:rPr>
              <a:t>salt_100g</a:t>
            </a:r>
            <a:endParaRPr b="1" sz="2600">
              <a:solidFill>
                <a:srgbClr val="66E066"/>
              </a:solidFill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1050750" y="1782400"/>
            <a:ext cx="23064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66E066"/>
                </a:solidFill>
              </a:rPr>
              <a:t>sodium_100g</a:t>
            </a:r>
            <a:endParaRPr b="1" sz="2600">
              <a:solidFill>
                <a:srgbClr val="66E066"/>
              </a:solidFill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1050750" y="2264650"/>
            <a:ext cx="23064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66E066"/>
                </a:solidFill>
              </a:rPr>
              <a:t>energy_100g</a:t>
            </a:r>
            <a:endParaRPr b="1" sz="2600">
              <a:solidFill>
                <a:srgbClr val="66E066"/>
              </a:solidFill>
            </a:endParaRPr>
          </a:p>
        </p:txBody>
      </p:sp>
      <p:pic>
        <p:nvPicPr>
          <p:cNvPr id="369" name="Google Shape;3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0"/>
          <p:cNvSpPr/>
          <p:nvPr/>
        </p:nvSpPr>
        <p:spPr>
          <a:xfrm>
            <a:off x="1852650" y="1969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297" y="639361"/>
            <a:ext cx="4600375" cy="410731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0"/>
          <p:cNvSpPr txBox="1"/>
          <p:nvPr/>
        </p:nvSpPr>
        <p:spPr>
          <a:xfrm>
            <a:off x="847800" y="3249350"/>
            <a:ext cx="23064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66E066"/>
                </a:solidFill>
              </a:rPr>
              <a:t>sugars</a:t>
            </a:r>
            <a:r>
              <a:rPr b="1" lang="fr" sz="2600">
                <a:solidFill>
                  <a:srgbClr val="66E066"/>
                </a:solidFill>
              </a:rPr>
              <a:t>_100g</a:t>
            </a:r>
            <a:endParaRPr b="1" sz="2600">
              <a:solidFill>
                <a:srgbClr val="66E066"/>
              </a:solidFill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309450" y="3707788"/>
            <a:ext cx="3789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66E066"/>
                </a:solidFill>
              </a:rPr>
              <a:t>carbohydrates</a:t>
            </a:r>
            <a:r>
              <a:rPr b="1" lang="fr" sz="2600">
                <a:solidFill>
                  <a:srgbClr val="66E066"/>
                </a:solidFill>
              </a:rPr>
              <a:t>_100g</a:t>
            </a:r>
            <a:endParaRPr b="1" sz="2600">
              <a:solidFill>
                <a:srgbClr val="66E0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p21"/>
          <p:cNvCxnSpPr>
            <a:endCxn id="379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1"/>
          <p:cNvCxnSpPr>
            <a:stCxn id="379" idx="0"/>
            <a:endCxn id="381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1"/>
          <p:cNvCxnSpPr>
            <a:stCxn id="381" idx="2"/>
            <a:endCxn id="383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1"/>
          <p:cNvCxnSpPr>
            <a:stCxn id="383" idx="2"/>
            <a:endCxn id="385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1"/>
          <p:cNvCxnSpPr>
            <a:stCxn id="385" idx="2"/>
            <a:endCxn id="387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1"/>
          <p:cNvCxnSpPr>
            <a:endCxn id="387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21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1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1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1"/>
          <p:cNvSpPr/>
          <p:nvPr/>
        </p:nvSpPr>
        <p:spPr>
          <a:xfrm>
            <a:off x="2775363" y="153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>
            <a:off x="2834925" y="216888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"/>
          <p:cNvSpPr txBox="1"/>
          <p:nvPr/>
        </p:nvSpPr>
        <p:spPr>
          <a:xfrm>
            <a:off x="1895025" y="574325"/>
            <a:ext cx="20487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IterativeImputer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414" name="Google Shape;4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336" y="3064652"/>
            <a:ext cx="6403375" cy="189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809" y="441753"/>
            <a:ext cx="2349718" cy="24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1"/>
          <p:cNvSpPr txBox="1"/>
          <p:nvPr/>
        </p:nvSpPr>
        <p:spPr>
          <a:xfrm>
            <a:off x="1018888" y="2191338"/>
            <a:ext cx="2447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66E066"/>
                </a:solidFill>
              </a:rPr>
              <a:t>sodium_100g</a:t>
            </a:r>
            <a:endParaRPr b="1" sz="2600">
              <a:solidFill>
                <a:srgbClr val="66E066"/>
              </a:solidFill>
            </a:endParaRPr>
          </a:p>
        </p:txBody>
      </p:sp>
      <p:sp>
        <p:nvSpPr>
          <p:cNvPr id="418" name="Google Shape;418;p21"/>
          <p:cNvSpPr txBox="1"/>
          <p:nvPr/>
        </p:nvSpPr>
        <p:spPr>
          <a:xfrm>
            <a:off x="3466600" y="2191350"/>
            <a:ext cx="13011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66E066"/>
                </a:solidFill>
              </a:rPr>
              <a:t>-&gt; 3%</a:t>
            </a:r>
            <a:endParaRPr b="1" sz="2600">
              <a:solidFill>
                <a:srgbClr val="66E066"/>
              </a:solidFill>
            </a:endParaRPr>
          </a:p>
        </p:txBody>
      </p:sp>
      <p:sp>
        <p:nvSpPr>
          <p:cNvPr id="419" name="Google Shape;419;p21"/>
          <p:cNvSpPr txBox="1"/>
          <p:nvPr/>
        </p:nvSpPr>
        <p:spPr>
          <a:xfrm>
            <a:off x="976663" y="1656525"/>
            <a:ext cx="2447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66E066"/>
                </a:solidFill>
              </a:rPr>
              <a:t>salt_100g</a:t>
            </a:r>
            <a:endParaRPr b="1" sz="2600">
              <a:solidFill>
                <a:srgbClr val="66E066"/>
              </a:solidFill>
            </a:endParaRPr>
          </a:p>
        </p:txBody>
      </p:sp>
      <p:sp>
        <p:nvSpPr>
          <p:cNvPr id="420" name="Google Shape;420;p21"/>
          <p:cNvSpPr txBox="1"/>
          <p:nvPr/>
        </p:nvSpPr>
        <p:spPr>
          <a:xfrm>
            <a:off x="3466600" y="1656525"/>
            <a:ext cx="13011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66E066"/>
                </a:solidFill>
              </a:rPr>
              <a:t>-&gt; 3%</a:t>
            </a:r>
            <a:endParaRPr b="1" sz="2600">
              <a:solidFill>
                <a:srgbClr val="66E066"/>
              </a:solidFill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991550" y="1057413"/>
            <a:ext cx="2447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66E066"/>
                </a:solidFill>
              </a:rPr>
              <a:t>proteins_100g</a:t>
            </a:r>
            <a:endParaRPr b="1" sz="2600">
              <a:solidFill>
                <a:srgbClr val="66E066"/>
              </a:solidFill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3466600" y="1057413"/>
            <a:ext cx="13011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66E066"/>
                </a:solidFill>
              </a:rPr>
              <a:t>-&gt; 1%</a:t>
            </a:r>
            <a:endParaRPr b="1" sz="2600">
              <a:solidFill>
                <a:srgbClr val="66E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