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3FCE43-F276-41CF-BBA6-82F29F247A03}">
  <a:tblStyle styleId="{D73FCE43-F276-41CF-BBA6-82F29F247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8021960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e8021960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7f32e240e8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7f32e240e8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f32e240e8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7f32e240e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7f32e240e8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7f32e240e8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7f32e240e8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7f32e240e8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e8021960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e8021960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7f32e240e8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7f32e240e8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7f32e240e8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7f32e240e8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e8021960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e8021960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7f32e240e8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7f32e240e8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32e240e8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f32e240e8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7f32e240e8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7f32e240e8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7f32e240e8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7f32e240e8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8021960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8021960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7f32e240e8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7f32e240e8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e8021960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e8021960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7f32e240e8_0_1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7f32e240e8_0_1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e8021960d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e8021960d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7f32e240e8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7f32e240e8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e8021960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e8021960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e8021960d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e8021960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02196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02196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7f32e240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7f32e240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7f32e240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7f32e240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8021960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8021960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7f32e240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7f32e240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e8021960d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e8021960d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7f32e240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7f32e240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7f32e240e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7f32e240e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7f32e240e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7f32e240e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27f32e240e8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27f32e240e8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32e240e8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f32e240e8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f32e240e8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f32e240e8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f32e240e8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f32e240e8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8021960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8021960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f32e240e8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7f32e240e8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f32e240e8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f32e240e8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endCxn id="5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>
            <a:stCxn id="55" idx="0"/>
            <a:endCxn id="5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7" idx="2"/>
            <a:endCxn id="5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9" idx="2"/>
            <a:endCxn id="6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61" idx="2"/>
            <a:endCxn id="6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6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123463" y="650250"/>
            <a:ext cx="4147500" cy="5694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</a:rPr>
              <a:t>Projet 4 : Construisez un 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23463" y="1368688"/>
            <a:ext cx="4147500" cy="5694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</a:rPr>
              <a:t> modèle de scoring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618150" y="4505088"/>
            <a:ext cx="1907700" cy="400200"/>
          </a:xfrm>
          <a:prstGeom prst="rect">
            <a:avLst/>
          </a:prstGeom>
          <a:solidFill>
            <a:srgbClr val="5E96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Gael Delescluse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61675" y="31478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87300" y="3708825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Introduction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049" y="2241849"/>
            <a:ext cx="4946000" cy="19595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678900" y="19866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Analyse</a:t>
            </a:r>
            <a:r>
              <a:rPr b="1" lang="fr" sz="4500">
                <a:solidFill>
                  <a:srgbClr val="FFFFFF"/>
                </a:solidFill>
              </a:rPr>
              <a:t> du Dataset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23"/>
          <p:cNvCxnSpPr>
            <a:endCxn id="424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3"/>
          <p:cNvCxnSpPr>
            <a:stCxn id="424" idx="0"/>
            <a:endCxn id="426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3"/>
          <p:cNvCxnSpPr>
            <a:stCxn id="426" idx="2"/>
            <a:endCxn id="428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3"/>
          <p:cNvCxnSpPr>
            <a:stCxn id="428" idx="2"/>
            <a:endCxn id="430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3"/>
          <p:cNvCxnSpPr>
            <a:stCxn id="430" idx="2"/>
            <a:endCxn id="432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>
            <a:endCxn id="432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2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/>
          <p:nvPr/>
        </p:nvSpPr>
        <p:spPr>
          <a:xfrm>
            <a:off x="1793100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 txBox="1"/>
          <p:nvPr/>
        </p:nvSpPr>
        <p:spPr>
          <a:xfrm>
            <a:off x="895025" y="5088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Corrélation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67" name="Google Shape;4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648" y="1109107"/>
            <a:ext cx="2735199" cy="370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049" y="549925"/>
            <a:ext cx="2987201" cy="441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p24"/>
          <p:cNvCxnSpPr>
            <a:endCxn id="474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4" idx="0"/>
            <a:endCxn id="476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6" idx="2"/>
            <a:endCxn id="478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4"/>
          <p:cNvCxnSpPr>
            <a:stCxn id="478" idx="2"/>
            <a:endCxn id="480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4"/>
          <p:cNvCxnSpPr>
            <a:stCxn id="480" idx="2"/>
            <a:endCxn id="482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4"/>
          <p:cNvCxnSpPr>
            <a:endCxn id="482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4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/>
          <p:nvPr/>
        </p:nvSpPr>
        <p:spPr>
          <a:xfrm>
            <a:off x="2775375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 txBox="1"/>
          <p:nvPr/>
        </p:nvSpPr>
        <p:spPr>
          <a:xfrm>
            <a:off x="1852650" y="5605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DAYS_BIRTH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963" y="1079595"/>
            <a:ext cx="3378987" cy="369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25"/>
          <p:cNvCxnSpPr>
            <a:endCxn id="523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5"/>
          <p:cNvCxnSpPr>
            <a:stCxn id="523" idx="0"/>
            <a:endCxn id="525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5"/>
          <p:cNvCxnSpPr>
            <a:stCxn id="525" idx="2"/>
            <a:endCxn id="527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5"/>
          <p:cNvCxnSpPr>
            <a:stCxn id="527" idx="2"/>
            <a:endCxn id="529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5"/>
          <p:cNvCxnSpPr>
            <a:stCxn id="529" idx="2"/>
            <a:endCxn id="531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5"/>
          <p:cNvCxnSpPr>
            <a:endCxn id="531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5"/>
          <p:cNvSpPr/>
          <p:nvPr/>
        </p:nvSpPr>
        <p:spPr>
          <a:xfrm>
            <a:off x="3879300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39388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 txBox="1"/>
          <p:nvPr/>
        </p:nvSpPr>
        <p:spPr>
          <a:xfrm>
            <a:off x="3003825" y="5605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DAYS_EMPLOYED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566" name="Google Shape;5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561" y="1142750"/>
            <a:ext cx="3571451" cy="378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26"/>
          <p:cNvCxnSpPr>
            <a:endCxn id="572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26"/>
          <p:cNvCxnSpPr>
            <a:stCxn id="572" idx="0"/>
            <a:endCxn id="574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26"/>
          <p:cNvCxnSpPr>
            <a:stCxn id="574" idx="2"/>
            <a:endCxn id="576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6"/>
          <p:cNvCxnSpPr>
            <a:stCxn id="576" idx="2"/>
            <a:endCxn id="578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6"/>
          <p:cNvCxnSpPr>
            <a:stCxn id="578" idx="2"/>
            <a:endCxn id="580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6"/>
          <p:cNvCxnSpPr>
            <a:endCxn id="580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6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6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6"/>
          <p:cNvSpPr/>
          <p:nvPr/>
        </p:nvSpPr>
        <p:spPr>
          <a:xfrm>
            <a:off x="5008888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 txBox="1"/>
          <p:nvPr/>
        </p:nvSpPr>
        <p:spPr>
          <a:xfrm>
            <a:off x="5008900" y="5605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EXT_SOURCES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15" name="Google Shape;6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188" y="1212500"/>
            <a:ext cx="4513425" cy="371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7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Data Transformation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28"/>
          <p:cNvCxnSpPr>
            <a:endCxn id="626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8"/>
          <p:cNvCxnSpPr>
            <a:stCxn id="626" idx="0"/>
            <a:endCxn id="628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28"/>
          <p:cNvCxnSpPr>
            <a:stCxn id="628" idx="2"/>
            <a:endCxn id="630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8"/>
          <p:cNvCxnSpPr>
            <a:stCxn id="630" idx="2"/>
            <a:endCxn id="632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8"/>
          <p:cNvCxnSpPr>
            <a:stCxn id="632" idx="2"/>
            <a:endCxn id="634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8"/>
          <p:cNvCxnSpPr>
            <a:endCxn id="634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28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8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8"/>
          <p:cNvSpPr/>
          <p:nvPr/>
        </p:nvSpPr>
        <p:spPr>
          <a:xfrm>
            <a:off x="5470563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 txBox="1"/>
          <p:nvPr/>
        </p:nvSpPr>
        <p:spPr>
          <a:xfrm>
            <a:off x="5530125" y="5605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Fonction polynomiale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69" name="Google Shape;6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413" y="1142738"/>
            <a:ext cx="4676638" cy="365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29"/>
          <p:cNvCxnSpPr>
            <a:endCxn id="67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9"/>
          <p:cNvCxnSpPr>
            <a:stCxn id="675" idx="0"/>
            <a:endCxn id="67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9"/>
          <p:cNvCxnSpPr>
            <a:stCxn id="677" idx="2"/>
            <a:endCxn id="67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9"/>
          <p:cNvCxnSpPr>
            <a:stCxn id="679" idx="2"/>
            <a:endCxn id="68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9"/>
          <p:cNvCxnSpPr>
            <a:stCxn id="681" idx="2"/>
            <a:endCxn id="68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9"/>
          <p:cNvCxnSpPr>
            <a:endCxn id="68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29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29"/>
          <p:cNvSpPr/>
          <p:nvPr/>
        </p:nvSpPr>
        <p:spPr>
          <a:xfrm>
            <a:off x="6138438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6198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 txBox="1"/>
          <p:nvPr/>
        </p:nvSpPr>
        <p:spPr>
          <a:xfrm>
            <a:off x="6198000" y="5605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Analyse métier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18" name="Google Shape;7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75" y="1310476"/>
            <a:ext cx="8065078" cy="11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75" y="2553850"/>
            <a:ext cx="8065074" cy="138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0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Réduction de dimension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31"/>
          <p:cNvCxnSpPr>
            <a:endCxn id="730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1"/>
          <p:cNvCxnSpPr>
            <a:stCxn id="730" idx="0"/>
            <a:endCxn id="732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31"/>
          <p:cNvCxnSpPr>
            <a:stCxn id="732" idx="2"/>
            <a:endCxn id="734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31"/>
          <p:cNvCxnSpPr>
            <a:stCxn id="734" idx="2"/>
            <a:endCxn id="736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31"/>
          <p:cNvCxnSpPr>
            <a:stCxn id="736" idx="2"/>
            <a:endCxn id="738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1"/>
          <p:cNvCxnSpPr>
            <a:endCxn id="738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1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1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1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1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1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1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2" name="Google Shape;7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1"/>
          <p:cNvSpPr/>
          <p:nvPr/>
        </p:nvSpPr>
        <p:spPr>
          <a:xfrm>
            <a:off x="7095450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 txBox="1"/>
          <p:nvPr/>
        </p:nvSpPr>
        <p:spPr>
          <a:xfrm>
            <a:off x="5947125" y="560563"/>
            <a:ext cx="24366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Réduction de dimension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73" name="Google Shape;7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125" y="1212488"/>
            <a:ext cx="4132715" cy="2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>
            <a:endCxn id="10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105" idx="0"/>
            <a:endCxn id="10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107" idx="2"/>
            <a:endCxn id="10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109" idx="2"/>
            <a:endCxn id="11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111" idx="2"/>
            <a:endCxn id="11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endCxn id="11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/>
          <p:nvPr/>
        </p:nvSpPr>
        <p:spPr>
          <a:xfrm>
            <a:off x="161675" y="31478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87300" y="3708825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Introduction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78900" y="19866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749725" y="648225"/>
            <a:ext cx="4611000" cy="4575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FFFFFF"/>
                </a:solidFill>
              </a:rPr>
              <a:t>Table des matières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749738" y="1267025"/>
            <a:ext cx="4611000" cy="2744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Présentation des données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Transformation des données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Analyses des données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Réduction de dimension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Echantillonnage et préparation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Evaluation des modèles de Machine Learning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Elaboration des modèles de Machine Learning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</a:rPr>
              <a:t>Conclusion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32"/>
          <p:cNvCxnSpPr>
            <a:endCxn id="77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32"/>
          <p:cNvCxnSpPr>
            <a:stCxn id="779" idx="0"/>
            <a:endCxn id="78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2"/>
          <p:cNvCxnSpPr>
            <a:stCxn id="781" idx="2"/>
            <a:endCxn id="78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32"/>
          <p:cNvCxnSpPr>
            <a:stCxn id="783" idx="2"/>
            <a:endCxn id="78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2"/>
          <p:cNvCxnSpPr>
            <a:stCxn id="785" idx="2"/>
            <a:endCxn id="78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32"/>
          <p:cNvCxnSpPr>
            <a:endCxn id="78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32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2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2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2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2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2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2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2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2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2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4" name="Google Shape;804;p32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2"/>
          <p:cNvSpPr/>
          <p:nvPr/>
        </p:nvSpPr>
        <p:spPr>
          <a:xfrm>
            <a:off x="8052450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8111988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2"/>
          <p:cNvSpPr txBox="1"/>
          <p:nvPr/>
        </p:nvSpPr>
        <p:spPr>
          <a:xfrm>
            <a:off x="5903850" y="560563"/>
            <a:ext cx="24366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Réduction de dimension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22" name="Google Shape;8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875" y="1314500"/>
            <a:ext cx="5660891" cy="21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7" name="Google Shape;827;p33"/>
          <p:cNvCxnSpPr>
            <a:endCxn id="82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33"/>
          <p:cNvCxnSpPr>
            <a:stCxn id="828" idx="0"/>
            <a:endCxn id="83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3"/>
          <p:cNvCxnSpPr>
            <a:stCxn id="830" idx="2"/>
            <a:endCxn id="83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3"/>
          <p:cNvCxnSpPr>
            <a:stCxn id="832" idx="2"/>
            <a:endCxn id="83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3"/>
          <p:cNvCxnSpPr>
            <a:stCxn id="834" idx="2"/>
            <a:endCxn id="83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3"/>
          <p:cNvCxnSpPr>
            <a:endCxn id="83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3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33"/>
          <p:cNvSpPr/>
          <p:nvPr/>
        </p:nvSpPr>
        <p:spPr>
          <a:xfrm>
            <a:off x="8599825" y="7359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8659363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 txBox="1"/>
          <p:nvPr/>
        </p:nvSpPr>
        <p:spPr>
          <a:xfrm>
            <a:off x="6125400" y="679813"/>
            <a:ext cx="24366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Valeurs manquantes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71" name="Google Shape;8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400" y="1381250"/>
            <a:ext cx="5029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388" y="3021221"/>
            <a:ext cx="5957072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Echantillonnage &amp; Préparation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2" name="Google Shape;882;p35"/>
          <p:cNvCxnSpPr>
            <a:endCxn id="883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35"/>
          <p:cNvCxnSpPr>
            <a:stCxn id="883" idx="0"/>
            <a:endCxn id="885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5"/>
          <p:cNvCxnSpPr>
            <a:stCxn id="885" idx="2"/>
            <a:endCxn id="887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35"/>
          <p:cNvCxnSpPr>
            <a:stCxn id="887" idx="2"/>
            <a:endCxn id="889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35"/>
          <p:cNvCxnSpPr>
            <a:stCxn id="889" idx="2"/>
            <a:endCxn id="891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35"/>
          <p:cNvCxnSpPr>
            <a:endCxn id="891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3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08" name="Google Shape;908;p3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5" name="Google Shape;9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35"/>
          <p:cNvSpPr/>
          <p:nvPr/>
        </p:nvSpPr>
        <p:spPr>
          <a:xfrm>
            <a:off x="8599825" y="12044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5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5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5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5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 txBox="1"/>
          <p:nvPr/>
        </p:nvSpPr>
        <p:spPr>
          <a:xfrm>
            <a:off x="6958100" y="1148325"/>
            <a:ext cx="16038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Déséquilibre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926" name="Google Shape;9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225" y="1914813"/>
            <a:ext cx="3673150" cy="2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25" y="883350"/>
            <a:ext cx="3673150" cy="240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Evaluation des modèles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7" name="Google Shape;937;p37"/>
          <p:cNvCxnSpPr>
            <a:endCxn id="93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37"/>
          <p:cNvCxnSpPr>
            <a:stCxn id="938" idx="0"/>
            <a:endCxn id="94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37"/>
          <p:cNvCxnSpPr>
            <a:stCxn id="940" idx="2"/>
            <a:endCxn id="94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37"/>
          <p:cNvCxnSpPr>
            <a:stCxn id="942" idx="2"/>
            <a:endCxn id="94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37"/>
          <p:cNvCxnSpPr>
            <a:stCxn id="944" idx="2"/>
            <a:endCxn id="94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7"/>
          <p:cNvCxnSpPr>
            <a:endCxn id="94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37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7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63" name="Google Shape;963;p37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0" name="Google Shape;9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7"/>
          <p:cNvSpPr/>
          <p:nvPr/>
        </p:nvSpPr>
        <p:spPr>
          <a:xfrm>
            <a:off x="8599825" y="19379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8659363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7"/>
          <p:cNvSpPr txBox="1"/>
          <p:nvPr/>
        </p:nvSpPr>
        <p:spPr>
          <a:xfrm>
            <a:off x="6952125" y="1859163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Metrics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981" name="Google Shape;9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475" y="639350"/>
            <a:ext cx="3575987" cy="3413852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37"/>
          <p:cNvSpPr txBox="1"/>
          <p:nvPr/>
        </p:nvSpPr>
        <p:spPr>
          <a:xfrm>
            <a:off x="5237347" y="639350"/>
            <a:ext cx="13521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Time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83" name="Google Shape;983;p37"/>
          <p:cNvSpPr txBox="1"/>
          <p:nvPr/>
        </p:nvSpPr>
        <p:spPr>
          <a:xfrm>
            <a:off x="5237347" y="1105875"/>
            <a:ext cx="13521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F1-Score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84" name="Google Shape;984;p37"/>
          <p:cNvSpPr txBox="1"/>
          <p:nvPr/>
        </p:nvSpPr>
        <p:spPr>
          <a:xfrm>
            <a:off x="5237347" y="1572388"/>
            <a:ext cx="13521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AUC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85" name="Google Shape;985;p37"/>
          <p:cNvSpPr txBox="1"/>
          <p:nvPr/>
        </p:nvSpPr>
        <p:spPr>
          <a:xfrm>
            <a:off x="2085447" y="4173425"/>
            <a:ext cx="13521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make_scorer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86" name="Google Shape;986;p37"/>
          <p:cNvSpPr txBox="1"/>
          <p:nvPr/>
        </p:nvSpPr>
        <p:spPr>
          <a:xfrm>
            <a:off x="5237347" y="2148325"/>
            <a:ext cx="1352100" cy="5850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Validation croisée</a:t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Elaboration du modèle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6" name="Google Shape;996;p39"/>
          <p:cNvCxnSpPr>
            <a:endCxn id="997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9"/>
          <p:cNvCxnSpPr>
            <a:stCxn id="997" idx="0"/>
            <a:endCxn id="999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9"/>
          <p:cNvCxnSpPr>
            <a:stCxn id="999" idx="2"/>
            <a:endCxn id="1001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9"/>
          <p:cNvCxnSpPr>
            <a:stCxn id="1001" idx="2"/>
            <a:endCxn id="1003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39"/>
          <p:cNvCxnSpPr>
            <a:stCxn id="1003" idx="2"/>
            <a:endCxn id="1005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39"/>
          <p:cNvCxnSpPr>
            <a:endCxn id="1005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39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9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9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9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9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9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9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9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9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9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9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9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9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9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9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9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9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9" name="Google Shape;10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39"/>
          <p:cNvSpPr/>
          <p:nvPr/>
        </p:nvSpPr>
        <p:spPr>
          <a:xfrm>
            <a:off x="8599825" y="23469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8659363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"/>
          <p:cNvSpPr txBox="1"/>
          <p:nvPr/>
        </p:nvSpPr>
        <p:spPr>
          <a:xfrm>
            <a:off x="6765600" y="799063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Baseline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040" name="Google Shape;1040;p39"/>
          <p:cNvGraphicFramePr/>
          <p:nvPr/>
        </p:nvGraphicFramePr>
        <p:xfrm>
          <a:off x="238688" y="161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0.24015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0.00024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0.4705240174672489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0.51609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0.2516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0.00069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0.47285641806189754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0.499425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5" name="Google Shape;1045;p40"/>
          <p:cNvCxnSpPr>
            <a:endCxn id="1046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0"/>
          <p:cNvCxnSpPr>
            <a:stCxn id="1046" idx="0"/>
            <a:endCxn id="1048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40"/>
          <p:cNvCxnSpPr>
            <a:stCxn id="1048" idx="2"/>
            <a:endCxn id="1050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40"/>
          <p:cNvCxnSpPr>
            <a:stCxn id="1050" idx="2"/>
            <a:endCxn id="1052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0"/>
          <p:cNvCxnSpPr>
            <a:stCxn id="1052" idx="2"/>
            <a:endCxn id="1054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0"/>
          <p:cNvCxnSpPr>
            <a:endCxn id="1054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40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0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0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0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0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0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0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0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0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0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0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0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0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0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0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1" name="Google Shape;1071;p40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0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0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0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0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0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8" name="Google Shape;10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40"/>
          <p:cNvSpPr/>
          <p:nvPr/>
        </p:nvSpPr>
        <p:spPr>
          <a:xfrm>
            <a:off x="8599825" y="23469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0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0"/>
          <p:cNvSpPr/>
          <p:nvPr/>
        </p:nvSpPr>
        <p:spPr>
          <a:xfrm>
            <a:off x="8659363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0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0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0"/>
          <p:cNvSpPr txBox="1"/>
          <p:nvPr/>
        </p:nvSpPr>
        <p:spPr>
          <a:xfrm>
            <a:off x="6063300" y="7990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Régression logisitique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089" name="Google Shape;1089;p40"/>
          <p:cNvGraphicFramePr/>
          <p:nvPr/>
        </p:nvGraphicFramePr>
        <p:xfrm>
          <a:off x="238688" y="161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Validation croisée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0.20725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0.1431741714477539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0.592944369063772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0.6771141215106732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-0.294375 -0.313125 -0.311875 -0.294375 -0.295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0.1767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0.1579902172088623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0.675997926386729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0.6815699887591976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-0.315625 -0.32875  -0.31125  -0.3325   -0.31875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4" name="Google Shape;1094;p41"/>
          <p:cNvCxnSpPr>
            <a:endCxn id="1095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41"/>
          <p:cNvCxnSpPr>
            <a:stCxn id="1095" idx="0"/>
            <a:endCxn id="1097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1"/>
          <p:cNvCxnSpPr>
            <a:stCxn id="1097" idx="2"/>
            <a:endCxn id="1099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1"/>
          <p:cNvCxnSpPr>
            <a:stCxn id="1099" idx="2"/>
            <a:endCxn id="1101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41"/>
          <p:cNvCxnSpPr>
            <a:stCxn id="1101" idx="2"/>
            <a:endCxn id="1103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1"/>
          <p:cNvCxnSpPr>
            <a:endCxn id="1103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41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1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1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1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1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1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1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1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1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1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1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1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1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1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0" name="Google Shape;1120;p41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1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1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7" name="Google Shape;11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41"/>
          <p:cNvSpPr/>
          <p:nvPr/>
        </p:nvSpPr>
        <p:spPr>
          <a:xfrm>
            <a:off x="8599825" y="23469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8659363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1"/>
          <p:cNvSpPr txBox="1"/>
          <p:nvPr/>
        </p:nvSpPr>
        <p:spPr>
          <a:xfrm>
            <a:off x="6063300" y="79907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Régression logisitique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38" name="Google Shape;11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899" y="494887"/>
            <a:ext cx="3760112" cy="440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Présentation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3" name="Google Shape;1143;p42"/>
          <p:cNvCxnSpPr>
            <a:endCxn id="1144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42"/>
          <p:cNvCxnSpPr>
            <a:stCxn id="1144" idx="0"/>
            <a:endCxn id="1146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42"/>
          <p:cNvCxnSpPr>
            <a:stCxn id="1146" idx="2"/>
            <a:endCxn id="1148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2"/>
          <p:cNvCxnSpPr>
            <a:stCxn id="1148" idx="2"/>
            <a:endCxn id="1150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42"/>
          <p:cNvCxnSpPr>
            <a:stCxn id="1150" idx="2"/>
            <a:endCxn id="1152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42"/>
          <p:cNvCxnSpPr>
            <a:endCxn id="1152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42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2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2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2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2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2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2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2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2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2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2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19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9" name="Google Shape;1169;p42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2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2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6" name="Google Shape;11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2"/>
          <p:cNvSpPr/>
          <p:nvPr/>
        </p:nvSpPr>
        <p:spPr>
          <a:xfrm>
            <a:off x="8599825" y="312011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8659363" y="318326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2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2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2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2"/>
          <p:cNvSpPr txBox="1"/>
          <p:nvPr/>
        </p:nvSpPr>
        <p:spPr>
          <a:xfrm>
            <a:off x="6867600" y="67982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KNN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187" name="Google Shape;1187;p42"/>
          <p:cNvGraphicFramePr/>
          <p:nvPr/>
        </p:nvGraphicFramePr>
        <p:xfrm>
          <a:off x="238688" y="161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Validation croisée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0.25405000000000005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0.012619972229003906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0.5242463958060288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0.6154556650246306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-0.294375 -0.313125 -0.311875 -0.294375 -0.295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0.23135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0.00900411605834961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0.6023622047244095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0.6108705465952781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-0.4075   -0.398125 -0.41375  -0.41     -0.41375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2" name="Google Shape;1192;p43"/>
          <p:cNvCxnSpPr>
            <a:endCxn id="1193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43"/>
          <p:cNvCxnSpPr>
            <a:stCxn id="1193" idx="0"/>
            <a:endCxn id="1195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43"/>
          <p:cNvCxnSpPr>
            <a:stCxn id="1195" idx="2"/>
            <a:endCxn id="1197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43"/>
          <p:cNvCxnSpPr>
            <a:stCxn id="1197" idx="2"/>
            <a:endCxn id="1199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43"/>
          <p:cNvCxnSpPr>
            <a:stCxn id="1199" idx="2"/>
            <a:endCxn id="1201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3"/>
          <p:cNvCxnSpPr>
            <a:endCxn id="1201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43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3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3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3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3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3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3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3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3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3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3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3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3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3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3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3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3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18" name="Google Shape;1218;p43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5" name="Google Shape;12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43"/>
          <p:cNvSpPr/>
          <p:nvPr/>
        </p:nvSpPr>
        <p:spPr>
          <a:xfrm>
            <a:off x="8150250" y="35996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3"/>
          <p:cNvSpPr txBox="1"/>
          <p:nvPr/>
        </p:nvSpPr>
        <p:spPr>
          <a:xfrm>
            <a:off x="6765600" y="424617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SVM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236" name="Google Shape;1236;p43"/>
          <p:cNvGraphicFramePr/>
          <p:nvPr/>
        </p:nvGraphicFramePr>
        <p:xfrm>
          <a:off x="238688" y="7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Validation croisée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0.209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14.174474716186523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0.592087312414734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0.6731732348111658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-0.29     -0.3225   -0.315625 -0.291875 -0.30375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0.17425000000000002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14.653707027435303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0.6735537190082646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0.6836650020669863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-0.4175   -0.418125 -0.41375  -0.41375  -0.418125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1" name="Google Shape;1241;p44"/>
          <p:cNvCxnSpPr>
            <a:endCxn id="1242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44"/>
          <p:cNvCxnSpPr>
            <a:stCxn id="1242" idx="0"/>
            <a:endCxn id="1244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44"/>
          <p:cNvCxnSpPr>
            <a:stCxn id="1244" idx="2"/>
            <a:endCxn id="1246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4"/>
          <p:cNvCxnSpPr>
            <a:stCxn id="1246" idx="2"/>
            <a:endCxn id="1248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44"/>
          <p:cNvCxnSpPr>
            <a:stCxn id="1248" idx="2"/>
            <a:endCxn id="1250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44"/>
          <p:cNvCxnSpPr>
            <a:endCxn id="1250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44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4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4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4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4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4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4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4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4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4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4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4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4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4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4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4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4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4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4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7" name="Google Shape;1267;p44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4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4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4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4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4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4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4" name="Google Shape;1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44"/>
          <p:cNvSpPr/>
          <p:nvPr/>
        </p:nvSpPr>
        <p:spPr>
          <a:xfrm>
            <a:off x="8150250" y="35996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4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4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4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4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4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4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4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4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4"/>
          <p:cNvSpPr txBox="1"/>
          <p:nvPr/>
        </p:nvSpPr>
        <p:spPr>
          <a:xfrm>
            <a:off x="6765600" y="424617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SVM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85" name="Google Shape;12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350" y="591392"/>
            <a:ext cx="4578650" cy="422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0" name="Google Shape;1290;p45"/>
          <p:cNvCxnSpPr>
            <a:endCxn id="1291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45"/>
          <p:cNvCxnSpPr>
            <a:stCxn id="1291" idx="0"/>
            <a:endCxn id="1293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45"/>
          <p:cNvCxnSpPr>
            <a:stCxn id="1293" idx="2"/>
            <a:endCxn id="1295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45"/>
          <p:cNvCxnSpPr>
            <a:stCxn id="1295" idx="2"/>
            <a:endCxn id="1297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45"/>
          <p:cNvCxnSpPr>
            <a:stCxn id="1297" idx="2"/>
            <a:endCxn id="1299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45"/>
          <p:cNvCxnSpPr>
            <a:endCxn id="1299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45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5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5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5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5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5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5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5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5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5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5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5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5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5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5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5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5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5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5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5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5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5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5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5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3" name="Google Shape;1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5"/>
          <p:cNvSpPr/>
          <p:nvPr/>
        </p:nvSpPr>
        <p:spPr>
          <a:xfrm>
            <a:off x="7206425" y="35996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5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5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>
            <a:off x="7265963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 txBox="1"/>
          <p:nvPr/>
        </p:nvSpPr>
        <p:spPr>
          <a:xfrm>
            <a:off x="5581550" y="401172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Forêt aléatoire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334" name="Google Shape;1334;p45"/>
          <p:cNvGraphicFramePr/>
          <p:nvPr/>
        </p:nvGraphicFramePr>
        <p:xfrm>
          <a:off x="238688" y="5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Validation croisée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0.21735000000000004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1.4054620265960693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0.5635593220338984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0.6792077175697866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-0.30625  -0.311875 -0.32     -0.299375 -0.318125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0.17015000000000002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2.229581117630005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0.6593863754550182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0.6887629011480032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-0.4225   -0.42875  -0.425625 -0.42625  -0.425625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9" name="Google Shape;1339;p46"/>
          <p:cNvCxnSpPr>
            <a:endCxn id="1340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1" name="Google Shape;1341;p46"/>
          <p:cNvCxnSpPr>
            <a:stCxn id="1340" idx="0"/>
            <a:endCxn id="1342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46"/>
          <p:cNvCxnSpPr>
            <a:stCxn id="1342" idx="2"/>
            <a:endCxn id="1344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46"/>
          <p:cNvCxnSpPr>
            <a:stCxn id="1344" idx="2"/>
            <a:endCxn id="1346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46"/>
          <p:cNvCxnSpPr>
            <a:stCxn id="1346" idx="2"/>
            <a:endCxn id="1348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46"/>
          <p:cNvCxnSpPr>
            <a:endCxn id="1348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46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6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6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6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6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6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6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6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6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6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6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6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6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6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6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6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6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6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5" name="Google Shape;1365;p46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6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6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6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6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6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6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2" name="Google Shape;13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6"/>
          <p:cNvSpPr/>
          <p:nvPr/>
        </p:nvSpPr>
        <p:spPr>
          <a:xfrm>
            <a:off x="7206425" y="35996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6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6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6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6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6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6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6"/>
          <p:cNvSpPr/>
          <p:nvPr/>
        </p:nvSpPr>
        <p:spPr>
          <a:xfrm>
            <a:off x="7265963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6"/>
          <p:cNvSpPr txBox="1"/>
          <p:nvPr/>
        </p:nvSpPr>
        <p:spPr>
          <a:xfrm>
            <a:off x="5581550" y="401172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Forêt aléatoire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383" name="Google Shape;13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576" y="503934"/>
            <a:ext cx="3738713" cy="43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8" name="Google Shape;1388;p47"/>
          <p:cNvCxnSpPr>
            <a:endCxn id="138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47"/>
          <p:cNvCxnSpPr>
            <a:stCxn id="1389" idx="0"/>
            <a:endCxn id="139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47"/>
          <p:cNvCxnSpPr>
            <a:stCxn id="1391" idx="2"/>
            <a:endCxn id="139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47"/>
          <p:cNvCxnSpPr>
            <a:stCxn id="1393" idx="2"/>
            <a:endCxn id="139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47"/>
          <p:cNvCxnSpPr>
            <a:stCxn id="1395" idx="2"/>
            <a:endCxn id="139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47"/>
          <p:cNvCxnSpPr>
            <a:endCxn id="139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47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7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7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7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7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7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7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7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7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7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7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7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7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7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7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7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4" name="Google Shape;1414;p47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7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7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7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1" name="Google Shape;14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47"/>
          <p:cNvSpPr/>
          <p:nvPr/>
        </p:nvSpPr>
        <p:spPr>
          <a:xfrm>
            <a:off x="6537150" y="39485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7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7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6596688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 txBox="1"/>
          <p:nvPr/>
        </p:nvSpPr>
        <p:spPr>
          <a:xfrm>
            <a:off x="4789125" y="3892475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SVM Kernel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432" name="Google Shape;1432;p47"/>
          <p:cNvGraphicFramePr/>
          <p:nvPr/>
        </p:nvGraphicFramePr>
        <p:xfrm>
          <a:off x="238688" y="5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1625925"/>
                <a:gridCol w="1513625"/>
                <a:gridCol w="1193775"/>
                <a:gridCol w="1444425"/>
                <a:gridCol w="1444425"/>
                <a:gridCol w="1444425"/>
              </a:tblGrid>
              <a:tr h="5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make_scorer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Time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F1-Score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AUC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Validation croisée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Hybride resampling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5.990594148635864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0.5724185724185724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0.6639367816091954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-0.29375  -0.319375 -0.32     -0.3075   -0.31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0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Undersampling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0.17775000000000002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5.683660984039307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0.6659793814432989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0.6757193663110248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-0.42125 -0.42375 -0.42625 -0.43    -0.42625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7" name="Google Shape;1437;p48"/>
          <p:cNvCxnSpPr>
            <a:endCxn id="143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48"/>
          <p:cNvCxnSpPr>
            <a:stCxn id="1438" idx="0"/>
            <a:endCxn id="144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48"/>
          <p:cNvCxnSpPr>
            <a:stCxn id="1440" idx="2"/>
            <a:endCxn id="144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48"/>
          <p:cNvCxnSpPr>
            <a:stCxn id="1442" idx="2"/>
            <a:endCxn id="144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48"/>
          <p:cNvCxnSpPr>
            <a:stCxn id="1444" idx="2"/>
            <a:endCxn id="144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48"/>
          <p:cNvCxnSpPr>
            <a:endCxn id="144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48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8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8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8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8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8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8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8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8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8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8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8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8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8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8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63" name="Google Shape;1463;p48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8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8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8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8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8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8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0" name="Google Shape;1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48"/>
          <p:cNvSpPr/>
          <p:nvPr/>
        </p:nvSpPr>
        <p:spPr>
          <a:xfrm>
            <a:off x="7199700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8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8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8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8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7259238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8"/>
          <p:cNvSpPr txBox="1"/>
          <p:nvPr/>
        </p:nvSpPr>
        <p:spPr>
          <a:xfrm>
            <a:off x="5925600" y="4656550"/>
            <a:ext cx="1511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Récapitulatif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481" name="Google Shape;1481;p48"/>
          <p:cNvGraphicFramePr/>
          <p:nvPr/>
        </p:nvGraphicFramePr>
        <p:xfrm>
          <a:off x="1091838" y="110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{D73FCE43-F276-41CF-BBA6-82F29F247A03}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Baseline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Baseline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Régression logistique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Régression logistique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SVM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SVM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Forêt aléatoire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Forêt aléatoire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6E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SVM à noyau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SVM à noyau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KNN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Hybride resampling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KNN</a:t>
                      </a:r>
                      <a:endParaRPr b="1"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 sz="500">
                          <a:solidFill>
                            <a:schemeClr val="dk1"/>
                          </a:solidFill>
                        </a:rPr>
                        <a:t>Undersampling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Make_scorer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0.24015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0.2516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0.20725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0.1767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0.209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0.17425000000000002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0.21735000000000004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0.17015000000000002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66E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0.223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0.17775000000000002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0.25405000000000005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0.23135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0.00024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0.00069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0.1431741714477539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0.1579902172088623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14.174474716186523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14.653707027435303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1.4054620265960693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2.229581117630005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66E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5.990594148635864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5.683660984039307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0.012619972229003906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0.00900411605834961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F1-Score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0.4705240174672489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0.47285641806189754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0.592944369063772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0.675997926386729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0.592087312414734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0.6735537190082646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0.5635593220338984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0.6593863754550182</a:t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66E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0.5724185724185724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0.6659793814432989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0.5242463958060288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0.6023622047244095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500"/>
                        <a:t>AUC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0.51609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0.499425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0.6771141215106732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0.6815699887591976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0.6731732348111658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0.6836650020669863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0.6792077175697866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0.6887629011480032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>
                    <a:solidFill>
                      <a:srgbClr val="66E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0.6639367816091954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0.6757193663110248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0.6154556650246306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500">
                          <a:solidFill>
                            <a:schemeClr val="dk1"/>
                          </a:solidFill>
                        </a:rPr>
                        <a:t>0.6108705465952781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6" name="Google Shape;1486;p49"/>
          <p:cNvCxnSpPr>
            <a:endCxn id="1487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49"/>
          <p:cNvCxnSpPr>
            <a:stCxn id="1487" idx="0"/>
            <a:endCxn id="1489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49"/>
          <p:cNvCxnSpPr>
            <a:stCxn id="1489" idx="2"/>
            <a:endCxn id="1491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49"/>
          <p:cNvCxnSpPr>
            <a:stCxn id="1491" idx="2"/>
            <a:endCxn id="1493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49"/>
          <p:cNvCxnSpPr>
            <a:stCxn id="1493" idx="2"/>
            <a:endCxn id="1495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49"/>
          <p:cNvCxnSpPr>
            <a:endCxn id="1495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49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9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9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9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9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9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9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9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9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9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9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9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9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9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9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9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9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9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12" name="Google Shape;1512;p49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9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9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9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9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9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9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9" name="Google Shape;15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49"/>
          <p:cNvSpPr/>
          <p:nvPr/>
        </p:nvSpPr>
        <p:spPr>
          <a:xfrm>
            <a:off x="7883575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9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9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9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9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9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9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9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9"/>
          <p:cNvSpPr/>
          <p:nvPr/>
        </p:nvSpPr>
        <p:spPr>
          <a:xfrm>
            <a:off x="7943113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9"/>
          <p:cNvSpPr txBox="1"/>
          <p:nvPr/>
        </p:nvSpPr>
        <p:spPr>
          <a:xfrm>
            <a:off x="6274075" y="4636450"/>
            <a:ext cx="19308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Meilleur modèle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30" name="Google Shape;15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25" y="650249"/>
            <a:ext cx="3599799" cy="41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49"/>
          <p:cNvSpPr txBox="1"/>
          <p:nvPr/>
        </p:nvSpPr>
        <p:spPr>
          <a:xfrm>
            <a:off x="6903813" y="988325"/>
            <a:ext cx="1573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Forêt aléatoire</a:t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0"/>
          <p:cNvSpPr txBox="1"/>
          <p:nvPr/>
        </p:nvSpPr>
        <p:spPr>
          <a:xfrm>
            <a:off x="6452925" y="4636450"/>
            <a:ext cx="19308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Conclusion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537" name="Google Shape;1537;p50"/>
          <p:cNvCxnSpPr>
            <a:endCxn id="153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50"/>
          <p:cNvCxnSpPr>
            <a:stCxn id="1538" idx="0"/>
            <a:endCxn id="154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50"/>
          <p:cNvCxnSpPr>
            <a:stCxn id="1540" idx="2"/>
            <a:endCxn id="154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0"/>
          <p:cNvCxnSpPr>
            <a:stCxn id="1542" idx="2"/>
            <a:endCxn id="154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50"/>
          <p:cNvCxnSpPr>
            <a:stCxn id="1544" idx="2"/>
            <a:endCxn id="154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50"/>
          <p:cNvCxnSpPr>
            <a:endCxn id="154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50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0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50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50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0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50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0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50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0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0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50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0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50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0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0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0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0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0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0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3" name="Google Shape;1563;p50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0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50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50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50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50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0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0" name="Google Shape;15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50"/>
          <p:cNvSpPr/>
          <p:nvPr/>
        </p:nvSpPr>
        <p:spPr>
          <a:xfrm>
            <a:off x="8567450" y="4302263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0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0"/>
          <p:cNvSpPr/>
          <p:nvPr/>
        </p:nvSpPr>
        <p:spPr>
          <a:xfrm>
            <a:off x="5068438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0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0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0"/>
          <p:cNvSpPr/>
          <p:nvPr/>
        </p:nvSpPr>
        <p:spPr>
          <a:xfrm>
            <a:off x="8209788" y="3662813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0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5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0"/>
          <p:cNvSpPr/>
          <p:nvPr/>
        </p:nvSpPr>
        <p:spPr>
          <a:xfrm>
            <a:off x="8626988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0"/>
          <p:cNvSpPr txBox="1"/>
          <p:nvPr/>
        </p:nvSpPr>
        <p:spPr>
          <a:xfrm>
            <a:off x="1782600" y="1429275"/>
            <a:ext cx="4584300" cy="18471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" sz="2000">
                <a:solidFill>
                  <a:schemeClr val="lt1"/>
                </a:solidFill>
              </a:rPr>
              <a:t>Haute précision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" sz="2000">
                <a:solidFill>
                  <a:schemeClr val="lt1"/>
                </a:solidFill>
              </a:rPr>
              <a:t>Robuste aux outliers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" sz="2000">
                <a:solidFill>
                  <a:schemeClr val="lt1"/>
                </a:solidFill>
              </a:rPr>
              <a:t>Réduction de l’overfitting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" sz="2000">
                <a:solidFill>
                  <a:schemeClr val="lt1"/>
                </a:solidFill>
              </a:rPr>
              <a:t>Importance des variables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fr" sz="2000">
                <a:solidFill>
                  <a:schemeClr val="lt1"/>
                </a:solidFill>
              </a:rPr>
              <a:t>Grande base de données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81" name="Google Shape;1581;p50"/>
          <p:cNvSpPr txBox="1"/>
          <p:nvPr/>
        </p:nvSpPr>
        <p:spPr>
          <a:xfrm>
            <a:off x="1782600" y="747675"/>
            <a:ext cx="3519300" cy="519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lt1"/>
                </a:solidFill>
              </a:rPr>
              <a:t>Forêt aléatoire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6"/>
          <p:cNvCxnSpPr>
            <a:endCxn id="15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58" idx="0"/>
            <a:endCxn id="16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stCxn id="160" idx="2"/>
            <a:endCxn id="16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62" idx="2"/>
            <a:endCxn id="16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6"/>
          <p:cNvCxnSpPr>
            <a:stCxn id="164" idx="2"/>
            <a:endCxn id="16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endCxn id="16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/>
          <p:nvPr/>
        </p:nvSpPr>
        <p:spPr>
          <a:xfrm>
            <a:off x="619375" y="2427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678913" y="2490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678900" y="19866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116550" y="1761750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Présentation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1607950" y="659575"/>
            <a:ext cx="3532800" cy="440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200 milliards de dette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1607950" y="1203350"/>
            <a:ext cx="3532800" cy="440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Taux de défaut : 2,7%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150" y="2794900"/>
            <a:ext cx="4544167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1607950" y="1802250"/>
            <a:ext cx="3532800" cy="440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Baisse de rentabilité : 10 à 20%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7"/>
          <p:cNvCxnSpPr>
            <a:endCxn id="208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7"/>
          <p:cNvCxnSpPr>
            <a:stCxn id="208" idx="0"/>
            <a:endCxn id="210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7"/>
          <p:cNvCxnSpPr>
            <a:stCxn id="210" idx="2"/>
            <a:endCxn id="212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7"/>
          <p:cNvCxnSpPr>
            <a:stCxn id="212" idx="2"/>
            <a:endCxn id="214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7"/>
          <p:cNvCxnSpPr>
            <a:stCxn id="214" idx="2"/>
            <a:endCxn id="216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endCxn id="216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/>
          <p:nvPr/>
        </p:nvSpPr>
        <p:spPr>
          <a:xfrm>
            <a:off x="619375" y="192347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678900" y="19866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87325" y="1395425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Dataset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287" y="879790"/>
            <a:ext cx="1907700" cy="190772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/>
          <p:nvPr/>
        </p:nvSpPr>
        <p:spPr>
          <a:xfrm>
            <a:off x="3639588" y="578488"/>
            <a:ext cx="1864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307.511 individus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4057925" y="1204313"/>
            <a:ext cx="1864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122 variables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4001975" y="2787525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données manquantes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3938875" y="2094988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Valeurs aberrantes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833800" y="3796075"/>
            <a:ext cx="2540100" cy="4617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application_test.csv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255" name="Google Shape;255;p17"/>
          <p:cNvCxnSpPr/>
          <p:nvPr/>
        </p:nvCxnSpPr>
        <p:spPr>
          <a:xfrm>
            <a:off x="4259500" y="3563850"/>
            <a:ext cx="1648200" cy="1155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7"/>
          <p:cNvCxnSpPr/>
          <p:nvPr/>
        </p:nvCxnSpPr>
        <p:spPr>
          <a:xfrm flipH="1" rot="10800000">
            <a:off x="4355825" y="3392425"/>
            <a:ext cx="1605300" cy="1434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7"/>
          <p:cNvSpPr txBox="1"/>
          <p:nvPr/>
        </p:nvSpPr>
        <p:spPr>
          <a:xfrm>
            <a:off x="6344925" y="879788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Variables catégorielles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6344925" y="1589213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Variables continues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070900" y="3796075"/>
            <a:ext cx="2540100" cy="4617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application_train.csv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1352600" y="3099350"/>
            <a:ext cx="19767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Valeurs négative</a:t>
            </a:r>
            <a:endParaRPr b="1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18"/>
          <p:cNvCxnSpPr>
            <a:endCxn id="266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8"/>
          <p:cNvCxnSpPr>
            <a:stCxn id="266" idx="0"/>
            <a:endCxn id="268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18"/>
          <p:cNvCxnSpPr>
            <a:stCxn id="268" idx="2"/>
            <a:endCxn id="270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>
            <a:stCxn id="270" idx="2"/>
            <a:endCxn id="272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>
            <a:stCxn id="272" idx="2"/>
            <a:endCxn id="274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8"/>
          <p:cNvCxnSpPr>
            <a:endCxn id="274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/>
          <p:nvPr/>
        </p:nvSpPr>
        <p:spPr>
          <a:xfrm>
            <a:off x="619375" y="141920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87300" y="947638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Déséquilibre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550" y="604838"/>
            <a:ext cx="56959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/>
        </p:nvSpPr>
        <p:spPr>
          <a:xfrm>
            <a:off x="87300" y="947625"/>
            <a:ext cx="13521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Déséquilibre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6903813" y="988325"/>
            <a:ext cx="1573800" cy="384900"/>
          </a:xfrm>
          <a:prstGeom prst="rect">
            <a:avLst/>
          </a:prstGeom>
          <a:solidFill>
            <a:srgbClr val="901C1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</a:rPr>
              <a:t>TARGET</a:t>
            </a:r>
            <a:endParaRPr b="1" sz="1300">
              <a:solidFill>
                <a:srgbClr val="FFFFFF"/>
              </a:solidFill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/>
        </p:nvSpPr>
        <p:spPr>
          <a:xfrm>
            <a:off x="872700" y="1782450"/>
            <a:ext cx="7398600" cy="15786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FFFFFF"/>
                </a:solidFill>
              </a:rPr>
              <a:t>Nettoyage du Dataset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20"/>
          <p:cNvCxnSpPr>
            <a:endCxn id="321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0"/>
          <p:cNvCxnSpPr>
            <a:stCxn id="321" idx="0"/>
            <a:endCxn id="323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0"/>
          <p:cNvCxnSpPr>
            <a:stCxn id="323" idx="2"/>
            <a:endCxn id="325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0"/>
          <p:cNvCxnSpPr>
            <a:stCxn id="325" idx="2"/>
            <a:endCxn id="327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0"/>
          <p:cNvCxnSpPr>
            <a:stCxn id="327" idx="2"/>
            <a:endCxn id="329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>
            <a:endCxn id="329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0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/>
          <p:nvPr/>
        </p:nvSpPr>
        <p:spPr>
          <a:xfrm>
            <a:off x="619375" y="1042725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678925" y="11058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277500" y="54212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Variables catégorielles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62" name="Google Shape;3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750" y="2755263"/>
            <a:ext cx="39814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9513" y="1105850"/>
            <a:ext cx="67437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1"/>
          <p:cNvCxnSpPr>
            <a:endCxn id="369" idx="2"/>
          </p:cNvCxnSpPr>
          <p:nvPr/>
        </p:nvCxnSpPr>
        <p:spPr>
          <a:xfrm>
            <a:off x="-110271" y="3291806"/>
            <a:ext cx="70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1"/>
          <p:cNvCxnSpPr>
            <a:stCxn id="369" idx="0"/>
            <a:endCxn id="371" idx="0"/>
          </p:cNvCxnSpPr>
          <p:nvPr/>
        </p:nvCxnSpPr>
        <p:spPr>
          <a:xfrm rot="10800000">
            <a:off x="763358" y="639344"/>
            <a:ext cx="0" cy="249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1"/>
          <p:cNvCxnSpPr>
            <a:stCxn id="371" idx="2"/>
            <a:endCxn id="373" idx="0"/>
          </p:cNvCxnSpPr>
          <p:nvPr/>
        </p:nvCxnSpPr>
        <p:spPr>
          <a:xfrm>
            <a:off x="1123479" y="286654"/>
            <a:ext cx="7319100" cy="2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1"/>
          <p:cNvCxnSpPr>
            <a:stCxn id="373" idx="2"/>
            <a:endCxn id="375" idx="0"/>
          </p:cNvCxnSpPr>
          <p:nvPr/>
        </p:nvCxnSpPr>
        <p:spPr>
          <a:xfrm>
            <a:off x="8743825" y="650250"/>
            <a:ext cx="0" cy="2744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1"/>
          <p:cNvCxnSpPr>
            <a:stCxn id="375" idx="2"/>
            <a:endCxn id="377" idx="2"/>
          </p:cNvCxnSpPr>
          <p:nvPr/>
        </p:nvCxnSpPr>
        <p:spPr>
          <a:xfrm rot="10800000">
            <a:off x="7031623" y="3739921"/>
            <a:ext cx="1352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1"/>
          <p:cNvCxnSpPr>
            <a:endCxn id="377" idx="0"/>
          </p:cNvCxnSpPr>
          <p:nvPr/>
        </p:nvCxnSpPr>
        <p:spPr>
          <a:xfrm rot="10800000">
            <a:off x="7024548" y="4445225"/>
            <a:ext cx="2213400" cy="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1"/>
          <p:cNvSpPr/>
          <p:nvPr/>
        </p:nvSpPr>
        <p:spPr>
          <a:xfrm>
            <a:off x="418875" y="2931850"/>
            <a:ext cx="345300" cy="360000"/>
          </a:xfrm>
          <a:prstGeom prst="arc">
            <a:avLst>
              <a:gd fmla="val 348780" name="adj1"/>
              <a:gd fmla="val 532733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763350" y="286575"/>
            <a:ext cx="705300" cy="705300"/>
          </a:xfrm>
          <a:prstGeom prst="arc">
            <a:avLst>
              <a:gd fmla="val 10799511" name="adj1"/>
              <a:gd fmla="val 1627291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8112025" y="308550"/>
            <a:ext cx="631800" cy="683400"/>
          </a:xfrm>
          <a:prstGeom prst="arc">
            <a:avLst>
              <a:gd fmla="val 16348576" name="adj1"/>
              <a:gd fmla="val 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8038525" y="3042200"/>
            <a:ext cx="705300" cy="705300"/>
          </a:xfrm>
          <a:prstGeom prst="arc">
            <a:avLst>
              <a:gd fmla="val 477" name="adj1"/>
              <a:gd fmla="val 547264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6671875" y="3739925"/>
            <a:ext cx="705300" cy="705300"/>
          </a:xfrm>
          <a:prstGeom prst="arc">
            <a:avLst>
              <a:gd fmla="val 5399771" name="adj1"/>
              <a:gd fmla="val 162690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221225" y="32109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78900" y="249090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678900" y="1482350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18526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55301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862700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8659375" y="31719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6596700" y="40117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393887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8659375" y="241005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8659375" y="7990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8531450" y="4656550"/>
            <a:ext cx="360000" cy="360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 txBox="1"/>
          <p:nvPr/>
        </p:nvSpPr>
        <p:spPr>
          <a:xfrm>
            <a:off x="8441450" y="456655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28349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619800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81120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7943125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7259250" y="43654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8659375" y="20011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678900" y="110587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3" y="4445225"/>
            <a:ext cx="1178476" cy="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1"/>
          <p:cNvSpPr/>
          <p:nvPr/>
        </p:nvSpPr>
        <p:spPr>
          <a:xfrm>
            <a:off x="1240200" y="153750"/>
            <a:ext cx="288000" cy="2880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678913" y="1986625"/>
            <a:ext cx="168900" cy="161700"/>
          </a:xfrm>
          <a:prstGeom prst="ellipse">
            <a:avLst/>
          </a:prstGeom>
          <a:solidFill>
            <a:srgbClr val="66E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1299750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155013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8659363" y="126757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5068425" y="216900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981050" y="502125"/>
            <a:ext cx="2213400" cy="400200"/>
          </a:xfrm>
          <a:prstGeom prst="rect">
            <a:avLst/>
          </a:prstGeom>
          <a:solidFill>
            <a:srgbClr val="66E0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Valeurs</a:t>
            </a:r>
            <a:r>
              <a:rPr b="1" lang="fr">
                <a:solidFill>
                  <a:srgbClr val="FFFFFF"/>
                </a:solidFill>
              </a:rPr>
              <a:t> aberrantes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10" name="Google Shape;4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675" y="1025850"/>
            <a:ext cx="3405825" cy="257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009" y="964776"/>
            <a:ext cx="3615291" cy="27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1"/>
          <p:cNvSpPr/>
          <p:nvPr/>
        </p:nvSpPr>
        <p:spPr>
          <a:xfrm>
            <a:off x="7265975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8209788" y="3662825"/>
            <a:ext cx="168900" cy="161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