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odec Pro" panose="020B0604020202020204" charset="0"/>
      <p:regular r:id="rId18"/>
    </p:embeddedFont>
    <p:embeddedFont>
      <p:font typeface="Codec Pro Bold" panose="020B0604020202020204" charset="0"/>
      <p:regular r:id="rId19"/>
    </p:embeddedFont>
    <p:embeddedFont>
      <p:font typeface="League Spartan" panose="020B0604020202020204" charset="0"/>
      <p:regular r:id="rId20"/>
    </p:embeddedFont>
    <p:embeddedFont>
      <p:font typeface="Montaser Arabic" panose="020B0604020202020204" charset="-78"/>
      <p:regular r:id="rId21"/>
    </p:embeddedFont>
    <p:embeddedFont>
      <p:font typeface="Montaser Arabic Bold" panose="020B0604020202020204" charset="-78"/>
      <p:regular r:id="rId22"/>
    </p:embeddedFont>
    <p:embeddedFont>
      <p:font typeface="Paytone One" panose="020B0604020202020204" charset="0"/>
      <p:regular r:id="rId23"/>
    </p:embeddedFont>
    <p:embeddedFont>
      <p:font typeface="Roboto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4" d="100"/>
          <a:sy n="44" d="100"/>
        </p:scale>
        <p:origin x="660" y="2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svg"/><Relationship Id="rId7"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sv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png"/><Relationship Id="rId9" Type="http://schemas.openxmlformats.org/officeDocument/2006/relationships/image" Target="../media/image12.pn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6" name="Freeform 6"/>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0" y="0"/>
            <a:ext cx="18288000" cy="11422879"/>
          </a:xfrm>
          <a:custGeom>
            <a:avLst/>
            <a:gdLst/>
            <a:ahLst/>
            <a:cxnLst/>
            <a:rect l="l" t="t" r="r" b="b"/>
            <a:pathLst>
              <a:path w="18288000" h="11422879">
                <a:moveTo>
                  <a:pt x="0" y="0"/>
                </a:moveTo>
                <a:lnTo>
                  <a:pt x="18288000" y="0"/>
                </a:lnTo>
                <a:lnTo>
                  <a:pt x="18288000" y="11422879"/>
                </a:lnTo>
                <a:lnTo>
                  <a:pt x="0" y="11422879"/>
                </a:lnTo>
                <a:lnTo>
                  <a:pt x="0" y="0"/>
                </a:lnTo>
                <a:close/>
              </a:path>
            </a:pathLst>
          </a:custGeom>
          <a:blipFill>
            <a:blip r:embed="rId5"/>
            <a:stretch>
              <a:fillRect/>
            </a:stretch>
          </a:blipFill>
        </p:spPr>
        <p:txBody>
          <a:bodyPr/>
          <a:lstStyle/>
          <a:p>
            <a:endParaRPr lang="en-US"/>
          </a:p>
        </p:txBody>
      </p:sp>
      <p:sp>
        <p:nvSpPr>
          <p:cNvPr id="8" name="TextBox 8"/>
          <p:cNvSpPr txBox="1"/>
          <p:nvPr/>
        </p:nvSpPr>
        <p:spPr>
          <a:xfrm>
            <a:off x="5424277" y="7752320"/>
            <a:ext cx="7439447" cy="1795030"/>
          </a:xfrm>
          <a:prstGeom prst="rect">
            <a:avLst/>
          </a:prstGeom>
        </p:spPr>
        <p:txBody>
          <a:bodyPr lIns="0" tIns="0" rIns="0" bIns="0" rtlCol="0" anchor="t">
            <a:spAutoFit/>
          </a:bodyPr>
          <a:lstStyle/>
          <a:p>
            <a:pPr algn="ctr">
              <a:lnSpc>
                <a:spcPts val="4772"/>
              </a:lnSpc>
            </a:pPr>
            <a:r>
              <a:rPr lang="en-US" sz="3818" spc="381">
                <a:solidFill>
                  <a:srgbClr val="FFFFFF"/>
                </a:solidFill>
                <a:latin typeface="Montaser Arabic"/>
                <a:ea typeface="Montaser Arabic"/>
                <a:cs typeface="Montaser Arabic"/>
                <a:sym typeface="Montaser Arabic"/>
              </a:rPr>
              <a:t>Researcher</a:t>
            </a:r>
          </a:p>
          <a:p>
            <a:pPr algn="ctr">
              <a:lnSpc>
                <a:spcPts val="4772"/>
              </a:lnSpc>
            </a:pPr>
            <a:r>
              <a:rPr lang="en-US" sz="3818" spc="381">
                <a:solidFill>
                  <a:srgbClr val="FFFFFF"/>
                </a:solidFill>
                <a:latin typeface="Montaser Arabic"/>
                <a:ea typeface="Montaser Arabic"/>
                <a:cs typeface="Montaser Arabic"/>
                <a:sym typeface="Montaser Arabic"/>
              </a:rPr>
              <a:t>Du Duc Ha</a:t>
            </a:r>
          </a:p>
          <a:p>
            <a:pPr algn="ctr">
              <a:lnSpc>
                <a:spcPts val="4772"/>
              </a:lnSpc>
            </a:pPr>
            <a:r>
              <a:rPr lang="en-US" sz="3818" spc="381">
                <a:solidFill>
                  <a:srgbClr val="FFFFFF"/>
                </a:solidFill>
                <a:latin typeface="Montaser Arabic"/>
                <a:ea typeface="Montaser Arabic"/>
                <a:cs typeface="Montaser Arabic"/>
                <a:sym typeface="Montaser Arabic"/>
              </a:rPr>
              <a:t>Nguyen Minh Tu</a:t>
            </a:r>
          </a:p>
        </p:txBody>
      </p:sp>
      <p:sp>
        <p:nvSpPr>
          <p:cNvPr id="9" name="TextBox 9"/>
          <p:cNvSpPr txBox="1"/>
          <p:nvPr/>
        </p:nvSpPr>
        <p:spPr>
          <a:xfrm>
            <a:off x="2356792" y="1230904"/>
            <a:ext cx="13574416" cy="4216316"/>
          </a:xfrm>
          <a:prstGeom prst="rect">
            <a:avLst/>
          </a:prstGeom>
        </p:spPr>
        <p:txBody>
          <a:bodyPr lIns="0" tIns="0" rIns="0" bIns="0" rtlCol="0" anchor="t">
            <a:spAutoFit/>
          </a:bodyPr>
          <a:lstStyle/>
          <a:p>
            <a:pPr algn="ctr">
              <a:lnSpc>
                <a:spcPts val="17087"/>
              </a:lnSpc>
            </a:pPr>
            <a:r>
              <a:rPr lang="en-US" sz="11467" spc="1146">
                <a:solidFill>
                  <a:srgbClr val="FFFFFF"/>
                </a:solidFill>
                <a:latin typeface="Paytone One"/>
                <a:ea typeface="Paytone One"/>
                <a:cs typeface="Paytone One"/>
                <a:sym typeface="Paytone One"/>
              </a:rPr>
              <a:t>FOOD DEMAND FORECASTING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MÔ TẢ CHATBOT</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4806609" y="2509057"/>
            <a:ext cx="8674783" cy="14019851"/>
            <a:chOff x="0" y="0"/>
            <a:chExt cx="11566377" cy="18693134"/>
          </a:xfrm>
        </p:grpSpPr>
        <p:grpSp>
          <p:nvGrpSpPr>
            <p:cNvPr id="6" name="Group 6"/>
            <p:cNvGrpSpPr/>
            <p:nvPr/>
          </p:nvGrpSpPr>
          <p:grpSpPr>
            <a:xfrm>
              <a:off x="1834461" y="504881"/>
              <a:ext cx="7902601" cy="11470978"/>
              <a:chOff x="0" y="0"/>
              <a:chExt cx="1435999" cy="2084416"/>
            </a:xfrm>
          </p:grpSpPr>
          <p:sp>
            <p:nvSpPr>
              <p:cNvPr id="7" name="Freeform 7"/>
              <p:cNvSpPr/>
              <p:nvPr/>
            </p:nvSpPr>
            <p:spPr>
              <a:xfrm>
                <a:off x="0" y="0"/>
                <a:ext cx="1435999" cy="2084416"/>
              </a:xfrm>
              <a:custGeom>
                <a:avLst/>
                <a:gdLst/>
                <a:ahLst/>
                <a:cxnLst/>
                <a:rect l="l" t="t" r="r" b="b"/>
                <a:pathLst>
                  <a:path w="1435999" h="2084416">
                    <a:moveTo>
                      <a:pt x="0" y="0"/>
                    </a:moveTo>
                    <a:lnTo>
                      <a:pt x="1435999" y="0"/>
                    </a:lnTo>
                    <a:lnTo>
                      <a:pt x="1435999" y="2084416"/>
                    </a:lnTo>
                    <a:lnTo>
                      <a:pt x="0" y="2084416"/>
                    </a:lnTo>
                    <a:close/>
                  </a:path>
                </a:pathLst>
              </a:custGeom>
              <a:solidFill>
                <a:srgbClr val="FFFFFF"/>
              </a:solidFill>
            </p:spPr>
            <p:txBody>
              <a:bodyPr/>
              <a:lstStyle/>
              <a:p>
                <a:endParaRPr lang="en-US"/>
              </a:p>
            </p:txBody>
          </p:sp>
          <p:sp>
            <p:nvSpPr>
              <p:cNvPr id="8" name="TextBox 8"/>
              <p:cNvSpPr txBox="1"/>
              <p:nvPr/>
            </p:nvSpPr>
            <p:spPr>
              <a:xfrm>
                <a:off x="0" y="-38100"/>
                <a:ext cx="1435999" cy="2122516"/>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0" y="0"/>
              <a:ext cx="11566377" cy="18693134"/>
            </a:xfrm>
            <a:custGeom>
              <a:avLst/>
              <a:gdLst/>
              <a:ahLst/>
              <a:cxnLst/>
              <a:rect l="l" t="t" r="r" b="b"/>
              <a:pathLst>
                <a:path w="11566377" h="18693134">
                  <a:moveTo>
                    <a:pt x="0" y="0"/>
                  </a:moveTo>
                  <a:lnTo>
                    <a:pt x="11566377" y="0"/>
                  </a:lnTo>
                  <a:lnTo>
                    <a:pt x="11566377" y="18693134"/>
                  </a:lnTo>
                  <a:lnTo>
                    <a:pt x="0" y="18693134"/>
                  </a:lnTo>
                  <a:lnTo>
                    <a:pt x="0" y="0"/>
                  </a:lnTo>
                  <a:close/>
                </a:path>
              </a:pathLst>
            </a:custGeom>
            <a:blipFill>
              <a:blip r:embed="rId3"/>
              <a:stretch>
                <a:fillRect/>
              </a:stretch>
            </a:blipFill>
          </p:spPr>
          <p:txBody>
            <a:bodyPr/>
            <a:lstStyle/>
            <a:p>
              <a:endParaRPr lang="en-US"/>
            </a:p>
          </p:txBody>
        </p:sp>
      </p:grpSp>
      <p:grpSp>
        <p:nvGrpSpPr>
          <p:cNvPr id="10" name="Group 10"/>
          <p:cNvGrpSpPr/>
          <p:nvPr/>
        </p:nvGrpSpPr>
        <p:grpSpPr>
          <a:xfrm>
            <a:off x="11411693" y="4700525"/>
            <a:ext cx="669285" cy="669285"/>
            <a:chOff x="0" y="0"/>
            <a:chExt cx="892380" cy="892380"/>
          </a:xfrm>
        </p:grpSpPr>
        <p:grpSp>
          <p:nvGrpSpPr>
            <p:cNvPr id="11" name="Group 11"/>
            <p:cNvGrpSpPr/>
            <p:nvPr/>
          </p:nvGrpSpPr>
          <p:grpSpPr>
            <a:xfrm>
              <a:off x="0" y="0"/>
              <a:ext cx="892380" cy="8923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F6FF"/>
              </a:solidFill>
            </p:spPr>
            <p:txBody>
              <a:bodyPr/>
              <a:lstStyle/>
              <a:p>
                <a:endParaRPr lang="en-US"/>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2276"/>
                  </a:lnSpc>
                </a:pPr>
                <a:endParaRPr/>
              </a:p>
            </p:txBody>
          </p:sp>
        </p:grpSp>
        <p:sp>
          <p:nvSpPr>
            <p:cNvPr id="14" name="TextBox 14"/>
            <p:cNvSpPr txBox="1"/>
            <p:nvPr/>
          </p:nvSpPr>
          <p:spPr>
            <a:xfrm>
              <a:off x="290534" y="27527"/>
              <a:ext cx="311313" cy="703977"/>
            </a:xfrm>
            <a:prstGeom prst="rect">
              <a:avLst/>
            </a:prstGeom>
          </p:spPr>
          <p:txBody>
            <a:bodyPr lIns="0" tIns="0" rIns="0" bIns="0" rtlCol="0" anchor="t">
              <a:spAutoFit/>
            </a:bodyPr>
            <a:lstStyle/>
            <a:p>
              <a:pPr algn="ctr">
                <a:lnSpc>
                  <a:spcPts val="4606"/>
                </a:lnSpc>
                <a:spcBef>
                  <a:spcPct val="0"/>
                </a:spcBef>
              </a:pPr>
              <a:r>
                <a:rPr lang="en-US" sz="2828" b="1">
                  <a:solidFill>
                    <a:srgbClr val="000000"/>
                  </a:solidFill>
                  <a:latin typeface="Roboto Bold"/>
                  <a:ea typeface="Roboto Bold"/>
                  <a:cs typeface="Roboto Bold"/>
                  <a:sym typeface="Roboto Bold"/>
                </a:rPr>
                <a:t>D</a:t>
              </a:r>
            </a:p>
          </p:txBody>
        </p:sp>
      </p:grpSp>
      <p:sp>
        <p:nvSpPr>
          <p:cNvPr id="15" name="Freeform 15"/>
          <p:cNvSpPr/>
          <p:nvPr/>
        </p:nvSpPr>
        <p:spPr>
          <a:xfrm>
            <a:off x="7104317" y="4736515"/>
            <a:ext cx="4066758" cy="597305"/>
          </a:xfrm>
          <a:custGeom>
            <a:avLst/>
            <a:gdLst/>
            <a:ahLst/>
            <a:cxnLst/>
            <a:rect l="l" t="t" r="r" b="b"/>
            <a:pathLst>
              <a:path w="4066758" h="597305">
                <a:moveTo>
                  <a:pt x="0" y="0"/>
                </a:moveTo>
                <a:lnTo>
                  <a:pt x="4066758" y="0"/>
                </a:lnTo>
                <a:lnTo>
                  <a:pt x="4066758" y="597305"/>
                </a:lnTo>
                <a:lnTo>
                  <a:pt x="0" y="597305"/>
                </a:lnTo>
                <a:lnTo>
                  <a:pt x="0" y="0"/>
                </a:lnTo>
                <a:close/>
              </a:path>
            </a:pathLst>
          </a:custGeom>
          <a:blipFill>
            <a:blip r:embed="rId4"/>
            <a:stretch>
              <a:fillRect/>
            </a:stretch>
          </a:blipFill>
        </p:spPr>
        <p:txBody>
          <a:bodyPr/>
          <a:lstStyle/>
          <a:p>
            <a:endParaRPr lang="en-US"/>
          </a:p>
        </p:txBody>
      </p:sp>
      <p:sp>
        <p:nvSpPr>
          <p:cNvPr id="16" name="TextBox 16"/>
          <p:cNvSpPr txBox="1"/>
          <p:nvPr/>
        </p:nvSpPr>
        <p:spPr>
          <a:xfrm>
            <a:off x="10569214" y="4198192"/>
            <a:ext cx="601861" cy="330932"/>
          </a:xfrm>
          <a:prstGeom prst="rect">
            <a:avLst/>
          </a:prstGeom>
        </p:spPr>
        <p:txBody>
          <a:bodyPr lIns="0" tIns="0" rIns="0" bIns="0" rtlCol="0" anchor="t">
            <a:spAutoFit/>
          </a:bodyPr>
          <a:lstStyle/>
          <a:p>
            <a:pPr algn="ctr">
              <a:lnSpc>
                <a:spcPts val="2355"/>
              </a:lnSpc>
              <a:spcBef>
                <a:spcPct val="0"/>
              </a:spcBef>
            </a:pPr>
            <a:r>
              <a:rPr lang="en-US" sz="1884" b="1">
                <a:solidFill>
                  <a:srgbClr val="000000"/>
                </a:solidFill>
                <a:latin typeface="Codec Pro Bold"/>
                <a:ea typeface="Codec Pro Bold"/>
                <a:cs typeface="Codec Pro Bold"/>
                <a:sym typeface="Codec Pro Bold"/>
              </a:rPr>
              <a:t>USE</a:t>
            </a:r>
            <a:r>
              <a:rPr lang="en-US" sz="1884">
                <a:solidFill>
                  <a:srgbClr val="000000"/>
                </a:solidFill>
                <a:latin typeface="Codec Pro"/>
                <a:ea typeface="Codec Pro"/>
                <a:cs typeface="Codec Pro"/>
                <a:sym typeface="Codec Pro"/>
              </a:rPr>
              <a:t>R</a:t>
            </a:r>
          </a:p>
        </p:txBody>
      </p:sp>
      <p:sp>
        <p:nvSpPr>
          <p:cNvPr id="17" name="Freeform 17"/>
          <p:cNvSpPr/>
          <p:nvPr/>
        </p:nvSpPr>
        <p:spPr>
          <a:xfrm>
            <a:off x="7111760" y="5963489"/>
            <a:ext cx="4059315" cy="1409695"/>
          </a:xfrm>
          <a:custGeom>
            <a:avLst/>
            <a:gdLst/>
            <a:ahLst/>
            <a:cxnLst/>
            <a:rect l="l" t="t" r="r" b="b"/>
            <a:pathLst>
              <a:path w="4059315" h="1409695">
                <a:moveTo>
                  <a:pt x="0" y="0"/>
                </a:moveTo>
                <a:lnTo>
                  <a:pt x="4059315" y="0"/>
                </a:lnTo>
                <a:lnTo>
                  <a:pt x="4059315" y="1409695"/>
                </a:lnTo>
                <a:lnTo>
                  <a:pt x="0" y="1409695"/>
                </a:lnTo>
                <a:lnTo>
                  <a:pt x="0" y="0"/>
                </a:lnTo>
                <a:close/>
              </a:path>
            </a:pathLst>
          </a:custGeom>
          <a:blipFill>
            <a:blip r:embed="rId5"/>
            <a:stretch>
              <a:fillRect l="-518720" t="-11896" r="-607923" b="-285476"/>
            </a:stretch>
          </a:blipFill>
        </p:spPr>
        <p:txBody>
          <a:bodyPr/>
          <a:lstStyle/>
          <a:p>
            <a:endParaRPr lang="en-US"/>
          </a:p>
        </p:txBody>
      </p:sp>
      <p:grpSp>
        <p:nvGrpSpPr>
          <p:cNvPr id="18" name="Group 18"/>
          <p:cNvGrpSpPr/>
          <p:nvPr/>
        </p:nvGrpSpPr>
        <p:grpSpPr>
          <a:xfrm>
            <a:off x="6201529" y="5999243"/>
            <a:ext cx="669285" cy="66928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a:stretch>
            </a:blipFill>
          </p:spPr>
          <p:txBody>
            <a:bodyPr/>
            <a:lstStyle/>
            <a:p>
              <a:endParaRPr lang="en-US"/>
            </a:p>
          </p:txBody>
        </p:sp>
      </p:grpSp>
      <p:sp>
        <p:nvSpPr>
          <p:cNvPr id="20" name="Freeform 20"/>
          <p:cNvSpPr/>
          <p:nvPr/>
        </p:nvSpPr>
        <p:spPr>
          <a:xfrm>
            <a:off x="7409482" y="6668529"/>
            <a:ext cx="1652176" cy="550725"/>
          </a:xfrm>
          <a:custGeom>
            <a:avLst/>
            <a:gdLst/>
            <a:ahLst/>
            <a:cxnLst/>
            <a:rect l="l" t="t" r="r" b="b"/>
            <a:pathLst>
              <a:path w="1652176" h="550725">
                <a:moveTo>
                  <a:pt x="0" y="0"/>
                </a:moveTo>
                <a:lnTo>
                  <a:pt x="1652177" y="0"/>
                </a:lnTo>
                <a:lnTo>
                  <a:pt x="1652177" y="550725"/>
                </a:lnTo>
                <a:lnTo>
                  <a:pt x="0" y="550725"/>
                </a:lnTo>
                <a:lnTo>
                  <a:pt x="0" y="0"/>
                </a:lnTo>
                <a:close/>
              </a:path>
            </a:pathLst>
          </a:custGeom>
          <a:blipFill>
            <a:blip r:embed="rId7"/>
            <a:stretch>
              <a:fillRect/>
            </a:stretch>
          </a:blipFill>
        </p:spPr>
        <p:txBody>
          <a:bodyPr/>
          <a:lstStyle/>
          <a:p>
            <a:endParaRPr lang="en-US"/>
          </a:p>
        </p:txBody>
      </p:sp>
      <p:sp>
        <p:nvSpPr>
          <p:cNvPr id="21" name="Freeform 21"/>
          <p:cNvSpPr/>
          <p:nvPr/>
        </p:nvSpPr>
        <p:spPr>
          <a:xfrm>
            <a:off x="9226341" y="6668529"/>
            <a:ext cx="1652176" cy="558168"/>
          </a:xfrm>
          <a:custGeom>
            <a:avLst/>
            <a:gdLst/>
            <a:ahLst/>
            <a:cxnLst/>
            <a:rect l="l" t="t" r="r" b="b"/>
            <a:pathLst>
              <a:path w="1652176" h="558168">
                <a:moveTo>
                  <a:pt x="0" y="0"/>
                </a:moveTo>
                <a:lnTo>
                  <a:pt x="1652177" y="0"/>
                </a:lnTo>
                <a:lnTo>
                  <a:pt x="1652177" y="558168"/>
                </a:lnTo>
                <a:lnTo>
                  <a:pt x="0" y="558168"/>
                </a:lnTo>
                <a:lnTo>
                  <a:pt x="0" y="0"/>
                </a:lnTo>
                <a:close/>
              </a:path>
            </a:pathLst>
          </a:custGeom>
          <a:blipFill>
            <a:blip r:embed="rId8"/>
            <a:stretch>
              <a:fillRect/>
            </a:stretch>
          </a:blipFill>
        </p:spPr>
        <p:txBody>
          <a:bodyPr/>
          <a:lstStyle/>
          <a:p>
            <a:endParaRPr lang="en-US"/>
          </a:p>
        </p:txBody>
      </p:sp>
      <p:sp>
        <p:nvSpPr>
          <p:cNvPr id="22" name="TextBox 22"/>
          <p:cNvSpPr txBox="1"/>
          <p:nvPr/>
        </p:nvSpPr>
        <p:spPr>
          <a:xfrm>
            <a:off x="7275051" y="6017887"/>
            <a:ext cx="3734922" cy="584374"/>
          </a:xfrm>
          <a:prstGeom prst="rect">
            <a:avLst/>
          </a:prstGeom>
        </p:spPr>
        <p:txBody>
          <a:bodyPr lIns="0" tIns="0" rIns="0" bIns="0" rtlCol="0" anchor="t">
            <a:spAutoFit/>
          </a:bodyPr>
          <a:lstStyle/>
          <a:p>
            <a:pPr algn="l">
              <a:lnSpc>
                <a:spcPts val="2156"/>
              </a:lnSpc>
              <a:spcBef>
                <a:spcPct val="0"/>
              </a:spcBef>
            </a:pPr>
            <a:r>
              <a:rPr lang="en-US" sz="1725">
                <a:solidFill>
                  <a:srgbClr val="000000"/>
                </a:solidFill>
                <a:latin typeface="Codec Pro"/>
                <a:ea typeface="Codec Pro"/>
                <a:cs typeface="Codec Pro"/>
                <a:sym typeface="Codec Pro"/>
              </a:rPr>
              <a:t>Hãy lựa chọn loại hình khách hàng của bạn!</a:t>
            </a:r>
          </a:p>
        </p:txBody>
      </p:sp>
      <p:sp>
        <p:nvSpPr>
          <p:cNvPr id="23" name="TextBox 23"/>
          <p:cNvSpPr txBox="1"/>
          <p:nvPr/>
        </p:nvSpPr>
        <p:spPr>
          <a:xfrm>
            <a:off x="7111760" y="5493635"/>
            <a:ext cx="1088560" cy="333851"/>
          </a:xfrm>
          <a:prstGeom prst="rect">
            <a:avLst/>
          </a:prstGeom>
        </p:spPr>
        <p:txBody>
          <a:bodyPr lIns="0" tIns="0" rIns="0" bIns="0" rtlCol="0" anchor="t">
            <a:spAutoFit/>
          </a:bodyPr>
          <a:lstStyle/>
          <a:p>
            <a:pPr algn="ctr">
              <a:lnSpc>
                <a:spcPts val="2355"/>
              </a:lnSpc>
              <a:spcBef>
                <a:spcPct val="0"/>
              </a:spcBef>
            </a:pPr>
            <a:r>
              <a:rPr lang="en-US" sz="1884">
                <a:solidFill>
                  <a:srgbClr val="000000"/>
                </a:solidFill>
                <a:latin typeface="Codec Pro"/>
                <a:ea typeface="Codec Pro"/>
                <a:cs typeface="Codec Pro"/>
                <a:sym typeface="Codec Pro"/>
              </a:rPr>
              <a:t>CHATBOT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MÔ TẢ CHATBOT</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4806609" y="2509057"/>
            <a:ext cx="8674783" cy="14019851"/>
            <a:chOff x="0" y="0"/>
            <a:chExt cx="11566377" cy="18693134"/>
          </a:xfrm>
        </p:grpSpPr>
        <p:grpSp>
          <p:nvGrpSpPr>
            <p:cNvPr id="6" name="Group 6"/>
            <p:cNvGrpSpPr/>
            <p:nvPr/>
          </p:nvGrpSpPr>
          <p:grpSpPr>
            <a:xfrm>
              <a:off x="1834461" y="504881"/>
              <a:ext cx="7902601" cy="11470978"/>
              <a:chOff x="0" y="0"/>
              <a:chExt cx="1435999" cy="2084416"/>
            </a:xfrm>
          </p:grpSpPr>
          <p:sp>
            <p:nvSpPr>
              <p:cNvPr id="7" name="Freeform 7"/>
              <p:cNvSpPr/>
              <p:nvPr/>
            </p:nvSpPr>
            <p:spPr>
              <a:xfrm>
                <a:off x="0" y="0"/>
                <a:ext cx="1435999" cy="2084416"/>
              </a:xfrm>
              <a:custGeom>
                <a:avLst/>
                <a:gdLst/>
                <a:ahLst/>
                <a:cxnLst/>
                <a:rect l="l" t="t" r="r" b="b"/>
                <a:pathLst>
                  <a:path w="1435999" h="2084416">
                    <a:moveTo>
                      <a:pt x="0" y="0"/>
                    </a:moveTo>
                    <a:lnTo>
                      <a:pt x="1435999" y="0"/>
                    </a:lnTo>
                    <a:lnTo>
                      <a:pt x="1435999" y="2084416"/>
                    </a:lnTo>
                    <a:lnTo>
                      <a:pt x="0" y="2084416"/>
                    </a:lnTo>
                    <a:close/>
                  </a:path>
                </a:pathLst>
              </a:custGeom>
              <a:solidFill>
                <a:srgbClr val="FFFFFF"/>
              </a:solidFill>
            </p:spPr>
            <p:txBody>
              <a:bodyPr/>
              <a:lstStyle/>
              <a:p>
                <a:endParaRPr lang="en-US"/>
              </a:p>
            </p:txBody>
          </p:sp>
          <p:sp>
            <p:nvSpPr>
              <p:cNvPr id="8" name="TextBox 8"/>
              <p:cNvSpPr txBox="1"/>
              <p:nvPr/>
            </p:nvSpPr>
            <p:spPr>
              <a:xfrm>
                <a:off x="0" y="-38100"/>
                <a:ext cx="1435999" cy="2122516"/>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0" y="0"/>
              <a:ext cx="11566377" cy="18693134"/>
            </a:xfrm>
            <a:custGeom>
              <a:avLst/>
              <a:gdLst/>
              <a:ahLst/>
              <a:cxnLst/>
              <a:rect l="l" t="t" r="r" b="b"/>
              <a:pathLst>
                <a:path w="11566377" h="18693134">
                  <a:moveTo>
                    <a:pt x="0" y="0"/>
                  </a:moveTo>
                  <a:lnTo>
                    <a:pt x="11566377" y="0"/>
                  </a:lnTo>
                  <a:lnTo>
                    <a:pt x="11566377" y="18693134"/>
                  </a:lnTo>
                  <a:lnTo>
                    <a:pt x="0" y="18693134"/>
                  </a:lnTo>
                  <a:lnTo>
                    <a:pt x="0" y="0"/>
                  </a:lnTo>
                  <a:close/>
                </a:path>
              </a:pathLst>
            </a:custGeom>
            <a:blipFill>
              <a:blip r:embed="rId3"/>
              <a:stretch>
                <a:fillRect/>
              </a:stretch>
            </a:blipFill>
          </p:spPr>
          <p:txBody>
            <a:bodyPr/>
            <a:lstStyle/>
            <a:p>
              <a:endParaRPr lang="en-US"/>
            </a:p>
          </p:txBody>
        </p:sp>
      </p:grpSp>
      <p:grpSp>
        <p:nvGrpSpPr>
          <p:cNvPr id="10" name="Group 10"/>
          <p:cNvGrpSpPr/>
          <p:nvPr/>
        </p:nvGrpSpPr>
        <p:grpSpPr>
          <a:xfrm>
            <a:off x="11411693" y="4700525"/>
            <a:ext cx="669285" cy="669285"/>
            <a:chOff x="0" y="0"/>
            <a:chExt cx="892380" cy="892380"/>
          </a:xfrm>
        </p:grpSpPr>
        <p:grpSp>
          <p:nvGrpSpPr>
            <p:cNvPr id="11" name="Group 11"/>
            <p:cNvGrpSpPr/>
            <p:nvPr/>
          </p:nvGrpSpPr>
          <p:grpSpPr>
            <a:xfrm>
              <a:off x="0" y="0"/>
              <a:ext cx="892380" cy="8923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F6FF"/>
              </a:solidFill>
            </p:spPr>
            <p:txBody>
              <a:bodyPr/>
              <a:lstStyle/>
              <a:p>
                <a:endParaRPr lang="en-US"/>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2276"/>
                  </a:lnSpc>
                </a:pPr>
                <a:endParaRPr/>
              </a:p>
            </p:txBody>
          </p:sp>
        </p:grpSp>
        <p:sp>
          <p:nvSpPr>
            <p:cNvPr id="14" name="TextBox 14"/>
            <p:cNvSpPr txBox="1"/>
            <p:nvPr/>
          </p:nvSpPr>
          <p:spPr>
            <a:xfrm>
              <a:off x="290534" y="27527"/>
              <a:ext cx="311313" cy="703977"/>
            </a:xfrm>
            <a:prstGeom prst="rect">
              <a:avLst/>
            </a:prstGeom>
          </p:spPr>
          <p:txBody>
            <a:bodyPr lIns="0" tIns="0" rIns="0" bIns="0" rtlCol="0" anchor="t">
              <a:spAutoFit/>
            </a:bodyPr>
            <a:lstStyle/>
            <a:p>
              <a:pPr algn="ctr">
                <a:lnSpc>
                  <a:spcPts val="4606"/>
                </a:lnSpc>
                <a:spcBef>
                  <a:spcPct val="0"/>
                </a:spcBef>
              </a:pPr>
              <a:r>
                <a:rPr lang="en-US" sz="2828" b="1">
                  <a:solidFill>
                    <a:srgbClr val="000000"/>
                  </a:solidFill>
                  <a:latin typeface="Roboto Bold"/>
                  <a:ea typeface="Roboto Bold"/>
                  <a:cs typeface="Roboto Bold"/>
                  <a:sym typeface="Roboto Bold"/>
                </a:rPr>
                <a:t>D</a:t>
              </a:r>
            </a:p>
          </p:txBody>
        </p:sp>
      </p:grpSp>
      <p:sp>
        <p:nvSpPr>
          <p:cNvPr id="15" name="Freeform 15"/>
          <p:cNvSpPr/>
          <p:nvPr/>
        </p:nvSpPr>
        <p:spPr>
          <a:xfrm>
            <a:off x="7104317" y="4736515"/>
            <a:ext cx="4066758" cy="597305"/>
          </a:xfrm>
          <a:custGeom>
            <a:avLst/>
            <a:gdLst/>
            <a:ahLst/>
            <a:cxnLst/>
            <a:rect l="l" t="t" r="r" b="b"/>
            <a:pathLst>
              <a:path w="4066758" h="597305">
                <a:moveTo>
                  <a:pt x="0" y="0"/>
                </a:moveTo>
                <a:lnTo>
                  <a:pt x="4066758" y="0"/>
                </a:lnTo>
                <a:lnTo>
                  <a:pt x="4066758" y="597305"/>
                </a:lnTo>
                <a:lnTo>
                  <a:pt x="0" y="597305"/>
                </a:lnTo>
                <a:lnTo>
                  <a:pt x="0" y="0"/>
                </a:lnTo>
                <a:close/>
              </a:path>
            </a:pathLst>
          </a:custGeom>
          <a:blipFill>
            <a:blip r:embed="rId4"/>
            <a:stretch>
              <a:fillRect/>
            </a:stretch>
          </a:blipFill>
        </p:spPr>
        <p:txBody>
          <a:bodyPr/>
          <a:lstStyle/>
          <a:p>
            <a:endParaRPr lang="en-US"/>
          </a:p>
        </p:txBody>
      </p:sp>
      <p:sp>
        <p:nvSpPr>
          <p:cNvPr id="16" name="TextBox 16"/>
          <p:cNvSpPr txBox="1"/>
          <p:nvPr/>
        </p:nvSpPr>
        <p:spPr>
          <a:xfrm>
            <a:off x="10569214" y="4198192"/>
            <a:ext cx="601861" cy="330932"/>
          </a:xfrm>
          <a:prstGeom prst="rect">
            <a:avLst/>
          </a:prstGeom>
        </p:spPr>
        <p:txBody>
          <a:bodyPr lIns="0" tIns="0" rIns="0" bIns="0" rtlCol="0" anchor="t">
            <a:spAutoFit/>
          </a:bodyPr>
          <a:lstStyle/>
          <a:p>
            <a:pPr algn="ctr">
              <a:lnSpc>
                <a:spcPts val="2355"/>
              </a:lnSpc>
              <a:spcBef>
                <a:spcPct val="0"/>
              </a:spcBef>
            </a:pPr>
            <a:r>
              <a:rPr lang="en-US" sz="1884" b="1">
                <a:solidFill>
                  <a:srgbClr val="000000"/>
                </a:solidFill>
                <a:latin typeface="Codec Pro Bold"/>
                <a:ea typeface="Codec Pro Bold"/>
                <a:cs typeface="Codec Pro Bold"/>
                <a:sym typeface="Codec Pro Bold"/>
              </a:rPr>
              <a:t>USE</a:t>
            </a:r>
            <a:r>
              <a:rPr lang="en-US" sz="1884">
                <a:solidFill>
                  <a:srgbClr val="000000"/>
                </a:solidFill>
                <a:latin typeface="Codec Pro"/>
                <a:ea typeface="Codec Pro"/>
                <a:cs typeface="Codec Pro"/>
                <a:sym typeface="Codec Pro"/>
              </a:rPr>
              <a:t>R</a:t>
            </a:r>
          </a:p>
        </p:txBody>
      </p:sp>
      <p:sp>
        <p:nvSpPr>
          <p:cNvPr id="17" name="Freeform 17"/>
          <p:cNvSpPr/>
          <p:nvPr/>
        </p:nvSpPr>
        <p:spPr>
          <a:xfrm>
            <a:off x="7111760" y="5963489"/>
            <a:ext cx="4059315" cy="1409695"/>
          </a:xfrm>
          <a:custGeom>
            <a:avLst/>
            <a:gdLst/>
            <a:ahLst/>
            <a:cxnLst/>
            <a:rect l="l" t="t" r="r" b="b"/>
            <a:pathLst>
              <a:path w="4059315" h="1409695">
                <a:moveTo>
                  <a:pt x="0" y="0"/>
                </a:moveTo>
                <a:lnTo>
                  <a:pt x="4059315" y="0"/>
                </a:lnTo>
                <a:lnTo>
                  <a:pt x="4059315" y="1409695"/>
                </a:lnTo>
                <a:lnTo>
                  <a:pt x="0" y="1409695"/>
                </a:lnTo>
                <a:lnTo>
                  <a:pt x="0" y="0"/>
                </a:lnTo>
                <a:close/>
              </a:path>
            </a:pathLst>
          </a:custGeom>
          <a:blipFill>
            <a:blip r:embed="rId5"/>
            <a:stretch>
              <a:fillRect l="-518720" t="-11896" r="-607923" b="-285476"/>
            </a:stretch>
          </a:blipFill>
        </p:spPr>
        <p:txBody>
          <a:bodyPr/>
          <a:lstStyle/>
          <a:p>
            <a:endParaRPr lang="en-US"/>
          </a:p>
        </p:txBody>
      </p:sp>
      <p:grpSp>
        <p:nvGrpSpPr>
          <p:cNvPr id="18" name="Group 18"/>
          <p:cNvGrpSpPr/>
          <p:nvPr/>
        </p:nvGrpSpPr>
        <p:grpSpPr>
          <a:xfrm>
            <a:off x="6201529" y="5999243"/>
            <a:ext cx="669285" cy="66928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a:stretch>
            </a:blipFill>
          </p:spPr>
          <p:txBody>
            <a:bodyPr/>
            <a:lstStyle/>
            <a:p>
              <a:endParaRPr lang="en-US"/>
            </a:p>
          </p:txBody>
        </p:sp>
      </p:grpSp>
      <p:sp>
        <p:nvSpPr>
          <p:cNvPr id="20" name="Freeform 20"/>
          <p:cNvSpPr/>
          <p:nvPr/>
        </p:nvSpPr>
        <p:spPr>
          <a:xfrm>
            <a:off x="7409482" y="6668529"/>
            <a:ext cx="1652176" cy="550725"/>
          </a:xfrm>
          <a:custGeom>
            <a:avLst/>
            <a:gdLst/>
            <a:ahLst/>
            <a:cxnLst/>
            <a:rect l="l" t="t" r="r" b="b"/>
            <a:pathLst>
              <a:path w="1652176" h="550725">
                <a:moveTo>
                  <a:pt x="0" y="0"/>
                </a:moveTo>
                <a:lnTo>
                  <a:pt x="1652177" y="0"/>
                </a:lnTo>
                <a:lnTo>
                  <a:pt x="1652177" y="550725"/>
                </a:lnTo>
                <a:lnTo>
                  <a:pt x="0" y="550725"/>
                </a:lnTo>
                <a:lnTo>
                  <a:pt x="0" y="0"/>
                </a:lnTo>
                <a:close/>
              </a:path>
            </a:pathLst>
          </a:custGeom>
          <a:blipFill>
            <a:blip r:embed="rId7"/>
            <a:stretch>
              <a:fillRect/>
            </a:stretch>
          </a:blipFill>
        </p:spPr>
        <p:txBody>
          <a:bodyPr/>
          <a:lstStyle/>
          <a:p>
            <a:endParaRPr lang="en-US"/>
          </a:p>
        </p:txBody>
      </p:sp>
      <p:sp>
        <p:nvSpPr>
          <p:cNvPr id="21" name="Freeform 21"/>
          <p:cNvSpPr/>
          <p:nvPr/>
        </p:nvSpPr>
        <p:spPr>
          <a:xfrm>
            <a:off x="9226341" y="6668529"/>
            <a:ext cx="1652176" cy="558168"/>
          </a:xfrm>
          <a:custGeom>
            <a:avLst/>
            <a:gdLst/>
            <a:ahLst/>
            <a:cxnLst/>
            <a:rect l="l" t="t" r="r" b="b"/>
            <a:pathLst>
              <a:path w="1652176" h="558168">
                <a:moveTo>
                  <a:pt x="0" y="0"/>
                </a:moveTo>
                <a:lnTo>
                  <a:pt x="1652177" y="0"/>
                </a:lnTo>
                <a:lnTo>
                  <a:pt x="1652177" y="558168"/>
                </a:lnTo>
                <a:lnTo>
                  <a:pt x="0" y="558168"/>
                </a:lnTo>
                <a:lnTo>
                  <a:pt x="0" y="0"/>
                </a:lnTo>
                <a:close/>
              </a:path>
            </a:pathLst>
          </a:custGeom>
          <a:blipFill>
            <a:blip r:embed="rId8"/>
            <a:stretch>
              <a:fillRect/>
            </a:stretch>
          </a:blipFill>
        </p:spPr>
        <p:txBody>
          <a:bodyPr/>
          <a:lstStyle/>
          <a:p>
            <a:endParaRPr lang="en-US"/>
          </a:p>
        </p:txBody>
      </p:sp>
      <p:sp>
        <p:nvSpPr>
          <p:cNvPr id="22" name="TextBox 22"/>
          <p:cNvSpPr txBox="1"/>
          <p:nvPr/>
        </p:nvSpPr>
        <p:spPr>
          <a:xfrm>
            <a:off x="7275051" y="6017887"/>
            <a:ext cx="3734922" cy="584374"/>
          </a:xfrm>
          <a:prstGeom prst="rect">
            <a:avLst/>
          </a:prstGeom>
        </p:spPr>
        <p:txBody>
          <a:bodyPr lIns="0" tIns="0" rIns="0" bIns="0" rtlCol="0" anchor="t">
            <a:spAutoFit/>
          </a:bodyPr>
          <a:lstStyle/>
          <a:p>
            <a:pPr algn="l">
              <a:lnSpc>
                <a:spcPts val="2156"/>
              </a:lnSpc>
              <a:spcBef>
                <a:spcPct val="0"/>
              </a:spcBef>
            </a:pPr>
            <a:r>
              <a:rPr lang="en-US" sz="1725">
                <a:solidFill>
                  <a:srgbClr val="000000"/>
                </a:solidFill>
                <a:latin typeface="Codec Pro"/>
                <a:ea typeface="Codec Pro"/>
                <a:cs typeface="Codec Pro"/>
                <a:sym typeface="Codec Pro"/>
              </a:rPr>
              <a:t>Hãy lựa chọn loại hình khách hàng của bạn!</a:t>
            </a:r>
          </a:p>
        </p:txBody>
      </p:sp>
      <p:sp>
        <p:nvSpPr>
          <p:cNvPr id="23" name="TextBox 23"/>
          <p:cNvSpPr txBox="1"/>
          <p:nvPr/>
        </p:nvSpPr>
        <p:spPr>
          <a:xfrm>
            <a:off x="7111760" y="5493635"/>
            <a:ext cx="1088560" cy="333851"/>
          </a:xfrm>
          <a:prstGeom prst="rect">
            <a:avLst/>
          </a:prstGeom>
        </p:spPr>
        <p:txBody>
          <a:bodyPr lIns="0" tIns="0" rIns="0" bIns="0" rtlCol="0" anchor="t">
            <a:spAutoFit/>
          </a:bodyPr>
          <a:lstStyle/>
          <a:p>
            <a:pPr algn="ctr">
              <a:lnSpc>
                <a:spcPts val="2355"/>
              </a:lnSpc>
              <a:spcBef>
                <a:spcPct val="0"/>
              </a:spcBef>
            </a:pPr>
            <a:r>
              <a:rPr lang="en-US" sz="1884">
                <a:solidFill>
                  <a:srgbClr val="000000"/>
                </a:solidFill>
                <a:latin typeface="Codec Pro"/>
                <a:ea typeface="Codec Pro"/>
                <a:cs typeface="Codec Pro"/>
                <a:sym typeface="Codec Pro"/>
              </a:rPr>
              <a:t>CHATBOT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MÔ TẢ CHATBOT</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4806609" y="2509057"/>
            <a:ext cx="8674783" cy="14019851"/>
            <a:chOff x="0" y="0"/>
            <a:chExt cx="11566377" cy="18693134"/>
          </a:xfrm>
        </p:grpSpPr>
        <p:grpSp>
          <p:nvGrpSpPr>
            <p:cNvPr id="6" name="Group 6"/>
            <p:cNvGrpSpPr/>
            <p:nvPr/>
          </p:nvGrpSpPr>
          <p:grpSpPr>
            <a:xfrm>
              <a:off x="1834461" y="504881"/>
              <a:ext cx="7902601" cy="11470978"/>
              <a:chOff x="0" y="0"/>
              <a:chExt cx="1435999" cy="2084416"/>
            </a:xfrm>
          </p:grpSpPr>
          <p:sp>
            <p:nvSpPr>
              <p:cNvPr id="7" name="Freeform 7"/>
              <p:cNvSpPr/>
              <p:nvPr/>
            </p:nvSpPr>
            <p:spPr>
              <a:xfrm>
                <a:off x="0" y="0"/>
                <a:ext cx="1435999" cy="2084416"/>
              </a:xfrm>
              <a:custGeom>
                <a:avLst/>
                <a:gdLst/>
                <a:ahLst/>
                <a:cxnLst/>
                <a:rect l="l" t="t" r="r" b="b"/>
                <a:pathLst>
                  <a:path w="1435999" h="2084416">
                    <a:moveTo>
                      <a:pt x="0" y="0"/>
                    </a:moveTo>
                    <a:lnTo>
                      <a:pt x="1435999" y="0"/>
                    </a:lnTo>
                    <a:lnTo>
                      <a:pt x="1435999" y="2084416"/>
                    </a:lnTo>
                    <a:lnTo>
                      <a:pt x="0" y="2084416"/>
                    </a:lnTo>
                    <a:close/>
                  </a:path>
                </a:pathLst>
              </a:custGeom>
              <a:solidFill>
                <a:srgbClr val="FFFFFF"/>
              </a:solidFill>
            </p:spPr>
            <p:txBody>
              <a:bodyPr/>
              <a:lstStyle/>
              <a:p>
                <a:endParaRPr lang="en-US"/>
              </a:p>
            </p:txBody>
          </p:sp>
          <p:sp>
            <p:nvSpPr>
              <p:cNvPr id="8" name="TextBox 8"/>
              <p:cNvSpPr txBox="1"/>
              <p:nvPr/>
            </p:nvSpPr>
            <p:spPr>
              <a:xfrm>
                <a:off x="0" y="-38100"/>
                <a:ext cx="1435999" cy="2122516"/>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0" y="0"/>
              <a:ext cx="11566377" cy="18693134"/>
            </a:xfrm>
            <a:custGeom>
              <a:avLst/>
              <a:gdLst/>
              <a:ahLst/>
              <a:cxnLst/>
              <a:rect l="l" t="t" r="r" b="b"/>
              <a:pathLst>
                <a:path w="11566377" h="18693134">
                  <a:moveTo>
                    <a:pt x="0" y="0"/>
                  </a:moveTo>
                  <a:lnTo>
                    <a:pt x="11566377" y="0"/>
                  </a:lnTo>
                  <a:lnTo>
                    <a:pt x="11566377" y="18693134"/>
                  </a:lnTo>
                  <a:lnTo>
                    <a:pt x="0" y="18693134"/>
                  </a:lnTo>
                  <a:lnTo>
                    <a:pt x="0" y="0"/>
                  </a:lnTo>
                  <a:close/>
                </a:path>
              </a:pathLst>
            </a:custGeom>
            <a:blipFill>
              <a:blip r:embed="rId3"/>
              <a:stretch>
                <a:fillRect/>
              </a:stretch>
            </a:blipFill>
          </p:spPr>
          <p:txBody>
            <a:bodyPr/>
            <a:lstStyle/>
            <a:p>
              <a:endParaRPr lang="en-US"/>
            </a:p>
          </p:txBody>
        </p:sp>
      </p:grpSp>
      <p:grpSp>
        <p:nvGrpSpPr>
          <p:cNvPr id="10" name="Group 10"/>
          <p:cNvGrpSpPr/>
          <p:nvPr/>
        </p:nvGrpSpPr>
        <p:grpSpPr>
          <a:xfrm>
            <a:off x="11411693" y="4700525"/>
            <a:ext cx="669285" cy="669285"/>
            <a:chOff x="0" y="0"/>
            <a:chExt cx="892380" cy="892380"/>
          </a:xfrm>
        </p:grpSpPr>
        <p:grpSp>
          <p:nvGrpSpPr>
            <p:cNvPr id="11" name="Group 11"/>
            <p:cNvGrpSpPr/>
            <p:nvPr/>
          </p:nvGrpSpPr>
          <p:grpSpPr>
            <a:xfrm>
              <a:off x="0" y="0"/>
              <a:ext cx="892380" cy="8923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F6FF"/>
              </a:solidFill>
            </p:spPr>
            <p:txBody>
              <a:bodyPr/>
              <a:lstStyle/>
              <a:p>
                <a:endParaRPr lang="en-US"/>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2276"/>
                  </a:lnSpc>
                </a:pPr>
                <a:endParaRPr/>
              </a:p>
            </p:txBody>
          </p:sp>
        </p:grpSp>
        <p:sp>
          <p:nvSpPr>
            <p:cNvPr id="14" name="TextBox 14"/>
            <p:cNvSpPr txBox="1"/>
            <p:nvPr/>
          </p:nvSpPr>
          <p:spPr>
            <a:xfrm>
              <a:off x="290534" y="27527"/>
              <a:ext cx="311313" cy="703977"/>
            </a:xfrm>
            <a:prstGeom prst="rect">
              <a:avLst/>
            </a:prstGeom>
          </p:spPr>
          <p:txBody>
            <a:bodyPr lIns="0" tIns="0" rIns="0" bIns="0" rtlCol="0" anchor="t">
              <a:spAutoFit/>
            </a:bodyPr>
            <a:lstStyle/>
            <a:p>
              <a:pPr algn="ctr">
                <a:lnSpc>
                  <a:spcPts val="4606"/>
                </a:lnSpc>
                <a:spcBef>
                  <a:spcPct val="0"/>
                </a:spcBef>
              </a:pPr>
              <a:r>
                <a:rPr lang="en-US" sz="2828" b="1">
                  <a:solidFill>
                    <a:srgbClr val="000000"/>
                  </a:solidFill>
                  <a:latin typeface="Roboto Bold"/>
                  <a:ea typeface="Roboto Bold"/>
                  <a:cs typeface="Roboto Bold"/>
                  <a:sym typeface="Roboto Bold"/>
                </a:rPr>
                <a:t>D</a:t>
              </a:r>
            </a:p>
          </p:txBody>
        </p:sp>
      </p:grpSp>
      <p:sp>
        <p:nvSpPr>
          <p:cNvPr id="15" name="Freeform 15"/>
          <p:cNvSpPr/>
          <p:nvPr/>
        </p:nvSpPr>
        <p:spPr>
          <a:xfrm>
            <a:off x="7104317" y="4736515"/>
            <a:ext cx="4066758" cy="597305"/>
          </a:xfrm>
          <a:custGeom>
            <a:avLst/>
            <a:gdLst/>
            <a:ahLst/>
            <a:cxnLst/>
            <a:rect l="l" t="t" r="r" b="b"/>
            <a:pathLst>
              <a:path w="4066758" h="597305">
                <a:moveTo>
                  <a:pt x="0" y="0"/>
                </a:moveTo>
                <a:lnTo>
                  <a:pt x="4066758" y="0"/>
                </a:lnTo>
                <a:lnTo>
                  <a:pt x="4066758" y="597305"/>
                </a:lnTo>
                <a:lnTo>
                  <a:pt x="0" y="597305"/>
                </a:lnTo>
                <a:lnTo>
                  <a:pt x="0" y="0"/>
                </a:lnTo>
                <a:close/>
              </a:path>
            </a:pathLst>
          </a:custGeom>
          <a:blipFill>
            <a:blip r:embed="rId4"/>
            <a:stretch>
              <a:fillRect/>
            </a:stretch>
          </a:blipFill>
        </p:spPr>
        <p:txBody>
          <a:bodyPr/>
          <a:lstStyle/>
          <a:p>
            <a:endParaRPr lang="en-US"/>
          </a:p>
        </p:txBody>
      </p:sp>
      <p:sp>
        <p:nvSpPr>
          <p:cNvPr id="16" name="TextBox 16"/>
          <p:cNvSpPr txBox="1"/>
          <p:nvPr/>
        </p:nvSpPr>
        <p:spPr>
          <a:xfrm>
            <a:off x="10569214" y="4198192"/>
            <a:ext cx="601861" cy="330932"/>
          </a:xfrm>
          <a:prstGeom prst="rect">
            <a:avLst/>
          </a:prstGeom>
        </p:spPr>
        <p:txBody>
          <a:bodyPr lIns="0" tIns="0" rIns="0" bIns="0" rtlCol="0" anchor="t">
            <a:spAutoFit/>
          </a:bodyPr>
          <a:lstStyle/>
          <a:p>
            <a:pPr algn="ctr">
              <a:lnSpc>
                <a:spcPts val="2355"/>
              </a:lnSpc>
              <a:spcBef>
                <a:spcPct val="0"/>
              </a:spcBef>
            </a:pPr>
            <a:r>
              <a:rPr lang="en-US" sz="1884" b="1">
                <a:solidFill>
                  <a:srgbClr val="000000"/>
                </a:solidFill>
                <a:latin typeface="Codec Pro Bold"/>
                <a:ea typeface="Codec Pro Bold"/>
                <a:cs typeface="Codec Pro Bold"/>
                <a:sym typeface="Codec Pro Bold"/>
              </a:rPr>
              <a:t>USE</a:t>
            </a:r>
            <a:r>
              <a:rPr lang="en-US" sz="1884">
                <a:solidFill>
                  <a:srgbClr val="000000"/>
                </a:solidFill>
                <a:latin typeface="Codec Pro"/>
                <a:ea typeface="Codec Pro"/>
                <a:cs typeface="Codec Pro"/>
                <a:sym typeface="Codec Pro"/>
              </a:rPr>
              <a:t>R</a:t>
            </a:r>
          </a:p>
        </p:txBody>
      </p:sp>
      <p:sp>
        <p:nvSpPr>
          <p:cNvPr id="17" name="Freeform 17"/>
          <p:cNvSpPr/>
          <p:nvPr/>
        </p:nvSpPr>
        <p:spPr>
          <a:xfrm>
            <a:off x="7111760" y="5963489"/>
            <a:ext cx="4059315" cy="1409695"/>
          </a:xfrm>
          <a:custGeom>
            <a:avLst/>
            <a:gdLst/>
            <a:ahLst/>
            <a:cxnLst/>
            <a:rect l="l" t="t" r="r" b="b"/>
            <a:pathLst>
              <a:path w="4059315" h="1409695">
                <a:moveTo>
                  <a:pt x="0" y="0"/>
                </a:moveTo>
                <a:lnTo>
                  <a:pt x="4059315" y="0"/>
                </a:lnTo>
                <a:lnTo>
                  <a:pt x="4059315" y="1409695"/>
                </a:lnTo>
                <a:lnTo>
                  <a:pt x="0" y="1409695"/>
                </a:lnTo>
                <a:lnTo>
                  <a:pt x="0" y="0"/>
                </a:lnTo>
                <a:close/>
              </a:path>
            </a:pathLst>
          </a:custGeom>
          <a:blipFill>
            <a:blip r:embed="rId5"/>
            <a:stretch>
              <a:fillRect l="-518720" t="-11896" r="-607923" b="-285476"/>
            </a:stretch>
          </a:blipFill>
        </p:spPr>
        <p:txBody>
          <a:bodyPr/>
          <a:lstStyle/>
          <a:p>
            <a:endParaRPr lang="en-US"/>
          </a:p>
        </p:txBody>
      </p:sp>
      <p:grpSp>
        <p:nvGrpSpPr>
          <p:cNvPr id="18" name="Group 18"/>
          <p:cNvGrpSpPr/>
          <p:nvPr/>
        </p:nvGrpSpPr>
        <p:grpSpPr>
          <a:xfrm>
            <a:off x="6201529" y="5999243"/>
            <a:ext cx="669285" cy="669285"/>
            <a:chOff x="0" y="0"/>
            <a:chExt cx="812800" cy="812800"/>
          </a:xfrm>
        </p:grpSpPr>
        <p:sp>
          <p:nvSpPr>
            <p:cNvPr id="19" name="Freeform 1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a:stretch>
            </a:blipFill>
          </p:spPr>
          <p:txBody>
            <a:bodyPr/>
            <a:lstStyle/>
            <a:p>
              <a:endParaRPr lang="en-US"/>
            </a:p>
          </p:txBody>
        </p:sp>
      </p:grpSp>
      <p:sp>
        <p:nvSpPr>
          <p:cNvPr id="20" name="Freeform 20"/>
          <p:cNvSpPr/>
          <p:nvPr/>
        </p:nvSpPr>
        <p:spPr>
          <a:xfrm>
            <a:off x="7409482" y="6668529"/>
            <a:ext cx="1652176" cy="550725"/>
          </a:xfrm>
          <a:custGeom>
            <a:avLst/>
            <a:gdLst/>
            <a:ahLst/>
            <a:cxnLst/>
            <a:rect l="l" t="t" r="r" b="b"/>
            <a:pathLst>
              <a:path w="1652176" h="550725">
                <a:moveTo>
                  <a:pt x="0" y="0"/>
                </a:moveTo>
                <a:lnTo>
                  <a:pt x="1652177" y="0"/>
                </a:lnTo>
                <a:lnTo>
                  <a:pt x="1652177" y="550725"/>
                </a:lnTo>
                <a:lnTo>
                  <a:pt x="0" y="550725"/>
                </a:lnTo>
                <a:lnTo>
                  <a:pt x="0" y="0"/>
                </a:lnTo>
                <a:close/>
              </a:path>
            </a:pathLst>
          </a:custGeom>
          <a:blipFill>
            <a:blip r:embed="rId7"/>
            <a:stretch>
              <a:fillRect/>
            </a:stretch>
          </a:blipFill>
        </p:spPr>
        <p:txBody>
          <a:bodyPr/>
          <a:lstStyle/>
          <a:p>
            <a:endParaRPr lang="en-US"/>
          </a:p>
        </p:txBody>
      </p:sp>
      <p:sp>
        <p:nvSpPr>
          <p:cNvPr id="21" name="Freeform 21"/>
          <p:cNvSpPr/>
          <p:nvPr/>
        </p:nvSpPr>
        <p:spPr>
          <a:xfrm>
            <a:off x="9226341" y="6668529"/>
            <a:ext cx="1652176" cy="558168"/>
          </a:xfrm>
          <a:custGeom>
            <a:avLst/>
            <a:gdLst/>
            <a:ahLst/>
            <a:cxnLst/>
            <a:rect l="l" t="t" r="r" b="b"/>
            <a:pathLst>
              <a:path w="1652176" h="558168">
                <a:moveTo>
                  <a:pt x="0" y="0"/>
                </a:moveTo>
                <a:lnTo>
                  <a:pt x="1652177" y="0"/>
                </a:lnTo>
                <a:lnTo>
                  <a:pt x="1652177" y="558168"/>
                </a:lnTo>
                <a:lnTo>
                  <a:pt x="0" y="558168"/>
                </a:lnTo>
                <a:lnTo>
                  <a:pt x="0" y="0"/>
                </a:lnTo>
                <a:close/>
              </a:path>
            </a:pathLst>
          </a:custGeom>
          <a:blipFill>
            <a:blip r:embed="rId8"/>
            <a:stretch>
              <a:fillRect/>
            </a:stretch>
          </a:blipFill>
        </p:spPr>
        <p:txBody>
          <a:bodyPr/>
          <a:lstStyle/>
          <a:p>
            <a:endParaRPr lang="en-US"/>
          </a:p>
        </p:txBody>
      </p:sp>
      <p:sp>
        <p:nvSpPr>
          <p:cNvPr id="22" name="TextBox 22"/>
          <p:cNvSpPr txBox="1"/>
          <p:nvPr/>
        </p:nvSpPr>
        <p:spPr>
          <a:xfrm>
            <a:off x="7275051" y="6017887"/>
            <a:ext cx="3734922" cy="584374"/>
          </a:xfrm>
          <a:prstGeom prst="rect">
            <a:avLst/>
          </a:prstGeom>
        </p:spPr>
        <p:txBody>
          <a:bodyPr lIns="0" tIns="0" rIns="0" bIns="0" rtlCol="0" anchor="t">
            <a:spAutoFit/>
          </a:bodyPr>
          <a:lstStyle/>
          <a:p>
            <a:pPr algn="l">
              <a:lnSpc>
                <a:spcPts val="2156"/>
              </a:lnSpc>
              <a:spcBef>
                <a:spcPct val="0"/>
              </a:spcBef>
            </a:pPr>
            <a:r>
              <a:rPr lang="en-US" sz="1725">
                <a:solidFill>
                  <a:srgbClr val="000000"/>
                </a:solidFill>
                <a:latin typeface="Codec Pro"/>
                <a:ea typeface="Codec Pro"/>
                <a:cs typeface="Codec Pro"/>
                <a:sym typeface="Codec Pro"/>
              </a:rPr>
              <a:t>Hãy lựa chọn loại hình khách hàng của bạn!</a:t>
            </a:r>
          </a:p>
        </p:txBody>
      </p:sp>
      <p:sp>
        <p:nvSpPr>
          <p:cNvPr id="23" name="TextBox 23"/>
          <p:cNvSpPr txBox="1"/>
          <p:nvPr/>
        </p:nvSpPr>
        <p:spPr>
          <a:xfrm>
            <a:off x="7111760" y="5493635"/>
            <a:ext cx="1088560" cy="333851"/>
          </a:xfrm>
          <a:prstGeom prst="rect">
            <a:avLst/>
          </a:prstGeom>
        </p:spPr>
        <p:txBody>
          <a:bodyPr lIns="0" tIns="0" rIns="0" bIns="0" rtlCol="0" anchor="t">
            <a:spAutoFit/>
          </a:bodyPr>
          <a:lstStyle/>
          <a:p>
            <a:pPr algn="ctr">
              <a:lnSpc>
                <a:spcPts val="2355"/>
              </a:lnSpc>
              <a:spcBef>
                <a:spcPct val="0"/>
              </a:spcBef>
            </a:pPr>
            <a:r>
              <a:rPr lang="en-US" sz="1884">
                <a:solidFill>
                  <a:srgbClr val="000000"/>
                </a:solidFill>
                <a:latin typeface="Codec Pro"/>
                <a:ea typeface="Codec Pro"/>
                <a:cs typeface="Codec Pro"/>
                <a:sym typeface="Codec Pro"/>
              </a:rPr>
              <a:t>CHATBOT</a:t>
            </a:r>
          </a:p>
        </p:txBody>
      </p:sp>
      <p:sp>
        <p:nvSpPr>
          <p:cNvPr id="24" name="Freeform 24"/>
          <p:cNvSpPr/>
          <p:nvPr/>
        </p:nvSpPr>
        <p:spPr>
          <a:xfrm>
            <a:off x="7111760" y="8033539"/>
            <a:ext cx="4413133" cy="1677778"/>
          </a:xfrm>
          <a:custGeom>
            <a:avLst/>
            <a:gdLst/>
            <a:ahLst/>
            <a:cxnLst/>
            <a:rect l="l" t="t" r="r" b="b"/>
            <a:pathLst>
              <a:path w="4413133" h="1677778">
                <a:moveTo>
                  <a:pt x="0" y="0"/>
                </a:moveTo>
                <a:lnTo>
                  <a:pt x="4413134" y="0"/>
                </a:lnTo>
                <a:lnTo>
                  <a:pt x="4413134" y="1677778"/>
                </a:lnTo>
                <a:lnTo>
                  <a:pt x="0" y="1677778"/>
                </a:lnTo>
                <a:lnTo>
                  <a:pt x="0" y="0"/>
                </a:lnTo>
                <a:close/>
              </a:path>
            </a:pathLst>
          </a:custGeom>
          <a:blipFill>
            <a:blip r:embed="rId5"/>
            <a:stretch>
              <a:fillRect l="-477132" t="-9996" r="-551166" b="-223883"/>
            </a:stretch>
          </a:blipFill>
        </p:spPr>
        <p:txBody>
          <a:bodyPr/>
          <a:lstStyle/>
          <a:p>
            <a:endParaRPr lang="en-US"/>
          </a:p>
        </p:txBody>
      </p:sp>
      <p:grpSp>
        <p:nvGrpSpPr>
          <p:cNvPr id="25" name="Group 25"/>
          <p:cNvGrpSpPr/>
          <p:nvPr/>
        </p:nvGrpSpPr>
        <p:grpSpPr>
          <a:xfrm>
            <a:off x="6201529" y="8069293"/>
            <a:ext cx="669285" cy="669285"/>
            <a:chOff x="0" y="0"/>
            <a:chExt cx="812800" cy="812800"/>
          </a:xfrm>
        </p:grpSpPr>
        <p:sp>
          <p:nvSpPr>
            <p:cNvPr id="26" name="Freeform 2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a:stretch>
            </a:blipFill>
          </p:spPr>
          <p:txBody>
            <a:bodyPr/>
            <a:lstStyle/>
            <a:p>
              <a:endParaRPr lang="en-US"/>
            </a:p>
          </p:txBody>
        </p:sp>
      </p:grpSp>
      <p:sp>
        <p:nvSpPr>
          <p:cNvPr id="27" name="Freeform 27"/>
          <p:cNvSpPr/>
          <p:nvPr/>
        </p:nvSpPr>
        <p:spPr>
          <a:xfrm>
            <a:off x="7275051" y="9073419"/>
            <a:ext cx="3603466" cy="487614"/>
          </a:xfrm>
          <a:custGeom>
            <a:avLst/>
            <a:gdLst/>
            <a:ahLst/>
            <a:cxnLst/>
            <a:rect l="l" t="t" r="r" b="b"/>
            <a:pathLst>
              <a:path w="3603466" h="487614">
                <a:moveTo>
                  <a:pt x="0" y="0"/>
                </a:moveTo>
                <a:lnTo>
                  <a:pt x="3603467" y="0"/>
                </a:lnTo>
                <a:lnTo>
                  <a:pt x="3603467" y="487614"/>
                </a:lnTo>
                <a:lnTo>
                  <a:pt x="0" y="487614"/>
                </a:lnTo>
                <a:lnTo>
                  <a:pt x="0" y="0"/>
                </a:lnTo>
                <a:close/>
              </a:path>
            </a:pathLst>
          </a:custGeom>
          <a:blipFill>
            <a:blip r:embed="rId9"/>
            <a:stretch>
              <a:fillRect/>
            </a:stretch>
          </a:blipFill>
        </p:spPr>
        <p:txBody>
          <a:bodyPr/>
          <a:lstStyle/>
          <a:p>
            <a:endParaRPr lang="en-US"/>
          </a:p>
        </p:txBody>
      </p:sp>
      <p:sp>
        <p:nvSpPr>
          <p:cNvPr id="28" name="TextBox 28"/>
          <p:cNvSpPr txBox="1"/>
          <p:nvPr/>
        </p:nvSpPr>
        <p:spPr>
          <a:xfrm>
            <a:off x="7275051" y="8087936"/>
            <a:ext cx="3896024" cy="858226"/>
          </a:xfrm>
          <a:prstGeom prst="rect">
            <a:avLst/>
          </a:prstGeom>
        </p:spPr>
        <p:txBody>
          <a:bodyPr lIns="0" tIns="0" rIns="0" bIns="0" rtlCol="0" anchor="t">
            <a:spAutoFit/>
          </a:bodyPr>
          <a:lstStyle/>
          <a:p>
            <a:pPr algn="l">
              <a:lnSpc>
                <a:spcPts val="2156"/>
              </a:lnSpc>
              <a:spcBef>
                <a:spcPct val="0"/>
              </a:spcBef>
            </a:pPr>
            <a:r>
              <a:rPr lang="en-US" sz="1725">
                <a:solidFill>
                  <a:srgbClr val="000000"/>
                </a:solidFill>
                <a:latin typeface="Codec Pro"/>
                <a:ea typeface="Codec Pro"/>
                <a:cs typeface="Codec Pro"/>
                <a:sym typeface="Codec Pro"/>
              </a:rPr>
              <a:t>Cảm ơn bạn đã lựa chon loại hình “KH là bên bán”. Hãy lựa chọn phương án M&amp;A mà KH mong muốn!</a:t>
            </a:r>
          </a:p>
        </p:txBody>
      </p:sp>
      <p:sp>
        <p:nvSpPr>
          <p:cNvPr id="29" name="TextBox 29"/>
          <p:cNvSpPr txBox="1"/>
          <p:nvPr/>
        </p:nvSpPr>
        <p:spPr>
          <a:xfrm>
            <a:off x="7111760" y="7563684"/>
            <a:ext cx="1088560" cy="333851"/>
          </a:xfrm>
          <a:prstGeom prst="rect">
            <a:avLst/>
          </a:prstGeom>
        </p:spPr>
        <p:txBody>
          <a:bodyPr lIns="0" tIns="0" rIns="0" bIns="0" rtlCol="0" anchor="t">
            <a:spAutoFit/>
          </a:bodyPr>
          <a:lstStyle/>
          <a:p>
            <a:pPr algn="ctr">
              <a:lnSpc>
                <a:spcPts val="2355"/>
              </a:lnSpc>
              <a:spcBef>
                <a:spcPct val="0"/>
              </a:spcBef>
            </a:pPr>
            <a:r>
              <a:rPr lang="en-US" sz="1884">
                <a:solidFill>
                  <a:srgbClr val="000000"/>
                </a:solidFill>
                <a:latin typeface="Codec Pro"/>
                <a:ea typeface="Codec Pro"/>
                <a:cs typeface="Codec Pro"/>
                <a:sym typeface="Codec Pro"/>
              </a:rPr>
              <a:t>CHATBOT</a:t>
            </a:r>
          </a:p>
        </p:txBody>
      </p:sp>
      <p:grpSp>
        <p:nvGrpSpPr>
          <p:cNvPr id="30" name="Group 30"/>
          <p:cNvGrpSpPr/>
          <p:nvPr/>
        </p:nvGrpSpPr>
        <p:grpSpPr>
          <a:xfrm>
            <a:off x="10977202" y="9184287"/>
            <a:ext cx="387747" cy="265878"/>
            <a:chOff x="0" y="0"/>
            <a:chExt cx="812800" cy="557337"/>
          </a:xfrm>
        </p:grpSpPr>
        <p:sp>
          <p:nvSpPr>
            <p:cNvPr id="31" name="Freeform 31"/>
            <p:cNvSpPr/>
            <p:nvPr/>
          </p:nvSpPr>
          <p:spPr>
            <a:xfrm>
              <a:off x="0" y="0"/>
              <a:ext cx="812800" cy="557337"/>
            </a:xfrm>
            <a:custGeom>
              <a:avLst/>
              <a:gdLst/>
              <a:ahLst/>
              <a:cxnLst/>
              <a:rect l="l" t="t" r="r" b="b"/>
              <a:pathLst>
                <a:path w="812800" h="557337">
                  <a:moveTo>
                    <a:pt x="812800" y="278669"/>
                  </a:moveTo>
                  <a:lnTo>
                    <a:pt x="406400" y="0"/>
                  </a:lnTo>
                  <a:lnTo>
                    <a:pt x="406400" y="203200"/>
                  </a:lnTo>
                  <a:lnTo>
                    <a:pt x="0" y="203200"/>
                  </a:lnTo>
                  <a:lnTo>
                    <a:pt x="0" y="354137"/>
                  </a:lnTo>
                  <a:lnTo>
                    <a:pt x="406400" y="354137"/>
                  </a:lnTo>
                  <a:lnTo>
                    <a:pt x="406400" y="557337"/>
                  </a:lnTo>
                  <a:lnTo>
                    <a:pt x="812800" y="278669"/>
                  </a:lnTo>
                  <a:close/>
                </a:path>
              </a:pathLst>
            </a:custGeom>
            <a:solidFill>
              <a:srgbClr val="2D8FC3"/>
            </a:solidFill>
          </p:spPr>
          <p:txBody>
            <a:bodyPr/>
            <a:lstStyle/>
            <a:p>
              <a:endParaRPr lang="en-US"/>
            </a:p>
          </p:txBody>
        </p:sp>
        <p:sp>
          <p:nvSpPr>
            <p:cNvPr id="32" name="TextBox 32"/>
            <p:cNvSpPr txBox="1"/>
            <p:nvPr/>
          </p:nvSpPr>
          <p:spPr>
            <a:xfrm>
              <a:off x="0" y="136525"/>
              <a:ext cx="711200" cy="217612"/>
            </a:xfrm>
            <a:prstGeom prst="rect">
              <a:avLst/>
            </a:prstGeom>
          </p:spPr>
          <p:txBody>
            <a:bodyPr lIns="32456" tIns="32456" rIns="32456" bIns="32456" rtlCol="0" anchor="ctr"/>
            <a:lstStyle/>
            <a:p>
              <a:pPr algn="ctr">
                <a:lnSpc>
                  <a:spcPts val="2276"/>
                </a:lnSpc>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MÔ TẢ CHATBOT</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a:grpSpLocks noChangeAspect="1"/>
          </p:cNvGrpSpPr>
          <p:nvPr/>
        </p:nvGrpSpPr>
        <p:grpSpPr>
          <a:xfrm>
            <a:off x="1028700" y="2520315"/>
            <a:ext cx="9146584" cy="5246370"/>
            <a:chOff x="0" y="0"/>
            <a:chExt cx="7981950" cy="4578350"/>
          </a:xfrm>
        </p:grpSpPr>
        <p:sp>
          <p:nvSpPr>
            <p:cNvPr id="6" name="Freeform 6"/>
            <p:cNvSpPr/>
            <p:nvPr/>
          </p:nvSpPr>
          <p:spPr>
            <a:xfrm>
              <a:off x="765810" y="21590"/>
              <a:ext cx="6451600" cy="4326890"/>
            </a:xfrm>
            <a:custGeom>
              <a:avLst/>
              <a:gdLst/>
              <a:ahLst/>
              <a:cxnLst/>
              <a:rect l="l" t="t" r="r" b="b"/>
              <a:pathLst>
                <a:path w="6451600" h="432689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000000"/>
            </a:solidFill>
          </p:spPr>
          <p:txBody>
            <a:bodyPr/>
            <a:lstStyle/>
            <a:p>
              <a:endParaRPr lang="en-US"/>
            </a:p>
          </p:txBody>
        </p:sp>
        <p:sp>
          <p:nvSpPr>
            <p:cNvPr id="7" name="Freeform 7"/>
            <p:cNvSpPr/>
            <p:nvPr/>
          </p:nvSpPr>
          <p:spPr>
            <a:xfrm>
              <a:off x="0" y="0"/>
              <a:ext cx="7981950" cy="4542790"/>
            </a:xfrm>
            <a:custGeom>
              <a:avLst/>
              <a:gdLst/>
              <a:ahLst/>
              <a:cxnLst/>
              <a:rect l="l" t="t" r="r" b="b"/>
              <a:pathLst>
                <a:path w="7981950" h="454279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CE9D8"/>
            </a:solidFill>
          </p:spPr>
          <p:txBody>
            <a:bodyPr/>
            <a:lstStyle/>
            <a:p>
              <a:endParaRPr lang="en-US"/>
            </a:p>
          </p:txBody>
        </p:sp>
        <p:sp>
          <p:nvSpPr>
            <p:cNvPr id="8" name="Freeform 8"/>
            <p:cNvSpPr/>
            <p:nvPr/>
          </p:nvSpPr>
          <p:spPr>
            <a:xfrm>
              <a:off x="3460750" y="4349750"/>
              <a:ext cx="1059180" cy="96520"/>
            </a:xfrm>
            <a:custGeom>
              <a:avLst/>
              <a:gdLst/>
              <a:ahLst/>
              <a:cxnLst/>
              <a:rect l="l" t="t" r="r" b="b"/>
              <a:pathLst>
                <a:path w="1059180" h="9652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E4C8B0"/>
            </a:solidFill>
          </p:spPr>
          <p:txBody>
            <a:bodyPr/>
            <a:lstStyle/>
            <a:p>
              <a:endParaRPr lang="en-US"/>
            </a:p>
          </p:txBody>
        </p:sp>
        <p:sp>
          <p:nvSpPr>
            <p:cNvPr id="9" name="Freeform 9"/>
            <p:cNvSpPr/>
            <p:nvPr/>
          </p:nvSpPr>
          <p:spPr>
            <a:xfrm>
              <a:off x="163830" y="4542790"/>
              <a:ext cx="7654290" cy="35560"/>
            </a:xfrm>
            <a:custGeom>
              <a:avLst/>
              <a:gdLst/>
              <a:ahLst/>
              <a:cxnLst/>
              <a:rect l="l" t="t" r="r" b="b"/>
              <a:pathLst>
                <a:path w="7654290" h="3556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E4C8B0"/>
            </a:solidFill>
          </p:spPr>
          <p:txBody>
            <a:bodyPr/>
            <a:lstStyle/>
            <a:p>
              <a:endParaRPr lang="en-US"/>
            </a:p>
          </p:txBody>
        </p:sp>
        <p:sp>
          <p:nvSpPr>
            <p:cNvPr id="10" name="Freeform 10"/>
            <p:cNvSpPr/>
            <p:nvPr/>
          </p:nvSpPr>
          <p:spPr>
            <a:xfrm>
              <a:off x="962660" y="276860"/>
              <a:ext cx="6055360" cy="3789680"/>
            </a:xfrm>
            <a:custGeom>
              <a:avLst/>
              <a:gdLst/>
              <a:ahLst/>
              <a:cxnLst/>
              <a:rect l="l" t="t" r="r" b="b"/>
              <a:pathLst>
                <a:path w="6055360" h="3789680">
                  <a:moveTo>
                    <a:pt x="0" y="0"/>
                  </a:moveTo>
                  <a:lnTo>
                    <a:pt x="6055360" y="0"/>
                  </a:lnTo>
                  <a:lnTo>
                    <a:pt x="6055360" y="3789680"/>
                  </a:lnTo>
                  <a:lnTo>
                    <a:pt x="0" y="3789680"/>
                  </a:lnTo>
                  <a:close/>
                </a:path>
              </a:pathLst>
            </a:custGeom>
            <a:blipFill>
              <a:blip r:embed="rId3"/>
              <a:stretch>
                <a:fillRect l="-5630" r="-5630"/>
              </a:stretch>
            </a:blipFill>
          </p:spPr>
          <p:txBody>
            <a:bodyPr/>
            <a:lstStyle/>
            <a:p>
              <a:endParaRPr lang="en-US"/>
            </a:p>
          </p:txBody>
        </p:sp>
      </p:grpSp>
      <p:sp>
        <p:nvSpPr>
          <p:cNvPr id="11" name="TextBox 11"/>
          <p:cNvSpPr txBox="1"/>
          <p:nvPr/>
        </p:nvSpPr>
        <p:spPr>
          <a:xfrm>
            <a:off x="10798847" y="2508250"/>
            <a:ext cx="6263599" cy="4794250"/>
          </a:xfrm>
          <a:prstGeom prst="rect">
            <a:avLst/>
          </a:prstGeom>
        </p:spPr>
        <p:txBody>
          <a:bodyPr lIns="0" tIns="0" rIns="0" bIns="0" rtlCol="0" anchor="t">
            <a:spAutoFit/>
          </a:bodyPr>
          <a:lstStyle/>
          <a:p>
            <a:pPr algn="l">
              <a:lnSpc>
                <a:spcPts val="3499"/>
              </a:lnSpc>
            </a:pPr>
            <a:r>
              <a:rPr lang="en-US" sz="2499">
                <a:solidFill>
                  <a:srgbClr val="FFFFFF"/>
                </a:solidFill>
                <a:latin typeface="Montaser Arabic"/>
                <a:ea typeface="Montaser Arabic"/>
                <a:cs typeface="Montaser Arabic"/>
                <a:sym typeface="Montaser Arabic"/>
              </a:rPr>
              <a:t>Được tích hợp trong nền tảng Genie, vì vậy, Chatbot M&amp;A có thể sử dụng linh hoạt được cả trên:</a:t>
            </a:r>
          </a:p>
          <a:p>
            <a:pPr marL="539746" lvl="1" indent="-269873"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Máy tính nội bộ</a:t>
            </a:r>
          </a:p>
          <a:p>
            <a:pPr marL="539746" lvl="1" indent="-269873"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Thiết bị di động</a:t>
            </a:r>
          </a:p>
          <a:p>
            <a:pPr algn="l">
              <a:lnSpc>
                <a:spcPts val="3499"/>
              </a:lnSpc>
              <a:spcBef>
                <a:spcPct val="0"/>
              </a:spcBef>
            </a:pPr>
            <a:r>
              <a:rPr lang="en-US" sz="2499">
                <a:solidFill>
                  <a:srgbClr val="FFFFFF"/>
                </a:solidFill>
                <a:latin typeface="Montaser Arabic"/>
                <a:ea typeface="Montaser Arabic"/>
                <a:cs typeface="Montaser Arabic"/>
                <a:sym typeface="Montaser Arabic"/>
              </a:rPr>
              <a:t>→ RM chi nhánh có thể sử dụng mọi lúc mọi nơi để tra cứu. </a:t>
            </a:r>
          </a:p>
          <a:p>
            <a:pPr algn="l">
              <a:lnSpc>
                <a:spcPts val="3499"/>
              </a:lnSpc>
              <a:spcBef>
                <a:spcPct val="0"/>
              </a:spcBef>
            </a:pPr>
            <a:r>
              <a:rPr lang="en-US" sz="2499">
                <a:solidFill>
                  <a:srgbClr val="FFFFFF"/>
                </a:solidFill>
                <a:latin typeface="Montaser Arabic"/>
                <a:ea typeface="Montaser Arabic"/>
                <a:cs typeface="Montaser Arabic"/>
                <a:sym typeface="Montaser Arabic"/>
              </a:rPr>
              <a:t>→ Chatbot M&amp;A đóng vai trò là công cụ hỗ trợ bán hàng/tư vấn khách hàng cho RM chi nhánh tại các bước khởi tạo nhu cầu sử dụng sản phẩm dịch vụ.</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KẾ HOẠCH TRIỂN KHAI</a:t>
            </a:r>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5" name="AutoShape 5"/>
          <p:cNvSpPr/>
          <p:nvPr/>
        </p:nvSpPr>
        <p:spPr>
          <a:xfrm>
            <a:off x="1028700" y="4752973"/>
            <a:ext cx="162306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6" name="AutoShape 6"/>
          <p:cNvSpPr/>
          <p:nvPr/>
        </p:nvSpPr>
        <p:spPr>
          <a:xfrm>
            <a:off x="937815" y="7274059"/>
            <a:ext cx="16230600" cy="0"/>
          </a:xfrm>
          <a:prstGeom prst="line">
            <a:avLst/>
          </a:prstGeom>
          <a:ln w="38100" cap="flat">
            <a:solidFill>
              <a:srgbClr val="FFFFFF"/>
            </a:solidFill>
            <a:prstDash val="solid"/>
            <a:headEnd type="none" w="sm" len="sm"/>
            <a:tailEnd type="none" w="sm" len="sm"/>
          </a:ln>
        </p:spPr>
        <p:txBody>
          <a:bodyPr/>
          <a:lstStyle/>
          <a:p>
            <a:endParaRPr lang="en-US"/>
          </a:p>
        </p:txBody>
      </p:sp>
      <p:sp>
        <p:nvSpPr>
          <p:cNvPr id="7" name="TextBox 7"/>
          <p:cNvSpPr txBox="1"/>
          <p:nvPr/>
        </p:nvSpPr>
        <p:spPr>
          <a:xfrm>
            <a:off x="1028700" y="2256080"/>
            <a:ext cx="3972719" cy="514350"/>
          </a:xfrm>
          <a:prstGeom prst="rect">
            <a:avLst/>
          </a:prstGeom>
        </p:spPr>
        <p:txBody>
          <a:bodyPr lIns="0" tIns="0" rIns="0" bIns="0" rtlCol="0" anchor="t">
            <a:spAutoFit/>
          </a:bodyPr>
          <a:lstStyle/>
          <a:p>
            <a:pPr algn="ctr">
              <a:lnSpc>
                <a:spcPts val="4200"/>
              </a:lnSpc>
              <a:spcBef>
                <a:spcPct val="0"/>
              </a:spcBef>
            </a:pPr>
            <a:r>
              <a:rPr lang="en-US" sz="3000" b="1">
                <a:solidFill>
                  <a:srgbClr val="FFFFFF"/>
                </a:solidFill>
                <a:latin typeface="Montaser Arabic Bold"/>
                <a:ea typeface="Montaser Arabic Bold"/>
                <a:cs typeface="Montaser Arabic Bold"/>
                <a:sym typeface="Montaser Arabic Bold"/>
              </a:rPr>
              <a:t>Nguồn lực thực hiện</a:t>
            </a:r>
          </a:p>
        </p:txBody>
      </p:sp>
      <p:sp>
        <p:nvSpPr>
          <p:cNvPr id="8" name="TextBox 8"/>
          <p:cNvSpPr txBox="1"/>
          <p:nvPr/>
        </p:nvSpPr>
        <p:spPr>
          <a:xfrm>
            <a:off x="1028700" y="2927078"/>
            <a:ext cx="8206185" cy="1289050"/>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FFFFFF"/>
                </a:solidFill>
                <a:latin typeface="Montaser Arabic"/>
                <a:ea typeface="Montaser Arabic"/>
                <a:cs typeface="Montaser Arabic"/>
                <a:sym typeface="Montaser Arabic"/>
              </a:rPr>
              <a:t>Tổ M&amp;A – Phòng Thị Trường Vốn (P.TTV)</a:t>
            </a:r>
          </a:p>
          <a:p>
            <a:pPr marL="539749" lvl="1" indent="-269875"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Tổ M&amp;A – Công ty Chứng khoán VietinBank (CTS)</a:t>
            </a:r>
          </a:p>
          <a:p>
            <a:pPr marL="539749" lvl="1" indent="-269875"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Phòng Phát triển AI – Khối Data &amp; AI</a:t>
            </a:r>
          </a:p>
        </p:txBody>
      </p:sp>
      <p:grpSp>
        <p:nvGrpSpPr>
          <p:cNvPr id="9" name="Group 9"/>
          <p:cNvGrpSpPr/>
          <p:nvPr/>
        </p:nvGrpSpPr>
        <p:grpSpPr>
          <a:xfrm>
            <a:off x="535717" y="5289818"/>
            <a:ext cx="6317180" cy="2435638"/>
            <a:chOff x="0" y="0"/>
            <a:chExt cx="8422907" cy="3247517"/>
          </a:xfrm>
        </p:grpSpPr>
        <p:grpSp>
          <p:nvGrpSpPr>
            <p:cNvPr id="10" name="Group 10"/>
            <p:cNvGrpSpPr/>
            <p:nvPr/>
          </p:nvGrpSpPr>
          <p:grpSpPr>
            <a:xfrm>
              <a:off x="3722882" y="2195770"/>
              <a:ext cx="977143" cy="1051748"/>
              <a:chOff x="0" y="0"/>
              <a:chExt cx="193016" cy="207753"/>
            </a:xfrm>
          </p:grpSpPr>
          <p:sp>
            <p:nvSpPr>
              <p:cNvPr id="11" name="Freeform 11"/>
              <p:cNvSpPr/>
              <p:nvPr/>
            </p:nvSpPr>
            <p:spPr>
              <a:xfrm>
                <a:off x="0" y="0"/>
                <a:ext cx="193016" cy="207753"/>
              </a:xfrm>
              <a:custGeom>
                <a:avLst/>
                <a:gdLst/>
                <a:ahLst/>
                <a:cxnLst/>
                <a:rect l="l" t="t" r="r" b="b"/>
                <a:pathLst>
                  <a:path w="193016" h="207753">
                    <a:moveTo>
                      <a:pt x="96508" y="0"/>
                    </a:moveTo>
                    <a:lnTo>
                      <a:pt x="96508" y="0"/>
                    </a:lnTo>
                    <a:cubicBezTo>
                      <a:pt x="122103" y="0"/>
                      <a:pt x="146651" y="10168"/>
                      <a:pt x="164749" y="28267"/>
                    </a:cubicBezTo>
                    <a:cubicBezTo>
                      <a:pt x="182848" y="46365"/>
                      <a:pt x="193016" y="70912"/>
                      <a:pt x="193016" y="96508"/>
                    </a:cubicBezTo>
                    <a:lnTo>
                      <a:pt x="193016" y="111245"/>
                    </a:lnTo>
                    <a:cubicBezTo>
                      <a:pt x="193016" y="164545"/>
                      <a:pt x="149808" y="207753"/>
                      <a:pt x="96508" y="207753"/>
                    </a:cubicBezTo>
                    <a:lnTo>
                      <a:pt x="96508" y="207753"/>
                    </a:lnTo>
                    <a:cubicBezTo>
                      <a:pt x="43208" y="207753"/>
                      <a:pt x="0" y="164545"/>
                      <a:pt x="0" y="111245"/>
                    </a:cubicBezTo>
                    <a:lnTo>
                      <a:pt x="0" y="96508"/>
                    </a:lnTo>
                    <a:cubicBezTo>
                      <a:pt x="0" y="43208"/>
                      <a:pt x="43208" y="0"/>
                      <a:pt x="96508" y="0"/>
                    </a:cubicBezTo>
                    <a:close/>
                  </a:path>
                </a:pathLst>
              </a:custGeom>
              <a:solidFill>
                <a:srgbClr val="FFFFFF"/>
              </a:solidFill>
            </p:spPr>
            <p:txBody>
              <a:bodyPr/>
              <a:lstStyle/>
              <a:p>
                <a:endParaRPr lang="en-US"/>
              </a:p>
            </p:txBody>
          </p:sp>
          <p:sp>
            <p:nvSpPr>
              <p:cNvPr id="12" name="TextBox 12"/>
              <p:cNvSpPr txBox="1"/>
              <p:nvPr/>
            </p:nvSpPr>
            <p:spPr>
              <a:xfrm>
                <a:off x="0" y="-38100"/>
                <a:ext cx="193016" cy="245853"/>
              </a:xfrm>
              <a:prstGeom prst="rect">
                <a:avLst/>
              </a:prstGeom>
            </p:spPr>
            <p:txBody>
              <a:bodyPr lIns="50800" tIns="50800" rIns="50800" bIns="50800" rtlCol="0" anchor="ctr"/>
              <a:lstStyle/>
              <a:p>
                <a:pPr algn="ctr">
                  <a:lnSpc>
                    <a:spcPts val="2659"/>
                  </a:lnSpc>
                </a:pPr>
                <a:endParaRPr/>
              </a:p>
            </p:txBody>
          </p:sp>
        </p:grpSp>
        <p:sp>
          <p:nvSpPr>
            <p:cNvPr id="13" name="TextBox 13"/>
            <p:cNvSpPr txBox="1"/>
            <p:nvPr/>
          </p:nvSpPr>
          <p:spPr>
            <a:xfrm>
              <a:off x="4135254" y="2444783"/>
              <a:ext cx="152400" cy="515621"/>
            </a:xfrm>
            <a:prstGeom prst="rect">
              <a:avLst/>
            </a:prstGeom>
          </p:spPr>
          <p:txBody>
            <a:bodyPr lIns="0" tIns="0" rIns="0" bIns="0" rtlCol="0" anchor="t">
              <a:spAutoFit/>
            </a:bodyPr>
            <a:lstStyle/>
            <a:p>
              <a:pPr algn="ctr">
                <a:lnSpc>
                  <a:spcPts val="3359"/>
                </a:lnSpc>
                <a:spcBef>
                  <a:spcPct val="0"/>
                </a:spcBef>
              </a:pPr>
              <a:r>
                <a:rPr lang="en-US" sz="2399" b="1">
                  <a:solidFill>
                    <a:srgbClr val="194A8D"/>
                  </a:solidFill>
                  <a:latin typeface="Montaser Arabic Bold"/>
                  <a:ea typeface="Montaser Arabic Bold"/>
                  <a:cs typeface="Montaser Arabic Bold"/>
                  <a:sym typeface="Montaser Arabic Bold"/>
                </a:rPr>
                <a:t>1</a:t>
              </a:r>
            </a:p>
          </p:txBody>
        </p:sp>
        <p:sp>
          <p:nvSpPr>
            <p:cNvPr id="14" name="AutoShape 14"/>
            <p:cNvSpPr/>
            <p:nvPr/>
          </p:nvSpPr>
          <p:spPr>
            <a:xfrm>
              <a:off x="4211454" y="1577730"/>
              <a:ext cx="0" cy="618039"/>
            </a:xfrm>
            <a:prstGeom prst="line">
              <a:avLst/>
            </a:prstGeom>
            <a:ln w="50800" cap="flat">
              <a:solidFill>
                <a:srgbClr val="FFFFFF"/>
              </a:solidFill>
              <a:prstDash val="solid"/>
              <a:headEnd type="none" w="sm" len="sm"/>
              <a:tailEnd type="none" w="sm" len="sm"/>
            </a:ln>
          </p:spPr>
          <p:txBody>
            <a:bodyPr/>
            <a:lstStyle/>
            <a:p>
              <a:endParaRPr lang="en-US"/>
            </a:p>
          </p:txBody>
        </p:sp>
        <p:sp>
          <p:nvSpPr>
            <p:cNvPr id="15" name="TextBox 15"/>
            <p:cNvSpPr txBox="1"/>
            <p:nvPr/>
          </p:nvSpPr>
          <p:spPr>
            <a:xfrm>
              <a:off x="0" y="-28575"/>
              <a:ext cx="8422907" cy="1370542"/>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Montaser Arabic Bold"/>
                  <a:ea typeface="Montaser Arabic Bold"/>
                  <a:cs typeface="Montaser Arabic Bold"/>
                  <a:sym typeface="Montaser Arabic Bold"/>
                </a:rPr>
                <a:t>Q3/2025 - Q4/2025</a:t>
              </a:r>
            </a:p>
            <a:p>
              <a:pPr algn="ctr">
                <a:lnSpc>
                  <a:spcPts val="2799"/>
                </a:lnSpc>
                <a:spcBef>
                  <a:spcPct val="0"/>
                </a:spcBef>
              </a:pPr>
              <a:r>
                <a:rPr lang="en-US" sz="1999">
                  <a:solidFill>
                    <a:srgbClr val="FFFFFF"/>
                  </a:solidFill>
                  <a:latin typeface="Montaser Arabic"/>
                  <a:ea typeface="Montaser Arabic"/>
                  <a:cs typeface="Montaser Arabic"/>
                  <a:sym typeface="Montaser Arabic"/>
                </a:rPr>
                <a:t>P.TTV &amp; CTS: Thu thập thông tin pháp lý </a:t>
              </a:r>
            </a:p>
            <a:p>
              <a:pPr algn="ctr">
                <a:lnSpc>
                  <a:spcPts val="2799"/>
                </a:lnSpc>
                <a:spcBef>
                  <a:spcPct val="0"/>
                </a:spcBef>
              </a:pPr>
              <a:r>
                <a:rPr lang="en-US" sz="1999">
                  <a:solidFill>
                    <a:srgbClr val="FFFFFF"/>
                  </a:solidFill>
                  <a:latin typeface="Montaser Arabic"/>
                  <a:ea typeface="Montaser Arabic"/>
                  <a:cs typeface="Montaser Arabic"/>
                  <a:sym typeface="Montaser Arabic"/>
                </a:rPr>
                <a:t>đăng ký nhu cầu nguồn lực AI năm 2026</a:t>
              </a:r>
            </a:p>
          </p:txBody>
        </p:sp>
      </p:grpSp>
      <p:grpSp>
        <p:nvGrpSpPr>
          <p:cNvPr id="16" name="Group 16"/>
          <p:cNvGrpSpPr/>
          <p:nvPr/>
        </p:nvGrpSpPr>
        <p:grpSpPr>
          <a:xfrm>
            <a:off x="4075694" y="6882035"/>
            <a:ext cx="6317180" cy="2430875"/>
            <a:chOff x="0" y="0"/>
            <a:chExt cx="8422907" cy="3241167"/>
          </a:xfrm>
        </p:grpSpPr>
        <p:grpSp>
          <p:nvGrpSpPr>
            <p:cNvPr id="17" name="Group 17"/>
            <p:cNvGrpSpPr/>
            <p:nvPr/>
          </p:nvGrpSpPr>
          <p:grpSpPr>
            <a:xfrm>
              <a:off x="3722882" y="0"/>
              <a:ext cx="977143" cy="1051748"/>
              <a:chOff x="0" y="0"/>
              <a:chExt cx="193016" cy="207753"/>
            </a:xfrm>
          </p:grpSpPr>
          <p:sp>
            <p:nvSpPr>
              <p:cNvPr id="18" name="Freeform 18"/>
              <p:cNvSpPr/>
              <p:nvPr/>
            </p:nvSpPr>
            <p:spPr>
              <a:xfrm>
                <a:off x="0" y="0"/>
                <a:ext cx="193016" cy="207753"/>
              </a:xfrm>
              <a:custGeom>
                <a:avLst/>
                <a:gdLst/>
                <a:ahLst/>
                <a:cxnLst/>
                <a:rect l="l" t="t" r="r" b="b"/>
                <a:pathLst>
                  <a:path w="193016" h="207753">
                    <a:moveTo>
                      <a:pt x="96508" y="0"/>
                    </a:moveTo>
                    <a:lnTo>
                      <a:pt x="96508" y="0"/>
                    </a:lnTo>
                    <a:cubicBezTo>
                      <a:pt x="122103" y="0"/>
                      <a:pt x="146651" y="10168"/>
                      <a:pt x="164749" y="28267"/>
                    </a:cubicBezTo>
                    <a:cubicBezTo>
                      <a:pt x="182848" y="46365"/>
                      <a:pt x="193016" y="70912"/>
                      <a:pt x="193016" y="96508"/>
                    </a:cubicBezTo>
                    <a:lnTo>
                      <a:pt x="193016" y="111245"/>
                    </a:lnTo>
                    <a:cubicBezTo>
                      <a:pt x="193016" y="164545"/>
                      <a:pt x="149808" y="207753"/>
                      <a:pt x="96508" y="207753"/>
                    </a:cubicBezTo>
                    <a:lnTo>
                      <a:pt x="96508" y="207753"/>
                    </a:lnTo>
                    <a:cubicBezTo>
                      <a:pt x="43208" y="207753"/>
                      <a:pt x="0" y="164545"/>
                      <a:pt x="0" y="111245"/>
                    </a:cubicBezTo>
                    <a:lnTo>
                      <a:pt x="0" y="96508"/>
                    </a:lnTo>
                    <a:cubicBezTo>
                      <a:pt x="0" y="43208"/>
                      <a:pt x="43208" y="0"/>
                      <a:pt x="96508" y="0"/>
                    </a:cubicBezTo>
                    <a:close/>
                  </a:path>
                </a:pathLst>
              </a:custGeom>
              <a:solidFill>
                <a:srgbClr val="FFFFFF"/>
              </a:solidFill>
            </p:spPr>
            <p:txBody>
              <a:bodyPr/>
              <a:lstStyle/>
              <a:p>
                <a:endParaRPr lang="en-US"/>
              </a:p>
            </p:txBody>
          </p:sp>
          <p:sp>
            <p:nvSpPr>
              <p:cNvPr id="19" name="TextBox 19"/>
              <p:cNvSpPr txBox="1"/>
              <p:nvPr/>
            </p:nvSpPr>
            <p:spPr>
              <a:xfrm>
                <a:off x="0" y="-38100"/>
                <a:ext cx="193016" cy="245853"/>
              </a:xfrm>
              <a:prstGeom prst="rect">
                <a:avLst/>
              </a:prstGeom>
            </p:spPr>
            <p:txBody>
              <a:bodyPr lIns="50800" tIns="50800" rIns="50800" bIns="50800" rtlCol="0" anchor="ctr"/>
              <a:lstStyle/>
              <a:p>
                <a:pPr algn="ctr">
                  <a:lnSpc>
                    <a:spcPts val="2659"/>
                  </a:lnSpc>
                </a:pPr>
                <a:endParaRPr/>
              </a:p>
            </p:txBody>
          </p:sp>
        </p:grpSp>
        <p:sp>
          <p:nvSpPr>
            <p:cNvPr id="20" name="TextBox 20"/>
            <p:cNvSpPr txBox="1"/>
            <p:nvPr/>
          </p:nvSpPr>
          <p:spPr>
            <a:xfrm>
              <a:off x="4092590" y="249014"/>
              <a:ext cx="237728" cy="515621"/>
            </a:xfrm>
            <a:prstGeom prst="rect">
              <a:avLst/>
            </a:prstGeom>
          </p:spPr>
          <p:txBody>
            <a:bodyPr lIns="0" tIns="0" rIns="0" bIns="0" rtlCol="0" anchor="t">
              <a:spAutoFit/>
            </a:bodyPr>
            <a:lstStyle/>
            <a:p>
              <a:pPr algn="ctr">
                <a:lnSpc>
                  <a:spcPts val="3359"/>
                </a:lnSpc>
                <a:spcBef>
                  <a:spcPct val="0"/>
                </a:spcBef>
              </a:pPr>
              <a:r>
                <a:rPr lang="en-US" sz="2399" b="1">
                  <a:solidFill>
                    <a:srgbClr val="194A8D"/>
                  </a:solidFill>
                  <a:latin typeface="Montaser Arabic Bold"/>
                  <a:ea typeface="Montaser Arabic Bold"/>
                  <a:cs typeface="Montaser Arabic Bold"/>
                  <a:sym typeface="Montaser Arabic Bold"/>
                </a:rPr>
                <a:t>2</a:t>
              </a:r>
            </a:p>
          </p:txBody>
        </p:sp>
        <p:sp>
          <p:nvSpPr>
            <p:cNvPr id="21" name="AutoShape 21"/>
            <p:cNvSpPr/>
            <p:nvPr/>
          </p:nvSpPr>
          <p:spPr>
            <a:xfrm flipH="1">
              <a:off x="4211454" y="1051748"/>
              <a:ext cx="0" cy="580752"/>
            </a:xfrm>
            <a:prstGeom prst="line">
              <a:avLst/>
            </a:prstGeom>
            <a:ln w="50800" cap="flat">
              <a:solidFill>
                <a:srgbClr val="FFFFFF"/>
              </a:solidFill>
              <a:prstDash val="solid"/>
              <a:headEnd type="none" w="sm" len="sm"/>
              <a:tailEnd type="none" w="sm" len="sm"/>
            </a:ln>
          </p:spPr>
          <p:txBody>
            <a:bodyPr/>
            <a:lstStyle/>
            <a:p>
              <a:endParaRPr lang="en-US"/>
            </a:p>
          </p:txBody>
        </p:sp>
        <p:sp>
          <p:nvSpPr>
            <p:cNvPr id="22" name="TextBox 22"/>
            <p:cNvSpPr txBox="1"/>
            <p:nvPr/>
          </p:nvSpPr>
          <p:spPr>
            <a:xfrm>
              <a:off x="0" y="1870625"/>
              <a:ext cx="8422907" cy="1370542"/>
            </a:xfrm>
            <a:prstGeom prst="rect">
              <a:avLst/>
            </a:prstGeom>
          </p:spPr>
          <p:txBody>
            <a:bodyPr lIns="0" tIns="0" rIns="0" bIns="0" rtlCol="0" anchor="t">
              <a:spAutoFit/>
            </a:bodyPr>
            <a:lstStyle/>
            <a:p>
              <a:pPr algn="ctr">
                <a:lnSpc>
                  <a:spcPts val="2799"/>
                </a:lnSpc>
              </a:pPr>
              <a:r>
                <a:rPr lang="en-US" sz="1999" b="1">
                  <a:solidFill>
                    <a:srgbClr val="FFFFFF"/>
                  </a:solidFill>
                  <a:latin typeface="Montaser Arabic Bold"/>
                  <a:ea typeface="Montaser Arabic Bold"/>
                  <a:cs typeface="Montaser Arabic Bold"/>
                  <a:sym typeface="Montaser Arabic Bold"/>
                </a:rPr>
                <a:t>Q4/2025 - Q1/2026</a:t>
              </a:r>
            </a:p>
            <a:p>
              <a:pPr algn="ctr">
                <a:lnSpc>
                  <a:spcPts val="2799"/>
                </a:lnSpc>
              </a:pPr>
              <a:r>
                <a:rPr lang="en-US" sz="1999">
                  <a:solidFill>
                    <a:srgbClr val="FFFFFF"/>
                  </a:solidFill>
                  <a:latin typeface="Montaser Arabic"/>
                  <a:ea typeface="Montaser Arabic"/>
                  <a:cs typeface="Montaser Arabic"/>
                  <a:sym typeface="Montaser Arabic"/>
                </a:rPr>
                <a:t>P.TTV &amp; CTS: Xây dựng tình huống/loại hình </a:t>
              </a:r>
            </a:p>
            <a:p>
              <a:pPr algn="ctr">
                <a:lnSpc>
                  <a:spcPts val="2799"/>
                </a:lnSpc>
                <a:spcBef>
                  <a:spcPct val="0"/>
                </a:spcBef>
              </a:pPr>
              <a:r>
                <a:rPr lang="en-US" sz="1999">
                  <a:solidFill>
                    <a:srgbClr val="FFFFFF"/>
                  </a:solidFill>
                  <a:latin typeface="Montaser Arabic"/>
                  <a:ea typeface="Montaser Arabic"/>
                  <a:cs typeface="Montaser Arabic"/>
                  <a:sym typeface="Montaser Arabic"/>
                </a:rPr>
                <a:t>khách hàng và kịch bản cho Chatbot</a:t>
              </a:r>
            </a:p>
          </p:txBody>
        </p:sp>
      </p:grpSp>
      <p:grpSp>
        <p:nvGrpSpPr>
          <p:cNvPr id="23" name="Group 23"/>
          <p:cNvGrpSpPr/>
          <p:nvPr/>
        </p:nvGrpSpPr>
        <p:grpSpPr>
          <a:xfrm>
            <a:off x="7716936" y="5289818"/>
            <a:ext cx="6317180" cy="2435638"/>
            <a:chOff x="0" y="0"/>
            <a:chExt cx="8422907" cy="3247517"/>
          </a:xfrm>
        </p:grpSpPr>
        <p:grpSp>
          <p:nvGrpSpPr>
            <p:cNvPr id="24" name="Group 24"/>
            <p:cNvGrpSpPr/>
            <p:nvPr/>
          </p:nvGrpSpPr>
          <p:grpSpPr>
            <a:xfrm>
              <a:off x="3722882" y="2195770"/>
              <a:ext cx="977143" cy="1051748"/>
              <a:chOff x="0" y="0"/>
              <a:chExt cx="193016" cy="207753"/>
            </a:xfrm>
          </p:grpSpPr>
          <p:sp>
            <p:nvSpPr>
              <p:cNvPr id="25" name="Freeform 25"/>
              <p:cNvSpPr/>
              <p:nvPr/>
            </p:nvSpPr>
            <p:spPr>
              <a:xfrm>
                <a:off x="0" y="0"/>
                <a:ext cx="193016" cy="207753"/>
              </a:xfrm>
              <a:custGeom>
                <a:avLst/>
                <a:gdLst/>
                <a:ahLst/>
                <a:cxnLst/>
                <a:rect l="l" t="t" r="r" b="b"/>
                <a:pathLst>
                  <a:path w="193016" h="207753">
                    <a:moveTo>
                      <a:pt x="96508" y="0"/>
                    </a:moveTo>
                    <a:lnTo>
                      <a:pt x="96508" y="0"/>
                    </a:lnTo>
                    <a:cubicBezTo>
                      <a:pt x="122103" y="0"/>
                      <a:pt x="146651" y="10168"/>
                      <a:pt x="164749" y="28267"/>
                    </a:cubicBezTo>
                    <a:cubicBezTo>
                      <a:pt x="182848" y="46365"/>
                      <a:pt x="193016" y="70912"/>
                      <a:pt x="193016" y="96508"/>
                    </a:cubicBezTo>
                    <a:lnTo>
                      <a:pt x="193016" y="111245"/>
                    </a:lnTo>
                    <a:cubicBezTo>
                      <a:pt x="193016" y="164545"/>
                      <a:pt x="149808" y="207753"/>
                      <a:pt x="96508" y="207753"/>
                    </a:cubicBezTo>
                    <a:lnTo>
                      <a:pt x="96508" y="207753"/>
                    </a:lnTo>
                    <a:cubicBezTo>
                      <a:pt x="43208" y="207753"/>
                      <a:pt x="0" y="164545"/>
                      <a:pt x="0" y="111245"/>
                    </a:cubicBezTo>
                    <a:lnTo>
                      <a:pt x="0" y="96508"/>
                    </a:lnTo>
                    <a:cubicBezTo>
                      <a:pt x="0" y="43208"/>
                      <a:pt x="43208" y="0"/>
                      <a:pt x="96508" y="0"/>
                    </a:cubicBezTo>
                    <a:close/>
                  </a:path>
                </a:pathLst>
              </a:custGeom>
              <a:solidFill>
                <a:srgbClr val="FFFFFF"/>
              </a:solidFill>
            </p:spPr>
            <p:txBody>
              <a:bodyPr/>
              <a:lstStyle/>
              <a:p>
                <a:endParaRPr lang="en-US"/>
              </a:p>
            </p:txBody>
          </p:sp>
          <p:sp>
            <p:nvSpPr>
              <p:cNvPr id="26" name="TextBox 26"/>
              <p:cNvSpPr txBox="1"/>
              <p:nvPr/>
            </p:nvSpPr>
            <p:spPr>
              <a:xfrm>
                <a:off x="0" y="-38100"/>
                <a:ext cx="193016" cy="245853"/>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4135254" y="2444783"/>
              <a:ext cx="152400" cy="515621"/>
            </a:xfrm>
            <a:prstGeom prst="rect">
              <a:avLst/>
            </a:prstGeom>
          </p:spPr>
          <p:txBody>
            <a:bodyPr lIns="0" tIns="0" rIns="0" bIns="0" rtlCol="0" anchor="t">
              <a:spAutoFit/>
            </a:bodyPr>
            <a:lstStyle/>
            <a:p>
              <a:pPr algn="ctr">
                <a:lnSpc>
                  <a:spcPts val="3359"/>
                </a:lnSpc>
                <a:spcBef>
                  <a:spcPct val="0"/>
                </a:spcBef>
              </a:pPr>
              <a:r>
                <a:rPr lang="en-US" sz="2399" b="1">
                  <a:solidFill>
                    <a:srgbClr val="194A8D"/>
                  </a:solidFill>
                  <a:latin typeface="Montaser Arabic Bold"/>
                  <a:ea typeface="Montaser Arabic Bold"/>
                  <a:cs typeface="Montaser Arabic Bold"/>
                  <a:sym typeface="Montaser Arabic Bold"/>
                </a:rPr>
                <a:t>3</a:t>
              </a:r>
            </a:p>
          </p:txBody>
        </p:sp>
        <p:sp>
          <p:nvSpPr>
            <p:cNvPr id="28" name="AutoShape 28"/>
            <p:cNvSpPr/>
            <p:nvPr/>
          </p:nvSpPr>
          <p:spPr>
            <a:xfrm flipH="1">
              <a:off x="4211454" y="1577730"/>
              <a:ext cx="0" cy="618039"/>
            </a:xfrm>
            <a:prstGeom prst="line">
              <a:avLst/>
            </a:prstGeom>
            <a:ln w="50800" cap="flat">
              <a:solidFill>
                <a:srgbClr val="FFFFFF"/>
              </a:solidFill>
              <a:prstDash val="solid"/>
              <a:headEnd type="none" w="sm" len="sm"/>
              <a:tailEnd type="none" w="sm" len="sm"/>
            </a:ln>
          </p:spPr>
          <p:txBody>
            <a:bodyPr/>
            <a:lstStyle/>
            <a:p>
              <a:endParaRPr lang="en-US"/>
            </a:p>
          </p:txBody>
        </p:sp>
        <p:sp>
          <p:nvSpPr>
            <p:cNvPr id="29" name="TextBox 29"/>
            <p:cNvSpPr txBox="1"/>
            <p:nvPr/>
          </p:nvSpPr>
          <p:spPr>
            <a:xfrm>
              <a:off x="0" y="-28575"/>
              <a:ext cx="8422907" cy="1370542"/>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Montaser Arabic Bold"/>
                  <a:ea typeface="Montaser Arabic Bold"/>
                  <a:cs typeface="Montaser Arabic Bold"/>
                  <a:sym typeface="Montaser Arabic Bold"/>
                </a:rPr>
                <a:t>Q2 - Q3/2026</a:t>
              </a:r>
            </a:p>
            <a:p>
              <a:pPr algn="ctr">
                <a:lnSpc>
                  <a:spcPts val="2799"/>
                </a:lnSpc>
                <a:spcBef>
                  <a:spcPct val="0"/>
                </a:spcBef>
              </a:pPr>
              <a:r>
                <a:rPr lang="en-US" sz="1999">
                  <a:solidFill>
                    <a:srgbClr val="FFFFFF"/>
                  </a:solidFill>
                  <a:latin typeface="Montaser Arabic"/>
                  <a:ea typeface="Montaser Arabic"/>
                  <a:cs typeface="Montaser Arabic"/>
                  <a:sym typeface="Montaser Arabic"/>
                </a:rPr>
                <a:t>P.TTV - CTS - P.Phát triển AI: Xây dựng, kiểm thử UAT và khảo sát chi nhánh với phiên bản UAT</a:t>
              </a:r>
            </a:p>
          </p:txBody>
        </p:sp>
      </p:grpSp>
      <p:grpSp>
        <p:nvGrpSpPr>
          <p:cNvPr id="30" name="Group 30"/>
          <p:cNvGrpSpPr/>
          <p:nvPr/>
        </p:nvGrpSpPr>
        <p:grpSpPr>
          <a:xfrm>
            <a:off x="11994543" y="6882035"/>
            <a:ext cx="5742782" cy="2078450"/>
            <a:chOff x="0" y="0"/>
            <a:chExt cx="7657043" cy="2771267"/>
          </a:xfrm>
        </p:grpSpPr>
        <p:grpSp>
          <p:nvGrpSpPr>
            <p:cNvPr id="31" name="Group 31"/>
            <p:cNvGrpSpPr/>
            <p:nvPr/>
          </p:nvGrpSpPr>
          <p:grpSpPr>
            <a:xfrm>
              <a:off x="3339950" y="0"/>
              <a:ext cx="977143" cy="1051748"/>
              <a:chOff x="0" y="0"/>
              <a:chExt cx="193016" cy="207753"/>
            </a:xfrm>
          </p:grpSpPr>
          <p:sp>
            <p:nvSpPr>
              <p:cNvPr id="32" name="Freeform 32"/>
              <p:cNvSpPr/>
              <p:nvPr/>
            </p:nvSpPr>
            <p:spPr>
              <a:xfrm>
                <a:off x="0" y="0"/>
                <a:ext cx="193016" cy="207753"/>
              </a:xfrm>
              <a:custGeom>
                <a:avLst/>
                <a:gdLst/>
                <a:ahLst/>
                <a:cxnLst/>
                <a:rect l="l" t="t" r="r" b="b"/>
                <a:pathLst>
                  <a:path w="193016" h="207753">
                    <a:moveTo>
                      <a:pt x="96508" y="0"/>
                    </a:moveTo>
                    <a:lnTo>
                      <a:pt x="96508" y="0"/>
                    </a:lnTo>
                    <a:cubicBezTo>
                      <a:pt x="122103" y="0"/>
                      <a:pt x="146651" y="10168"/>
                      <a:pt x="164749" y="28267"/>
                    </a:cubicBezTo>
                    <a:cubicBezTo>
                      <a:pt x="182848" y="46365"/>
                      <a:pt x="193016" y="70912"/>
                      <a:pt x="193016" y="96508"/>
                    </a:cubicBezTo>
                    <a:lnTo>
                      <a:pt x="193016" y="111245"/>
                    </a:lnTo>
                    <a:cubicBezTo>
                      <a:pt x="193016" y="164545"/>
                      <a:pt x="149808" y="207753"/>
                      <a:pt x="96508" y="207753"/>
                    </a:cubicBezTo>
                    <a:lnTo>
                      <a:pt x="96508" y="207753"/>
                    </a:lnTo>
                    <a:cubicBezTo>
                      <a:pt x="43208" y="207753"/>
                      <a:pt x="0" y="164545"/>
                      <a:pt x="0" y="111245"/>
                    </a:cubicBezTo>
                    <a:lnTo>
                      <a:pt x="0" y="96508"/>
                    </a:lnTo>
                    <a:cubicBezTo>
                      <a:pt x="0" y="43208"/>
                      <a:pt x="43208" y="0"/>
                      <a:pt x="96508" y="0"/>
                    </a:cubicBezTo>
                    <a:close/>
                  </a:path>
                </a:pathLst>
              </a:custGeom>
              <a:solidFill>
                <a:srgbClr val="FFFFFF"/>
              </a:solidFill>
            </p:spPr>
            <p:txBody>
              <a:bodyPr/>
              <a:lstStyle/>
              <a:p>
                <a:endParaRPr lang="en-US"/>
              </a:p>
            </p:txBody>
          </p:sp>
          <p:sp>
            <p:nvSpPr>
              <p:cNvPr id="33" name="TextBox 33"/>
              <p:cNvSpPr txBox="1"/>
              <p:nvPr/>
            </p:nvSpPr>
            <p:spPr>
              <a:xfrm>
                <a:off x="0" y="-38100"/>
                <a:ext cx="193016" cy="245853"/>
              </a:xfrm>
              <a:prstGeom prst="rect">
                <a:avLst/>
              </a:prstGeom>
            </p:spPr>
            <p:txBody>
              <a:bodyPr lIns="50800" tIns="50800" rIns="50800" bIns="50800" rtlCol="0" anchor="ctr"/>
              <a:lstStyle/>
              <a:p>
                <a:pPr algn="ctr">
                  <a:lnSpc>
                    <a:spcPts val="2659"/>
                  </a:lnSpc>
                </a:pPr>
                <a:endParaRPr/>
              </a:p>
            </p:txBody>
          </p:sp>
        </p:grpSp>
        <p:sp>
          <p:nvSpPr>
            <p:cNvPr id="34" name="TextBox 34"/>
            <p:cNvSpPr txBox="1"/>
            <p:nvPr/>
          </p:nvSpPr>
          <p:spPr>
            <a:xfrm>
              <a:off x="3709657" y="249014"/>
              <a:ext cx="237728" cy="515621"/>
            </a:xfrm>
            <a:prstGeom prst="rect">
              <a:avLst/>
            </a:prstGeom>
          </p:spPr>
          <p:txBody>
            <a:bodyPr lIns="0" tIns="0" rIns="0" bIns="0" rtlCol="0" anchor="t">
              <a:spAutoFit/>
            </a:bodyPr>
            <a:lstStyle/>
            <a:p>
              <a:pPr algn="ctr">
                <a:lnSpc>
                  <a:spcPts val="3359"/>
                </a:lnSpc>
                <a:spcBef>
                  <a:spcPct val="0"/>
                </a:spcBef>
              </a:pPr>
              <a:r>
                <a:rPr lang="en-US" sz="2399" b="1">
                  <a:solidFill>
                    <a:srgbClr val="194A8D"/>
                  </a:solidFill>
                  <a:latin typeface="Montaser Arabic Bold"/>
                  <a:ea typeface="Montaser Arabic Bold"/>
                  <a:cs typeface="Montaser Arabic Bold"/>
                  <a:sym typeface="Montaser Arabic Bold"/>
                </a:rPr>
                <a:t>4</a:t>
              </a:r>
            </a:p>
          </p:txBody>
        </p:sp>
        <p:sp>
          <p:nvSpPr>
            <p:cNvPr id="35" name="AutoShape 35"/>
            <p:cNvSpPr/>
            <p:nvPr/>
          </p:nvSpPr>
          <p:spPr>
            <a:xfrm>
              <a:off x="3828521" y="1051748"/>
              <a:ext cx="0" cy="580752"/>
            </a:xfrm>
            <a:prstGeom prst="line">
              <a:avLst/>
            </a:prstGeom>
            <a:ln w="50800" cap="flat">
              <a:solidFill>
                <a:srgbClr val="FFFFFF"/>
              </a:solidFill>
              <a:prstDash val="solid"/>
              <a:headEnd type="none" w="sm" len="sm"/>
              <a:tailEnd type="none" w="sm" len="sm"/>
            </a:ln>
          </p:spPr>
          <p:txBody>
            <a:bodyPr/>
            <a:lstStyle/>
            <a:p>
              <a:endParaRPr lang="en-US"/>
            </a:p>
          </p:txBody>
        </p:sp>
        <p:sp>
          <p:nvSpPr>
            <p:cNvPr id="36" name="TextBox 36"/>
            <p:cNvSpPr txBox="1"/>
            <p:nvPr/>
          </p:nvSpPr>
          <p:spPr>
            <a:xfrm>
              <a:off x="0" y="1870625"/>
              <a:ext cx="7657043" cy="900642"/>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Montaser Arabic Bold"/>
                  <a:ea typeface="Montaser Arabic Bold"/>
                  <a:cs typeface="Montaser Arabic Bold"/>
                  <a:sym typeface="Montaser Arabic Bold"/>
                </a:rPr>
                <a:t>Q4/2026</a:t>
              </a:r>
            </a:p>
            <a:p>
              <a:pPr algn="ctr">
                <a:lnSpc>
                  <a:spcPts val="2799"/>
                </a:lnSpc>
                <a:spcBef>
                  <a:spcPct val="0"/>
                </a:spcBef>
              </a:pPr>
              <a:r>
                <a:rPr lang="en-US" sz="1999">
                  <a:solidFill>
                    <a:srgbClr val="FFFFFF"/>
                  </a:solidFill>
                  <a:latin typeface="Montaser Arabic"/>
                  <a:ea typeface="Montaser Arabic"/>
                  <a:cs typeface="Montaser Arabic"/>
                  <a:sym typeface="Montaser Arabic"/>
                </a:rPr>
                <a:t>GO LIVE: Chính thức triển khai Chatbot M&amp;A</a:t>
              </a: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4628749" y="3526044"/>
            <a:ext cx="9030502" cy="3396836"/>
          </a:xfrm>
          <a:prstGeom prst="rect">
            <a:avLst/>
          </a:prstGeom>
        </p:spPr>
        <p:txBody>
          <a:bodyPr lIns="0" tIns="0" rIns="0" bIns="0" rtlCol="0" anchor="t">
            <a:spAutoFit/>
          </a:bodyPr>
          <a:lstStyle/>
          <a:p>
            <a:pPr algn="ctr">
              <a:lnSpc>
                <a:spcPts val="13184"/>
              </a:lnSpc>
            </a:pPr>
            <a:r>
              <a:rPr lang="en-US" sz="12438" spc="1243">
                <a:solidFill>
                  <a:srgbClr val="FFFFFF"/>
                </a:solidFill>
                <a:latin typeface="League Spartan"/>
                <a:ea typeface="League Spartan"/>
                <a:cs typeface="League Spartan"/>
                <a:sym typeface="League Spartan"/>
              </a:rPr>
              <a:t>THANK YOU</a:t>
            </a:r>
          </a:p>
        </p:txBody>
      </p:sp>
      <p:sp>
        <p:nvSpPr>
          <p:cNvPr id="6" name="Freeform 6"/>
          <p:cNvSpPr/>
          <p:nvPr/>
        </p:nvSpPr>
        <p:spPr>
          <a:xfrm>
            <a:off x="0"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13270706"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Freeform 8"/>
          <p:cNvSpPr/>
          <p:nvPr/>
        </p:nvSpPr>
        <p:spPr>
          <a:xfrm>
            <a:off x="3749890" y="8383269"/>
            <a:ext cx="552182" cy="552182"/>
          </a:xfrm>
          <a:custGeom>
            <a:avLst/>
            <a:gdLst/>
            <a:ahLst/>
            <a:cxnLst/>
            <a:rect l="l" t="t" r="r" b="b"/>
            <a:pathLst>
              <a:path w="552182" h="552182">
                <a:moveTo>
                  <a:pt x="0" y="0"/>
                </a:moveTo>
                <a:lnTo>
                  <a:pt x="552182" y="0"/>
                </a:lnTo>
                <a:lnTo>
                  <a:pt x="552182" y="552182"/>
                </a:lnTo>
                <a:lnTo>
                  <a:pt x="0" y="5521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9" name="TextBox 9"/>
          <p:cNvSpPr txBox="1"/>
          <p:nvPr/>
        </p:nvSpPr>
        <p:spPr>
          <a:xfrm>
            <a:off x="4503400" y="8477555"/>
            <a:ext cx="3174475" cy="392185"/>
          </a:xfrm>
          <a:prstGeom prst="rect">
            <a:avLst/>
          </a:prstGeom>
        </p:spPr>
        <p:txBody>
          <a:bodyPr lIns="0" tIns="0" rIns="0" bIns="0" rtlCol="0" anchor="t">
            <a:spAutoFit/>
          </a:bodyPr>
          <a:lstStyle/>
          <a:p>
            <a:pPr algn="l">
              <a:lnSpc>
                <a:spcPts val="2938"/>
              </a:lnSpc>
            </a:pPr>
            <a:r>
              <a:rPr lang="en-US" sz="2771" spc="277">
                <a:solidFill>
                  <a:srgbClr val="FFFFFF"/>
                </a:solidFill>
                <a:latin typeface="Montaser Arabic"/>
                <a:ea typeface="Montaser Arabic"/>
                <a:cs typeface="Montaser Arabic"/>
                <a:sym typeface="Montaser Arabic"/>
              </a:rPr>
              <a:t>094.364.9955</a:t>
            </a:r>
          </a:p>
        </p:txBody>
      </p:sp>
      <p:sp>
        <p:nvSpPr>
          <p:cNvPr id="10" name="Freeform 10"/>
          <p:cNvSpPr/>
          <p:nvPr/>
        </p:nvSpPr>
        <p:spPr>
          <a:xfrm>
            <a:off x="8146068" y="8383269"/>
            <a:ext cx="552182" cy="552182"/>
          </a:xfrm>
          <a:custGeom>
            <a:avLst/>
            <a:gdLst/>
            <a:ahLst/>
            <a:cxnLst/>
            <a:rect l="l" t="t" r="r" b="b"/>
            <a:pathLst>
              <a:path w="552182" h="552182">
                <a:moveTo>
                  <a:pt x="0" y="0"/>
                </a:moveTo>
                <a:lnTo>
                  <a:pt x="552182" y="0"/>
                </a:lnTo>
                <a:lnTo>
                  <a:pt x="552182" y="552182"/>
                </a:lnTo>
                <a:lnTo>
                  <a:pt x="0" y="55218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TextBox 11"/>
          <p:cNvSpPr txBox="1"/>
          <p:nvPr/>
        </p:nvSpPr>
        <p:spPr>
          <a:xfrm>
            <a:off x="8898275" y="8477555"/>
            <a:ext cx="5639835" cy="392185"/>
          </a:xfrm>
          <a:prstGeom prst="rect">
            <a:avLst/>
          </a:prstGeom>
        </p:spPr>
        <p:txBody>
          <a:bodyPr lIns="0" tIns="0" rIns="0" bIns="0" rtlCol="0" anchor="t">
            <a:spAutoFit/>
          </a:bodyPr>
          <a:lstStyle/>
          <a:p>
            <a:pPr algn="l">
              <a:lnSpc>
                <a:spcPts val="2938"/>
              </a:lnSpc>
            </a:pPr>
            <a:r>
              <a:rPr lang="en-US" sz="2771" spc="277">
                <a:solidFill>
                  <a:srgbClr val="FFFFFF"/>
                </a:solidFill>
                <a:latin typeface="Montaser Arabic"/>
                <a:ea typeface="Montaser Arabic"/>
                <a:cs typeface="Montaser Arabic"/>
                <a:sym typeface="Montaser Arabic"/>
              </a:rPr>
              <a:t>DD.TUNG@VIETINBANK.VN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2445694" y="2700032"/>
            <a:ext cx="13396613" cy="4848837"/>
          </a:xfrm>
          <a:prstGeom prst="rect">
            <a:avLst/>
          </a:prstGeom>
        </p:spPr>
        <p:txBody>
          <a:bodyPr lIns="0" tIns="0" rIns="0" bIns="0" rtlCol="0" anchor="t">
            <a:spAutoFit/>
          </a:bodyPr>
          <a:lstStyle/>
          <a:p>
            <a:pPr algn="l">
              <a:lnSpc>
                <a:spcPts val="2591"/>
              </a:lnSpc>
            </a:pPr>
            <a:r>
              <a:rPr lang="en-US" sz="1850">
                <a:solidFill>
                  <a:srgbClr val="FFFFFF"/>
                </a:solidFill>
                <a:latin typeface="Montaser Arabic"/>
                <a:ea typeface="Montaser Arabic"/>
                <a:cs typeface="Montaser Arabic"/>
                <a:sym typeface="Montaser Arabic"/>
              </a:rPr>
              <a:t>1. What is the problem to be solved?</a:t>
            </a:r>
          </a:p>
          <a:p>
            <a:pPr algn="l">
              <a:lnSpc>
                <a:spcPts val="2591"/>
              </a:lnSpc>
            </a:pPr>
            <a:r>
              <a:rPr lang="en-US" sz="1850">
                <a:solidFill>
                  <a:srgbClr val="FFFFFF"/>
                </a:solidFill>
                <a:latin typeface="Montaser Arabic"/>
                <a:ea typeface="Montaser Arabic"/>
                <a:cs typeface="Montaser Arabic"/>
                <a:sym typeface="Montaser Arabic"/>
              </a:rPr>
              <a:t> → Bài toán đặt ra là làm thế nào để dự báo chính xác nhu cầu đặt món ăn (số lượng đơn hàng) trong tương lai, dựa trên dữ liệu lịch sử. Việc dự báo này giúp các đơn vị cung cấp dịch vụ ăn uống có cái nhìn chủ động thay vì bị động trong khâu chuẩn bị và phục vụ.</a:t>
            </a:r>
          </a:p>
          <a:p>
            <a:pPr algn="l">
              <a:lnSpc>
                <a:spcPts val="2591"/>
              </a:lnSpc>
            </a:pPr>
            <a:r>
              <a:rPr lang="en-US" sz="1850">
                <a:solidFill>
                  <a:srgbClr val="FFFFFF"/>
                </a:solidFill>
                <a:latin typeface="Montaser Arabic"/>
                <a:ea typeface="Montaser Arabic"/>
                <a:cs typeface="Montaser Arabic"/>
                <a:sym typeface="Montaser Arabic"/>
              </a:rPr>
              <a:t>2. Why is the problem important?</a:t>
            </a:r>
          </a:p>
          <a:p>
            <a:pPr algn="l">
              <a:lnSpc>
                <a:spcPts val="2591"/>
              </a:lnSpc>
              <a:spcBef>
                <a:spcPct val="0"/>
              </a:spcBef>
            </a:pPr>
            <a:r>
              <a:rPr lang="en-US" sz="1850">
                <a:solidFill>
                  <a:srgbClr val="FFFFFF"/>
                </a:solidFill>
                <a:latin typeface="Montaser Arabic"/>
                <a:ea typeface="Montaser Arabic"/>
                <a:cs typeface="Montaser Arabic"/>
                <a:sym typeface="Montaser Arabic"/>
              </a:rPr>
              <a:t> → Đây là một vấn đề quan trọng vì nhu cầu ăn uống thường biến động theo thời gian. Nếu dự báo sai, có thể gặp tình trạng thiếu món hoặc dư thừa nguyên liệu (gây lãng phí và chi phí cao). Ngược lại, một hệ thống dự báo chính xác sẽ giúp tối ưu chuỗi cung ứng, giảm lãng phí, cân đối nguồn lực.</a:t>
            </a:r>
          </a:p>
          <a:p>
            <a:pPr algn="l">
              <a:lnSpc>
                <a:spcPts val="2591"/>
              </a:lnSpc>
              <a:spcBef>
                <a:spcPct val="0"/>
              </a:spcBef>
            </a:pPr>
            <a:r>
              <a:rPr lang="en-US" sz="1850">
                <a:solidFill>
                  <a:srgbClr val="FFFFFF"/>
                </a:solidFill>
                <a:latin typeface="Montaser Arabic"/>
                <a:ea typeface="Montaser Arabic"/>
                <a:cs typeface="Montaser Arabic"/>
                <a:sym typeface="Montaser Arabic"/>
              </a:rPr>
              <a:t>3. What are the inputs available?</a:t>
            </a:r>
          </a:p>
          <a:p>
            <a:pPr algn="l">
              <a:lnSpc>
                <a:spcPts val="2591"/>
              </a:lnSpc>
              <a:spcBef>
                <a:spcPct val="0"/>
              </a:spcBef>
            </a:pPr>
            <a:r>
              <a:rPr lang="en-US" sz="1850">
                <a:solidFill>
                  <a:srgbClr val="FFFFFF"/>
                </a:solidFill>
                <a:latin typeface="Montaser Arabic"/>
                <a:ea typeface="Montaser Arabic"/>
                <a:cs typeface="Montaser Arabic"/>
                <a:sym typeface="Montaser Arabic"/>
              </a:rPr>
              <a:t> → Các dữ liệu đầu vào phục vụ cho dự báo bao gồm: lịch sử lượt ăn tại từng cửa trong canteen, menu tương ứng với các cửa theo ngày.</a:t>
            </a:r>
          </a:p>
          <a:p>
            <a:pPr algn="l">
              <a:lnSpc>
                <a:spcPts val="2591"/>
              </a:lnSpc>
              <a:spcBef>
                <a:spcPct val="0"/>
              </a:spcBef>
            </a:pPr>
            <a:r>
              <a:rPr lang="en-US" sz="1850">
                <a:solidFill>
                  <a:srgbClr val="FFFFFF"/>
                </a:solidFill>
                <a:latin typeface="Montaser Arabic"/>
                <a:ea typeface="Montaser Arabic"/>
                <a:cs typeface="Montaser Arabic"/>
                <a:sym typeface="Montaser Arabic"/>
              </a:rPr>
              <a:t>4. What is the expected output?</a:t>
            </a:r>
          </a:p>
          <a:p>
            <a:pPr algn="l">
              <a:lnSpc>
                <a:spcPts val="2591"/>
              </a:lnSpc>
              <a:spcBef>
                <a:spcPct val="0"/>
              </a:spcBef>
            </a:pPr>
            <a:r>
              <a:rPr lang="en-US" sz="1850">
                <a:solidFill>
                  <a:srgbClr val="FFFFFF"/>
                </a:solidFill>
                <a:latin typeface="Montaser Arabic"/>
                <a:ea typeface="Montaser Arabic"/>
                <a:cs typeface="Montaser Arabic"/>
                <a:sym typeface="Montaser Arabic"/>
              </a:rPr>
              <a:t> → Đầu ra mong muốn là một mô hình có khả năng dự báo số lượng người tại từng cửa trong tương lai 1 khoảng thời gian cụ thể (có thể là 5-7 ngày). Kết quả dự báo này sẽ là cơ sở để hỗ trợ ra quyết định về số lượng phần ăn tại từng cửa, mục tiêu là làm giảm độ lãng phí đồ ăn xuống 5-10%.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1509661" y="1858186"/>
            <a:ext cx="15268678" cy="1859454"/>
            <a:chOff x="0" y="0"/>
            <a:chExt cx="20358237" cy="2479273"/>
          </a:xfrm>
        </p:grpSpPr>
        <p:grpSp>
          <p:nvGrpSpPr>
            <p:cNvPr id="3" name="Group 3"/>
            <p:cNvGrpSpPr/>
            <p:nvPr/>
          </p:nvGrpSpPr>
          <p:grpSpPr>
            <a:xfrm>
              <a:off x="0" y="0"/>
              <a:ext cx="20358237" cy="2479273"/>
              <a:chOff x="0" y="0"/>
              <a:chExt cx="4090649" cy="497963"/>
            </a:xfrm>
          </p:grpSpPr>
          <p:sp>
            <p:nvSpPr>
              <p:cNvPr id="4" name="Freeform 4"/>
              <p:cNvSpPr/>
              <p:nvPr/>
            </p:nvSpPr>
            <p:spPr>
              <a:xfrm>
                <a:off x="0" y="0"/>
                <a:ext cx="4090650" cy="497963"/>
              </a:xfrm>
              <a:custGeom>
                <a:avLst/>
                <a:gdLst/>
                <a:ahLst/>
                <a:cxnLst/>
                <a:rect l="l" t="t" r="r" b="b"/>
                <a:pathLst>
                  <a:path w="4090650" h="497963">
                    <a:moveTo>
                      <a:pt x="4090650" y="42085"/>
                    </a:moveTo>
                    <a:lnTo>
                      <a:pt x="4090650" y="455878"/>
                    </a:lnTo>
                    <a:cubicBezTo>
                      <a:pt x="4090650" y="467040"/>
                      <a:pt x="4086216" y="477744"/>
                      <a:pt x="4078323" y="485637"/>
                    </a:cubicBezTo>
                    <a:cubicBezTo>
                      <a:pt x="4070431" y="493529"/>
                      <a:pt x="4059726" y="497963"/>
                      <a:pt x="4048565" y="497963"/>
                    </a:cubicBezTo>
                    <a:lnTo>
                      <a:pt x="42085" y="497963"/>
                    </a:lnTo>
                    <a:cubicBezTo>
                      <a:pt x="18842" y="497963"/>
                      <a:pt x="0" y="479121"/>
                      <a:pt x="0" y="455878"/>
                    </a:cubicBezTo>
                    <a:lnTo>
                      <a:pt x="0" y="42085"/>
                    </a:lnTo>
                    <a:cubicBezTo>
                      <a:pt x="0" y="18842"/>
                      <a:pt x="18842" y="0"/>
                      <a:pt x="42085" y="0"/>
                    </a:cubicBezTo>
                    <a:lnTo>
                      <a:pt x="4048565" y="0"/>
                    </a:lnTo>
                    <a:cubicBezTo>
                      <a:pt x="4071808" y="0"/>
                      <a:pt x="4090650" y="18842"/>
                      <a:pt x="4090650" y="42085"/>
                    </a:cubicBezTo>
                    <a:close/>
                  </a:path>
                </a:pathLst>
              </a:custGeom>
              <a:solidFill>
                <a:srgbClr val="194A8D"/>
              </a:solidFill>
            </p:spPr>
            <p:txBody>
              <a:bodyPr/>
              <a:lstStyle/>
              <a:p>
                <a:endParaRPr lang="en-US" dirty="0"/>
              </a:p>
            </p:txBody>
          </p:sp>
          <p:sp>
            <p:nvSpPr>
              <p:cNvPr id="5" name="TextBox 5"/>
              <p:cNvSpPr txBox="1"/>
              <p:nvPr/>
            </p:nvSpPr>
            <p:spPr>
              <a:xfrm>
                <a:off x="0" y="-47625"/>
                <a:ext cx="4090649" cy="545588"/>
              </a:xfrm>
              <a:prstGeom prst="rect">
                <a:avLst/>
              </a:prstGeom>
            </p:spPr>
            <p:txBody>
              <a:bodyPr lIns="49940" tIns="49940" rIns="49940" bIns="49940" rtlCol="0" anchor="ctr"/>
              <a:lstStyle/>
              <a:p>
                <a:pPr algn="ctr">
                  <a:lnSpc>
                    <a:spcPts val="2659"/>
                  </a:lnSpc>
                </a:pPr>
                <a:endParaRPr/>
              </a:p>
            </p:txBody>
          </p:sp>
        </p:grpSp>
        <p:grpSp>
          <p:nvGrpSpPr>
            <p:cNvPr id="6" name="Group 6"/>
            <p:cNvGrpSpPr/>
            <p:nvPr/>
          </p:nvGrpSpPr>
          <p:grpSpPr>
            <a:xfrm>
              <a:off x="0" y="0"/>
              <a:ext cx="2187511" cy="2479273"/>
              <a:chOff x="0" y="0"/>
              <a:chExt cx="439541" cy="498166"/>
            </a:xfrm>
          </p:grpSpPr>
          <p:sp>
            <p:nvSpPr>
              <p:cNvPr id="7" name="Freeform 7"/>
              <p:cNvSpPr/>
              <p:nvPr/>
            </p:nvSpPr>
            <p:spPr>
              <a:xfrm>
                <a:off x="0" y="0"/>
                <a:ext cx="439541" cy="498166"/>
              </a:xfrm>
              <a:custGeom>
                <a:avLst/>
                <a:gdLst/>
                <a:ahLst/>
                <a:cxnLst/>
                <a:rect l="l" t="t" r="r" b="b"/>
                <a:pathLst>
                  <a:path w="439541" h="498166">
                    <a:moveTo>
                      <a:pt x="219771" y="0"/>
                    </a:moveTo>
                    <a:lnTo>
                      <a:pt x="219771" y="0"/>
                    </a:lnTo>
                    <a:cubicBezTo>
                      <a:pt x="341147" y="0"/>
                      <a:pt x="439541" y="98395"/>
                      <a:pt x="439541" y="219771"/>
                    </a:cubicBezTo>
                    <a:lnTo>
                      <a:pt x="439541" y="278395"/>
                    </a:lnTo>
                    <a:cubicBezTo>
                      <a:pt x="439541" y="399771"/>
                      <a:pt x="341147" y="498166"/>
                      <a:pt x="219771" y="498166"/>
                    </a:cubicBezTo>
                    <a:lnTo>
                      <a:pt x="219771" y="498166"/>
                    </a:lnTo>
                    <a:cubicBezTo>
                      <a:pt x="98395" y="498166"/>
                      <a:pt x="0" y="399771"/>
                      <a:pt x="0" y="278395"/>
                    </a:cubicBezTo>
                    <a:lnTo>
                      <a:pt x="0" y="219771"/>
                    </a:lnTo>
                    <a:cubicBezTo>
                      <a:pt x="0" y="98395"/>
                      <a:pt x="98395" y="0"/>
                      <a:pt x="219771" y="0"/>
                    </a:cubicBezTo>
                    <a:close/>
                  </a:path>
                </a:pathLst>
              </a:custGeom>
              <a:solidFill>
                <a:srgbClr val="6299E4"/>
              </a:solidFill>
            </p:spPr>
            <p:txBody>
              <a:bodyPr/>
              <a:lstStyle/>
              <a:p>
                <a:endParaRPr lang="en-US" dirty="0"/>
              </a:p>
            </p:txBody>
          </p:sp>
          <p:sp>
            <p:nvSpPr>
              <p:cNvPr id="8" name="TextBox 8"/>
              <p:cNvSpPr txBox="1"/>
              <p:nvPr/>
            </p:nvSpPr>
            <p:spPr>
              <a:xfrm>
                <a:off x="0" y="-47625"/>
                <a:ext cx="439541" cy="545791"/>
              </a:xfrm>
              <a:prstGeom prst="rect">
                <a:avLst/>
              </a:prstGeom>
            </p:spPr>
            <p:txBody>
              <a:bodyPr lIns="49940" tIns="49940" rIns="49940" bIns="49940" rtlCol="0" anchor="ctr"/>
              <a:lstStyle/>
              <a:p>
                <a:pPr algn="ctr">
                  <a:lnSpc>
                    <a:spcPts val="2659"/>
                  </a:lnSpc>
                </a:pPr>
                <a:endParaRPr/>
              </a:p>
            </p:txBody>
          </p:sp>
        </p:grpSp>
        <p:grpSp>
          <p:nvGrpSpPr>
            <p:cNvPr id="9" name="Group 9"/>
            <p:cNvGrpSpPr/>
            <p:nvPr/>
          </p:nvGrpSpPr>
          <p:grpSpPr>
            <a:xfrm>
              <a:off x="1092821" y="0"/>
              <a:ext cx="1094690" cy="2479273"/>
              <a:chOff x="0" y="0"/>
              <a:chExt cx="219958" cy="498166"/>
            </a:xfrm>
          </p:grpSpPr>
          <p:sp>
            <p:nvSpPr>
              <p:cNvPr id="10" name="Freeform 10"/>
              <p:cNvSpPr/>
              <p:nvPr/>
            </p:nvSpPr>
            <p:spPr>
              <a:xfrm>
                <a:off x="0" y="0"/>
                <a:ext cx="219958" cy="498166"/>
              </a:xfrm>
              <a:custGeom>
                <a:avLst/>
                <a:gdLst/>
                <a:ahLst/>
                <a:cxnLst/>
                <a:rect l="l" t="t" r="r" b="b"/>
                <a:pathLst>
                  <a:path w="219958" h="498166">
                    <a:moveTo>
                      <a:pt x="0" y="0"/>
                    </a:moveTo>
                    <a:lnTo>
                      <a:pt x="219958" y="0"/>
                    </a:lnTo>
                    <a:lnTo>
                      <a:pt x="219958" y="498166"/>
                    </a:lnTo>
                    <a:lnTo>
                      <a:pt x="0" y="498166"/>
                    </a:lnTo>
                    <a:close/>
                  </a:path>
                </a:pathLst>
              </a:custGeom>
              <a:solidFill>
                <a:srgbClr val="6299E4"/>
              </a:solidFill>
            </p:spPr>
            <p:txBody>
              <a:bodyPr/>
              <a:lstStyle/>
              <a:p>
                <a:endParaRPr lang="en-US"/>
              </a:p>
            </p:txBody>
          </p:sp>
          <p:sp>
            <p:nvSpPr>
              <p:cNvPr id="11" name="TextBox 11"/>
              <p:cNvSpPr txBox="1"/>
              <p:nvPr/>
            </p:nvSpPr>
            <p:spPr>
              <a:xfrm>
                <a:off x="0" y="-47625"/>
                <a:ext cx="219958" cy="545791"/>
              </a:xfrm>
              <a:prstGeom prst="rect">
                <a:avLst/>
              </a:prstGeom>
            </p:spPr>
            <p:txBody>
              <a:bodyPr lIns="49940" tIns="49940" rIns="49940" bIns="49940" rtlCol="0" anchor="ctr"/>
              <a:lstStyle/>
              <a:p>
                <a:pPr algn="ctr">
                  <a:lnSpc>
                    <a:spcPts val="2659"/>
                  </a:lnSpc>
                </a:pPr>
                <a:endParaRPr/>
              </a:p>
            </p:txBody>
          </p:sp>
        </p:grpSp>
        <p:sp>
          <p:nvSpPr>
            <p:cNvPr id="12" name="TextBox 12"/>
            <p:cNvSpPr txBox="1"/>
            <p:nvPr/>
          </p:nvSpPr>
          <p:spPr>
            <a:xfrm>
              <a:off x="790917" y="691075"/>
              <a:ext cx="600895" cy="1192372"/>
            </a:xfrm>
            <a:prstGeom prst="rect">
              <a:avLst/>
            </a:prstGeom>
          </p:spPr>
          <p:txBody>
            <a:bodyPr lIns="0" tIns="0" rIns="0" bIns="0" rtlCol="0" anchor="t">
              <a:spAutoFit/>
            </a:bodyPr>
            <a:lstStyle/>
            <a:p>
              <a:pPr algn="l">
                <a:lnSpc>
                  <a:spcPts val="6773"/>
                </a:lnSpc>
              </a:pPr>
              <a:r>
                <a:rPr lang="en-US" sz="6389" spc="638" dirty="0">
                  <a:solidFill>
                    <a:srgbClr val="FFFFFF"/>
                  </a:solidFill>
                  <a:latin typeface="Paytone One"/>
                  <a:ea typeface="Paytone One"/>
                  <a:cs typeface="Paytone One"/>
                  <a:sym typeface="Paytone One"/>
                </a:rPr>
                <a:t>1</a:t>
              </a:r>
            </a:p>
          </p:txBody>
        </p:sp>
        <p:sp>
          <p:nvSpPr>
            <p:cNvPr id="13" name="TextBox 13"/>
            <p:cNvSpPr txBox="1"/>
            <p:nvPr/>
          </p:nvSpPr>
          <p:spPr>
            <a:xfrm>
              <a:off x="2401577" y="298778"/>
              <a:ext cx="15233794" cy="940858"/>
            </a:xfrm>
            <a:prstGeom prst="rect">
              <a:avLst/>
            </a:prstGeom>
          </p:spPr>
          <p:txBody>
            <a:bodyPr lIns="0" tIns="0" rIns="0" bIns="0" rtlCol="0" anchor="t">
              <a:spAutoFit/>
            </a:bodyPr>
            <a:lstStyle/>
            <a:p>
              <a:pPr algn="l">
                <a:lnSpc>
                  <a:spcPts val="5300"/>
                </a:lnSpc>
              </a:pPr>
              <a:r>
                <a:rPr lang="en-US" sz="5000" spc="500">
                  <a:solidFill>
                    <a:srgbClr val="FFFFFF"/>
                  </a:solidFill>
                  <a:latin typeface="Paytone One"/>
                  <a:ea typeface="Paytone One"/>
                  <a:cs typeface="Paytone One"/>
                  <a:sym typeface="Paytone One"/>
                </a:rPr>
                <a:t>PROBLEM DEFINITION </a:t>
              </a:r>
            </a:p>
          </p:txBody>
        </p:sp>
        <p:sp>
          <p:nvSpPr>
            <p:cNvPr id="14" name="TextBox 14"/>
            <p:cNvSpPr txBox="1"/>
            <p:nvPr/>
          </p:nvSpPr>
          <p:spPr>
            <a:xfrm>
              <a:off x="2383949" y="1648243"/>
              <a:ext cx="17448434" cy="508508"/>
            </a:xfrm>
            <a:prstGeom prst="rect">
              <a:avLst/>
            </a:prstGeom>
          </p:spPr>
          <p:txBody>
            <a:bodyPr lIns="0" tIns="0" rIns="0" bIns="0" rtlCol="0" anchor="t">
              <a:spAutoFit/>
            </a:bodyPr>
            <a:lstStyle/>
            <a:p>
              <a:pPr algn="l">
                <a:lnSpc>
                  <a:spcPts val="2862"/>
                </a:lnSpc>
              </a:pPr>
              <a:r>
                <a:rPr lang="en-US" sz="2700" spc="270">
                  <a:solidFill>
                    <a:srgbClr val="FFFFFF"/>
                  </a:solidFill>
                  <a:latin typeface="Montaser Arabic"/>
                  <a:ea typeface="Montaser Arabic"/>
                  <a:cs typeface="Montaser Arabic"/>
                  <a:sym typeface="Montaser Arabic"/>
                </a:rPr>
                <a:t>Define the food demand forecasting problem and its objectives</a:t>
              </a:r>
            </a:p>
          </p:txBody>
        </p:sp>
      </p:grpSp>
      <p:sp>
        <p:nvSpPr>
          <p:cNvPr id="15" name="Freeform 15"/>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16" name="Freeform 16"/>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grpSp>
        <p:nvGrpSpPr>
          <p:cNvPr id="17" name="Group 17"/>
          <p:cNvGrpSpPr/>
          <p:nvPr/>
        </p:nvGrpSpPr>
        <p:grpSpPr>
          <a:xfrm>
            <a:off x="1509661" y="4214605"/>
            <a:ext cx="15268678" cy="1859454"/>
            <a:chOff x="0" y="0"/>
            <a:chExt cx="20358237" cy="2479273"/>
          </a:xfrm>
        </p:grpSpPr>
        <p:grpSp>
          <p:nvGrpSpPr>
            <p:cNvPr id="18" name="Group 18"/>
            <p:cNvGrpSpPr/>
            <p:nvPr/>
          </p:nvGrpSpPr>
          <p:grpSpPr>
            <a:xfrm>
              <a:off x="0" y="0"/>
              <a:ext cx="20358237" cy="2479273"/>
              <a:chOff x="0" y="0"/>
              <a:chExt cx="4090649" cy="497963"/>
            </a:xfrm>
          </p:grpSpPr>
          <p:sp>
            <p:nvSpPr>
              <p:cNvPr id="19" name="Freeform 19"/>
              <p:cNvSpPr/>
              <p:nvPr/>
            </p:nvSpPr>
            <p:spPr>
              <a:xfrm>
                <a:off x="0" y="0"/>
                <a:ext cx="4090650" cy="497963"/>
              </a:xfrm>
              <a:custGeom>
                <a:avLst/>
                <a:gdLst/>
                <a:ahLst/>
                <a:cxnLst/>
                <a:rect l="l" t="t" r="r" b="b"/>
                <a:pathLst>
                  <a:path w="4090650" h="497963">
                    <a:moveTo>
                      <a:pt x="4090650" y="42085"/>
                    </a:moveTo>
                    <a:lnTo>
                      <a:pt x="4090650" y="455878"/>
                    </a:lnTo>
                    <a:cubicBezTo>
                      <a:pt x="4090650" y="467040"/>
                      <a:pt x="4086216" y="477744"/>
                      <a:pt x="4078323" y="485637"/>
                    </a:cubicBezTo>
                    <a:cubicBezTo>
                      <a:pt x="4070431" y="493529"/>
                      <a:pt x="4059726" y="497963"/>
                      <a:pt x="4048565" y="497963"/>
                    </a:cubicBezTo>
                    <a:lnTo>
                      <a:pt x="42085" y="497963"/>
                    </a:lnTo>
                    <a:cubicBezTo>
                      <a:pt x="18842" y="497963"/>
                      <a:pt x="0" y="479121"/>
                      <a:pt x="0" y="455878"/>
                    </a:cubicBezTo>
                    <a:lnTo>
                      <a:pt x="0" y="42085"/>
                    </a:lnTo>
                    <a:cubicBezTo>
                      <a:pt x="0" y="18842"/>
                      <a:pt x="18842" y="0"/>
                      <a:pt x="42085" y="0"/>
                    </a:cubicBezTo>
                    <a:lnTo>
                      <a:pt x="4048565" y="0"/>
                    </a:lnTo>
                    <a:cubicBezTo>
                      <a:pt x="4071808" y="0"/>
                      <a:pt x="4090650" y="18842"/>
                      <a:pt x="4090650" y="42085"/>
                    </a:cubicBezTo>
                    <a:close/>
                  </a:path>
                </a:pathLst>
              </a:custGeom>
              <a:solidFill>
                <a:srgbClr val="194A8D"/>
              </a:solidFill>
            </p:spPr>
            <p:txBody>
              <a:bodyPr/>
              <a:lstStyle/>
              <a:p>
                <a:endParaRPr lang="en-US"/>
              </a:p>
            </p:txBody>
          </p:sp>
          <p:sp>
            <p:nvSpPr>
              <p:cNvPr id="20" name="TextBox 20"/>
              <p:cNvSpPr txBox="1"/>
              <p:nvPr/>
            </p:nvSpPr>
            <p:spPr>
              <a:xfrm>
                <a:off x="0" y="-47625"/>
                <a:ext cx="4090649" cy="545588"/>
              </a:xfrm>
              <a:prstGeom prst="rect">
                <a:avLst/>
              </a:prstGeom>
            </p:spPr>
            <p:txBody>
              <a:bodyPr lIns="49940" tIns="49940" rIns="49940" bIns="49940" rtlCol="0" anchor="ctr"/>
              <a:lstStyle/>
              <a:p>
                <a:pPr algn="ctr">
                  <a:lnSpc>
                    <a:spcPts val="2659"/>
                  </a:lnSpc>
                </a:pPr>
                <a:endParaRPr/>
              </a:p>
            </p:txBody>
          </p:sp>
        </p:grpSp>
        <p:grpSp>
          <p:nvGrpSpPr>
            <p:cNvPr id="21" name="Group 21"/>
            <p:cNvGrpSpPr/>
            <p:nvPr/>
          </p:nvGrpSpPr>
          <p:grpSpPr>
            <a:xfrm>
              <a:off x="0" y="0"/>
              <a:ext cx="2187511" cy="2479273"/>
              <a:chOff x="0" y="0"/>
              <a:chExt cx="439541" cy="498166"/>
            </a:xfrm>
          </p:grpSpPr>
          <p:sp>
            <p:nvSpPr>
              <p:cNvPr id="22" name="Freeform 22"/>
              <p:cNvSpPr/>
              <p:nvPr/>
            </p:nvSpPr>
            <p:spPr>
              <a:xfrm>
                <a:off x="0" y="0"/>
                <a:ext cx="439541" cy="498166"/>
              </a:xfrm>
              <a:custGeom>
                <a:avLst/>
                <a:gdLst/>
                <a:ahLst/>
                <a:cxnLst/>
                <a:rect l="l" t="t" r="r" b="b"/>
                <a:pathLst>
                  <a:path w="439541" h="498166">
                    <a:moveTo>
                      <a:pt x="219771" y="0"/>
                    </a:moveTo>
                    <a:lnTo>
                      <a:pt x="219771" y="0"/>
                    </a:lnTo>
                    <a:cubicBezTo>
                      <a:pt x="341147" y="0"/>
                      <a:pt x="439541" y="98395"/>
                      <a:pt x="439541" y="219771"/>
                    </a:cubicBezTo>
                    <a:lnTo>
                      <a:pt x="439541" y="278395"/>
                    </a:lnTo>
                    <a:cubicBezTo>
                      <a:pt x="439541" y="399771"/>
                      <a:pt x="341147" y="498166"/>
                      <a:pt x="219771" y="498166"/>
                    </a:cubicBezTo>
                    <a:lnTo>
                      <a:pt x="219771" y="498166"/>
                    </a:lnTo>
                    <a:cubicBezTo>
                      <a:pt x="98395" y="498166"/>
                      <a:pt x="0" y="399771"/>
                      <a:pt x="0" y="278395"/>
                    </a:cubicBezTo>
                    <a:lnTo>
                      <a:pt x="0" y="219771"/>
                    </a:lnTo>
                    <a:cubicBezTo>
                      <a:pt x="0" y="98395"/>
                      <a:pt x="98395" y="0"/>
                      <a:pt x="219771" y="0"/>
                    </a:cubicBezTo>
                    <a:close/>
                  </a:path>
                </a:pathLst>
              </a:custGeom>
              <a:solidFill>
                <a:srgbClr val="6299E4"/>
              </a:solidFill>
            </p:spPr>
            <p:txBody>
              <a:bodyPr/>
              <a:lstStyle/>
              <a:p>
                <a:endParaRPr lang="en-US"/>
              </a:p>
            </p:txBody>
          </p:sp>
          <p:sp>
            <p:nvSpPr>
              <p:cNvPr id="23" name="TextBox 23"/>
              <p:cNvSpPr txBox="1"/>
              <p:nvPr/>
            </p:nvSpPr>
            <p:spPr>
              <a:xfrm>
                <a:off x="0" y="-47625"/>
                <a:ext cx="439541" cy="545791"/>
              </a:xfrm>
              <a:prstGeom prst="rect">
                <a:avLst/>
              </a:prstGeom>
            </p:spPr>
            <p:txBody>
              <a:bodyPr lIns="49940" tIns="49940" rIns="49940" bIns="49940" rtlCol="0" anchor="ctr"/>
              <a:lstStyle/>
              <a:p>
                <a:pPr algn="ctr">
                  <a:lnSpc>
                    <a:spcPts val="2659"/>
                  </a:lnSpc>
                </a:pPr>
                <a:endParaRPr/>
              </a:p>
            </p:txBody>
          </p:sp>
        </p:grpSp>
        <p:grpSp>
          <p:nvGrpSpPr>
            <p:cNvPr id="24" name="Group 24"/>
            <p:cNvGrpSpPr/>
            <p:nvPr/>
          </p:nvGrpSpPr>
          <p:grpSpPr>
            <a:xfrm>
              <a:off x="1092821" y="0"/>
              <a:ext cx="1094690" cy="2479273"/>
              <a:chOff x="0" y="0"/>
              <a:chExt cx="219958" cy="498166"/>
            </a:xfrm>
          </p:grpSpPr>
          <p:sp>
            <p:nvSpPr>
              <p:cNvPr id="25" name="Freeform 25"/>
              <p:cNvSpPr/>
              <p:nvPr/>
            </p:nvSpPr>
            <p:spPr>
              <a:xfrm>
                <a:off x="0" y="0"/>
                <a:ext cx="219958" cy="498166"/>
              </a:xfrm>
              <a:custGeom>
                <a:avLst/>
                <a:gdLst/>
                <a:ahLst/>
                <a:cxnLst/>
                <a:rect l="l" t="t" r="r" b="b"/>
                <a:pathLst>
                  <a:path w="219958" h="498166">
                    <a:moveTo>
                      <a:pt x="0" y="0"/>
                    </a:moveTo>
                    <a:lnTo>
                      <a:pt x="219958" y="0"/>
                    </a:lnTo>
                    <a:lnTo>
                      <a:pt x="219958" y="498166"/>
                    </a:lnTo>
                    <a:lnTo>
                      <a:pt x="0" y="498166"/>
                    </a:lnTo>
                    <a:close/>
                  </a:path>
                </a:pathLst>
              </a:custGeom>
              <a:solidFill>
                <a:srgbClr val="6299E4"/>
              </a:solidFill>
            </p:spPr>
            <p:txBody>
              <a:bodyPr/>
              <a:lstStyle/>
              <a:p>
                <a:endParaRPr lang="en-US"/>
              </a:p>
            </p:txBody>
          </p:sp>
          <p:sp>
            <p:nvSpPr>
              <p:cNvPr id="26" name="TextBox 26"/>
              <p:cNvSpPr txBox="1"/>
              <p:nvPr/>
            </p:nvSpPr>
            <p:spPr>
              <a:xfrm>
                <a:off x="0" y="-47625"/>
                <a:ext cx="219958" cy="545791"/>
              </a:xfrm>
              <a:prstGeom prst="rect">
                <a:avLst/>
              </a:prstGeom>
            </p:spPr>
            <p:txBody>
              <a:bodyPr lIns="49940" tIns="49940" rIns="49940" bIns="49940" rtlCol="0" anchor="ctr"/>
              <a:lstStyle/>
              <a:p>
                <a:pPr algn="ctr">
                  <a:lnSpc>
                    <a:spcPts val="2659"/>
                  </a:lnSpc>
                </a:pPr>
                <a:endParaRPr/>
              </a:p>
            </p:txBody>
          </p:sp>
        </p:grpSp>
        <p:sp>
          <p:nvSpPr>
            <p:cNvPr id="27" name="TextBox 27"/>
            <p:cNvSpPr txBox="1"/>
            <p:nvPr/>
          </p:nvSpPr>
          <p:spPr>
            <a:xfrm>
              <a:off x="795700" y="691075"/>
              <a:ext cx="596112" cy="1192372"/>
            </a:xfrm>
            <a:prstGeom prst="rect">
              <a:avLst/>
            </a:prstGeom>
          </p:spPr>
          <p:txBody>
            <a:bodyPr lIns="0" tIns="0" rIns="0" bIns="0" rtlCol="0" anchor="t">
              <a:spAutoFit/>
            </a:bodyPr>
            <a:lstStyle/>
            <a:p>
              <a:pPr algn="l">
                <a:lnSpc>
                  <a:spcPts val="6773"/>
                </a:lnSpc>
              </a:pPr>
              <a:r>
                <a:rPr lang="en-US" sz="6389" spc="638">
                  <a:solidFill>
                    <a:srgbClr val="FFFFFF"/>
                  </a:solidFill>
                  <a:latin typeface="Paytone One"/>
                  <a:ea typeface="Paytone One"/>
                  <a:cs typeface="Paytone One"/>
                  <a:sym typeface="Paytone One"/>
                </a:rPr>
                <a:t>2</a:t>
              </a:r>
            </a:p>
          </p:txBody>
        </p:sp>
        <p:sp>
          <p:nvSpPr>
            <p:cNvPr id="28" name="TextBox 28"/>
            <p:cNvSpPr txBox="1"/>
            <p:nvPr/>
          </p:nvSpPr>
          <p:spPr>
            <a:xfrm>
              <a:off x="2522838" y="298778"/>
              <a:ext cx="15112533" cy="940858"/>
            </a:xfrm>
            <a:prstGeom prst="rect">
              <a:avLst/>
            </a:prstGeom>
          </p:spPr>
          <p:txBody>
            <a:bodyPr lIns="0" tIns="0" rIns="0" bIns="0" rtlCol="0" anchor="t">
              <a:spAutoFit/>
            </a:bodyPr>
            <a:lstStyle/>
            <a:p>
              <a:pPr algn="l">
                <a:lnSpc>
                  <a:spcPts val="5300"/>
                </a:lnSpc>
              </a:pPr>
              <a:r>
                <a:rPr lang="en-US" sz="5000" spc="500">
                  <a:solidFill>
                    <a:srgbClr val="FFFFFF"/>
                  </a:solidFill>
                  <a:latin typeface="Paytone One"/>
                  <a:ea typeface="Paytone One"/>
                  <a:cs typeface="Paytone One"/>
                  <a:sym typeface="Paytone One"/>
                </a:rPr>
                <a:t>DATA DESCRIPTION</a:t>
              </a:r>
            </a:p>
          </p:txBody>
        </p:sp>
        <p:sp>
          <p:nvSpPr>
            <p:cNvPr id="29" name="TextBox 29"/>
            <p:cNvSpPr txBox="1"/>
            <p:nvPr/>
          </p:nvSpPr>
          <p:spPr>
            <a:xfrm>
              <a:off x="2522838" y="1650233"/>
              <a:ext cx="17309545" cy="514054"/>
            </a:xfrm>
            <a:prstGeom prst="rect">
              <a:avLst/>
            </a:prstGeom>
          </p:spPr>
          <p:txBody>
            <a:bodyPr lIns="0" tIns="0" rIns="0" bIns="0" rtlCol="0" anchor="t">
              <a:spAutoFit/>
            </a:bodyPr>
            <a:lstStyle/>
            <a:p>
              <a:pPr algn="l">
                <a:lnSpc>
                  <a:spcPts val="2967"/>
                </a:lnSpc>
              </a:pPr>
              <a:r>
                <a:rPr lang="en-US" sz="2799" spc="279">
                  <a:solidFill>
                    <a:srgbClr val="FFFFFF"/>
                  </a:solidFill>
                  <a:latin typeface="Montaser Arabic"/>
                  <a:ea typeface="Montaser Arabic"/>
                  <a:cs typeface="Montaser Arabic"/>
                  <a:sym typeface="Montaser Arabic"/>
                </a:rPr>
                <a:t>Present the dataset, key attributes and visualize data</a:t>
              </a:r>
            </a:p>
          </p:txBody>
        </p:sp>
      </p:grpSp>
      <p:grpSp>
        <p:nvGrpSpPr>
          <p:cNvPr id="30" name="Group 30"/>
          <p:cNvGrpSpPr/>
          <p:nvPr/>
        </p:nvGrpSpPr>
        <p:grpSpPr>
          <a:xfrm>
            <a:off x="1509661" y="6569359"/>
            <a:ext cx="15268678" cy="1859454"/>
            <a:chOff x="0" y="0"/>
            <a:chExt cx="20358237" cy="2479273"/>
          </a:xfrm>
        </p:grpSpPr>
        <p:grpSp>
          <p:nvGrpSpPr>
            <p:cNvPr id="31" name="Group 31"/>
            <p:cNvGrpSpPr/>
            <p:nvPr/>
          </p:nvGrpSpPr>
          <p:grpSpPr>
            <a:xfrm>
              <a:off x="0" y="0"/>
              <a:ext cx="20358237" cy="2479273"/>
              <a:chOff x="0" y="0"/>
              <a:chExt cx="4090649" cy="497963"/>
            </a:xfrm>
          </p:grpSpPr>
          <p:sp>
            <p:nvSpPr>
              <p:cNvPr id="32" name="Freeform 32"/>
              <p:cNvSpPr/>
              <p:nvPr/>
            </p:nvSpPr>
            <p:spPr>
              <a:xfrm>
                <a:off x="0" y="0"/>
                <a:ext cx="4090650" cy="497963"/>
              </a:xfrm>
              <a:custGeom>
                <a:avLst/>
                <a:gdLst/>
                <a:ahLst/>
                <a:cxnLst/>
                <a:rect l="l" t="t" r="r" b="b"/>
                <a:pathLst>
                  <a:path w="4090650" h="497963">
                    <a:moveTo>
                      <a:pt x="4090650" y="42085"/>
                    </a:moveTo>
                    <a:lnTo>
                      <a:pt x="4090650" y="455878"/>
                    </a:lnTo>
                    <a:cubicBezTo>
                      <a:pt x="4090650" y="467040"/>
                      <a:pt x="4086216" y="477744"/>
                      <a:pt x="4078323" y="485637"/>
                    </a:cubicBezTo>
                    <a:cubicBezTo>
                      <a:pt x="4070431" y="493529"/>
                      <a:pt x="4059726" y="497963"/>
                      <a:pt x="4048565" y="497963"/>
                    </a:cubicBezTo>
                    <a:lnTo>
                      <a:pt x="42085" y="497963"/>
                    </a:lnTo>
                    <a:cubicBezTo>
                      <a:pt x="18842" y="497963"/>
                      <a:pt x="0" y="479121"/>
                      <a:pt x="0" y="455878"/>
                    </a:cubicBezTo>
                    <a:lnTo>
                      <a:pt x="0" y="42085"/>
                    </a:lnTo>
                    <a:cubicBezTo>
                      <a:pt x="0" y="18842"/>
                      <a:pt x="18842" y="0"/>
                      <a:pt x="42085" y="0"/>
                    </a:cubicBezTo>
                    <a:lnTo>
                      <a:pt x="4048565" y="0"/>
                    </a:lnTo>
                    <a:cubicBezTo>
                      <a:pt x="4071808" y="0"/>
                      <a:pt x="4090650" y="18842"/>
                      <a:pt x="4090650" y="42085"/>
                    </a:cubicBezTo>
                    <a:close/>
                  </a:path>
                </a:pathLst>
              </a:custGeom>
              <a:solidFill>
                <a:srgbClr val="194A8D"/>
              </a:solidFill>
            </p:spPr>
            <p:txBody>
              <a:bodyPr/>
              <a:lstStyle/>
              <a:p>
                <a:endParaRPr lang="en-US"/>
              </a:p>
            </p:txBody>
          </p:sp>
          <p:sp>
            <p:nvSpPr>
              <p:cNvPr id="33" name="TextBox 33"/>
              <p:cNvSpPr txBox="1"/>
              <p:nvPr/>
            </p:nvSpPr>
            <p:spPr>
              <a:xfrm>
                <a:off x="0" y="-47625"/>
                <a:ext cx="4090649" cy="545588"/>
              </a:xfrm>
              <a:prstGeom prst="rect">
                <a:avLst/>
              </a:prstGeom>
            </p:spPr>
            <p:txBody>
              <a:bodyPr lIns="49940" tIns="49940" rIns="49940" bIns="49940" rtlCol="0" anchor="ctr"/>
              <a:lstStyle/>
              <a:p>
                <a:pPr algn="ctr">
                  <a:lnSpc>
                    <a:spcPts val="2659"/>
                  </a:lnSpc>
                </a:pPr>
                <a:endParaRPr/>
              </a:p>
            </p:txBody>
          </p:sp>
        </p:grpSp>
        <p:grpSp>
          <p:nvGrpSpPr>
            <p:cNvPr id="34" name="Group 34"/>
            <p:cNvGrpSpPr/>
            <p:nvPr/>
          </p:nvGrpSpPr>
          <p:grpSpPr>
            <a:xfrm>
              <a:off x="0" y="0"/>
              <a:ext cx="2187511" cy="2479273"/>
              <a:chOff x="0" y="0"/>
              <a:chExt cx="439541" cy="498166"/>
            </a:xfrm>
          </p:grpSpPr>
          <p:sp>
            <p:nvSpPr>
              <p:cNvPr id="35" name="Freeform 35"/>
              <p:cNvSpPr/>
              <p:nvPr/>
            </p:nvSpPr>
            <p:spPr>
              <a:xfrm>
                <a:off x="0" y="0"/>
                <a:ext cx="439541" cy="498166"/>
              </a:xfrm>
              <a:custGeom>
                <a:avLst/>
                <a:gdLst/>
                <a:ahLst/>
                <a:cxnLst/>
                <a:rect l="l" t="t" r="r" b="b"/>
                <a:pathLst>
                  <a:path w="439541" h="498166">
                    <a:moveTo>
                      <a:pt x="219771" y="0"/>
                    </a:moveTo>
                    <a:lnTo>
                      <a:pt x="219771" y="0"/>
                    </a:lnTo>
                    <a:cubicBezTo>
                      <a:pt x="341147" y="0"/>
                      <a:pt x="439541" y="98395"/>
                      <a:pt x="439541" y="219771"/>
                    </a:cubicBezTo>
                    <a:lnTo>
                      <a:pt x="439541" y="278395"/>
                    </a:lnTo>
                    <a:cubicBezTo>
                      <a:pt x="439541" y="399771"/>
                      <a:pt x="341147" y="498166"/>
                      <a:pt x="219771" y="498166"/>
                    </a:cubicBezTo>
                    <a:lnTo>
                      <a:pt x="219771" y="498166"/>
                    </a:lnTo>
                    <a:cubicBezTo>
                      <a:pt x="98395" y="498166"/>
                      <a:pt x="0" y="399771"/>
                      <a:pt x="0" y="278395"/>
                    </a:cubicBezTo>
                    <a:lnTo>
                      <a:pt x="0" y="219771"/>
                    </a:lnTo>
                    <a:cubicBezTo>
                      <a:pt x="0" y="98395"/>
                      <a:pt x="98395" y="0"/>
                      <a:pt x="219771" y="0"/>
                    </a:cubicBezTo>
                    <a:close/>
                  </a:path>
                </a:pathLst>
              </a:custGeom>
              <a:solidFill>
                <a:srgbClr val="6299E4"/>
              </a:solidFill>
            </p:spPr>
            <p:txBody>
              <a:bodyPr/>
              <a:lstStyle/>
              <a:p>
                <a:endParaRPr lang="en-US"/>
              </a:p>
            </p:txBody>
          </p:sp>
          <p:sp>
            <p:nvSpPr>
              <p:cNvPr id="36" name="TextBox 36"/>
              <p:cNvSpPr txBox="1"/>
              <p:nvPr/>
            </p:nvSpPr>
            <p:spPr>
              <a:xfrm>
                <a:off x="0" y="-47625"/>
                <a:ext cx="439541" cy="545791"/>
              </a:xfrm>
              <a:prstGeom prst="rect">
                <a:avLst/>
              </a:prstGeom>
            </p:spPr>
            <p:txBody>
              <a:bodyPr lIns="49940" tIns="49940" rIns="49940" bIns="49940" rtlCol="0" anchor="ctr"/>
              <a:lstStyle/>
              <a:p>
                <a:pPr algn="ctr">
                  <a:lnSpc>
                    <a:spcPts val="2659"/>
                  </a:lnSpc>
                </a:pPr>
                <a:endParaRPr/>
              </a:p>
            </p:txBody>
          </p:sp>
        </p:grpSp>
        <p:grpSp>
          <p:nvGrpSpPr>
            <p:cNvPr id="37" name="Group 37"/>
            <p:cNvGrpSpPr/>
            <p:nvPr/>
          </p:nvGrpSpPr>
          <p:grpSpPr>
            <a:xfrm>
              <a:off x="1092821" y="0"/>
              <a:ext cx="1094690" cy="2479273"/>
              <a:chOff x="0" y="0"/>
              <a:chExt cx="219958" cy="498166"/>
            </a:xfrm>
          </p:grpSpPr>
          <p:sp>
            <p:nvSpPr>
              <p:cNvPr id="38" name="Freeform 38"/>
              <p:cNvSpPr/>
              <p:nvPr/>
            </p:nvSpPr>
            <p:spPr>
              <a:xfrm>
                <a:off x="0" y="0"/>
                <a:ext cx="219958" cy="498166"/>
              </a:xfrm>
              <a:custGeom>
                <a:avLst/>
                <a:gdLst/>
                <a:ahLst/>
                <a:cxnLst/>
                <a:rect l="l" t="t" r="r" b="b"/>
                <a:pathLst>
                  <a:path w="219958" h="498166">
                    <a:moveTo>
                      <a:pt x="0" y="0"/>
                    </a:moveTo>
                    <a:lnTo>
                      <a:pt x="219958" y="0"/>
                    </a:lnTo>
                    <a:lnTo>
                      <a:pt x="219958" y="498166"/>
                    </a:lnTo>
                    <a:lnTo>
                      <a:pt x="0" y="498166"/>
                    </a:lnTo>
                    <a:close/>
                  </a:path>
                </a:pathLst>
              </a:custGeom>
              <a:solidFill>
                <a:srgbClr val="6299E4"/>
              </a:solidFill>
            </p:spPr>
            <p:txBody>
              <a:bodyPr/>
              <a:lstStyle/>
              <a:p>
                <a:endParaRPr lang="en-US"/>
              </a:p>
            </p:txBody>
          </p:sp>
          <p:sp>
            <p:nvSpPr>
              <p:cNvPr id="39" name="TextBox 39"/>
              <p:cNvSpPr txBox="1"/>
              <p:nvPr/>
            </p:nvSpPr>
            <p:spPr>
              <a:xfrm>
                <a:off x="0" y="-47625"/>
                <a:ext cx="219958" cy="545791"/>
              </a:xfrm>
              <a:prstGeom prst="rect">
                <a:avLst/>
              </a:prstGeom>
            </p:spPr>
            <p:txBody>
              <a:bodyPr lIns="49940" tIns="49940" rIns="49940" bIns="49940" rtlCol="0" anchor="ctr"/>
              <a:lstStyle/>
              <a:p>
                <a:pPr algn="ctr">
                  <a:lnSpc>
                    <a:spcPts val="2659"/>
                  </a:lnSpc>
                </a:pPr>
                <a:endParaRPr/>
              </a:p>
            </p:txBody>
          </p:sp>
        </p:grpSp>
        <p:sp>
          <p:nvSpPr>
            <p:cNvPr id="40" name="TextBox 40"/>
            <p:cNvSpPr txBox="1"/>
            <p:nvPr/>
          </p:nvSpPr>
          <p:spPr>
            <a:xfrm>
              <a:off x="795700" y="691075"/>
              <a:ext cx="596112" cy="1192372"/>
            </a:xfrm>
            <a:prstGeom prst="rect">
              <a:avLst/>
            </a:prstGeom>
          </p:spPr>
          <p:txBody>
            <a:bodyPr lIns="0" tIns="0" rIns="0" bIns="0" rtlCol="0" anchor="t">
              <a:spAutoFit/>
            </a:bodyPr>
            <a:lstStyle/>
            <a:p>
              <a:pPr algn="l">
                <a:lnSpc>
                  <a:spcPts val="6773"/>
                </a:lnSpc>
              </a:pPr>
              <a:r>
                <a:rPr lang="en-US" sz="6389" spc="638">
                  <a:solidFill>
                    <a:srgbClr val="FFFFFF"/>
                  </a:solidFill>
                  <a:latin typeface="Paytone One"/>
                  <a:ea typeface="Paytone One"/>
                  <a:cs typeface="Paytone One"/>
                  <a:sym typeface="Paytone One"/>
                </a:rPr>
                <a:t>3</a:t>
              </a:r>
            </a:p>
          </p:txBody>
        </p:sp>
        <p:sp>
          <p:nvSpPr>
            <p:cNvPr id="41" name="TextBox 41"/>
            <p:cNvSpPr txBox="1"/>
            <p:nvPr/>
          </p:nvSpPr>
          <p:spPr>
            <a:xfrm>
              <a:off x="2522838" y="298778"/>
              <a:ext cx="15112533" cy="940858"/>
            </a:xfrm>
            <a:prstGeom prst="rect">
              <a:avLst/>
            </a:prstGeom>
          </p:spPr>
          <p:txBody>
            <a:bodyPr lIns="0" tIns="0" rIns="0" bIns="0" rtlCol="0" anchor="t">
              <a:spAutoFit/>
            </a:bodyPr>
            <a:lstStyle/>
            <a:p>
              <a:pPr algn="l">
                <a:lnSpc>
                  <a:spcPts val="5300"/>
                </a:lnSpc>
              </a:pPr>
              <a:r>
                <a:rPr lang="en-US" sz="5000" spc="500">
                  <a:solidFill>
                    <a:srgbClr val="FFFFFF"/>
                  </a:solidFill>
                  <a:latin typeface="Paytone One"/>
                  <a:ea typeface="Paytone One"/>
                  <a:cs typeface="Paytone One"/>
                  <a:sym typeface="Paytone One"/>
                </a:rPr>
                <a:t>SURVEY METHODS &amp; MODELS</a:t>
              </a:r>
            </a:p>
          </p:txBody>
        </p:sp>
        <p:sp>
          <p:nvSpPr>
            <p:cNvPr id="42" name="TextBox 42"/>
            <p:cNvSpPr txBox="1"/>
            <p:nvPr/>
          </p:nvSpPr>
          <p:spPr>
            <a:xfrm>
              <a:off x="2522838" y="1650233"/>
              <a:ext cx="17309545" cy="514054"/>
            </a:xfrm>
            <a:prstGeom prst="rect">
              <a:avLst/>
            </a:prstGeom>
          </p:spPr>
          <p:txBody>
            <a:bodyPr lIns="0" tIns="0" rIns="0" bIns="0" rtlCol="0" anchor="t">
              <a:spAutoFit/>
            </a:bodyPr>
            <a:lstStyle/>
            <a:p>
              <a:pPr algn="l">
                <a:lnSpc>
                  <a:spcPts val="2967"/>
                </a:lnSpc>
              </a:pPr>
              <a:r>
                <a:rPr lang="en-US" sz="2799" spc="279">
                  <a:solidFill>
                    <a:srgbClr val="FFFFFF"/>
                  </a:solidFill>
                  <a:latin typeface="Montaser Arabic"/>
                  <a:ea typeface="Montaser Arabic"/>
                  <a:cs typeface="Montaser Arabic"/>
                  <a:sym typeface="Montaser Arabic"/>
                </a:rPr>
                <a:t>Outline the survey methods and predictive models applied</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grpSp>
        <p:nvGrpSpPr>
          <p:cNvPr id="2" name="Group 2"/>
          <p:cNvGrpSpPr/>
          <p:nvPr/>
        </p:nvGrpSpPr>
        <p:grpSpPr>
          <a:xfrm>
            <a:off x="0" y="2786908"/>
            <a:ext cx="8990974" cy="2034313"/>
            <a:chOff x="0" y="0"/>
            <a:chExt cx="2186727" cy="494772"/>
          </a:xfrm>
        </p:grpSpPr>
        <p:sp>
          <p:nvSpPr>
            <p:cNvPr id="3" name="Freeform 3"/>
            <p:cNvSpPr/>
            <p:nvPr/>
          </p:nvSpPr>
          <p:spPr>
            <a:xfrm>
              <a:off x="0" y="0"/>
              <a:ext cx="2186727" cy="494772"/>
            </a:xfrm>
            <a:custGeom>
              <a:avLst/>
              <a:gdLst/>
              <a:ahLst/>
              <a:cxnLst/>
              <a:rect l="l" t="t" r="r" b="b"/>
              <a:pathLst>
                <a:path w="2186727" h="494772">
                  <a:moveTo>
                    <a:pt x="0" y="0"/>
                  </a:moveTo>
                  <a:lnTo>
                    <a:pt x="2186727" y="0"/>
                  </a:lnTo>
                  <a:lnTo>
                    <a:pt x="2186727" y="494772"/>
                  </a:lnTo>
                  <a:lnTo>
                    <a:pt x="0" y="494772"/>
                  </a:lnTo>
                  <a:close/>
                </a:path>
              </a:pathLst>
            </a:custGeom>
            <a:solidFill>
              <a:srgbClr val="FFFFFF"/>
            </a:solidFill>
          </p:spPr>
          <p:txBody>
            <a:bodyPr/>
            <a:lstStyle/>
            <a:p>
              <a:endParaRPr lang="en-US"/>
            </a:p>
          </p:txBody>
        </p:sp>
        <p:sp>
          <p:nvSpPr>
            <p:cNvPr id="4" name="TextBox 4"/>
            <p:cNvSpPr txBox="1"/>
            <p:nvPr/>
          </p:nvSpPr>
          <p:spPr>
            <a:xfrm>
              <a:off x="0" y="-38100"/>
              <a:ext cx="2186727" cy="532872"/>
            </a:xfrm>
            <a:prstGeom prst="rect">
              <a:avLst/>
            </a:prstGeom>
          </p:spPr>
          <p:txBody>
            <a:bodyPr lIns="50800" tIns="50800" rIns="50800" bIns="50800" rtlCol="0" anchor="ctr"/>
            <a:lstStyle/>
            <a:p>
              <a:pPr algn="ctr">
                <a:lnSpc>
                  <a:spcPts val="2659"/>
                </a:lnSpc>
              </a:pPr>
              <a:endParaRPr/>
            </a:p>
          </p:txBody>
        </p:sp>
      </p:grpSp>
      <p:grpSp>
        <p:nvGrpSpPr>
          <p:cNvPr id="5" name="Group 5"/>
          <p:cNvGrpSpPr/>
          <p:nvPr/>
        </p:nvGrpSpPr>
        <p:grpSpPr>
          <a:xfrm>
            <a:off x="9297026" y="2786766"/>
            <a:ext cx="8990974" cy="2034455"/>
            <a:chOff x="0" y="0"/>
            <a:chExt cx="2186727" cy="494807"/>
          </a:xfrm>
        </p:grpSpPr>
        <p:sp>
          <p:nvSpPr>
            <p:cNvPr id="6" name="Freeform 6"/>
            <p:cNvSpPr/>
            <p:nvPr/>
          </p:nvSpPr>
          <p:spPr>
            <a:xfrm>
              <a:off x="0" y="0"/>
              <a:ext cx="2186727" cy="494807"/>
            </a:xfrm>
            <a:custGeom>
              <a:avLst/>
              <a:gdLst/>
              <a:ahLst/>
              <a:cxnLst/>
              <a:rect l="l" t="t" r="r" b="b"/>
              <a:pathLst>
                <a:path w="2186727" h="494807">
                  <a:moveTo>
                    <a:pt x="0" y="0"/>
                  </a:moveTo>
                  <a:lnTo>
                    <a:pt x="2186727" y="0"/>
                  </a:lnTo>
                  <a:lnTo>
                    <a:pt x="2186727" y="494807"/>
                  </a:lnTo>
                  <a:lnTo>
                    <a:pt x="0" y="494807"/>
                  </a:lnTo>
                  <a:close/>
                </a:path>
              </a:pathLst>
            </a:custGeom>
            <a:solidFill>
              <a:srgbClr val="FFFFFF"/>
            </a:solidFill>
          </p:spPr>
          <p:txBody>
            <a:bodyPr/>
            <a:lstStyle/>
            <a:p>
              <a:endParaRPr lang="en-US"/>
            </a:p>
          </p:txBody>
        </p:sp>
        <p:sp>
          <p:nvSpPr>
            <p:cNvPr id="7" name="TextBox 7"/>
            <p:cNvSpPr txBox="1"/>
            <p:nvPr/>
          </p:nvSpPr>
          <p:spPr>
            <a:xfrm>
              <a:off x="0" y="-38100"/>
              <a:ext cx="2186727" cy="532907"/>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6488490" y="2786623"/>
            <a:ext cx="2216966" cy="1615785"/>
            <a:chOff x="0" y="0"/>
            <a:chExt cx="539196" cy="392981"/>
          </a:xfrm>
        </p:grpSpPr>
        <p:sp>
          <p:nvSpPr>
            <p:cNvPr id="9" name="Freeform 9"/>
            <p:cNvSpPr/>
            <p:nvPr/>
          </p:nvSpPr>
          <p:spPr>
            <a:xfrm>
              <a:off x="0" y="0"/>
              <a:ext cx="539196" cy="392981"/>
            </a:xfrm>
            <a:custGeom>
              <a:avLst/>
              <a:gdLst/>
              <a:ahLst/>
              <a:cxnLst/>
              <a:rect l="l" t="t" r="r" b="b"/>
              <a:pathLst>
                <a:path w="539196" h="392981">
                  <a:moveTo>
                    <a:pt x="0" y="0"/>
                  </a:moveTo>
                  <a:lnTo>
                    <a:pt x="539196" y="0"/>
                  </a:lnTo>
                  <a:lnTo>
                    <a:pt x="539196" y="392981"/>
                  </a:lnTo>
                  <a:lnTo>
                    <a:pt x="0" y="392981"/>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10" name="TextBox 10"/>
            <p:cNvSpPr txBox="1"/>
            <p:nvPr/>
          </p:nvSpPr>
          <p:spPr>
            <a:xfrm>
              <a:off x="0" y="-47625"/>
              <a:ext cx="539196" cy="440606"/>
            </a:xfrm>
            <a:prstGeom prst="rect">
              <a:avLst/>
            </a:prstGeom>
          </p:spPr>
          <p:txBody>
            <a:bodyPr lIns="50800" tIns="50800" rIns="50800" bIns="50800" rtlCol="0" anchor="ctr"/>
            <a:lstStyle/>
            <a:p>
              <a:pPr algn="ctr">
                <a:lnSpc>
                  <a:spcPts val="2659"/>
                </a:lnSpc>
              </a:pPr>
              <a:endParaRPr/>
            </a:p>
          </p:txBody>
        </p:sp>
      </p:grpSp>
      <p:sp>
        <p:nvSpPr>
          <p:cNvPr id="11" name="Freeform 11"/>
          <p:cNvSpPr/>
          <p:nvPr/>
        </p:nvSpPr>
        <p:spPr>
          <a:xfrm>
            <a:off x="6782639" y="2128887"/>
            <a:ext cx="1628668" cy="2273521"/>
          </a:xfrm>
          <a:custGeom>
            <a:avLst/>
            <a:gdLst/>
            <a:ahLst/>
            <a:cxnLst/>
            <a:rect l="l" t="t" r="r" b="b"/>
            <a:pathLst>
              <a:path w="1628668" h="2273521">
                <a:moveTo>
                  <a:pt x="0" y="0"/>
                </a:moveTo>
                <a:lnTo>
                  <a:pt x="1628668" y="0"/>
                </a:lnTo>
                <a:lnTo>
                  <a:pt x="1628668" y="2273521"/>
                </a:lnTo>
                <a:lnTo>
                  <a:pt x="0" y="227352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p:cNvGrpSpPr/>
          <p:nvPr/>
        </p:nvGrpSpPr>
        <p:grpSpPr>
          <a:xfrm>
            <a:off x="9581524" y="2786623"/>
            <a:ext cx="2216966" cy="1615785"/>
            <a:chOff x="0" y="0"/>
            <a:chExt cx="539196" cy="392981"/>
          </a:xfrm>
        </p:grpSpPr>
        <p:sp>
          <p:nvSpPr>
            <p:cNvPr id="13" name="Freeform 13"/>
            <p:cNvSpPr/>
            <p:nvPr/>
          </p:nvSpPr>
          <p:spPr>
            <a:xfrm>
              <a:off x="0" y="0"/>
              <a:ext cx="539196" cy="392981"/>
            </a:xfrm>
            <a:custGeom>
              <a:avLst/>
              <a:gdLst/>
              <a:ahLst/>
              <a:cxnLst/>
              <a:rect l="l" t="t" r="r" b="b"/>
              <a:pathLst>
                <a:path w="539196" h="392981">
                  <a:moveTo>
                    <a:pt x="0" y="0"/>
                  </a:moveTo>
                  <a:lnTo>
                    <a:pt x="539196" y="0"/>
                  </a:lnTo>
                  <a:lnTo>
                    <a:pt x="539196" y="392981"/>
                  </a:lnTo>
                  <a:lnTo>
                    <a:pt x="0" y="392981"/>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14" name="TextBox 14"/>
            <p:cNvSpPr txBox="1"/>
            <p:nvPr/>
          </p:nvSpPr>
          <p:spPr>
            <a:xfrm>
              <a:off x="0" y="-47625"/>
              <a:ext cx="539196" cy="440606"/>
            </a:xfrm>
            <a:prstGeom prst="rect">
              <a:avLst/>
            </a:prstGeom>
          </p:spPr>
          <p:txBody>
            <a:bodyPr lIns="50800" tIns="50800" rIns="50800" bIns="50800" rtlCol="0" anchor="ctr"/>
            <a:lstStyle/>
            <a:p>
              <a:pPr algn="ctr">
                <a:lnSpc>
                  <a:spcPts val="2659"/>
                </a:lnSpc>
              </a:pPr>
              <a:endParaRPr/>
            </a:p>
          </p:txBody>
        </p:sp>
      </p:grpSp>
      <p:grpSp>
        <p:nvGrpSpPr>
          <p:cNvPr id="15" name="Group 15"/>
          <p:cNvGrpSpPr/>
          <p:nvPr/>
        </p:nvGrpSpPr>
        <p:grpSpPr>
          <a:xfrm>
            <a:off x="0" y="5745942"/>
            <a:ext cx="8990974" cy="2034313"/>
            <a:chOff x="0" y="0"/>
            <a:chExt cx="2186727" cy="494772"/>
          </a:xfrm>
        </p:grpSpPr>
        <p:sp>
          <p:nvSpPr>
            <p:cNvPr id="16" name="Freeform 16"/>
            <p:cNvSpPr/>
            <p:nvPr/>
          </p:nvSpPr>
          <p:spPr>
            <a:xfrm>
              <a:off x="0" y="0"/>
              <a:ext cx="2186727" cy="494772"/>
            </a:xfrm>
            <a:custGeom>
              <a:avLst/>
              <a:gdLst/>
              <a:ahLst/>
              <a:cxnLst/>
              <a:rect l="l" t="t" r="r" b="b"/>
              <a:pathLst>
                <a:path w="2186727" h="494772">
                  <a:moveTo>
                    <a:pt x="0" y="0"/>
                  </a:moveTo>
                  <a:lnTo>
                    <a:pt x="2186727" y="0"/>
                  </a:lnTo>
                  <a:lnTo>
                    <a:pt x="2186727" y="494772"/>
                  </a:lnTo>
                  <a:lnTo>
                    <a:pt x="0" y="494772"/>
                  </a:lnTo>
                  <a:close/>
                </a:path>
              </a:pathLst>
            </a:custGeom>
            <a:solidFill>
              <a:srgbClr val="FFFFFF"/>
            </a:solidFill>
          </p:spPr>
          <p:txBody>
            <a:bodyPr/>
            <a:lstStyle/>
            <a:p>
              <a:endParaRPr lang="en-US"/>
            </a:p>
          </p:txBody>
        </p:sp>
        <p:sp>
          <p:nvSpPr>
            <p:cNvPr id="17" name="TextBox 17"/>
            <p:cNvSpPr txBox="1"/>
            <p:nvPr/>
          </p:nvSpPr>
          <p:spPr>
            <a:xfrm>
              <a:off x="0" y="-38100"/>
              <a:ext cx="2186727" cy="532872"/>
            </a:xfrm>
            <a:prstGeom prst="rect">
              <a:avLst/>
            </a:prstGeom>
          </p:spPr>
          <p:txBody>
            <a:bodyPr lIns="50800" tIns="50800" rIns="50800" bIns="50800" rtlCol="0" anchor="ctr"/>
            <a:lstStyle/>
            <a:p>
              <a:pPr algn="ctr">
                <a:lnSpc>
                  <a:spcPts val="2659"/>
                </a:lnSpc>
              </a:pPr>
              <a:endParaRPr/>
            </a:p>
          </p:txBody>
        </p:sp>
      </p:grpSp>
      <p:grpSp>
        <p:nvGrpSpPr>
          <p:cNvPr id="18" name="Group 18"/>
          <p:cNvGrpSpPr/>
          <p:nvPr/>
        </p:nvGrpSpPr>
        <p:grpSpPr>
          <a:xfrm>
            <a:off x="9297026" y="5745800"/>
            <a:ext cx="8990974" cy="2034455"/>
            <a:chOff x="0" y="0"/>
            <a:chExt cx="2186727" cy="494807"/>
          </a:xfrm>
        </p:grpSpPr>
        <p:sp>
          <p:nvSpPr>
            <p:cNvPr id="19" name="Freeform 19"/>
            <p:cNvSpPr/>
            <p:nvPr/>
          </p:nvSpPr>
          <p:spPr>
            <a:xfrm>
              <a:off x="0" y="0"/>
              <a:ext cx="2186727" cy="494807"/>
            </a:xfrm>
            <a:custGeom>
              <a:avLst/>
              <a:gdLst/>
              <a:ahLst/>
              <a:cxnLst/>
              <a:rect l="l" t="t" r="r" b="b"/>
              <a:pathLst>
                <a:path w="2186727" h="494807">
                  <a:moveTo>
                    <a:pt x="0" y="0"/>
                  </a:moveTo>
                  <a:lnTo>
                    <a:pt x="2186727" y="0"/>
                  </a:lnTo>
                  <a:lnTo>
                    <a:pt x="2186727" y="494807"/>
                  </a:lnTo>
                  <a:lnTo>
                    <a:pt x="0" y="494807"/>
                  </a:lnTo>
                  <a:close/>
                </a:path>
              </a:pathLst>
            </a:custGeom>
            <a:solidFill>
              <a:srgbClr val="FFFFFF"/>
            </a:solidFill>
          </p:spPr>
          <p:txBody>
            <a:bodyPr/>
            <a:lstStyle/>
            <a:p>
              <a:endParaRPr lang="en-US"/>
            </a:p>
          </p:txBody>
        </p:sp>
        <p:sp>
          <p:nvSpPr>
            <p:cNvPr id="20" name="TextBox 20"/>
            <p:cNvSpPr txBox="1"/>
            <p:nvPr/>
          </p:nvSpPr>
          <p:spPr>
            <a:xfrm>
              <a:off x="0" y="-38100"/>
              <a:ext cx="2186727" cy="532907"/>
            </a:xfrm>
            <a:prstGeom prst="rect">
              <a:avLst/>
            </a:prstGeom>
          </p:spPr>
          <p:txBody>
            <a:bodyPr lIns="50800" tIns="50800" rIns="50800" bIns="50800" rtlCol="0" anchor="ctr"/>
            <a:lstStyle/>
            <a:p>
              <a:pPr algn="ctr">
                <a:lnSpc>
                  <a:spcPts val="2659"/>
                </a:lnSpc>
              </a:pPr>
              <a:endParaRPr/>
            </a:p>
          </p:txBody>
        </p:sp>
      </p:grpSp>
      <p:grpSp>
        <p:nvGrpSpPr>
          <p:cNvPr id="21" name="Group 21"/>
          <p:cNvGrpSpPr/>
          <p:nvPr/>
        </p:nvGrpSpPr>
        <p:grpSpPr>
          <a:xfrm>
            <a:off x="6488490" y="5745657"/>
            <a:ext cx="2216966" cy="1615785"/>
            <a:chOff x="0" y="0"/>
            <a:chExt cx="539196" cy="392981"/>
          </a:xfrm>
        </p:grpSpPr>
        <p:sp>
          <p:nvSpPr>
            <p:cNvPr id="22" name="Freeform 22"/>
            <p:cNvSpPr/>
            <p:nvPr/>
          </p:nvSpPr>
          <p:spPr>
            <a:xfrm>
              <a:off x="0" y="0"/>
              <a:ext cx="539196" cy="392981"/>
            </a:xfrm>
            <a:custGeom>
              <a:avLst/>
              <a:gdLst/>
              <a:ahLst/>
              <a:cxnLst/>
              <a:rect l="l" t="t" r="r" b="b"/>
              <a:pathLst>
                <a:path w="539196" h="392981">
                  <a:moveTo>
                    <a:pt x="0" y="0"/>
                  </a:moveTo>
                  <a:lnTo>
                    <a:pt x="539196" y="0"/>
                  </a:lnTo>
                  <a:lnTo>
                    <a:pt x="539196" y="392981"/>
                  </a:lnTo>
                  <a:lnTo>
                    <a:pt x="0" y="392981"/>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23" name="TextBox 23"/>
            <p:cNvSpPr txBox="1"/>
            <p:nvPr/>
          </p:nvSpPr>
          <p:spPr>
            <a:xfrm>
              <a:off x="0" y="-47625"/>
              <a:ext cx="539196" cy="440606"/>
            </a:xfrm>
            <a:prstGeom prst="rect">
              <a:avLst/>
            </a:prstGeom>
          </p:spPr>
          <p:txBody>
            <a:bodyPr lIns="50800" tIns="50800" rIns="50800" bIns="50800" rtlCol="0" anchor="ctr"/>
            <a:lstStyle/>
            <a:p>
              <a:pPr algn="ctr">
                <a:lnSpc>
                  <a:spcPts val="2659"/>
                </a:lnSpc>
              </a:pPr>
              <a:endParaRPr/>
            </a:p>
          </p:txBody>
        </p:sp>
      </p:grpSp>
      <p:grpSp>
        <p:nvGrpSpPr>
          <p:cNvPr id="24" name="Group 24"/>
          <p:cNvGrpSpPr/>
          <p:nvPr/>
        </p:nvGrpSpPr>
        <p:grpSpPr>
          <a:xfrm>
            <a:off x="9581524" y="5745657"/>
            <a:ext cx="2216966" cy="1615785"/>
            <a:chOff x="0" y="0"/>
            <a:chExt cx="539196" cy="392981"/>
          </a:xfrm>
        </p:grpSpPr>
        <p:sp>
          <p:nvSpPr>
            <p:cNvPr id="25" name="Freeform 25"/>
            <p:cNvSpPr/>
            <p:nvPr/>
          </p:nvSpPr>
          <p:spPr>
            <a:xfrm>
              <a:off x="0" y="0"/>
              <a:ext cx="539196" cy="392981"/>
            </a:xfrm>
            <a:custGeom>
              <a:avLst/>
              <a:gdLst/>
              <a:ahLst/>
              <a:cxnLst/>
              <a:rect l="l" t="t" r="r" b="b"/>
              <a:pathLst>
                <a:path w="539196" h="392981">
                  <a:moveTo>
                    <a:pt x="0" y="0"/>
                  </a:moveTo>
                  <a:lnTo>
                    <a:pt x="539196" y="0"/>
                  </a:lnTo>
                  <a:lnTo>
                    <a:pt x="539196" y="392981"/>
                  </a:lnTo>
                  <a:lnTo>
                    <a:pt x="0" y="392981"/>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26" name="TextBox 26"/>
            <p:cNvSpPr txBox="1"/>
            <p:nvPr/>
          </p:nvSpPr>
          <p:spPr>
            <a:xfrm>
              <a:off x="0" y="-47625"/>
              <a:ext cx="539196" cy="440606"/>
            </a:xfrm>
            <a:prstGeom prst="rect">
              <a:avLst/>
            </a:prstGeom>
          </p:spPr>
          <p:txBody>
            <a:bodyPr lIns="50800" tIns="50800" rIns="50800" bIns="50800" rtlCol="0" anchor="ctr"/>
            <a:lstStyle/>
            <a:p>
              <a:pPr algn="ctr">
                <a:lnSpc>
                  <a:spcPts val="2659"/>
                </a:lnSpc>
              </a:pPr>
              <a:endParaRPr/>
            </a:p>
          </p:txBody>
        </p:sp>
      </p:grpSp>
      <p:sp>
        <p:nvSpPr>
          <p:cNvPr id="27" name="TextBox 27"/>
          <p:cNvSpPr txBox="1"/>
          <p:nvPr/>
        </p:nvSpPr>
        <p:spPr>
          <a:xfrm>
            <a:off x="1028700" y="885752"/>
            <a:ext cx="11628814"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PROBLEM DEFINITION</a:t>
            </a:r>
          </a:p>
        </p:txBody>
      </p:sp>
      <p:sp>
        <p:nvSpPr>
          <p:cNvPr id="28" name="TextBox 28"/>
          <p:cNvSpPr txBox="1"/>
          <p:nvPr/>
        </p:nvSpPr>
        <p:spPr>
          <a:xfrm>
            <a:off x="943617" y="2958486"/>
            <a:ext cx="4953302" cy="807085"/>
          </a:xfrm>
          <a:prstGeom prst="rect">
            <a:avLst/>
          </a:prstGeom>
        </p:spPr>
        <p:txBody>
          <a:bodyPr lIns="0" tIns="0" rIns="0" bIns="0" rtlCol="0" anchor="t">
            <a:spAutoFit/>
          </a:bodyPr>
          <a:lstStyle/>
          <a:p>
            <a:pPr algn="l">
              <a:lnSpc>
                <a:spcPts val="3499"/>
              </a:lnSpc>
            </a:pPr>
            <a:r>
              <a:rPr lang="en-US" sz="2499" b="1">
                <a:solidFill>
                  <a:srgbClr val="194A8D"/>
                </a:solidFill>
                <a:latin typeface="Montaser Arabic Bold"/>
                <a:ea typeface="Montaser Arabic Bold"/>
                <a:cs typeface="Montaser Arabic Bold"/>
                <a:sym typeface="Montaser Arabic Bold"/>
              </a:rPr>
              <a:t>Problem Statement</a:t>
            </a:r>
          </a:p>
          <a:p>
            <a:pPr algn="l">
              <a:lnSpc>
                <a:spcPts val="3079"/>
              </a:lnSpc>
            </a:pPr>
            <a:r>
              <a:rPr lang="en-US" sz="2199">
                <a:solidFill>
                  <a:srgbClr val="194A8D"/>
                </a:solidFill>
                <a:latin typeface="Montaser Arabic"/>
                <a:ea typeface="Montaser Arabic"/>
                <a:cs typeface="Montaser Arabic"/>
                <a:sym typeface="Montaser Arabic"/>
              </a:rPr>
              <a:t>What is the problem to be solved?</a:t>
            </a:r>
          </a:p>
        </p:txBody>
      </p:sp>
      <p:sp>
        <p:nvSpPr>
          <p:cNvPr id="29" name="TextBox 29"/>
          <p:cNvSpPr txBox="1"/>
          <p:nvPr/>
        </p:nvSpPr>
        <p:spPr>
          <a:xfrm>
            <a:off x="12340781" y="5917520"/>
            <a:ext cx="4953302" cy="850900"/>
          </a:xfrm>
          <a:prstGeom prst="rect">
            <a:avLst/>
          </a:prstGeom>
        </p:spPr>
        <p:txBody>
          <a:bodyPr lIns="0" tIns="0" rIns="0" bIns="0" rtlCol="0" anchor="t">
            <a:spAutoFit/>
          </a:bodyPr>
          <a:lstStyle/>
          <a:p>
            <a:pPr algn="l">
              <a:lnSpc>
                <a:spcPts val="3499"/>
              </a:lnSpc>
            </a:pPr>
            <a:r>
              <a:rPr lang="en-US" sz="2499" b="1">
                <a:solidFill>
                  <a:srgbClr val="194A8D"/>
                </a:solidFill>
                <a:latin typeface="Montaser Arabic Bold"/>
                <a:ea typeface="Montaser Arabic Bold"/>
                <a:cs typeface="Montaser Arabic Bold"/>
                <a:sym typeface="Montaser Arabic Bold"/>
              </a:rPr>
              <a:t>Expected Outcome</a:t>
            </a:r>
          </a:p>
          <a:p>
            <a:pPr algn="l">
              <a:lnSpc>
                <a:spcPts val="3499"/>
              </a:lnSpc>
            </a:pPr>
            <a:r>
              <a:rPr lang="en-US" sz="2499">
                <a:solidFill>
                  <a:srgbClr val="194A8D"/>
                </a:solidFill>
                <a:latin typeface="Montaser Arabic"/>
                <a:ea typeface="Montaser Arabic"/>
                <a:cs typeface="Montaser Arabic"/>
                <a:sym typeface="Montaser Arabic"/>
              </a:rPr>
              <a:t>What is the expected output?</a:t>
            </a:r>
          </a:p>
        </p:txBody>
      </p:sp>
      <p:sp>
        <p:nvSpPr>
          <p:cNvPr id="30" name="Freeform 30"/>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4"/>
            <a:stretch>
              <a:fillRect/>
            </a:stretch>
          </a:blipFill>
        </p:spPr>
        <p:txBody>
          <a:bodyPr/>
          <a:lstStyle/>
          <a:p>
            <a:endParaRPr lang="en-US"/>
          </a:p>
        </p:txBody>
      </p:sp>
      <p:sp>
        <p:nvSpPr>
          <p:cNvPr id="31" name="Freeform 31"/>
          <p:cNvSpPr/>
          <p:nvPr/>
        </p:nvSpPr>
        <p:spPr>
          <a:xfrm>
            <a:off x="15936570" y="6763099"/>
            <a:ext cx="2891099" cy="5555874"/>
          </a:xfrm>
          <a:custGeom>
            <a:avLst/>
            <a:gdLst/>
            <a:ahLst/>
            <a:cxnLst/>
            <a:rect l="l" t="t" r="r" b="b"/>
            <a:pathLst>
              <a:path w="2891099" h="5555874">
                <a:moveTo>
                  <a:pt x="0" y="0"/>
                </a:moveTo>
                <a:lnTo>
                  <a:pt x="2891099" y="0"/>
                </a:lnTo>
                <a:lnTo>
                  <a:pt x="2891099" y="5555873"/>
                </a:lnTo>
                <a:lnTo>
                  <a:pt x="0" y="5555873"/>
                </a:lnTo>
                <a:lnTo>
                  <a:pt x="0" y="0"/>
                </a:lnTo>
                <a:close/>
              </a:path>
            </a:pathLst>
          </a:custGeom>
          <a:blipFill>
            <a:blip r:embed="rId4"/>
            <a:stretch>
              <a:fillRect/>
            </a:stretch>
          </a:blipFill>
        </p:spPr>
        <p:txBody>
          <a:bodyPr/>
          <a:lstStyle/>
          <a:p>
            <a:endParaRPr lang="en-US"/>
          </a:p>
        </p:txBody>
      </p:sp>
      <p:sp>
        <p:nvSpPr>
          <p:cNvPr id="32" name="Freeform 32"/>
          <p:cNvSpPr/>
          <p:nvPr/>
        </p:nvSpPr>
        <p:spPr>
          <a:xfrm>
            <a:off x="6843107" y="5330234"/>
            <a:ext cx="1628668" cy="1566482"/>
          </a:xfrm>
          <a:custGeom>
            <a:avLst/>
            <a:gdLst/>
            <a:ahLst/>
            <a:cxnLst/>
            <a:rect l="l" t="t" r="r" b="b"/>
            <a:pathLst>
              <a:path w="1628668" h="1566482">
                <a:moveTo>
                  <a:pt x="0" y="0"/>
                </a:moveTo>
                <a:lnTo>
                  <a:pt x="1628668" y="0"/>
                </a:lnTo>
                <a:lnTo>
                  <a:pt x="1628668" y="1566482"/>
                </a:lnTo>
                <a:lnTo>
                  <a:pt x="0" y="1566482"/>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33" name="Freeform 33"/>
          <p:cNvSpPr/>
          <p:nvPr/>
        </p:nvSpPr>
        <p:spPr>
          <a:xfrm>
            <a:off x="10265975" y="2317448"/>
            <a:ext cx="848064" cy="1896399"/>
          </a:xfrm>
          <a:custGeom>
            <a:avLst/>
            <a:gdLst/>
            <a:ahLst/>
            <a:cxnLst/>
            <a:rect l="l" t="t" r="r" b="b"/>
            <a:pathLst>
              <a:path w="848064" h="1896399">
                <a:moveTo>
                  <a:pt x="0" y="0"/>
                </a:moveTo>
                <a:lnTo>
                  <a:pt x="848063" y="0"/>
                </a:lnTo>
                <a:lnTo>
                  <a:pt x="848063" y="1896399"/>
                </a:lnTo>
                <a:lnTo>
                  <a:pt x="0" y="189639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34" name="Freeform 34"/>
          <p:cNvSpPr/>
          <p:nvPr/>
        </p:nvSpPr>
        <p:spPr>
          <a:xfrm>
            <a:off x="9862811" y="5278421"/>
            <a:ext cx="1654391" cy="1618295"/>
          </a:xfrm>
          <a:custGeom>
            <a:avLst/>
            <a:gdLst/>
            <a:ahLst/>
            <a:cxnLst/>
            <a:rect l="l" t="t" r="r" b="b"/>
            <a:pathLst>
              <a:path w="1654391" h="1618295">
                <a:moveTo>
                  <a:pt x="0" y="0"/>
                </a:moveTo>
                <a:lnTo>
                  <a:pt x="1654391" y="0"/>
                </a:lnTo>
                <a:lnTo>
                  <a:pt x="1654391" y="1618295"/>
                </a:lnTo>
                <a:lnTo>
                  <a:pt x="0" y="161829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sp>
        <p:nvSpPr>
          <p:cNvPr id="35" name="TextBox 35"/>
          <p:cNvSpPr txBox="1"/>
          <p:nvPr/>
        </p:nvSpPr>
        <p:spPr>
          <a:xfrm>
            <a:off x="12340781" y="2958486"/>
            <a:ext cx="4953302" cy="807085"/>
          </a:xfrm>
          <a:prstGeom prst="rect">
            <a:avLst/>
          </a:prstGeom>
        </p:spPr>
        <p:txBody>
          <a:bodyPr lIns="0" tIns="0" rIns="0" bIns="0" rtlCol="0" anchor="t">
            <a:spAutoFit/>
          </a:bodyPr>
          <a:lstStyle/>
          <a:p>
            <a:pPr algn="l">
              <a:lnSpc>
                <a:spcPts val="3499"/>
              </a:lnSpc>
            </a:pPr>
            <a:r>
              <a:rPr lang="en-US" sz="2499" b="1">
                <a:solidFill>
                  <a:srgbClr val="194A8D"/>
                </a:solidFill>
                <a:latin typeface="Montaser Arabic Bold"/>
                <a:ea typeface="Montaser Arabic Bold"/>
                <a:cs typeface="Montaser Arabic Bold"/>
                <a:sym typeface="Montaser Arabic Bold"/>
              </a:rPr>
              <a:t>Significance</a:t>
            </a:r>
          </a:p>
          <a:p>
            <a:pPr algn="l">
              <a:lnSpc>
                <a:spcPts val="3079"/>
              </a:lnSpc>
            </a:pPr>
            <a:r>
              <a:rPr lang="en-US" sz="2199">
                <a:solidFill>
                  <a:srgbClr val="194A8D"/>
                </a:solidFill>
                <a:latin typeface="Montaser Arabic"/>
                <a:ea typeface="Montaser Arabic"/>
                <a:cs typeface="Montaser Arabic"/>
                <a:sym typeface="Montaser Arabic"/>
              </a:rPr>
              <a:t>Why is the problem important?</a:t>
            </a:r>
          </a:p>
        </p:txBody>
      </p:sp>
      <p:sp>
        <p:nvSpPr>
          <p:cNvPr id="36" name="TextBox 36"/>
          <p:cNvSpPr txBox="1"/>
          <p:nvPr/>
        </p:nvSpPr>
        <p:spPr>
          <a:xfrm>
            <a:off x="943617" y="5917520"/>
            <a:ext cx="4953302" cy="850900"/>
          </a:xfrm>
          <a:prstGeom prst="rect">
            <a:avLst/>
          </a:prstGeom>
        </p:spPr>
        <p:txBody>
          <a:bodyPr lIns="0" tIns="0" rIns="0" bIns="0" rtlCol="0" anchor="t">
            <a:spAutoFit/>
          </a:bodyPr>
          <a:lstStyle/>
          <a:p>
            <a:pPr algn="l">
              <a:lnSpc>
                <a:spcPts val="3499"/>
              </a:lnSpc>
            </a:pPr>
            <a:r>
              <a:rPr lang="en-US" sz="2499" b="1">
                <a:solidFill>
                  <a:srgbClr val="194A8D"/>
                </a:solidFill>
                <a:latin typeface="Montaser Arabic Bold"/>
                <a:ea typeface="Montaser Arabic Bold"/>
                <a:cs typeface="Montaser Arabic Bold"/>
                <a:sym typeface="Montaser Arabic Bold"/>
              </a:rPr>
              <a:t>Inputs</a:t>
            </a:r>
          </a:p>
          <a:p>
            <a:pPr algn="l">
              <a:lnSpc>
                <a:spcPts val="3499"/>
              </a:lnSpc>
            </a:pPr>
            <a:r>
              <a:rPr lang="en-US" sz="2499">
                <a:solidFill>
                  <a:srgbClr val="194A8D"/>
                </a:solidFill>
                <a:latin typeface="Montaser Arabic"/>
                <a:ea typeface="Montaser Arabic"/>
                <a:cs typeface="Montaser Arabic"/>
                <a:sym typeface="Montaser Arabic"/>
              </a:rPr>
              <a:t>What are the inputs available?</a:t>
            </a:r>
          </a:p>
        </p:txBody>
      </p:sp>
      <p:sp>
        <p:nvSpPr>
          <p:cNvPr id="37" name="TextBox 37"/>
          <p:cNvSpPr txBox="1"/>
          <p:nvPr/>
        </p:nvSpPr>
        <p:spPr>
          <a:xfrm>
            <a:off x="2788953" y="8493286"/>
            <a:ext cx="12404041" cy="1047750"/>
          </a:xfrm>
          <a:prstGeom prst="rect">
            <a:avLst/>
          </a:prstGeom>
        </p:spPr>
        <p:txBody>
          <a:bodyPr lIns="0" tIns="0" rIns="0" bIns="0" rtlCol="0" anchor="t">
            <a:spAutoFit/>
          </a:bodyPr>
          <a:lstStyle/>
          <a:p>
            <a:pPr algn="ctr">
              <a:lnSpc>
                <a:spcPts val="4200"/>
              </a:lnSpc>
            </a:pPr>
            <a:r>
              <a:rPr lang="en-US" sz="3000" b="1">
                <a:solidFill>
                  <a:srgbClr val="F8BE64"/>
                </a:solidFill>
                <a:latin typeface="Montaser Arabic Bold"/>
                <a:ea typeface="Montaser Arabic Bold"/>
                <a:cs typeface="Montaser Arabic Bold"/>
                <a:sym typeface="Montaser Arabic Bold"/>
              </a:rPr>
              <a:t>THE GOAL </a:t>
            </a:r>
            <a:r>
              <a:rPr lang="en-US" sz="3000" b="1">
                <a:solidFill>
                  <a:srgbClr val="FFFFFF"/>
                </a:solidFill>
                <a:latin typeface="Montaser Arabic Bold"/>
                <a:ea typeface="Montaser Arabic Bold"/>
                <a:cs typeface="Montaser Arabic Bold"/>
                <a:sym typeface="Montaser Arabic Bold"/>
              </a:rPr>
              <a:t>IS TO BUILD AN APPLICABLE FORECASTING MODEL THAT HELPS REDUCE FOOD WASTE BY 5-10% WHILE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1313118"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DATA DESCRIPTION</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5936570" y="6763099"/>
            <a:ext cx="2891099" cy="5555874"/>
          </a:xfrm>
          <a:custGeom>
            <a:avLst/>
            <a:gdLst/>
            <a:ahLst/>
            <a:cxnLst/>
            <a:rect l="l" t="t" r="r" b="b"/>
            <a:pathLst>
              <a:path w="2891099" h="5555874">
                <a:moveTo>
                  <a:pt x="0" y="0"/>
                </a:moveTo>
                <a:lnTo>
                  <a:pt x="2891099" y="0"/>
                </a:lnTo>
                <a:lnTo>
                  <a:pt x="2891099" y="5555873"/>
                </a:lnTo>
                <a:lnTo>
                  <a:pt x="0" y="5555873"/>
                </a:lnTo>
                <a:lnTo>
                  <a:pt x="0" y="0"/>
                </a:lnTo>
                <a:close/>
              </a:path>
            </a:pathLst>
          </a:custGeom>
          <a:blipFill>
            <a:blip r:embed="rId2"/>
            <a:stretch>
              <a:fillRect/>
            </a:stretch>
          </a:blipFill>
        </p:spPr>
        <p:txBody>
          <a:bodyPr/>
          <a:lstStyle/>
          <a:p>
            <a:endParaRPr lang="en-US"/>
          </a:p>
        </p:txBody>
      </p:sp>
      <p:pic>
        <p:nvPicPr>
          <p:cNvPr id="5" name="Picture 5"/>
          <p:cNvPicPr>
            <a:picLocks noChangeAspect="1"/>
          </p:cNvPicPr>
          <p:nvPr/>
        </p:nvPicPr>
        <p:blipFill>
          <a:blip r:embed="rId3"/>
          <a:stretch>
            <a:fillRect/>
          </a:stretch>
        </p:blipFill>
        <p:spPr>
          <a:xfrm>
            <a:off x="833843" y="1548217"/>
            <a:ext cx="7947742" cy="8410999"/>
          </a:xfrm>
          <a:prstGeom prst="rect">
            <a:avLst/>
          </a:prstGeom>
        </p:spPr>
      </p:pic>
      <p:sp>
        <p:nvSpPr>
          <p:cNvPr id="6" name="TextBox 6"/>
          <p:cNvSpPr txBox="1"/>
          <p:nvPr/>
        </p:nvSpPr>
        <p:spPr>
          <a:xfrm>
            <a:off x="9144000" y="3219391"/>
            <a:ext cx="8325781" cy="4391025"/>
          </a:xfrm>
          <a:prstGeom prst="rect">
            <a:avLst/>
          </a:prstGeom>
        </p:spPr>
        <p:txBody>
          <a:bodyPr lIns="0" tIns="0" rIns="0" bIns="0" rtlCol="0" anchor="t">
            <a:spAutoFit/>
          </a:bodyPr>
          <a:lstStyle/>
          <a:p>
            <a:pPr algn="l">
              <a:lnSpc>
                <a:spcPts val="4350"/>
              </a:lnSpc>
            </a:pPr>
            <a:r>
              <a:rPr lang="en-US" sz="3000">
                <a:solidFill>
                  <a:srgbClr val="FFFFFF"/>
                </a:solidFill>
                <a:latin typeface="Montaser Arabic"/>
                <a:ea typeface="Montaser Arabic"/>
                <a:cs typeface="Montaser Arabic"/>
                <a:sym typeface="Montaser Arabic"/>
              </a:rPr>
              <a:t>Đến năm 2028, thị trường Chatbot dự kiến sẽ đạt </a:t>
            </a:r>
            <a:r>
              <a:rPr lang="en-US" sz="3000" b="1">
                <a:solidFill>
                  <a:srgbClr val="41B8D5"/>
                </a:solidFill>
                <a:latin typeface="Montaser Arabic Bold"/>
                <a:ea typeface="Montaser Arabic Bold"/>
                <a:cs typeface="Montaser Arabic Bold"/>
                <a:sym typeface="Montaser Arabic Bold"/>
              </a:rPr>
              <a:t>15,5 tỷ đô la Mỹ</a:t>
            </a:r>
            <a:r>
              <a:rPr lang="en-US" sz="3000">
                <a:solidFill>
                  <a:srgbClr val="FFFFFF"/>
                </a:solidFill>
                <a:latin typeface="Montaser Arabic"/>
                <a:ea typeface="Montaser Arabic"/>
                <a:cs typeface="Montaser Arabic"/>
                <a:sym typeface="Montaser Arabic"/>
              </a:rPr>
              <a:t>, tăng hơn 3 lần so với 4,7 tỷ đô vào năm 2020. </a:t>
            </a:r>
          </a:p>
          <a:p>
            <a:pPr algn="l">
              <a:lnSpc>
                <a:spcPts val="4350"/>
              </a:lnSpc>
            </a:pPr>
            <a:r>
              <a:rPr lang="en-US" sz="3000">
                <a:solidFill>
                  <a:srgbClr val="FFFFFF"/>
                </a:solidFill>
                <a:latin typeface="Montaser Arabic"/>
                <a:ea typeface="Montaser Arabic"/>
                <a:cs typeface="Montaser Arabic"/>
                <a:sym typeface="Montaser Arabic"/>
              </a:rPr>
              <a:t>Với tốc độ tăng trưởng trung bình hàng năm khoảng 23%, sự gia tăng phản ánh thực tế nhu cầu về AI và cũng là chứng minh cho hiệu quả và tiết kiệm chi phí AI mang lại.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5883578" cy="972185"/>
          </a:xfrm>
          <a:prstGeom prst="rect">
            <a:avLst/>
          </a:prstGeom>
        </p:spPr>
        <p:txBody>
          <a:bodyPr lIns="0" tIns="0" rIns="0" bIns="0" rtlCol="0" anchor="t">
            <a:spAutoFit/>
          </a:bodyPr>
          <a:lstStyle/>
          <a:p>
            <a:pPr algn="l">
              <a:lnSpc>
                <a:spcPts val="7419"/>
              </a:lnSpc>
            </a:pPr>
            <a:r>
              <a:rPr lang="en-US" sz="6999" spc="699" dirty="0">
                <a:solidFill>
                  <a:srgbClr val="FFFFFF"/>
                </a:solidFill>
                <a:latin typeface="Paytone One"/>
                <a:ea typeface="Paytone One"/>
                <a:cs typeface="Paytone One"/>
                <a:sym typeface="Paytone One"/>
              </a:rPr>
              <a:t>SURVEY METHODS &amp; MODELS</a:t>
            </a:r>
          </a:p>
        </p:txBody>
      </p:sp>
      <p:sp>
        <p:nvSpPr>
          <p:cNvPr id="3" name="Freeform 3"/>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
        <p:nvSpPr>
          <p:cNvPr id="4" name="Freeform 4"/>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grpSp>
        <p:nvGrpSpPr>
          <p:cNvPr id="5" name="Group 5"/>
          <p:cNvGrpSpPr/>
          <p:nvPr/>
        </p:nvGrpSpPr>
        <p:grpSpPr>
          <a:xfrm>
            <a:off x="1312286" y="2802657"/>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txBody>
            <a:bodyPr/>
            <a:lstStyle/>
            <a:p>
              <a:endParaRPr lang="en-US"/>
            </a:p>
          </p:txBody>
        </p:sp>
        <p:sp>
          <p:nvSpPr>
            <p:cNvPr id="7" name="TextBox 7"/>
            <p:cNvSpPr txBox="1"/>
            <p:nvPr/>
          </p:nvSpPr>
          <p:spPr>
            <a:xfrm>
              <a:off x="0" y="-38100"/>
              <a:ext cx="1295810" cy="2009285"/>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684483" y="3925386"/>
            <a:ext cx="3984794" cy="547370"/>
          </a:xfrm>
          <a:prstGeom prst="rect">
            <a:avLst/>
          </a:prstGeom>
        </p:spPr>
        <p:txBody>
          <a:bodyPr lIns="0" tIns="0" rIns="0" bIns="0" rtlCol="0" anchor="t">
            <a:spAutoFit/>
          </a:bodyPr>
          <a:lstStyle/>
          <a:p>
            <a:pPr algn="ctr">
              <a:lnSpc>
                <a:spcPts val="4239"/>
              </a:lnSpc>
            </a:pPr>
            <a:r>
              <a:rPr lang="en-US" sz="3999" b="1" spc="399">
                <a:solidFill>
                  <a:srgbClr val="194A8D"/>
                </a:solidFill>
                <a:latin typeface="Montaser Arabic Bold"/>
                <a:ea typeface="Montaser Arabic Bold"/>
                <a:cs typeface="Montaser Arabic Bold"/>
                <a:sym typeface="Montaser Arabic Bold"/>
              </a:rPr>
              <a:t>XGBOOST</a:t>
            </a:r>
          </a:p>
        </p:txBody>
      </p:sp>
      <p:grpSp>
        <p:nvGrpSpPr>
          <p:cNvPr id="9" name="Group 9"/>
          <p:cNvGrpSpPr/>
          <p:nvPr/>
        </p:nvGrpSpPr>
        <p:grpSpPr>
          <a:xfrm>
            <a:off x="6617927" y="2802657"/>
            <a:ext cx="4920028" cy="7751043"/>
            <a:chOff x="0" y="0"/>
            <a:chExt cx="1295810" cy="1970079"/>
          </a:xfrm>
        </p:grpSpPr>
        <p:sp>
          <p:nvSpPr>
            <p:cNvPr id="10" name="Freeform 10"/>
            <p:cNvSpPr/>
            <p:nvPr/>
          </p:nvSpPr>
          <p:spPr>
            <a:xfrm>
              <a:off x="0" y="0"/>
              <a:ext cx="1295810" cy="1970079"/>
            </a:xfrm>
            <a:custGeom>
              <a:avLst/>
              <a:gdLst/>
              <a:ahLst/>
              <a:cxnLst/>
              <a:rect l="l" t="t" r="r" b="b"/>
              <a:pathLst>
                <a:path w="1295810" h="1970079">
                  <a:moveTo>
                    <a:pt x="0" y="0"/>
                  </a:moveTo>
                  <a:lnTo>
                    <a:pt x="1295810" y="0"/>
                  </a:lnTo>
                  <a:lnTo>
                    <a:pt x="1295810" y="1970079"/>
                  </a:lnTo>
                  <a:lnTo>
                    <a:pt x="0" y="1970079"/>
                  </a:lnTo>
                  <a:close/>
                </a:path>
              </a:pathLst>
            </a:custGeom>
            <a:solidFill>
              <a:srgbClr val="FFFFFF"/>
            </a:solidFill>
          </p:spPr>
          <p:txBody>
            <a:bodyPr/>
            <a:lstStyle/>
            <a:p>
              <a:endParaRPr lang="en-US"/>
            </a:p>
          </p:txBody>
        </p:sp>
        <p:sp>
          <p:nvSpPr>
            <p:cNvPr id="11" name="TextBox 11"/>
            <p:cNvSpPr txBox="1"/>
            <p:nvPr/>
          </p:nvSpPr>
          <p:spPr>
            <a:xfrm>
              <a:off x="0" y="-38100"/>
              <a:ext cx="1295810" cy="2008179"/>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7134977" y="3925386"/>
            <a:ext cx="3984794" cy="547370"/>
          </a:xfrm>
          <a:prstGeom prst="rect">
            <a:avLst/>
          </a:prstGeom>
        </p:spPr>
        <p:txBody>
          <a:bodyPr lIns="0" tIns="0" rIns="0" bIns="0" rtlCol="0" anchor="t">
            <a:spAutoFit/>
          </a:bodyPr>
          <a:lstStyle/>
          <a:p>
            <a:pPr algn="ctr">
              <a:lnSpc>
                <a:spcPts val="4239"/>
              </a:lnSpc>
            </a:pPr>
            <a:r>
              <a:rPr lang="en-US" sz="3999" b="1" spc="399" dirty="0">
                <a:solidFill>
                  <a:srgbClr val="194A8D"/>
                </a:solidFill>
                <a:latin typeface="Montaser Arabic Bold"/>
                <a:ea typeface="Montaser Arabic Bold"/>
                <a:cs typeface="Montaser Arabic Bold"/>
                <a:sym typeface="Montaser Arabic Bold"/>
              </a:rPr>
              <a:t>LSTM</a:t>
            </a:r>
          </a:p>
        </p:txBody>
      </p:sp>
      <p:grpSp>
        <p:nvGrpSpPr>
          <p:cNvPr id="13" name="Group 13"/>
          <p:cNvGrpSpPr/>
          <p:nvPr/>
        </p:nvGrpSpPr>
        <p:grpSpPr>
          <a:xfrm>
            <a:off x="11923569" y="2811057"/>
            <a:ext cx="4920028" cy="7475943"/>
            <a:chOff x="0" y="0"/>
            <a:chExt cx="1295810" cy="1968973"/>
          </a:xfrm>
        </p:grpSpPr>
        <p:sp>
          <p:nvSpPr>
            <p:cNvPr id="14" name="Freeform 14"/>
            <p:cNvSpPr/>
            <p:nvPr/>
          </p:nvSpPr>
          <p:spPr>
            <a:xfrm>
              <a:off x="0" y="0"/>
              <a:ext cx="1295810" cy="1968973"/>
            </a:xfrm>
            <a:custGeom>
              <a:avLst/>
              <a:gdLst/>
              <a:ahLst/>
              <a:cxnLst/>
              <a:rect l="l" t="t" r="r" b="b"/>
              <a:pathLst>
                <a:path w="1295810" h="1968973">
                  <a:moveTo>
                    <a:pt x="0" y="0"/>
                  </a:moveTo>
                  <a:lnTo>
                    <a:pt x="1295810" y="0"/>
                  </a:lnTo>
                  <a:lnTo>
                    <a:pt x="1295810" y="1968973"/>
                  </a:lnTo>
                  <a:lnTo>
                    <a:pt x="0" y="1968973"/>
                  </a:lnTo>
                  <a:close/>
                </a:path>
              </a:pathLst>
            </a:custGeom>
            <a:solidFill>
              <a:srgbClr val="FFFFFF"/>
            </a:solidFill>
          </p:spPr>
          <p:txBody>
            <a:bodyPr/>
            <a:lstStyle/>
            <a:p>
              <a:endParaRPr lang="en-US"/>
            </a:p>
          </p:txBody>
        </p:sp>
        <p:sp>
          <p:nvSpPr>
            <p:cNvPr id="15" name="TextBox 15"/>
            <p:cNvSpPr txBox="1"/>
            <p:nvPr/>
          </p:nvSpPr>
          <p:spPr>
            <a:xfrm>
              <a:off x="0" y="-38100"/>
              <a:ext cx="1295810" cy="2007073"/>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1923569" y="3925386"/>
            <a:ext cx="4920028" cy="547370"/>
          </a:xfrm>
          <a:prstGeom prst="rect">
            <a:avLst/>
          </a:prstGeom>
        </p:spPr>
        <p:txBody>
          <a:bodyPr lIns="0" tIns="0" rIns="0" bIns="0" rtlCol="0" anchor="t">
            <a:spAutoFit/>
          </a:bodyPr>
          <a:lstStyle/>
          <a:p>
            <a:pPr algn="ctr">
              <a:lnSpc>
                <a:spcPts val="4239"/>
              </a:lnSpc>
            </a:pPr>
            <a:r>
              <a:rPr lang="en-US" sz="3999" b="1" spc="399">
                <a:solidFill>
                  <a:srgbClr val="194A8D"/>
                </a:solidFill>
                <a:latin typeface="Montaser Arabic Bold"/>
                <a:ea typeface="Montaser Arabic Bold"/>
                <a:cs typeface="Montaser Arabic Bold"/>
                <a:sym typeface="Montaser Arabic Bold"/>
              </a:rPr>
              <a:t>PROPHET</a:t>
            </a:r>
          </a:p>
        </p:txBody>
      </p:sp>
      <p:sp>
        <p:nvSpPr>
          <p:cNvPr id="17" name="TextBox 17"/>
          <p:cNvSpPr txBox="1"/>
          <p:nvPr/>
        </p:nvSpPr>
        <p:spPr>
          <a:xfrm>
            <a:off x="1635049" y="5095875"/>
            <a:ext cx="4083661" cy="4389755"/>
          </a:xfrm>
          <a:prstGeom prst="rect">
            <a:avLst/>
          </a:prstGeom>
        </p:spPr>
        <p:txBody>
          <a:bodyPr lIns="0" tIns="0" rIns="0" bIns="0" rtlCol="0" anchor="t">
            <a:spAutoFit/>
          </a:bodyPr>
          <a:lstStyle/>
          <a:p>
            <a:pPr algn="l">
              <a:lnSpc>
                <a:spcPts val="3219"/>
              </a:lnSpc>
            </a:pPr>
            <a:r>
              <a:rPr lang="en-US" sz="2299" dirty="0">
                <a:solidFill>
                  <a:srgbClr val="194A8D"/>
                </a:solidFill>
                <a:latin typeface="Montaser Arabic"/>
                <a:ea typeface="Montaser Arabic"/>
                <a:cs typeface="Montaser Arabic"/>
                <a:sym typeface="Montaser Arabic"/>
              </a:rPr>
              <a:t>Strengths:</a:t>
            </a:r>
          </a:p>
          <a:p>
            <a:pPr marL="496567" lvl="1" indent="-248284" algn="l">
              <a:lnSpc>
                <a:spcPts val="3219"/>
              </a:lnSpc>
              <a:buFont typeface="Arial"/>
              <a:buChar char="•"/>
            </a:pPr>
            <a:r>
              <a:rPr lang="en-US" sz="2299" dirty="0">
                <a:solidFill>
                  <a:srgbClr val="194A8D"/>
                </a:solidFill>
                <a:latin typeface="Montaser Arabic"/>
                <a:ea typeface="Montaser Arabic"/>
                <a:cs typeface="Montaser Arabic"/>
                <a:sym typeface="Montaser Arabic"/>
              </a:rPr>
              <a:t>Handles tabular data effectively.</a:t>
            </a:r>
          </a:p>
          <a:p>
            <a:pPr marL="496567" lvl="1" indent="-248284" algn="l">
              <a:lnSpc>
                <a:spcPts val="3219"/>
              </a:lnSpc>
              <a:buFont typeface="Arial"/>
              <a:buChar char="•"/>
            </a:pPr>
            <a:r>
              <a:rPr lang="en-US" sz="2299" dirty="0">
                <a:solidFill>
                  <a:srgbClr val="194A8D"/>
                </a:solidFill>
                <a:latin typeface="Montaser Arabic"/>
                <a:ea typeface="Montaser Arabic"/>
                <a:cs typeface="Montaser Arabic"/>
                <a:sym typeface="Montaser Arabic"/>
              </a:rPr>
              <a:t>Fast training speed and easy hyperparameter tuning.</a:t>
            </a:r>
          </a:p>
          <a:p>
            <a:pPr algn="l">
              <a:lnSpc>
                <a:spcPts val="3219"/>
              </a:lnSpc>
            </a:pPr>
            <a:r>
              <a:rPr lang="en-US" sz="2299" dirty="0">
                <a:solidFill>
                  <a:srgbClr val="194A8D"/>
                </a:solidFill>
                <a:latin typeface="Montaser Arabic"/>
                <a:ea typeface="Montaser Arabic"/>
                <a:cs typeface="Montaser Arabic"/>
                <a:sym typeface="Montaser Arabic"/>
              </a:rPr>
              <a:t>Weaknesses:</a:t>
            </a:r>
          </a:p>
          <a:p>
            <a:pPr marL="496567" lvl="1" indent="-248284" algn="l">
              <a:lnSpc>
                <a:spcPts val="3219"/>
              </a:lnSpc>
              <a:spcBef>
                <a:spcPct val="0"/>
              </a:spcBef>
              <a:buFont typeface="Arial"/>
              <a:buChar char="•"/>
            </a:pPr>
            <a:r>
              <a:rPr lang="en-US" sz="2299" dirty="0">
                <a:solidFill>
                  <a:srgbClr val="194A8D"/>
                </a:solidFill>
                <a:latin typeface="Montaser Arabic"/>
                <a:ea typeface="Montaser Arabic"/>
                <a:cs typeface="Montaser Arabic"/>
                <a:sym typeface="Montaser Arabic"/>
              </a:rPr>
              <a:t>Does not fully capture sequential dependencies in time-series data.</a:t>
            </a:r>
          </a:p>
        </p:txBody>
      </p:sp>
      <p:sp>
        <p:nvSpPr>
          <p:cNvPr id="18" name="TextBox 18"/>
          <p:cNvSpPr txBox="1"/>
          <p:nvPr/>
        </p:nvSpPr>
        <p:spPr>
          <a:xfrm>
            <a:off x="7085543" y="5095875"/>
            <a:ext cx="4083661" cy="4789805"/>
          </a:xfrm>
          <a:prstGeom prst="rect">
            <a:avLst/>
          </a:prstGeom>
        </p:spPr>
        <p:txBody>
          <a:bodyPr lIns="0" tIns="0" rIns="0" bIns="0" rtlCol="0" anchor="t">
            <a:spAutoFit/>
          </a:bodyPr>
          <a:lstStyle/>
          <a:p>
            <a:pPr algn="l">
              <a:lnSpc>
                <a:spcPts val="3219"/>
              </a:lnSpc>
            </a:pPr>
            <a:r>
              <a:rPr lang="en-US" sz="2299" dirty="0">
                <a:solidFill>
                  <a:srgbClr val="194A8D"/>
                </a:solidFill>
                <a:latin typeface="Montaser Arabic"/>
                <a:ea typeface="Montaser Arabic"/>
                <a:cs typeface="Montaser Arabic"/>
                <a:sym typeface="Montaser Arabic"/>
              </a:rPr>
              <a:t>Strengths: </a:t>
            </a:r>
          </a:p>
          <a:p>
            <a:pPr marL="496567" lvl="1" indent="-248284" algn="l">
              <a:lnSpc>
                <a:spcPts val="3219"/>
              </a:lnSpc>
              <a:spcBef>
                <a:spcPct val="0"/>
              </a:spcBef>
              <a:buFont typeface="Arial"/>
              <a:buChar char="•"/>
            </a:pPr>
            <a:r>
              <a:rPr lang="en-US" sz="2299" dirty="0">
                <a:solidFill>
                  <a:srgbClr val="194A8D"/>
                </a:solidFill>
                <a:latin typeface="Montaser Arabic"/>
                <a:ea typeface="Montaser Arabic"/>
                <a:cs typeface="Montaser Arabic"/>
                <a:sym typeface="Montaser Arabic"/>
              </a:rPr>
              <a:t>Good for sequential data.</a:t>
            </a:r>
          </a:p>
          <a:p>
            <a:pPr marL="496567" lvl="1" indent="-248284" algn="l">
              <a:lnSpc>
                <a:spcPts val="3219"/>
              </a:lnSpc>
              <a:spcBef>
                <a:spcPct val="0"/>
              </a:spcBef>
              <a:buFont typeface="Arial"/>
              <a:buChar char="•"/>
            </a:pPr>
            <a:r>
              <a:rPr lang="en-US" sz="2299" dirty="0">
                <a:solidFill>
                  <a:srgbClr val="194A8D"/>
                </a:solidFill>
                <a:latin typeface="Montaser Arabic"/>
                <a:ea typeface="Montaser Arabic"/>
                <a:cs typeface="Montaser Arabic"/>
                <a:sym typeface="Montaser Arabic"/>
              </a:rPr>
              <a:t>Can captures trends &amp; seasonality, handles multiple features.</a:t>
            </a:r>
          </a:p>
          <a:p>
            <a:pPr algn="l">
              <a:lnSpc>
                <a:spcPts val="3219"/>
              </a:lnSpc>
              <a:spcBef>
                <a:spcPct val="0"/>
              </a:spcBef>
            </a:pPr>
            <a:r>
              <a:rPr lang="en-US" sz="2299" dirty="0">
                <a:solidFill>
                  <a:srgbClr val="194A8D"/>
                </a:solidFill>
                <a:latin typeface="Montaser Arabic"/>
                <a:ea typeface="Montaser Arabic"/>
                <a:cs typeface="Montaser Arabic"/>
                <a:sym typeface="Montaser Arabic"/>
              </a:rPr>
              <a:t>Weaknesses: </a:t>
            </a:r>
          </a:p>
          <a:p>
            <a:pPr marL="496567" lvl="1" indent="-248284" algn="l">
              <a:lnSpc>
                <a:spcPts val="3219"/>
              </a:lnSpc>
              <a:spcBef>
                <a:spcPct val="0"/>
              </a:spcBef>
              <a:buFont typeface="Arial"/>
              <a:buChar char="•"/>
            </a:pPr>
            <a:r>
              <a:rPr lang="en-US" sz="2299" dirty="0">
                <a:solidFill>
                  <a:srgbClr val="194A8D"/>
                </a:solidFill>
                <a:latin typeface="Montaser Arabic"/>
                <a:ea typeface="Montaser Arabic"/>
                <a:cs typeface="Montaser Arabic"/>
                <a:sym typeface="Montaser Arabic"/>
              </a:rPr>
              <a:t>Slow training, high computational cost. </a:t>
            </a:r>
          </a:p>
          <a:p>
            <a:pPr marL="496567" lvl="1" indent="-248284" algn="l">
              <a:lnSpc>
                <a:spcPts val="3219"/>
              </a:lnSpc>
              <a:spcBef>
                <a:spcPct val="0"/>
              </a:spcBef>
              <a:buFont typeface="Arial"/>
              <a:buChar char="•"/>
            </a:pPr>
            <a:r>
              <a:rPr lang="en-US" sz="2299" dirty="0">
                <a:solidFill>
                  <a:srgbClr val="194A8D"/>
                </a:solidFill>
                <a:latin typeface="Montaser Arabic"/>
                <a:ea typeface="Montaser Arabic"/>
                <a:cs typeface="Montaser Arabic"/>
                <a:sym typeface="Montaser Arabic"/>
              </a:rPr>
              <a:t>Risk of overfitting on small data.</a:t>
            </a:r>
          </a:p>
          <a:p>
            <a:pPr algn="l">
              <a:lnSpc>
                <a:spcPts val="3219"/>
              </a:lnSpc>
              <a:spcBef>
                <a:spcPct val="0"/>
              </a:spcBef>
            </a:pPr>
            <a:endParaRPr lang="en-US" sz="2299" dirty="0">
              <a:solidFill>
                <a:srgbClr val="194A8D"/>
              </a:solidFill>
              <a:latin typeface="Montaser Arabic"/>
              <a:ea typeface="Montaser Arabic"/>
              <a:cs typeface="Montaser Arabic"/>
              <a:sym typeface="Montaser Arabic"/>
            </a:endParaRPr>
          </a:p>
        </p:txBody>
      </p:sp>
      <p:sp>
        <p:nvSpPr>
          <p:cNvPr id="19" name="TextBox 19"/>
          <p:cNvSpPr txBox="1"/>
          <p:nvPr/>
        </p:nvSpPr>
        <p:spPr>
          <a:xfrm>
            <a:off x="12341752" y="5095875"/>
            <a:ext cx="4083661" cy="3989705"/>
          </a:xfrm>
          <a:prstGeom prst="rect">
            <a:avLst/>
          </a:prstGeom>
        </p:spPr>
        <p:txBody>
          <a:bodyPr lIns="0" tIns="0" rIns="0" bIns="0" rtlCol="0" anchor="t">
            <a:spAutoFit/>
          </a:bodyPr>
          <a:lstStyle/>
          <a:p>
            <a:pPr algn="l">
              <a:lnSpc>
                <a:spcPts val="3220"/>
              </a:lnSpc>
              <a:spcBef>
                <a:spcPct val="0"/>
              </a:spcBef>
            </a:pPr>
            <a:r>
              <a:rPr lang="en-US" sz="2300">
                <a:solidFill>
                  <a:srgbClr val="194A8D"/>
                </a:solidFill>
                <a:latin typeface="Montaser Arabic"/>
                <a:ea typeface="Montaser Arabic"/>
                <a:cs typeface="Montaser Arabic"/>
                <a:sym typeface="Montaser Arabic"/>
              </a:rPr>
              <a:t>Strengths: </a:t>
            </a:r>
          </a:p>
          <a:p>
            <a:pPr marL="496572" lvl="1" indent="-248286" algn="l">
              <a:lnSpc>
                <a:spcPts val="3220"/>
              </a:lnSpc>
              <a:spcBef>
                <a:spcPct val="0"/>
              </a:spcBef>
              <a:buFont typeface="Arial"/>
              <a:buChar char="•"/>
            </a:pPr>
            <a:r>
              <a:rPr lang="en-US" sz="2300">
                <a:solidFill>
                  <a:srgbClr val="194A8D"/>
                </a:solidFill>
                <a:latin typeface="Montaser Arabic"/>
                <a:ea typeface="Montaser Arabic"/>
                <a:cs typeface="Montaser Arabic"/>
                <a:sym typeface="Montaser Arabic"/>
              </a:rPr>
              <a:t>Easy to implement, handles trends/seasonality/holidays, good for daily data.</a:t>
            </a:r>
          </a:p>
          <a:p>
            <a:pPr algn="l">
              <a:lnSpc>
                <a:spcPts val="3220"/>
              </a:lnSpc>
              <a:spcBef>
                <a:spcPct val="0"/>
              </a:spcBef>
            </a:pPr>
            <a:r>
              <a:rPr lang="en-US" sz="2300">
                <a:solidFill>
                  <a:srgbClr val="194A8D"/>
                </a:solidFill>
                <a:latin typeface="Montaser Arabic"/>
                <a:ea typeface="Montaser Arabic"/>
                <a:cs typeface="Montaser Arabic"/>
                <a:sym typeface="Montaser Arabic"/>
              </a:rPr>
              <a:t>Weaknesses: </a:t>
            </a:r>
          </a:p>
          <a:p>
            <a:pPr marL="496572" lvl="1" indent="-248286" algn="l">
              <a:lnSpc>
                <a:spcPts val="3220"/>
              </a:lnSpc>
              <a:spcBef>
                <a:spcPct val="0"/>
              </a:spcBef>
              <a:buFont typeface="Arial"/>
              <a:buChar char="•"/>
            </a:pPr>
            <a:r>
              <a:rPr lang="en-US" sz="2300">
                <a:solidFill>
                  <a:srgbClr val="194A8D"/>
                </a:solidFill>
                <a:latin typeface="Montaser Arabic"/>
                <a:ea typeface="Montaser Arabic"/>
                <a:cs typeface="Montaser Arabic"/>
                <a:sym typeface="Montaser Arabic"/>
              </a:rPr>
              <a:t>Univariate only.</a:t>
            </a:r>
          </a:p>
          <a:p>
            <a:pPr marL="496572" lvl="1" indent="-248286" algn="l">
              <a:lnSpc>
                <a:spcPts val="3220"/>
              </a:lnSpc>
              <a:spcBef>
                <a:spcPct val="0"/>
              </a:spcBef>
              <a:buFont typeface="Arial"/>
              <a:buChar char="•"/>
            </a:pPr>
            <a:r>
              <a:rPr lang="en-US" sz="2300">
                <a:solidFill>
                  <a:srgbClr val="194A8D"/>
                </a:solidFill>
                <a:latin typeface="Montaser Arabic"/>
                <a:ea typeface="Montaser Arabic"/>
                <a:cs typeface="Montaser Arabic"/>
                <a:sym typeface="Montaser Arabic"/>
              </a:rPr>
              <a:t>Lower accuracy with many factors.</a:t>
            </a:r>
          </a:p>
          <a:p>
            <a:pPr algn="l">
              <a:lnSpc>
                <a:spcPts val="3220"/>
              </a:lnSpc>
              <a:spcBef>
                <a:spcPct val="0"/>
              </a:spcBef>
            </a:pPr>
            <a:endParaRPr lang="en-US" sz="2300">
              <a:solidFill>
                <a:srgbClr val="194A8D"/>
              </a:solidFill>
              <a:latin typeface="Montaser Arabic"/>
              <a:ea typeface="Montaser Arabic"/>
              <a:cs typeface="Montaser Arabic"/>
              <a:sym typeface="Montaser Arabic"/>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8933519"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THỰC TRẠNG</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5936570" y="6763099"/>
            <a:ext cx="2891099" cy="5555874"/>
          </a:xfrm>
          <a:custGeom>
            <a:avLst/>
            <a:gdLst/>
            <a:ahLst/>
            <a:cxnLst/>
            <a:rect l="l" t="t" r="r" b="b"/>
            <a:pathLst>
              <a:path w="2891099" h="5555874">
                <a:moveTo>
                  <a:pt x="0" y="0"/>
                </a:moveTo>
                <a:lnTo>
                  <a:pt x="2891099" y="0"/>
                </a:lnTo>
                <a:lnTo>
                  <a:pt x="2891099" y="5555873"/>
                </a:lnTo>
                <a:lnTo>
                  <a:pt x="0" y="5555873"/>
                </a:lnTo>
                <a:lnTo>
                  <a:pt x="0" y="0"/>
                </a:lnTo>
                <a:close/>
              </a:path>
            </a:pathLst>
          </a:custGeom>
          <a:blipFill>
            <a:blip r:embed="rId2"/>
            <a:stretch>
              <a:fillRect/>
            </a:stretch>
          </a:blipFill>
        </p:spPr>
        <p:txBody>
          <a:bodyPr/>
          <a:lstStyle/>
          <a:p>
            <a:endParaRPr lang="en-US"/>
          </a:p>
        </p:txBody>
      </p:sp>
      <p:pic>
        <p:nvPicPr>
          <p:cNvPr id="5" name="Picture 5"/>
          <p:cNvPicPr>
            <a:picLocks noChangeAspect="1"/>
          </p:cNvPicPr>
          <p:nvPr/>
        </p:nvPicPr>
        <p:blipFill>
          <a:blip r:embed="rId3"/>
          <a:stretch>
            <a:fillRect/>
          </a:stretch>
        </p:blipFill>
        <p:spPr>
          <a:xfrm>
            <a:off x="-148198" y="1093813"/>
            <a:ext cx="10377179" cy="8755477"/>
          </a:xfrm>
          <a:prstGeom prst="rect">
            <a:avLst/>
          </a:prstGeom>
        </p:spPr>
      </p:pic>
      <p:sp>
        <p:nvSpPr>
          <p:cNvPr id="6" name="Freeform 6"/>
          <p:cNvSpPr/>
          <p:nvPr/>
        </p:nvSpPr>
        <p:spPr>
          <a:xfrm flipH="1">
            <a:off x="9962219" y="6741179"/>
            <a:ext cx="1568499" cy="1432562"/>
          </a:xfrm>
          <a:custGeom>
            <a:avLst/>
            <a:gdLst/>
            <a:ahLst/>
            <a:cxnLst/>
            <a:rect l="l" t="t" r="r" b="b"/>
            <a:pathLst>
              <a:path w="1568499" h="1432562">
                <a:moveTo>
                  <a:pt x="1568499" y="0"/>
                </a:moveTo>
                <a:lnTo>
                  <a:pt x="0" y="0"/>
                </a:lnTo>
                <a:lnTo>
                  <a:pt x="0" y="1432562"/>
                </a:lnTo>
                <a:lnTo>
                  <a:pt x="1568499" y="1432562"/>
                </a:lnTo>
                <a:lnTo>
                  <a:pt x="1568499"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7" name="TextBox 7"/>
          <p:cNvSpPr txBox="1"/>
          <p:nvPr/>
        </p:nvSpPr>
        <p:spPr>
          <a:xfrm>
            <a:off x="9962219" y="2302529"/>
            <a:ext cx="7005310" cy="4438650"/>
          </a:xfrm>
          <a:prstGeom prst="rect">
            <a:avLst/>
          </a:prstGeom>
        </p:spPr>
        <p:txBody>
          <a:bodyPr lIns="0" tIns="0" rIns="0" bIns="0" rtlCol="0" anchor="t">
            <a:spAutoFit/>
          </a:bodyPr>
          <a:lstStyle/>
          <a:p>
            <a:pPr algn="l">
              <a:lnSpc>
                <a:spcPts val="3914"/>
              </a:lnSpc>
            </a:pPr>
            <a:r>
              <a:rPr lang="en-US" sz="2699">
                <a:solidFill>
                  <a:srgbClr val="FFFFFF"/>
                </a:solidFill>
                <a:latin typeface="Montaser Arabic"/>
                <a:ea typeface="Montaser Arabic"/>
                <a:cs typeface="Montaser Arabic"/>
                <a:sym typeface="Montaser Arabic"/>
              </a:rPr>
              <a:t>Tất cả các loại hình và quy mô doanh nghiệp đều hưởng lợi từ Chatbot, nhưng khảo sát cho thấy doanh nghiệp nhỏ thường áp dụng công nghệ (Chatbot, AI) nhanh hơn so với các doanh nghiệp lớn</a:t>
            </a:r>
          </a:p>
          <a:p>
            <a:pPr algn="l">
              <a:lnSpc>
                <a:spcPts val="3914"/>
              </a:lnSpc>
            </a:pPr>
            <a:r>
              <a:rPr lang="en-US" sz="2699">
                <a:solidFill>
                  <a:srgbClr val="FFFFFF"/>
                </a:solidFill>
                <a:latin typeface="Montaser Arabic"/>
                <a:ea typeface="Montaser Arabic"/>
                <a:cs typeface="Montaser Arabic"/>
                <a:sym typeface="Montaser Arabic"/>
              </a:rPr>
              <a:t>Nguyên nhân có thể do nguồn nhân lực hạn chế và sự linh hoạt cao hơn so với các doanh nghiệp có bộ máy phức tạp.</a:t>
            </a:r>
          </a:p>
          <a:p>
            <a:pPr algn="l">
              <a:lnSpc>
                <a:spcPts val="3914"/>
              </a:lnSpc>
            </a:pPr>
            <a:endParaRPr lang="en-US" sz="2699">
              <a:solidFill>
                <a:srgbClr val="FFFFFF"/>
              </a:solidFill>
              <a:latin typeface="Montaser Arabic"/>
              <a:ea typeface="Montaser Arabic"/>
              <a:cs typeface="Montaser Arabic"/>
              <a:sym typeface="Montaser Arabic"/>
            </a:endParaRPr>
          </a:p>
        </p:txBody>
      </p:sp>
      <p:sp>
        <p:nvSpPr>
          <p:cNvPr id="8" name="TextBox 8"/>
          <p:cNvSpPr txBox="1"/>
          <p:nvPr/>
        </p:nvSpPr>
        <p:spPr>
          <a:xfrm>
            <a:off x="11787535" y="7107049"/>
            <a:ext cx="5471765" cy="1466850"/>
          </a:xfrm>
          <a:prstGeom prst="rect">
            <a:avLst/>
          </a:prstGeom>
        </p:spPr>
        <p:txBody>
          <a:bodyPr lIns="0" tIns="0" rIns="0" bIns="0" rtlCol="0" anchor="t">
            <a:spAutoFit/>
          </a:bodyPr>
          <a:lstStyle/>
          <a:p>
            <a:pPr algn="l">
              <a:lnSpc>
                <a:spcPts val="3914"/>
              </a:lnSpc>
            </a:pPr>
            <a:r>
              <a:rPr lang="en-US" sz="2699" b="1">
                <a:solidFill>
                  <a:srgbClr val="FFFFFF"/>
                </a:solidFill>
                <a:latin typeface="Montaser Arabic Bold"/>
                <a:ea typeface="Montaser Arabic Bold"/>
                <a:cs typeface="Montaser Arabic Bold"/>
                <a:sym typeface="Montaser Arabic Bold"/>
              </a:rPr>
              <a:t>Áp dụng Chatbot trong hoạt động kinh doanh mang lại lợi thế cạnh tranh cho VietinBank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920710"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SURVEY METHODS &amp; MODELS</a:t>
            </a:r>
          </a:p>
        </p:txBody>
      </p:sp>
      <p:grpSp>
        <p:nvGrpSpPr>
          <p:cNvPr id="3" name="Group 3"/>
          <p:cNvGrpSpPr/>
          <p:nvPr/>
        </p:nvGrpSpPr>
        <p:grpSpPr>
          <a:xfrm>
            <a:off x="1037182" y="2484602"/>
            <a:ext cx="7956676" cy="4503827"/>
            <a:chOff x="0" y="0"/>
            <a:chExt cx="10608902" cy="6005103"/>
          </a:xfrm>
        </p:grpSpPr>
        <p:grpSp>
          <p:nvGrpSpPr>
            <p:cNvPr id="4" name="Group 4"/>
            <p:cNvGrpSpPr/>
            <p:nvPr/>
          </p:nvGrpSpPr>
          <p:grpSpPr>
            <a:xfrm>
              <a:off x="0" y="0"/>
              <a:ext cx="10608902" cy="6005103"/>
              <a:chOff x="0" y="0"/>
              <a:chExt cx="2095586" cy="1186193"/>
            </a:xfrm>
          </p:grpSpPr>
          <p:sp>
            <p:nvSpPr>
              <p:cNvPr id="5" name="Freeform 5"/>
              <p:cNvSpPr/>
              <p:nvPr/>
            </p:nvSpPr>
            <p:spPr>
              <a:xfrm>
                <a:off x="0" y="0"/>
                <a:ext cx="2095585" cy="1186193"/>
              </a:xfrm>
              <a:custGeom>
                <a:avLst/>
                <a:gdLst/>
                <a:ahLst/>
                <a:cxnLst/>
                <a:rect l="l" t="t" r="r" b="b"/>
                <a:pathLst>
                  <a:path w="2095585" h="1186193">
                    <a:moveTo>
                      <a:pt x="0" y="0"/>
                    </a:moveTo>
                    <a:lnTo>
                      <a:pt x="2095585" y="0"/>
                    </a:lnTo>
                    <a:lnTo>
                      <a:pt x="2095585" y="1186193"/>
                    </a:lnTo>
                    <a:lnTo>
                      <a:pt x="0" y="1186193"/>
                    </a:lnTo>
                    <a:close/>
                  </a:path>
                </a:pathLst>
              </a:custGeom>
              <a:solidFill>
                <a:srgbClr val="6299E4"/>
              </a:solidFill>
            </p:spPr>
            <p:txBody>
              <a:bodyPr/>
              <a:lstStyle/>
              <a:p>
                <a:endParaRPr lang="en-US"/>
              </a:p>
            </p:txBody>
          </p:sp>
          <p:sp>
            <p:nvSpPr>
              <p:cNvPr id="6" name="TextBox 6"/>
              <p:cNvSpPr txBox="1"/>
              <p:nvPr/>
            </p:nvSpPr>
            <p:spPr>
              <a:xfrm>
                <a:off x="0" y="-38100"/>
                <a:ext cx="2095586" cy="1224293"/>
              </a:xfrm>
              <a:prstGeom prst="rect">
                <a:avLst/>
              </a:prstGeom>
            </p:spPr>
            <p:txBody>
              <a:bodyPr lIns="50800" tIns="50800" rIns="50800" bIns="50800" rtlCol="0" anchor="ctr"/>
              <a:lstStyle/>
              <a:p>
                <a:pPr algn="ctr">
                  <a:lnSpc>
                    <a:spcPts val="2659"/>
                  </a:lnSpc>
                </a:pPr>
                <a:r>
                  <a:rPr lang="en-US" sz="1899">
                    <a:solidFill>
                      <a:srgbClr val="FFFFFF"/>
                    </a:solidFill>
                    <a:latin typeface="Montaser Arabic"/>
                    <a:ea typeface="Montaser Arabic"/>
                    <a:cs typeface="Montaser Arabic"/>
                    <a:sym typeface="Montaser Arabic"/>
                  </a:rPr>
                  <a:t> </a:t>
                </a:r>
              </a:p>
            </p:txBody>
          </p:sp>
        </p:grpSp>
        <p:sp>
          <p:nvSpPr>
            <p:cNvPr id="7" name="TextBox 7"/>
            <p:cNvSpPr txBox="1"/>
            <p:nvPr/>
          </p:nvSpPr>
          <p:spPr>
            <a:xfrm>
              <a:off x="2483728" y="437309"/>
              <a:ext cx="5641446" cy="729615"/>
            </a:xfrm>
            <a:prstGeom prst="rect">
              <a:avLst/>
            </a:prstGeom>
          </p:spPr>
          <p:txBody>
            <a:bodyPr lIns="0" tIns="0" rIns="0" bIns="0" rtlCol="0" anchor="t">
              <a:spAutoFit/>
            </a:bodyPr>
            <a:lstStyle/>
            <a:p>
              <a:pPr algn="ctr">
                <a:lnSpc>
                  <a:spcPts val="4619"/>
                </a:lnSpc>
                <a:spcBef>
                  <a:spcPct val="0"/>
                </a:spcBef>
              </a:pPr>
              <a:r>
                <a:rPr lang="en-US" sz="3299">
                  <a:solidFill>
                    <a:srgbClr val="FFFFFF"/>
                  </a:solidFill>
                  <a:latin typeface="Montaser Arabic"/>
                  <a:ea typeface="Montaser Arabic"/>
                  <a:cs typeface="Montaser Arabic"/>
                  <a:sym typeface="Montaser Arabic"/>
                </a:rPr>
                <a:t>Từ thực trạng nội tại</a:t>
              </a:r>
            </a:p>
          </p:txBody>
        </p:sp>
        <p:sp>
          <p:nvSpPr>
            <p:cNvPr id="8" name="TextBox 8"/>
            <p:cNvSpPr txBox="1"/>
            <p:nvPr/>
          </p:nvSpPr>
          <p:spPr>
            <a:xfrm>
              <a:off x="1075681" y="1903525"/>
              <a:ext cx="8457539" cy="3458633"/>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FFFFFF"/>
                  </a:solidFill>
                  <a:latin typeface="Montaser Arabic"/>
                  <a:ea typeface="Montaser Arabic"/>
                  <a:cs typeface="Montaser Arabic"/>
                  <a:sym typeface="Montaser Arabic"/>
                </a:rPr>
                <a:t>M&amp;A và dịch vụ mới đối với đội ngũ bán hàng dẫn đến việc hạn chế trong chào bán đến KH.</a:t>
              </a:r>
            </a:p>
            <a:p>
              <a:pPr marL="539749" lvl="1" indent="-269875" algn="l">
                <a:lnSpc>
                  <a:spcPts val="3499"/>
                </a:lnSpc>
                <a:buFont typeface="Arial"/>
                <a:buChar char="•"/>
              </a:pPr>
              <a:r>
                <a:rPr lang="en-US" sz="2499">
                  <a:solidFill>
                    <a:srgbClr val="FFFFFF"/>
                  </a:solidFill>
                  <a:latin typeface="Montaser Arabic"/>
                  <a:ea typeface="Montaser Arabic"/>
                  <a:cs typeface="Montaser Arabic"/>
                  <a:sym typeface="Montaser Arabic"/>
                </a:rPr>
                <a:t>Không có kênh hỗ trợ trực tiếp 24/7</a:t>
              </a:r>
            </a:p>
            <a:p>
              <a:pPr marL="539749" lvl="1" indent="-269875"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Khi phát sinh, không biết bắt đầu từ đâu, liên hệ với ai. </a:t>
              </a:r>
            </a:p>
          </p:txBody>
        </p:sp>
      </p:grpSp>
      <p:sp>
        <p:nvSpPr>
          <p:cNvPr id="9" name="Freeform 9"/>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grpSp>
        <p:nvGrpSpPr>
          <p:cNvPr id="10" name="Group 10"/>
          <p:cNvGrpSpPr/>
          <p:nvPr/>
        </p:nvGrpSpPr>
        <p:grpSpPr>
          <a:xfrm>
            <a:off x="9294142" y="2484602"/>
            <a:ext cx="7956676" cy="4503827"/>
            <a:chOff x="0" y="0"/>
            <a:chExt cx="10608902" cy="6005103"/>
          </a:xfrm>
        </p:grpSpPr>
        <p:grpSp>
          <p:nvGrpSpPr>
            <p:cNvPr id="11" name="Group 11"/>
            <p:cNvGrpSpPr/>
            <p:nvPr/>
          </p:nvGrpSpPr>
          <p:grpSpPr>
            <a:xfrm>
              <a:off x="0" y="0"/>
              <a:ext cx="10608902" cy="6005103"/>
              <a:chOff x="0" y="0"/>
              <a:chExt cx="2095586" cy="1186193"/>
            </a:xfrm>
          </p:grpSpPr>
          <p:sp>
            <p:nvSpPr>
              <p:cNvPr id="12" name="Freeform 12"/>
              <p:cNvSpPr/>
              <p:nvPr/>
            </p:nvSpPr>
            <p:spPr>
              <a:xfrm>
                <a:off x="0" y="0"/>
                <a:ext cx="2095585" cy="1186193"/>
              </a:xfrm>
              <a:custGeom>
                <a:avLst/>
                <a:gdLst/>
                <a:ahLst/>
                <a:cxnLst/>
                <a:rect l="l" t="t" r="r" b="b"/>
                <a:pathLst>
                  <a:path w="2095585" h="1186193">
                    <a:moveTo>
                      <a:pt x="0" y="0"/>
                    </a:moveTo>
                    <a:lnTo>
                      <a:pt x="2095585" y="0"/>
                    </a:lnTo>
                    <a:lnTo>
                      <a:pt x="2095585" y="1186193"/>
                    </a:lnTo>
                    <a:lnTo>
                      <a:pt x="0" y="1186193"/>
                    </a:lnTo>
                    <a:close/>
                  </a:path>
                </a:pathLst>
              </a:custGeom>
              <a:solidFill>
                <a:srgbClr val="6299E4"/>
              </a:solidFill>
            </p:spPr>
            <p:txBody>
              <a:bodyPr/>
              <a:lstStyle/>
              <a:p>
                <a:endParaRPr lang="en-US"/>
              </a:p>
            </p:txBody>
          </p:sp>
          <p:sp>
            <p:nvSpPr>
              <p:cNvPr id="13" name="TextBox 13"/>
              <p:cNvSpPr txBox="1"/>
              <p:nvPr/>
            </p:nvSpPr>
            <p:spPr>
              <a:xfrm>
                <a:off x="0" y="-38100"/>
                <a:ext cx="2095586" cy="1224293"/>
              </a:xfrm>
              <a:prstGeom prst="rect">
                <a:avLst/>
              </a:prstGeom>
            </p:spPr>
            <p:txBody>
              <a:bodyPr lIns="50800" tIns="50800" rIns="50800" bIns="50800" rtlCol="0" anchor="ctr"/>
              <a:lstStyle/>
              <a:p>
                <a:pPr algn="ctr">
                  <a:lnSpc>
                    <a:spcPts val="2659"/>
                  </a:lnSpc>
                </a:pPr>
                <a:r>
                  <a:rPr lang="en-US" sz="1899">
                    <a:solidFill>
                      <a:srgbClr val="FFFFFF"/>
                    </a:solidFill>
                    <a:latin typeface="Montaser Arabic"/>
                    <a:ea typeface="Montaser Arabic"/>
                    <a:cs typeface="Montaser Arabic"/>
                    <a:sym typeface="Montaser Arabic"/>
                  </a:rPr>
                  <a:t> </a:t>
                </a:r>
              </a:p>
            </p:txBody>
          </p:sp>
        </p:grpSp>
        <p:sp>
          <p:nvSpPr>
            <p:cNvPr id="14" name="TextBox 14"/>
            <p:cNvSpPr txBox="1"/>
            <p:nvPr/>
          </p:nvSpPr>
          <p:spPr>
            <a:xfrm>
              <a:off x="1764987" y="437309"/>
              <a:ext cx="7078928" cy="729615"/>
            </a:xfrm>
            <a:prstGeom prst="rect">
              <a:avLst/>
            </a:prstGeom>
          </p:spPr>
          <p:txBody>
            <a:bodyPr lIns="0" tIns="0" rIns="0" bIns="0" rtlCol="0" anchor="t">
              <a:spAutoFit/>
            </a:bodyPr>
            <a:lstStyle/>
            <a:p>
              <a:pPr algn="ctr">
                <a:lnSpc>
                  <a:spcPts val="4619"/>
                </a:lnSpc>
                <a:spcBef>
                  <a:spcPct val="0"/>
                </a:spcBef>
              </a:pPr>
              <a:r>
                <a:rPr lang="en-US" sz="3299">
                  <a:solidFill>
                    <a:srgbClr val="FFFFFF"/>
                  </a:solidFill>
                  <a:latin typeface="Montaser Arabic"/>
                  <a:ea typeface="Montaser Arabic"/>
                  <a:cs typeface="Montaser Arabic"/>
                  <a:sym typeface="Montaser Arabic"/>
                </a:rPr>
                <a:t>Từ thực tế trên thị trường</a:t>
              </a:r>
            </a:p>
          </p:txBody>
        </p:sp>
        <p:sp>
          <p:nvSpPr>
            <p:cNvPr id="15" name="TextBox 15"/>
            <p:cNvSpPr txBox="1"/>
            <p:nvPr/>
          </p:nvSpPr>
          <p:spPr>
            <a:xfrm>
              <a:off x="1075681" y="1903525"/>
              <a:ext cx="8457539" cy="3458633"/>
            </a:xfrm>
            <a:prstGeom prst="rect">
              <a:avLst/>
            </a:prstGeom>
          </p:spPr>
          <p:txBody>
            <a:bodyPr lIns="0" tIns="0" rIns="0" bIns="0" rtlCol="0" anchor="t">
              <a:spAutoFit/>
            </a:bodyPr>
            <a:lstStyle/>
            <a:p>
              <a:pPr marL="539749" lvl="1" indent="-269875" algn="l">
                <a:lnSpc>
                  <a:spcPts val="3499"/>
                </a:lnSpc>
                <a:buFont typeface="Arial"/>
                <a:buChar char="•"/>
              </a:pPr>
              <a:r>
                <a:rPr lang="en-US" sz="2499">
                  <a:solidFill>
                    <a:srgbClr val="FFFFFF"/>
                  </a:solidFill>
                  <a:latin typeface="Montaser Arabic"/>
                  <a:ea typeface="Montaser Arabic"/>
                  <a:cs typeface="Montaser Arabic"/>
                  <a:sym typeface="Montaser Arabic"/>
                </a:rPr>
                <a:t>Xu thế chuyển đổi số, áp dụng trí tuệ Nhân tạo &amp; tự động hóa đang được phổ cập dần.</a:t>
              </a:r>
            </a:p>
            <a:p>
              <a:pPr marL="539749" lvl="1" indent="-269875" algn="l">
                <a:lnSpc>
                  <a:spcPts val="3499"/>
                </a:lnSpc>
                <a:spcBef>
                  <a:spcPct val="0"/>
                </a:spcBef>
                <a:buFont typeface="Arial"/>
                <a:buChar char="•"/>
              </a:pPr>
              <a:r>
                <a:rPr lang="en-US" sz="2499">
                  <a:solidFill>
                    <a:srgbClr val="FFFFFF"/>
                  </a:solidFill>
                  <a:latin typeface="Montaser Arabic"/>
                  <a:ea typeface="Montaser Arabic"/>
                  <a:cs typeface="Montaser Arabic"/>
                  <a:sym typeface="Montaser Arabic"/>
                </a:rPr>
                <a:t>Các doanh nghiệp lớn dù có nguồn lực nhưng chưa thay cải cách rõ rệt trong cách mạng số hóa.</a:t>
              </a:r>
            </a:p>
          </p:txBody>
        </p:sp>
      </p:grpSp>
      <p:sp>
        <p:nvSpPr>
          <p:cNvPr id="16" name="Freeform 16"/>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sp>
        <p:nvSpPr>
          <p:cNvPr id="17" name="TextBox 17"/>
          <p:cNvSpPr txBox="1"/>
          <p:nvPr/>
        </p:nvSpPr>
        <p:spPr>
          <a:xfrm>
            <a:off x="2660095" y="8077835"/>
            <a:ext cx="12967809" cy="1180465"/>
          </a:xfrm>
          <a:prstGeom prst="rect">
            <a:avLst/>
          </a:prstGeom>
        </p:spPr>
        <p:txBody>
          <a:bodyPr lIns="0" tIns="0" rIns="0" bIns="0" rtlCol="0" anchor="t">
            <a:spAutoFit/>
          </a:bodyPr>
          <a:lstStyle/>
          <a:p>
            <a:pPr algn="ctr">
              <a:lnSpc>
                <a:spcPts val="4759"/>
              </a:lnSpc>
            </a:pPr>
            <a:r>
              <a:rPr lang="en-US" sz="3399" b="1">
                <a:solidFill>
                  <a:srgbClr val="FFFFFF"/>
                </a:solidFill>
                <a:latin typeface="Montaser Arabic Bold"/>
                <a:ea typeface="Montaser Arabic Bold"/>
                <a:cs typeface="Montaser Arabic Bold"/>
                <a:sym typeface="Montaser Arabic Bold"/>
              </a:rPr>
              <a:t>SỬ DỤNG CHATBOT NHƯ 1 CÔNG CỤ HỖ TRỢ KINH DOANH MANG LẠI LỢI THẾ CẠNH TRANG CHO VIETINBANK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SÁNG KIẾN CHATBOT M&amp;A</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9092078" y="2406959"/>
            <a:ext cx="8167222" cy="1341661"/>
            <a:chOff x="0" y="0"/>
            <a:chExt cx="2479912" cy="407385"/>
          </a:xfrm>
        </p:grpSpPr>
        <p:sp>
          <p:nvSpPr>
            <p:cNvPr id="6" name="Freeform 6"/>
            <p:cNvSpPr/>
            <p:nvPr/>
          </p:nvSpPr>
          <p:spPr>
            <a:xfrm>
              <a:off x="0" y="0"/>
              <a:ext cx="2479912" cy="407385"/>
            </a:xfrm>
            <a:custGeom>
              <a:avLst/>
              <a:gdLst/>
              <a:ahLst/>
              <a:cxnLst/>
              <a:rect l="l" t="t" r="r" b="b"/>
              <a:pathLst>
                <a:path w="2479912" h="407385">
                  <a:moveTo>
                    <a:pt x="0" y="0"/>
                  </a:moveTo>
                  <a:lnTo>
                    <a:pt x="2479912" y="0"/>
                  </a:lnTo>
                  <a:lnTo>
                    <a:pt x="2479912" y="407385"/>
                  </a:lnTo>
                  <a:lnTo>
                    <a:pt x="0" y="407385"/>
                  </a:lnTo>
                  <a:close/>
                </a:path>
              </a:pathLst>
            </a:custGeom>
            <a:solidFill>
              <a:srgbClr val="FFFFFF"/>
            </a:solidFill>
          </p:spPr>
          <p:txBody>
            <a:bodyPr/>
            <a:lstStyle/>
            <a:p>
              <a:endParaRPr lang="en-US"/>
            </a:p>
          </p:txBody>
        </p:sp>
        <p:sp>
          <p:nvSpPr>
            <p:cNvPr id="7" name="TextBox 7"/>
            <p:cNvSpPr txBox="1"/>
            <p:nvPr/>
          </p:nvSpPr>
          <p:spPr>
            <a:xfrm>
              <a:off x="0" y="-38100"/>
              <a:ext cx="2479912" cy="445485"/>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8831491" y="1958578"/>
            <a:ext cx="1178484" cy="1178484"/>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txBody>
            <a:bodyPr/>
            <a:lstStyle/>
            <a:p>
              <a:endParaRPr lang="en-US"/>
            </a:p>
          </p:txBody>
        </p:sp>
        <p:sp>
          <p:nvSpPr>
            <p:cNvPr id="10" name="TextBox 10"/>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1" name="Group 11"/>
          <p:cNvGrpSpPr/>
          <p:nvPr/>
        </p:nvGrpSpPr>
        <p:grpSpPr>
          <a:xfrm>
            <a:off x="9092078" y="4301776"/>
            <a:ext cx="8167222" cy="1341661"/>
            <a:chOff x="0" y="0"/>
            <a:chExt cx="2479912" cy="407385"/>
          </a:xfrm>
        </p:grpSpPr>
        <p:sp>
          <p:nvSpPr>
            <p:cNvPr id="12" name="Freeform 12"/>
            <p:cNvSpPr/>
            <p:nvPr/>
          </p:nvSpPr>
          <p:spPr>
            <a:xfrm>
              <a:off x="0" y="0"/>
              <a:ext cx="2479912" cy="407385"/>
            </a:xfrm>
            <a:custGeom>
              <a:avLst/>
              <a:gdLst/>
              <a:ahLst/>
              <a:cxnLst/>
              <a:rect l="l" t="t" r="r" b="b"/>
              <a:pathLst>
                <a:path w="2479912" h="407385">
                  <a:moveTo>
                    <a:pt x="0" y="0"/>
                  </a:moveTo>
                  <a:lnTo>
                    <a:pt x="2479912" y="0"/>
                  </a:lnTo>
                  <a:lnTo>
                    <a:pt x="2479912" y="407385"/>
                  </a:lnTo>
                  <a:lnTo>
                    <a:pt x="0" y="407385"/>
                  </a:lnTo>
                  <a:close/>
                </a:path>
              </a:pathLst>
            </a:custGeom>
            <a:solidFill>
              <a:srgbClr val="FFFFFF"/>
            </a:solidFill>
          </p:spPr>
          <p:txBody>
            <a:bodyPr/>
            <a:lstStyle/>
            <a:p>
              <a:endParaRPr lang="en-US"/>
            </a:p>
          </p:txBody>
        </p:sp>
        <p:sp>
          <p:nvSpPr>
            <p:cNvPr id="13" name="TextBox 13"/>
            <p:cNvSpPr txBox="1"/>
            <p:nvPr/>
          </p:nvSpPr>
          <p:spPr>
            <a:xfrm>
              <a:off x="0" y="-38100"/>
              <a:ext cx="2479912" cy="445485"/>
            </a:xfrm>
            <a:prstGeom prst="rect">
              <a:avLst/>
            </a:prstGeom>
          </p:spPr>
          <p:txBody>
            <a:bodyPr lIns="50800" tIns="50800" rIns="50800" bIns="50800" rtlCol="0" anchor="ctr"/>
            <a:lstStyle/>
            <a:p>
              <a:pPr algn="ctr">
                <a:lnSpc>
                  <a:spcPts val="2659"/>
                </a:lnSpc>
              </a:pPr>
              <a:endParaRPr/>
            </a:p>
          </p:txBody>
        </p:sp>
      </p:grpSp>
      <p:grpSp>
        <p:nvGrpSpPr>
          <p:cNvPr id="14" name="Group 14"/>
          <p:cNvGrpSpPr/>
          <p:nvPr/>
        </p:nvGrpSpPr>
        <p:grpSpPr>
          <a:xfrm>
            <a:off x="8831491" y="3853395"/>
            <a:ext cx="1178484" cy="1178484"/>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txBody>
            <a:bodyPr/>
            <a:lstStyle/>
            <a:p>
              <a:endParaRPr lang="en-US"/>
            </a:p>
          </p:txBody>
        </p:sp>
        <p:sp>
          <p:nvSpPr>
            <p:cNvPr id="16" name="TextBox 16"/>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17" name="Group 17"/>
          <p:cNvGrpSpPr/>
          <p:nvPr/>
        </p:nvGrpSpPr>
        <p:grpSpPr>
          <a:xfrm>
            <a:off x="9092078" y="6196593"/>
            <a:ext cx="8167222" cy="1341661"/>
            <a:chOff x="0" y="0"/>
            <a:chExt cx="2479912" cy="407385"/>
          </a:xfrm>
        </p:grpSpPr>
        <p:sp>
          <p:nvSpPr>
            <p:cNvPr id="18" name="Freeform 18"/>
            <p:cNvSpPr/>
            <p:nvPr/>
          </p:nvSpPr>
          <p:spPr>
            <a:xfrm>
              <a:off x="0" y="0"/>
              <a:ext cx="2479912" cy="407385"/>
            </a:xfrm>
            <a:custGeom>
              <a:avLst/>
              <a:gdLst/>
              <a:ahLst/>
              <a:cxnLst/>
              <a:rect l="l" t="t" r="r" b="b"/>
              <a:pathLst>
                <a:path w="2479912" h="407385">
                  <a:moveTo>
                    <a:pt x="0" y="0"/>
                  </a:moveTo>
                  <a:lnTo>
                    <a:pt x="2479912" y="0"/>
                  </a:lnTo>
                  <a:lnTo>
                    <a:pt x="2479912" y="407385"/>
                  </a:lnTo>
                  <a:lnTo>
                    <a:pt x="0" y="407385"/>
                  </a:lnTo>
                  <a:close/>
                </a:path>
              </a:pathLst>
            </a:custGeom>
            <a:solidFill>
              <a:srgbClr val="FFFFFF"/>
            </a:solidFill>
          </p:spPr>
          <p:txBody>
            <a:bodyPr/>
            <a:lstStyle/>
            <a:p>
              <a:endParaRPr lang="en-US"/>
            </a:p>
          </p:txBody>
        </p:sp>
        <p:sp>
          <p:nvSpPr>
            <p:cNvPr id="19" name="TextBox 19"/>
            <p:cNvSpPr txBox="1"/>
            <p:nvPr/>
          </p:nvSpPr>
          <p:spPr>
            <a:xfrm>
              <a:off x="0" y="-38100"/>
              <a:ext cx="2479912" cy="445485"/>
            </a:xfrm>
            <a:prstGeom prst="rect">
              <a:avLst/>
            </a:prstGeom>
          </p:spPr>
          <p:txBody>
            <a:bodyPr lIns="50800" tIns="50800" rIns="50800" bIns="50800" rtlCol="0" anchor="ctr"/>
            <a:lstStyle/>
            <a:p>
              <a:pPr algn="ctr">
                <a:lnSpc>
                  <a:spcPts val="2659"/>
                </a:lnSpc>
              </a:pPr>
              <a:endParaRPr/>
            </a:p>
          </p:txBody>
        </p:sp>
      </p:grpSp>
      <p:grpSp>
        <p:nvGrpSpPr>
          <p:cNvPr id="20" name="Group 20"/>
          <p:cNvGrpSpPr/>
          <p:nvPr/>
        </p:nvGrpSpPr>
        <p:grpSpPr>
          <a:xfrm>
            <a:off x="8831491" y="5748212"/>
            <a:ext cx="1178484" cy="1178484"/>
            <a:chOff x="0" y="0"/>
            <a:chExt cx="812800" cy="812800"/>
          </a:xfrm>
        </p:grpSpPr>
        <p:sp>
          <p:nvSpPr>
            <p:cNvPr id="21" name="Freeform 21"/>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94A8D"/>
            </a:solidFill>
          </p:spPr>
          <p:txBody>
            <a:bodyPr/>
            <a:lstStyle/>
            <a:p>
              <a:endParaRPr lang="en-US"/>
            </a:p>
          </p:txBody>
        </p:sp>
        <p:sp>
          <p:nvSpPr>
            <p:cNvPr id="22" name="TextBox 22"/>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3" name="Group 23"/>
          <p:cNvGrpSpPr/>
          <p:nvPr/>
        </p:nvGrpSpPr>
        <p:grpSpPr>
          <a:xfrm>
            <a:off x="1419647" y="2349422"/>
            <a:ext cx="5246370" cy="5246370"/>
            <a:chOff x="0" y="0"/>
            <a:chExt cx="812800" cy="812800"/>
          </a:xfrm>
        </p:grpSpPr>
        <p:sp>
          <p:nvSpPr>
            <p:cNvPr id="24" name="Freeform 24"/>
            <p:cNvSpPr/>
            <p:nvPr/>
          </p:nvSpPr>
          <p:spPr>
            <a:xfrm>
              <a:off x="0" y="0"/>
              <a:ext cx="812800" cy="812800"/>
            </a:xfrm>
            <a:custGeom>
              <a:avLst/>
              <a:gdLst/>
              <a:ahLst/>
              <a:cxnLst/>
              <a:rect l="l" t="t" r="r" b="b"/>
              <a:pathLst>
                <a:path w="812800" h="812800">
                  <a:moveTo>
                    <a:pt x="33940" y="0"/>
                  </a:moveTo>
                  <a:lnTo>
                    <a:pt x="778860" y="0"/>
                  </a:lnTo>
                  <a:cubicBezTo>
                    <a:pt x="797604" y="0"/>
                    <a:pt x="812800" y="15196"/>
                    <a:pt x="812800" y="33940"/>
                  </a:cubicBezTo>
                  <a:lnTo>
                    <a:pt x="812800" y="778860"/>
                  </a:lnTo>
                  <a:cubicBezTo>
                    <a:pt x="812800" y="797604"/>
                    <a:pt x="797604" y="812800"/>
                    <a:pt x="778860" y="812800"/>
                  </a:cubicBezTo>
                  <a:lnTo>
                    <a:pt x="33940" y="812800"/>
                  </a:lnTo>
                  <a:cubicBezTo>
                    <a:pt x="15196" y="812800"/>
                    <a:pt x="0" y="797604"/>
                    <a:pt x="0" y="778860"/>
                  </a:cubicBezTo>
                  <a:lnTo>
                    <a:pt x="0" y="33940"/>
                  </a:lnTo>
                  <a:cubicBezTo>
                    <a:pt x="0" y="15196"/>
                    <a:pt x="15196" y="0"/>
                    <a:pt x="33940" y="0"/>
                  </a:cubicBezTo>
                  <a:close/>
                </a:path>
              </a:pathLst>
            </a:custGeom>
            <a:blipFill>
              <a:blip r:embed="rId3"/>
              <a:stretch>
                <a:fillRect/>
              </a:stretch>
            </a:blipFill>
          </p:spPr>
          <p:txBody>
            <a:bodyPr/>
            <a:lstStyle/>
            <a:p>
              <a:endParaRPr lang="en-US"/>
            </a:p>
          </p:txBody>
        </p:sp>
      </p:grpSp>
      <p:sp>
        <p:nvSpPr>
          <p:cNvPr id="25" name="TextBox 25"/>
          <p:cNvSpPr txBox="1"/>
          <p:nvPr/>
        </p:nvSpPr>
        <p:spPr>
          <a:xfrm>
            <a:off x="1425185" y="8167292"/>
            <a:ext cx="15437629" cy="1581150"/>
          </a:xfrm>
          <a:prstGeom prst="rect">
            <a:avLst/>
          </a:prstGeom>
        </p:spPr>
        <p:txBody>
          <a:bodyPr lIns="0" tIns="0" rIns="0" bIns="0" rtlCol="0" anchor="t">
            <a:spAutoFit/>
          </a:bodyPr>
          <a:lstStyle/>
          <a:p>
            <a:pPr algn="ctr">
              <a:lnSpc>
                <a:spcPts val="4200"/>
              </a:lnSpc>
            </a:pPr>
            <a:r>
              <a:rPr lang="en-US" sz="3000" b="1">
                <a:solidFill>
                  <a:srgbClr val="F8BE64"/>
                </a:solidFill>
                <a:latin typeface="Montaser Arabic Bold"/>
                <a:ea typeface="Montaser Arabic Bold"/>
                <a:cs typeface="Montaser Arabic Bold"/>
                <a:sym typeface="Montaser Arabic Bold"/>
              </a:rPr>
              <a:t>Chatbot M&amp;A </a:t>
            </a:r>
            <a:r>
              <a:rPr lang="en-US" sz="3000" b="1">
                <a:solidFill>
                  <a:srgbClr val="FFFFFF"/>
                </a:solidFill>
                <a:latin typeface="Montaser Arabic Bold"/>
                <a:ea typeface="Montaser Arabic Bold"/>
                <a:cs typeface="Montaser Arabic Bold"/>
                <a:sym typeface="Montaser Arabic Bold"/>
              </a:rPr>
              <a:t>đóng vai trò như một trợ lý ảo được tích hợp vào hệ thống Genie, đồng hành cùng RM chi nhánh từ bước khởi tạo, tiếp thị sản phẩm M&amp;A </a:t>
            </a:r>
          </a:p>
          <a:p>
            <a:pPr algn="ctr">
              <a:lnSpc>
                <a:spcPts val="4200"/>
              </a:lnSpc>
            </a:pPr>
            <a:r>
              <a:rPr lang="en-US" sz="3000" b="1">
                <a:solidFill>
                  <a:srgbClr val="FFFFFF"/>
                </a:solidFill>
                <a:latin typeface="Montaser Arabic Bold"/>
                <a:ea typeface="Montaser Arabic Bold"/>
                <a:cs typeface="Montaser Arabic Bold"/>
                <a:sym typeface="Montaser Arabic Bold"/>
              </a:rPr>
              <a:t>và giải đáp thắc mắc thường gặp cho khách hàng.</a:t>
            </a:r>
          </a:p>
        </p:txBody>
      </p:sp>
      <p:sp>
        <p:nvSpPr>
          <p:cNvPr id="26" name="TextBox 26"/>
          <p:cNvSpPr txBox="1"/>
          <p:nvPr/>
        </p:nvSpPr>
        <p:spPr>
          <a:xfrm>
            <a:off x="8831491" y="2388886"/>
            <a:ext cx="1142863" cy="501742"/>
          </a:xfrm>
          <a:prstGeom prst="rect">
            <a:avLst/>
          </a:prstGeom>
        </p:spPr>
        <p:txBody>
          <a:bodyPr lIns="0" tIns="0" rIns="0" bIns="0" rtlCol="0" anchor="t">
            <a:spAutoFit/>
          </a:bodyPr>
          <a:lstStyle/>
          <a:p>
            <a:pPr algn="ctr">
              <a:lnSpc>
                <a:spcPts val="3832"/>
              </a:lnSpc>
            </a:pPr>
            <a:r>
              <a:rPr lang="en-US" sz="3616" spc="361">
                <a:solidFill>
                  <a:srgbClr val="FFFFFF"/>
                </a:solidFill>
                <a:latin typeface="League Spartan"/>
                <a:ea typeface="League Spartan"/>
                <a:cs typeface="League Spartan"/>
                <a:sym typeface="League Spartan"/>
              </a:rPr>
              <a:t>01</a:t>
            </a:r>
          </a:p>
        </p:txBody>
      </p:sp>
      <p:sp>
        <p:nvSpPr>
          <p:cNvPr id="27" name="TextBox 27"/>
          <p:cNvSpPr txBox="1"/>
          <p:nvPr/>
        </p:nvSpPr>
        <p:spPr>
          <a:xfrm>
            <a:off x="10037627" y="2651070"/>
            <a:ext cx="6276125" cy="815340"/>
          </a:xfrm>
          <a:prstGeom prst="rect">
            <a:avLst/>
          </a:prstGeom>
        </p:spPr>
        <p:txBody>
          <a:bodyPr lIns="0" tIns="0" rIns="0" bIns="0" rtlCol="0" anchor="t">
            <a:spAutoFit/>
          </a:bodyPr>
          <a:lstStyle/>
          <a:p>
            <a:pPr algn="ctr">
              <a:lnSpc>
                <a:spcPts val="3359"/>
              </a:lnSpc>
            </a:pPr>
            <a:r>
              <a:rPr lang="en-US" sz="2400" b="1">
                <a:solidFill>
                  <a:srgbClr val="194A8D"/>
                </a:solidFill>
                <a:latin typeface="Montaser Arabic Bold"/>
                <a:ea typeface="Montaser Arabic Bold"/>
                <a:cs typeface="Montaser Arabic Bold"/>
                <a:sym typeface="Montaser Arabic Bold"/>
              </a:rPr>
              <a:t>CHATBOT GIẢI ĐÁP ĐƯỢC </a:t>
            </a:r>
          </a:p>
          <a:p>
            <a:pPr algn="ctr">
              <a:lnSpc>
                <a:spcPts val="3359"/>
              </a:lnSpc>
            </a:pPr>
            <a:r>
              <a:rPr lang="en-US" sz="2400" b="1">
                <a:solidFill>
                  <a:srgbClr val="194A8D"/>
                </a:solidFill>
                <a:latin typeface="Montaser Arabic Bold"/>
                <a:ea typeface="Montaser Arabic Bold"/>
                <a:cs typeface="Montaser Arabic Bold"/>
                <a:sym typeface="Montaser Arabic Bold"/>
              </a:rPr>
              <a:t>CÁC BƯỚC KHỞI TẠO NHU CẦU</a:t>
            </a:r>
          </a:p>
        </p:txBody>
      </p:sp>
      <p:sp>
        <p:nvSpPr>
          <p:cNvPr id="28" name="TextBox 28"/>
          <p:cNvSpPr txBox="1"/>
          <p:nvPr/>
        </p:nvSpPr>
        <p:spPr>
          <a:xfrm>
            <a:off x="8831491" y="4283703"/>
            <a:ext cx="1142863" cy="501742"/>
          </a:xfrm>
          <a:prstGeom prst="rect">
            <a:avLst/>
          </a:prstGeom>
        </p:spPr>
        <p:txBody>
          <a:bodyPr lIns="0" tIns="0" rIns="0" bIns="0" rtlCol="0" anchor="t">
            <a:spAutoFit/>
          </a:bodyPr>
          <a:lstStyle/>
          <a:p>
            <a:pPr algn="ctr">
              <a:lnSpc>
                <a:spcPts val="3832"/>
              </a:lnSpc>
            </a:pPr>
            <a:r>
              <a:rPr lang="en-US" sz="3616" spc="361">
                <a:solidFill>
                  <a:srgbClr val="FFFFFF"/>
                </a:solidFill>
                <a:latin typeface="League Spartan"/>
                <a:ea typeface="League Spartan"/>
                <a:cs typeface="League Spartan"/>
                <a:sym typeface="League Spartan"/>
              </a:rPr>
              <a:t>02</a:t>
            </a:r>
          </a:p>
        </p:txBody>
      </p:sp>
      <p:sp>
        <p:nvSpPr>
          <p:cNvPr id="29" name="TextBox 29"/>
          <p:cNvSpPr txBox="1"/>
          <p:nvPr/>
        </p:nvSpPr>
        <p:spPr>
          <a:xfrm>
            <a:off x="10037627" y="4605159"/>
            <a:ext cx="6276125" cy="815340"/>
          </a:xfrm>
          <a:prstGeom prst="rect">
            <a:avLst/>
          </a:prstGeom>
        </p:spPr>
        <p:txBody>
          <a:bodyPr lIns="0" tIns="0" rIns="0" bIns="0" rtlCol="0" anchor="t">
            <a:spAutoFit/>
          </a:bodyPr>
          <a:lstStyle/>
          <a:p>
            <a:pPr algn="ctr">
              <a:lnSpc>
                <a:spcPts val="3359"/>
              </a:lnSpc>
            </a:pPr>
            <a:r>
              <a:rPr lang="en-US" sz="2400" b="1">
                <a:solidFill>
                  <a:srgbClr val="194A8D"/>
                </a:solidFill>
                <a:latin typeface="Montaser Arabic Bold"/>
                <a:ea typeface="Montaser Arabic Bold"/>
                <a:cs typeface="Montaser Arabic Bold"/>
                <a:sym typeface="Montaser Arabic Bold"/>
              </a:rPr>
              <a:t>CHATBOT TÍCH HỢP </a:t>
            </a:r>
          </a:p>
          <a:p>
            <a:pPr algn="ctr">
              <a:lnSpc>
                <a:spcPts val="3359"/>
              </a:lnSpc>
            </a:pPr>
            <a:r>
              <a:rPr lang="en-US" sz="2400" b="1">
                <a:solidFill>
                  <a:srgbClr val="194A8D"/>
                </a:solidFill>
                <a:latin typeface="Montaser Arabic Bold"/>
                <a:ea typeface="Montaser Arabic Bold"/>
                <a:cs typeface="Montaser Arabic Bold"/>
                <a:sym typeface="Montaser Arabic Bold"/>
              </a:rPr>
              <a:t>THAM CHIẾU PHÁP LÝ HIỆN HÀNH</a:t>
            </a:r>
          </a:p>
        </p:txBody>
      </p:sp>
      <p:sp>
        <p:nvSpPr>
          <p:cNvPr id="30" name="TextBox 30"/>
          <p:cNvSpPr txBox="1"/>
          <p:nvPr/>
        </p:nvSpPr>
        <p:spPr>
          <a:xfrm>
            <a:off x="8831491" y="6178520"/>
            <a:ext cx="1142863" cy="501742"/>
          </a:xfrm>
          <a:prstGeom prst="rect">
            <a:avLst/>
          </a:prstGeom>
        </p:spPr>
        <p:txBody>
          <a:bodyPr lIns="0" tIns="0" rIns="0" bIns="0" rtlCol="0" anchor="t">
            <a:spAutoFit/>
          </a:bodyPr>
          <a:lstStyle/>
          <a:p>
            <a:pPr algn="ctr">
              <a:lnSpc>
                <a:spcPts val="3832"/>
              </a:lnSpc>
            </a:pPr>
            <a:r>
              <a:rPr lang="en-US" sz="3616" spc="361">
                <a:solidFill>
                  <a:srgbClr val="FFFFFF"/>
                </a:solidFill>
                <a:latin typeface="League Spartan"/>
                <a:ea typeface="League Spartan"/>
                <a:cs typeface="League Spartan"/>
                <a:sym typeface="League Spartan"/>
              </a:rPr>
              <a:t>03</a:t>
            </a:r>
          </a:p>
        </p:txBody>
      </p:sp>
      <p:sp>
        <p:nvSpPr>
          <p:cNvPr id="31" name="TextBox 31"/>
          <p:cNvSpPr txBox="1"/>
          <p:nvPr/>
        </p:nvSpPr>
        <p:spPr>
          <a:xfrm>
            <a:off x="10037627" y="6231154"/>
            <a:ext cx="6276125" cy="1234440"/>
          </a:xfrm>
          <a:prstGeom prst="rect">
            <a:avLst/>
          </a:prstGeom>
        </p:spPr>
        <p:txBody>
          <a:bodyPr lIns="0" tIns="0" rIns="0" bIns="0" rtlCol="0" anchor="t">
            <a:spAutoFit/>
          </a:bodyPr>
          <a:lstStyle/>
          <a:p>
            <a:pPr algn="ctr">
              <a:lnSpc>
                <a:spcPts val="3359"/>
              </a:lnSpc>
            </a:pPr>
            <a:r>
              <a:rPr lang="en-US" sz="2400" b="1">
                <a:solidFill>
                  <a:srgbClr val="194A8D"/>
                </a:solidFill>
                <a:latin typeface="Montaser Arabic Bold"/>
                <a:ea typeface="Montaser Arabic Bold"/>
                <a:cs typeface="Montaser Arabic Bold"/>
                <a:sym typeface="Montaser Arabic Bold"/>
              </a:rPr>
              <a:t>CHATBOT TỔNG HỢP </a:t>
            </a:r>
          </a:p>
          <a:p>
            <a:pPr algn="ctr">
              <a:lnSpc>
                <a:spcPts val="3359"/>
              </a:lnSpc>
            </a:pPr>
            <a:r>
              <a:rPr lang="en-US" sz="2400" b="1">
                <a:solidFill>
                  <a:srgbClr val="194A8D"/>
                </a:solidFill>
                <a:latin typeface="Montaser Arabic Bold"/>
                <a:ea typeface="Montaser Arabic Bold"/>
                <a:cs typeface="Montaser Arabic Bold"/>
                <a:sym typeface="Montaser Arabic Bold"/>
              </a:rPr>
              <a:t>CÁC TÌNH HUỐNG ĐỂ HỖ TRỢ RM </a:t>
            </a:r>
          </a:p>
          <a:p>
            <a:pPr algn="ctr">
              <a:lnSpc>
                <a:spcPts val="3359"/>
              </a:lnSpc>
            </a:pPr>
            <a:r>
              <a:rPr lang="en-US" sz="2400" b="1">
                <a:solidFill>
                  <a:srgbClr val="194A8D"/>
                </a:solidFill>
                <a:latin typeface="Montaser Arabic Bold"/>
                <a:ea typeface="Montaser Arabic Bold"/>
                <a:cs typeface="Montaser Arabic Bold"/>
                <a:sym typeface="Montaser Arabic Bold"/>
              </a:rPr>
              <a:t>TƯ VẤN KHÁCH HÀNG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extBox 2"/>
          <p:cNvSpPr txBox="1"/>
          <p:nvPr/>
        </p:nvSpPr>
        <p:spPr>
          <a:xfrm>
            <a:off x="1028700" y="885752"/>
            <a:ext cx="14129992" cy="972185"/>
          </a:xfrm>
          <a:prstGeom prst="rect">
            <a:avLst/>
          </a:prstGeom>
        </p:spPr>
        <p:txBody>
          <a:bodyPr lIns="0" tIns="0" rIns="0" bIns="0" rtlCol="0" anchor="t">
            <a:spAutoFit/>
          </a:bodyPr>
          <a:lstStyle/>
          <a:p>
            <a:pPr algn="l">
              <a:lnSpc>
                <a:spcPts val="7419"/>
              </a:lnSpc>
            </a:pPr>
            <a:r>
              <a:rPr lang="en-US" sz="6999" spc="699">
                <a:solidFill>
                  <a:srgbClr val="FFFFFF"/>
                </a:solidFill>
                <a:latin typeface="Paytone One"/>
                <a:ea typeface="Paytone One"/>
                <a:cs typeface="Paytone One"/>
                <a:sym typeface="Paytone One"/>
              </a:rPr>
              <a:t>MÔ TẢ CHATBOT</a:t>
            </a:r>
          </a:p>
        </p:txBody>
      </p:sp>
      <p:sp>
        <p:nvSpPr>
          <p:cNvPr id="3" name="Freeform 3"/>
          <p:cNvSpPr/>
          <p:nvPr/>
        </p:nvSpPr>
        <p:spPr>
          <a:xfrm flipH="1">
            <a:off x="-1140557" y="-819359"/>
            <a:ext cx="2891099" cy="5555874"/>
          </a:xfrm>
          <a:custGeom>
            <a:avLst/>
            <a:gdLst/>
            <a:ahLst/>
            <a:cxnLst/>
            <a:rect l="l" t="t" r="r" b="b"/>
            <a:pathLst>
              <a:path w="2891099" h="5555874">
                <a:moveTo>
                  <a:pt x="2891098" y="0"/>
                </a:moveTo>
                <a:lnTo>
                  <a:pt x="0" y="0"/>
                </a:lnTo>
                <a:lnTo>
                  <a:pt x="0" y="5555874"/>
                </a:lnTo>
                <a:lnTo>
                  <a:pt x="2891098" y="5555874"/>
                </a:lnTo>
                <a:lnTo>
                  <a:pt x="2891098" y="0"/>
                </a:lnTo>
                <a:close/>
              </a:path>
            </a:pathLst>
          </a:custGeom>
          <a:blipFill>
            <a:blip r:embed="rId2"/>
            <a:stretch>
              <a:fillRect/>
            </a:stretch>
          </a:blipFill>
        </p:spPr>
        <p:txBody>
          <a:bodyPr/>
          <a:lstStyle/>
          <a:p>
            <a:endParaRPr lang="en-US"/>
          </a:p>
        </p:txBody>
      </p:sp>
      <p:sp>
        <p:nvSpPr>
          <p:cNvPr id="4" name="Freeform 4"/>
          <p:cNvSpPr/>
          <p:nvPr/>
        </p:nvSpPr>
        <p:spPr>
          <a:xfrm>
            <a:off x="16524850" y="-819359"/>
            <a:ext cx="2891099" cy="5555874"/>
          </a:xfrm>
          <a:custGeom>
            <a:avLst/>
            <a:gdLst/>
            <a:ahLst/>
            <a:cxnLst/>
            <a:rect l="l" t="t" r="r" b="b"/>
            <a:pathLst>
              <a:path w="2891099" h="5555874">
                <a:moveTo>
                  <a:pt x="0" y="0"/>
                </a:moveTo>
                <a:lnTo>
                  <a:pt x="2891099" y="0"/>
                </a:lnTo>
                <a:lnTo>
                  <a:pt x="2891099" y="5555874"/>
                </a:lnTo>
                <a:lnTo>
                  <a:pt x="0" y="555587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4806609" y="2509057"/>
            <a:ext cx="8674783" cy="14019851"/>
            <a:chOff x="0" y="0"/>
            <a:chExt cx="11566377" cy="18693134"/>
          </a:xfrm>
        </p:grpSpPr>
        <p:grpSp>
          <p:nvGrpSpPr>
            <p:cNvPr id="6" name="Group 6"/>
            <p:cNvGrpSpPr/>
            <p:nvPr/>
          </p:nvGrpSpPr>
          <p:grpSpPr>
            <a:xfrm>
              <a:off x="1834461" y="504881"/>
              <a:ext cx="7902601" cy="11470978"/>
              <a:chOff x="0" y="0"/>
              <a:chExt cx="1435999" cy="2084416"/>
            </a:xfrm>
          </p:grpSpPr>
          <p:sp>
            <p:nvSpPr>
              <p:cNvPr id="7" name="Freeform 7"/>
              <p:cNvSpPr/>
              <p:nvPr/>
            </p:nvSpPr>
            <p:spPr>
              <a:xfrm>
                <a:off x="0" y="0"/>
                <a:ext cx="1435999" cy="2084416"/>
              </a:xfrm>
              <a:custGeom>
                <a:avLst/>
                <a:gdLst/>
                <a:ahLst/>
                <a:cxnLst/>
                <a:rect l="l" t="t" r="r" b="b"/>
                <a:pathLst>
                  <a:path w="1435999" h="2084416">
                    <a:moveTo>
                      <a:pt x="0" y="0"/>
                    </a:moveTo>
                    <a:lnTo>
                      <a:pt x="1435999" y="0"/>
                    </a:lnTo>
                    <a:lnTo>
                      <a:pt x="1435999" y="2084416"/>
                    </a:lnTo>
                    <a:lnTo>
                      <a:pt x="0" y="2084416"/>
                    </a:lnTo>
                    <a:close/>
                  </a:path>
                </a:pathLst>
              </a:custGeom>
              <a:solidFill>
                <a:srgbClr val="FFFFFF"/>
              </a:solidFill>
            </p:spPr>
            <p:txBody>
              <a:bodyPr/>
              <a:lstStyle/>
              <a:p>
                <a:endParaRPr lang="en-US"/>
              </a:p>
            </p:txBody>
          </p:sp>
          <p:sp>
            <p:nvSpPr>
              <p:cNvPr id="8" name="TextBox 8"/>
              <p:cNvSpPr txBox="1"/>
              <p:nvPr/>
            </p:nvSpPr>
            <p:spPr>
              <a:xfrm>
                <a:off x="0" y="-38100"/>
                <a:ext cx="1435999" cy="2122516"/>
              </a:xfrm>
              <a:prstGeom prst="rect">
                <a:avLst/>
              </a:prstGeom>
            </p:spPr>
            <p:txBody>
              <a:bodyPr lIns="50800" tIns="50800" rIns="50800" bIns="50800" rtlCol="0" anchor="ctr"/>
              <a:lstStyle/>
              <a:p>
                <a:pPr algn="ctr">
                  <a:lnSpc>
                    <a:spcPts val="2660"/>
                  </a:lnSpc>
                </a:pPr>
                <a:endParaRPr/>
              </a:p>
            </p:txBody>
          </p:sp>
        </p:grpSp>
        <p:sp>
          <p:nvSpPr>
            <p:cNvPr id="9" name="Freeform 9"/>
            <p:cNvSpPr/>
            <p:nvPr/>
          </p:nvSpPr>
          <p:spPr>
            <a:xfrm>
              <a:off x="0" y="0"/>
              <a:ext cx="11566377" cy="18693134"/>
            </a:xfrm>
            <a:custGeom>
              <a:avLst/>
              <a:gdLst/>
              <a:ahLst/>
              <a:cxnLst/>
              <a:rect l="l" t="t" r="r" b="b"/>
              <a:pathLst>
                <a:path w="11566377" h="18693134">
                  <a:moveTo>
                    <a:pt x="0" y="0"/>
                  </a:moveTo>
                  <a:lnTo>
                    <a:pt x="11566377" y="0"/>
                  </a:lnTo>
                  <a:lnTo>
                    <a:pt x="11566377" y="18693134"/>
                  </a:lnTo>
                  <a:lnTo>
                    <a:pt x="0" y="18693134"/>
                  </a:lnTo>
                  <a:lnTo>
                    <a:pt x="0" y="0"/>
                  </a:lnTo>
                  <a:close/>
                </a:path>
              </a:pathLst>
            </a:custGeom>
            <a:blipFill>
              <a:blip r:embed="rId3"/>
              <a:stretch>
                <a:fillRect/>
              </a:stretch>
            </a:blipFill>
          </p:spPr>
          <p:txBody>
            <a:bodyPr/>
            <a:lstStyle/>
            <a:p>
              <a:endParaRPr lang="en-US"/>
            </a:p>
          </p:txBody>
        </p:sp>
      </p:grpSp>
      <p:grpSp>
        <p:nvGrpSpPr>
          <p:cNvPr id="10" name="Group 10"/>
          <p:cNvGrpSpPr/>
          <p:nvPr/>
        </p:nvGrpSpPr>
        <p:grpSpPr>
          <a:xfrm>
            <a:off x="11411693" y="4700525"/>
            <a:ext cx="669285" cy="669285"/>
            <a:chOff x="0" y="0"/>
            <a:chExt cx="892380" cy="892380"/>
          </a:xfrm>
        </p:grpSpPr>
        <p:grpSp>
          <p:nvGrpSpPr>
            <p:cNvPr id="11" name="Group 11"/>
            <p:cNvGrpSpPr/>
            <p:nvPr/>
          </p:nvGrpSpPr>
          <p:grpSpPr>
            <a:xfrm>
              <a:off x="0" y="0"/>
              <a:ext cx="892380" cy="892380"/>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5F6FF"/>
              </a:solidFill>
            </p:spPr>
            <p:txBody>
              <a:bodyPr/>
              <a:lstStyle/>
              <a:p>
                <a:endParaRPr lang="en-US"/>
              </a:p>
            </p:txBody>
          </p:sp>
          <p:sp>
            <p:nvSpPr>
              <p:cNvPr id="13" name="TextBox 13"/>
              <p:cNvSpPr txBox="1"/>
              <p:nvPr/>
            </p:nvSpPr>
            <p:spPr>
              <a:xfrm>
                <a:off x="76200" y="9525"/>
                <a:ext cx="660400" cy="727075"/>
              </a:xfrm>
              <a:prstGeom prst="rect">
                <a:avLst/>
              </a:prstGeom>
            </p:spPr>
            <p:txBody>
              <a:bodyPr lIns="50800" tIns="50800" rIns="50800" bIns="50800" rtlCol="0" anchor="ctr"/>
              <a:lstStyle/>
              <a:p>
                <a:pPr algn="ctr">
                  <a:lnSpc>
                    <a:spcPts val="2276"/>
                  </a:lnSpc>
                </a:pPr>
                <a:endParaRPr/>
              </a:p>
            </p:txBody>
          </p:sp>
        </p:grpSp>
        <p:sp>
          <p:nvSpPr>
            <p:cNvPr id="14" name="TextBox 14"/>
            <p:cNvSpPr txBox="1"/>
            <p:nvPr/>
          </p:nvSpPr>
          <p:spPr>
            <a:xfrm>
              <a:off x="290534" y="27527"/>
              <a:ext cx="311313" cy="703977"/>
            </a:xfrm>
            <a:prstGeom prst="rect">
              <a:avLst/>
            </a:prstGeom>
          </p:spPr>
          <p:txBody>
            <a:bodyPr lIns="0" tIns="0" rIns="0" bIns="0" rtlCol="0" anchor="t">
              <a:spAutoFit/>
            </a:bodyPr>
            <a:lstStyle/>
            <a:p>
              <a:pPr algn="ctr">
                <a:lnSpc>
                  <a:spcPts val="4606"/>
                </a:lnSpc>
                <a:spcBef>
                  <a:spcPct val="0"/>
                </a:spcBef>
              </a:pPr>
              <a:r>
                <a:rPr lang="en-US" sz="2828" b="1">
                  <a:solidFill>
                    <a:srgbClr val="000000"/>
                  </a:solidFill>
                  <a:latin typeface="Roboto Bold"/>
                  <a:ea typeface="Roboto Bold"/>
                  <a:cs typeface="Roboto Bold"/>
                  <a:sym typeface="Roboto Bold"/>
                </a:rPr>
                <a:t>D</a:t>
              </a:r>
            </a:p>
          </p:txBody>
        </p:sp>
      </p:grpSp>
      <p:sp>
        <p:nvSpPr>
          <p:cNvPr id="15" name="Freeform 15"/>
          <p:cNvSpPr/>
          <p:nvPr/>
        </p:nvSpPr>
        <p:spPr>
          <a:xfrm>
            <a:off x="7104317" y="4736515"/>
            <a:ext cx="4066758" cy="597305"/>
          </a:xfrm>
          <a:custGeom>
            <a:avLst/>
            <a:gdLst/>
            <a:ahLst/>
            <a:cxnLst/>
            <a:rect l="l" t="t" r="r" b="b"/>
            <a:pathLst>
              <a:path w="4066758" h="597305">
                <a:moveTo>
                  <a:pt x="0" y="0"/>
                </a:moveTo>
                <a:lnTo>
                  <a:pt x="4066758" y="0"/>
                </a:lnTo>
                <a:lnTo>
                  <a:pt x="4066758" y="597305"/>
                </a:lnTo>
                <a:lnTo>
                  <a:pt x="0" y="597305"/>
                </a:lnTo>
                <a:lnTo>
                  <a:pt x="0" y="0"/>
                </a:lnTo>
                <a:close/>
              </a:path>
            </a:pathLst>
          </a:custGeom>
          <a:blipFill>
            <a:blip r:embed="rId4"/>
            <a:stretch>
              <a:fillRect/>
            </a:stretch>
          </a:blipFill>
        </p:spPr>
        <p:txBody>
          <a:bodyPr/>
          <a:lstStyle/>
          <a:p>
            <a:endParaRPr lang="en-US"/>
          </a:p>
        </p:txBody>
      </p:sp>
      <p:sp>
        <p:nvSpPr>
          <p:cNvPr id="16" name="TextBox 16"/>
          <p:cNvSpPr txBox="1"/>
          <p:nvPr/>
        </p:nvSpPr>
        <p:spPr>
          <a:xfrm>
            <a:off x="10569214" y="4198192"/>
            <a:ext cx="601861" cy="330932"/>
          </a:xfrm>
          <a:prstGeom prst="rect">
            <a:avLst/>
          </a:prstGeom>
        </p:spPr>
        <p:txBody>
          <a:bodyPr lIns="0" tIns="0" rIns="0" bIns="0" rtlCol="0" anchor="t">
            <a:spAutoFit/>
          </a:bodyPr>
          <a:lstStyle/>
          <a:p>
            <a:pPr algn="ctr">
              <a:lnSpc>
                <a:spcPts val="2355"/>
              </a:lnSpc>
              <a:spcBef>
                <a:spcPct val="0"/>
              </a:spcBef>
            </a:pPr>
            <a:r>
              <a:rPr lang="en-US" sz="1884" b="1">
                <a:solidFill>
                  <a:srgbClr val="000000"/>
                </a:solidFill>
                <a:latin typeface="Codec Pro Bold"/>
                <a:ea typeface="Codec Pro Bold"/>
                <a:cs typeface="Codec Pro Bold"/>
                <a:sym typeface="Codec Pro Bold"/>
              </a:rPr>
              <a:t>USE</a:t>
            </a:r>
            <a:r>
              <a:rPr lang="en-US" sz="1884">
                <a:solidFill>
                  <a:srgbClr val="000000"/>
                </a:solidFill>
                <a:latin typeface="Codec Pro"/>
                <a:ea typeface="Codec Pro"/>
                <a:cs typeface="Codec Pro"/>
                <a:sym typeface="Codec Pro"/>
              </a:rPr>
              <a:t>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1174</Words>
  <Application>Microsoft Office PowerPoint</Application>
  <PresentationFormat>Custom</PresentationFormat>
  <Paragraphs>130</Paragraphs>
  <Slides>16</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16</vt:i4>
      </vt:variant>
    </vt:vector>
  </HeadingPairs>
  <TitlesOfParts>
    <vt:vector size="26" baseType="lpstr">
      <vt:lpstr>Paytone One</vt:lpstr>
      <vt:lpstr>Roboto Bold</vt:lpstr>
      <vt:lpstr>Montaser Arabic Bold</vt:lpstr>
      <vt:lpstr>Codec Pro Bold</vt:lpstr>
      <vt:lpstr>Codec Pro</vt:lpstr>
      <vt:lpstr>Calibri</vt:lpstr>
      <vt:lpstr>Arial</vt:lpstr>
      <vt:lpstr>Montaser Arabic</vt:lpstr>
      <vt:lpstr>League Spartan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DƯ ĐỨC HÀ</cp:lastModifiedBy>
  <cp:revision>2</cp:revision>
  <dcterms:created xsi:type="dcterms:W3CDTF">2006-08-16T00:00:00Z</dcterms:created>
  <dcterms:modified xsi:type="dcterms:W3CDTF">2025-09-17T16:08:38Z</dcterms:modified>
  <dc:identifier>DAGvjZPhP8o</dc:identifier>
</cp:coreProperties>
</file>