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7" r:id="rId5"/>
    <p:sldId id="276" r:id="rId6"/>
    <p:sldId id="275" r:id="rId7"/>
    <p:sldId id="267" r:id="rId8"/>
    <p:sldId id="268" r:id="rId9"/>
    <p:sldId id="259" r:id="rId10"/>
    <p:sldId id="260" r:id="rId11"/>
    <p:sldId id="261" r:id="rId12"/>
    <p:sldId id="263" r:id="rId13"/>
    <p:sldId id="264" r:id="rId14"/>
    <p:sldId id="271" r:id="rId15"/>
    <p:sldId id="266" r:id="rId16"/>
    <p:sldId id="265"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4551FE-42E6-4F35-AE34-376F1416B120}"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68F30-CAA6-4B5C-A0D2-D66BFD71DEBB}" type="slidenum">
              <a:rPr lang="en-US" smtClean="0"/>
              <a:t>‹#›</a:t>
            </a:fld>
            <a:endParaRPr lang="en-US"/>
          </a:p>
        </p:txBody>
      </p:sp>
    </p:spTree>
    <p:extLst>
      <p:ext uri="{BB962C8B-B14F-4D97-AF65-F5344CB8AC3E}">
        <p14:creationId xmlns:p14="http://schemas.microsoft.com/office/powerpoint/2010/main" val="1903572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4551FE-42E6-4F35-AE34-376F1416B120}"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68F30-CAA6-4B5C-A0D2-D66BFD71DEBB}" type="slidenum">
              <a:rPr lang="en-US" smtClean="0"/>
              <a:t>‹#›</a:t>
            </a:fld>
            <a:endParaRPr lang="en-US"/>
          </a:p>
        </p:txBody>
      </p:sp>
    </p:spTree>
    <p:extLst>
      <p:ext uri="{BB962C8B-B14F-4D97-AF65-F5344CB8AC3E}">
        <p14:creationId xmlns:p14="http://schemas.microsoft.com/office/powerpoint/2010/main" val="2745276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4551FE-42E6-4F35-AE34-376F1416B120}"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68F30-CAA6-4B5C-A0D2-D66BFD71DEB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34588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4551FE-42E6-4F35-AE34-376F1416B120}"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68F30-CAA6-4B5C-A0D2-D66BFD71DEBB}" type="slidenum">
              <a:rPr lang="en-US" smtClean="0"/>
              <a:t>‹#›</a:t>
            </a:fld>
            <a:endParaRPr lang="en-US"/>
          </a:p>
        </p:txBody>
      </p:sp>
    </p:spTree>
    <p:extLst>
      <p:ext uri="{BB962C8B-B14F-4D97-AF65-F5344CB8AC3E}">
        <p14:creationId xmlns:p14="http://schemas.microsoft.com/office/powerpoint/2010/main" val="1237948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4551FE-42E6-4F35-AE34-376F1416B120}"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68F30-CAA6-4B5C-A0D2-D66BFD71DEB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6833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4551FE-42E6-4F35-AE34-376F1416B120}"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68F30-CAA6-4B5C-A0D2-D66BFD71DEBB}" type="slidenum">
              <a:rPr lang="en-US" smtClean="0"/>
              <a:t>‹#›</a:t>
            </a:fld>
            <a:endParaRPr lang="en-US"/>
          </a:p>
        </p:txBody>
      </p:sp>
    </p:spTree>
    <p:extLst>
      <p:ext uri="{BB962C8B-B14F-4D97-AF65-F5344CB8AC3E}">
        <p14:creationId xmlns:p14="http://schemas.microsoft.com/office/powerpoint/2010/main" val="1796055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4551FE-42E6-4F35-AE34-376F1416B120}"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68F30-CAA6-4B5C-A0D2-D66BFD71DEBB}" type="slidenum">
              <a:rPr lang="en-US" smtClean="0"/>
              <a:t>‹#›</a:t>
            </a:fld>
            <a:endParaRPr lang="en-US"/>
          </a:p>
        </p:txBody>
      </p:sp>
    </p:spTree>
    <p:extLst>
      <p:ext uri="{BB962C8B-B14F-4D97-AF65-F5344CB8AC3E}">
        <p14:creationId xmlns:p14="http://schemas.microsoft.com/office/powerpoint/2010/main" val="500697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4551FE-42E6-4F35-AE34-376F1416B120}"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68F30-CAA6-4B5C-A0D2-D66BFD71DEBB}" type="slidenum">
              <a:rPr lang="en-US" smtClean="0"/>
              <a:t>‹#›</a:t>
            </a:fld>
            <a:endParaRPr lang="en-US"/>
          </a:p>
        </p:txBody>
      </p:sp>
    </p:spTree>
    <p:extLst>
      <p:ext uri="{BB962C8B-B14F-4D97-AF65-F5344CB8AC3E}">
        <p14:creationId xmlns:p14="http://schemas.microsoft.com/office/powerpoint/2010/main" val="183855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4551FE-42E6-4F35-AE34-376F1416B120}"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68F30-CAA6-4B5C-A0D2-D66BFD71DEBB}" type="slidenum">
              <a:rPr lang="en-US" smtClean="0"/>
              <a:t>‹#›</a:t>
            </a:fld>
            <a:endParaRPr lang="en-US"/>
          </a:p>
        </p:txBody>
      </p:sp>
    </p:spTree>
    <p:extLst>
      <p:ext uri="{BB962C8B-B14F-4D97-AF65-F5344CB8AC3E}">
        <p14:creationId xmlns:p14="http://schemas.microsoft.com/office/powerpoint/2010/main" val="2764636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4551FE-42E6-4F35-AE34-376F1416B120}"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68F30-CAA6-4B5C-A0D2-D66BFD71DEBB}" type="slidenum">
              <a:rPr lang="en-US" smtClean="0"/>
              <a:t>‹#›</a:t>
            </a:fld>
            <a:endParaRPr lang="en-US"/>
          </a:p>
        </p:txBody>
      </p:sp>
    </p:spTree>
    <p:extLst>
      <p:ext uri="{BB962C8B-B14F-4D97-AF65-F5344CB8AC3E}">
        <p14:creationId xmlns:p14="http://schemas.microsoft.com/office/powerpoint/2010/main" val="14142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4551FE-42E6-4F35-AE34-376F1416B120}"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C68F30-CAA6-4B5C-A0D2-D66BFD71DEBB}" type="slidenum">
              <a:rPr lang="en-US" smtClean="0"/>
              <a:t>‹#›</a:t>
            </a:fld>
            <a:endParaRPr lang="en-US"/>
          </a:p>
        </p:txBody>
      </p:sp>
    </p:spTree>
    <p:extLst>
      <p:ext uri="{BB962C8B-B14F-4D97-AF65-F5344CB8AC3E}">
        <p14:creationId xmlns:p14="http://schemas.microsoft.com/office/powerpoint/2010/main" val="353426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4551FE-42E6-4F35-AE34-376F1416B120}"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C68F30-CAA6-4B5C-A0D2-D66BFD71DEBB}" type="slidenum">
              <a:rPr lang="en-US" smtClean="0"/>
              <a:t>‹#›</a:t>
            </a:fld>
            <a:endParaRPr lang="en-US"/>
          </a:p>
        </p:txBody>
      </p:sp>
    </p:spTree>
    <p:extLst>
      <p:ext uri="{BB962C8B-B14F-4D97-AF65-F5344CB8AC3E}">
        <p14:creationId xmlns:p14="http://schemas.microsoft.com/office/powerpoint/2010/main" val="3175259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4551FE-42E6-4F35-AE34-376F1416B120}"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C68F30-CAA6-4B5C-A0D2-D66BFD71DEBB}" type="slidenum">
              <a:rPr lang="en-US" smtClean="0"/>
              <a:t>‹#›</a:t>
            </a:fld>
            <a:endParaRPr lang="en-US"/>
          </a:p>
        </p:txBody>
      </p:sp>
    </p:spTree>
    <p:extLst>
      <p:ext uri="{BB962C8B-B14F-4D97-AF65-F5344CB8AC3E}">
        <p14:creationId xmlns:p14="http://schemas.microsoft.com/office/powerpoint/2010/main" val="4175974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4551FE-42E6-4F35-AE34-376F1416B120}" type="datetimeFigureOut">
              <a:rPr lang="en-US" smtClean="0"/>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C68F30-CAA6-4B5C-A0D2-D66BFD71DEBB}" type="slidenum">
              <a:rPr lang="en-US" smtClean="0"/>
              <a:t>‹#›</a:t>
            </a:fld>
            <a:endParaRPr lang="en-US"/>
          </a:p>
        </p:txBody>
      </p:sp>
    </p:spTree>
    <p:extLst>
      <p:ext uri="{BB962C8B-B14F-4D97-AF65-F5344CB8AC3E}">
        <p14:creationId xmlns:p14="http://schemas.microsoft.com/office/powerpoint/2010/main" val="3829850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4551FE-42E6-4F35-AE34-376F1416B120}"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C68F30-CAA6-4B5C-A0D2-D66BFD71DEBB}" type="slidenum">
              <a:rPr lang="en-US" smtClean="0"/>
              <a:t>‹#›</a:t>
            </a:fld>
            <a:endParaRPr lang="en-US"/>
          </a:p>
        </p:txBody>
      </p:sp>
    </p:spTree>
    <p:extLst>
      <p:ext uri="{BB962C8B-B14F-4D97-AF65-F5344CB8AC3E}">
        <p14:creationId xmlns:p14="http://schemas.microsoft.com/office/powerpoint/2010/main" val="1283126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4551FE-42E6-4F35-AE34-376F1416B120}"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C68F30-CAA6-4B5C-A0D2-D66BFD71DEBB}" type="slidenum">
              <a:rPr lang="en-US" smtClean="0"/>
              <a:t>‹#›</a:t>
            </a:fld>
            <a:endParaRPr lang="en-US"/>
          </a:p>
        </p:txBody>
      </p:sp>
    </p:spTree>
    <p:extLst>
      <p:ext uri="{BB962C8B-B14F-4D97-AF65-F5344CB8AC3E}">
        <p14:creationId xmlns:p14="http://schemas.microsoft.com/office/powerpoint/2010/main" val="525434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4551FE-42E6-4F35-AE34-376F1416B120}" type="datetimeFigureOut">
              <a:rPr lang="en-US" smtClean="0"/>
              <a:t>9/26/2024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C68F30-CAA6-4B5C-A0D2-D66BFD71DEBB}" type="slidenum">
              <a:rPr lang="en-US" smtClean="0"/>
              <a:t>‹#›</a:t>
            </a:fld>
            <a:endParaRPr lang="en-US"/>
          </a:p>
        </p:txBody>
      </p:sp>
    </p:spTree>
    <p:extLst>
      <p:ext uri="{BB962C8B-B14F-4D97-AF65-F5344CB8AC3E}">
        <p14:creationId xmlns:p14="http://schemas.microsoft.com/office/powerpoint/2010/main" val="2447829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E8qXYydzDbc&amp;list=PLFYf87MeyEq5Os9Vsnd9k9kgUHzy8eff_&amp;index=3" TargetMode="External"/><Relationship Id="rId2" Type="http://schemas.openxmlformats.org/officeDocument/2006/relationships/hyperlink" Target="https://tharunbalaji2004.hashnode.dev/android-ci-c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anose="02020603050405020304" pitchFamily="18" charset="0"/>
                <a:cs typeface="Times New Roman" panose="02020603050405020304" pitchFamily="18" charset="0"/>
              </a:rPr>
              <a:t>Continuous Integration (CI) </a:t>
            </a:r>
            <a:r>
              <a:rPr lang="en-US" b="1" dirty="0" err="1" smtClean="0">
                <a:latin typeface="Times New Roman" panose="02020603050405020304" pitchFamily="18" charset="0"/>
                <a:cs typeface="Times New Roman" panose="02020603050405020304" pitchFamily="18" charset="0"/>
              </a:rPr>
              <a:t>trong</a:t>
            </a:r>
            <a:r>
              <a:rPr lang="en-US" b="1" dirty="0" smtClean="0">
                <a:latin typeface="Times New Roman" panose="02020603050405020304" pitchFamily="18" charset="0"/>
                <a:cs typeface="Times New Roman" panose="02020603050405020304" pitchFamily="18" charset="0"/>
              </a:rPr>
              <a:t> Android</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t>Chat GPT + </a:t>
            </a:r>
            <a:r>
              <a:rPr lang="en-US" dirty="0" smtClean="0">
                <a:latin typeface="Times New Roman" panose="02020603050405020304" pitchFamily="18" charset="0"/>
                <a:cs typeface="Times New Roman" panose="02020603050405020304" pitchFamily="18" charset="0"/>
              </a:rPr>
              <a:t>Tandd11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2532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33" y="1092726"/>
            <a:ext cx="9537477" cy="806116"/>
          </a:xfrm>
        </p:spPr>
        <p:txBody>
          <a:bodyPr/>
          <a:lstStyle/>
          <a:p>
            <a:pPr lvl="0" defTabSz="914400" eaLnBrk="0" fontAlgn="base" hangingPunct="0">
              <a:spcAft>
                <a:spcPct val="0"/>
              </a:spcAft>
            </a:pPr>
            <a:r>
              <a:rPr lang="en-US" altLang="en-US" b="1" dirty="0" err="1" smtClean="0">
                <a:latin typeface="Times New Roman" panose="02020603050405020304" pitchFamily="18" charset="0"/>
                <a:cs typeface="Times New Roman" panose="02020603050405020304" pitchFamily="18" charset="0"/>
              </a:rPr>
              <a:t>Chạy</a:t>
            </a:r>
            <a:r>
              <a:rPr lang="en-US" altLang="en-US" b="1" dirty="0" smtClean="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kiểm</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thử</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trên</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máy</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giả</a:t>
            </a:r>
            <a:r>
              <a:rPr lang="en-US" altLang="en-US" b="1" dirty="0">
                <a:latin typeface="Times New Roman" panose="02020603050405020304" pitchFamily="18" charset="0"/>
                <a:cs typeface="Times New Roman" panose="02020603050405020304" pitchFamily="18" charset="0"/>
              </a:rPr>
              <a:t> </a:t>
            </a:r>
            <a:r>
              <a:rPr lang="en-US" altLang="en-US" b="1" dirty="0" err="1">
                <a:latin typeface="Times New Roman" panose="02020603050405020304" pitchFamily="18" charset="0"/>
                <a:cs typeface="Times New Roman" panose="02020603050405020304" pitchFamily="18" charset="0"/>
              </a:rPr>
              <a:t>lập</a:t>
            </a:r>
            <a:r>
              <a:rPr lang="en-US" altLang="en-US" b="1" dirty="0">
                <a:latin typeface="Times New Roman" panose="02020603050405020304" pitchFamily="18" charset="0"/>
                <a:cs typeface="Times New Roman" panose="02020603050405020304" pitchFamily="18" charset="0"/>
              </a:rPr>
              <a:t> (Emulator)</a:t>
            </a:r>
          </a:p>
        </p:txBody>
      </p:sp>
      <p:sp>
        <p:nvSpPr>
          <p:cNvPr id="4" name="Rectangle 1"/>
          <p:cNvSpPr>
            <a:spLocks noGrp="1" noChangeArrowheads="1"/>
          </p:cNvSpPr>
          <p:nvPr>
            <p:ph idx="1"/>
          </p:nvPr>
        </p:nvSpPr>
        <p:spPr bwMode="auto">
          <a:xfrm>
            <a:off x="677334" y="2068899"/>
            <a:ext cx="98194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Giả</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lập</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bị</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Android (Emulator)</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có</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thể</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được</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tạo</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tự</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động</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quá</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trình</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CI,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giúp</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bạn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kiểm</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tra</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ứng</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trên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nhiều</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cấu</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hình</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bị</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khác</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nhau</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mà</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không</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cần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đến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bị</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thật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lệnh</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Gradle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hoặc</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Android Emulator plugin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tạo</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khởi</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động</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chạy</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bài</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kiểm</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thử</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trên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emulator.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Ví</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dụ</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p:txBody>
      </p:sp>
      <p:sp>
        <p:nvSpPr>
          <p:cNvPr id="5" name="Rectangle 1"/>
          <p:cNvSpPr txBox="1">
            <a:spLocks noChangeArrowheads="1"/>
          </p:cNvSpPr>
          <p:nvPr/>
        </p:nvSpPr>
        <p:spPr bwMode="auto">
          <a:xfrm>
            <a:off x="677334" y="4415459"/>
            <a:ext cx="98194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00050" lvl="1" indent="0" defTabSz="914400" eaLnBrk="0" fontAlgn="base" hangingPunct="0">
              <a:spcBef>
                <a:spcPct val="0"/>
              </a:spcBef>
              <a:spcAft>
                <a:spcPct val="0"/>
              </a:spcAft>
              <a:buClrTx/>
              <a:buSzTx/>
              <a:buFontTx/>
              <a:buNone/>
            </a:pPr>
            <a:r>
              <a:rPr lang="en-US" altLang="en-US" sz="1800" dirty="0" err="1" smtClean="0">
                <a:solidFill>
                  <a:schemeClr val="tx1"/>
                </a:solidFill>
                <a:latin typeface="Times New Roman" panose="02020603050405020304" pitchFamily="18" charset="0"/>
                <a:cs typeface="Times New Roman" panose="02020603050405020304" pitchFamily="18" charset="0"/>
              </a:rPr>
              <a:t>Lệnh</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này</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sẽ</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chạy</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tất</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cả</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các</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bài</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kiểm</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thử</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trên</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thiết</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bị</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giả</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lập</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đã</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kết</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nối</a:t>
            </a:r>
            <a:r>
              <a:rPr lang="en-US" altLang="en-US" sz="1800" dirty="0" smtClean="0">
                <a:solidFill>
                  <a:schemeClr val="tx1"/>
                </a:solidFill>
                <a:latin typeface="Times New Roman" panose="02020603050405020304" pitchFamily="18" charset="0"/>
                <a:cs typeface="Times New Roman" panose="02020603050405020304" pitchFamily="18" charset="0"/>
              </a:rPr>
              <a:t> (emulator</a:t>
            </a:r>
            <a:r>
              <a:rPr lang="en-US" altLang="en-US" sz="1800" dirty="0" smtClean="0">
                <a:solidFill>
                  <a:schemeClr val="tx1"/>
                </a:solidFill>
                <a:latin typeface="Times New Roman" panose="02020603050405020304" pitchFamily="18" charset="0"/>
                <a:cs typeface="Times New Roman" panose="02020603050405020304" pitchFamily="18" charset="0"/>
              </a:rPr>
              <a:t>).</a:t>
            </a:r>
          </a:p>
          <a:p>
            <a:pPr marL="400050" lvl="1" indent="0" defTabSz="914400" eaLnBrk="0" fontAlgn="base" hangingPunct="0">
              <a:spcBef>
                <a:spcPct val="0"/>
              </a:spcBef>
              <a:spcAft>
                <a:spcPct val="0"/>
              </a:spcAft>
              <a:buClrTx/>
              <a:buSzTx/>
              <a:buFontTx/>
              <a:buNone/>
            </a:pPr>
            <a:r>
              <a:rPr lang="en-US" altLang="en-US" sz="1800" dirty="0" err="1" smtClean="0">
                <a:solidFill>
                  <a:schemeClr val="tx1"/>
                </a:solidFill>
                <a:latin typeface="Times New Roman" panose="02020603050405020304" pitchFamily="18" charset="0"/>
                <a:cs typeface="Times New Roman" panose="02020603050405020304" pitchFamily="18" charset="0"/>
              </a:rPr>
              <a:t>Bạn</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có</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thể</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tạo</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nhiều</a:t>
            </a:r>
            <a:r>
              <a:rPr lang="en-US" altLang="en-US" sz="1800" dirty="0" smtClean="0">
                <a:solidFill>
                  <a:schemeClr val="tx1"/>
                </a:solidFill>
                <a:latin typeface="Times New Roman" panose="02020603050405020304" pitchFamily="18" charset="0"/>
                <a:cs typeface="Times New Roman" panose="02020603050405020304" pitchFamily="18" charset="0"/>
              </a:rPr>
              <a:t> emulator </a:t>
            </a:r>
            <a:r>
              <a:rPr lang="en-US" altLang="en-US" sz="1800" dirty="0" err="1" smtClean="0">
                <a:solidFill>
                  <a:schemeClr val="tx1"/>
                </a:solidFill>
                <a:latin typeface="Times New Roman" panose="02020603050405020304" pitchFamily="18" charset="0"/>
                <a:cs typeface="Times New Roman" panose="02020603050405020304" pitchFamily="18" charset="0"/>
              </a:rPr>
              <a:t>với</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các</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cấu</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hình</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khác</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nhau</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độ</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phân</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giải</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màn</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hình</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phiên</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bản</a:t>
            </a:r>
            <a:r>
              <a:rPr lang="en-US" altLang="en-US" sz="1800" dirty="0" smtClean="0">
                <a:solidFill>
                  <a:schemeClr val="tx1"/>
                </a:solidFill>
                <a:latin typeface="Times New Roman" panose="02020603050405020304" pitchFamily="18" charset="0"/>
                <a:cs typeface="Times New Roman" panose="02020603050405020304" pitchFamily="18" charset="0"/>
              </a:rPr>
              <a:t> Android) </a:t>
            </a:r>
            <a:r>
              <a:rPr lang="en-US" altLang="en-US" sz="1800" dirty="0" err="1" smtClean="0">
                <a:solidFill>
                  <a:schemeClr val="tx1"/>
                </a:solidFill>
                <a:latin typeface="Times New Roman" panose="02020603050405020304" pitchFamily="18" charset="0"/>
                <a:cs typeface="Times New Roman" panose="02020603050405020304" pitchFamily="18" charset="0"/>
              </a:rPr>
              <a:t>để</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kiểm</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thử</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tính</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tương</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thích</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của</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ứng</a:t>
            </a:r>
            <a:r>
              <a:rPr lang="en-US" altLang="en-US" sz="1800" dirty="0" smtClean="0">
                <a:solidFill>
                  <a:schemeClr val="tx1"/>
                </a:solidFill>
                <a:latin typeface="Times New Roman" panose="02020603050405020304" pitchFamily="18" charset="0"/>
                <a:cs typeface="Times New Roman" panose="02020603050405020304" pitchFamily="18" charset="0"/>
              </a:rPr>
              <a:t> </a:t>
            </a:r>
            <a:r>
              <a:rPr lang="en-US" altLang="en-US" sz="1800" dirty="0" err="1" smtClean="0">
                <a:solidFill>
                  <a:schemeClr val="tx1"/>
                </a:solidFill>
                <a:latin typeface="Times New Roman" panose="02020603050405020304" pitchFamily="18" charset="0"/>
                <a:cs typeface="Times New Roman" panose="02020603050405020304" pitchFamily="18" charset="0"/>
              </a:rPr>
              <a:t>dụng</a:t>
            </a:r>
            <a:r>
              <a:rPr lang="en-US" altLang="en-US" sz="1800" dirty="0" smtClean="0">
                <a:solidFill>
                  <a:schemeClr val="tx1"/>
                </a:solidFill>
                <a:latin typeface="Times New Roman" panose="02020603050405020304" pitchFamily="18" charset="0"/>
                <a:cs typeface="Times New Roman" panose="02020603050405020304" pitchFamily="18" charset="0"/>
              </a:rPr>
              <a:t>.</a:t>
            </a:r>
          </a:p>
          <a:p>
            <a:pPr marL="0" indent="0" defTabSz="914400" eaLnBrk="0" fontAlgn="base" hangingPunct="0">
              <a:spcBef>
                <a:spcPct val="0"/>
              </a:spcBef>
              <a:spcAft>
                <a:spcPct val="0"/>
              </a:spcAft>
              <a:buClrTx/>
              <a:buSzTx/>
              <a:buFontTx/>
              <a:buNone/>
            </a:pPr>
            <a:endParaRPr lang="en-US" altLang="en-US" dirty="0" smtClean="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070811" y="3585411"/>
            <a:ext cx="6773778" cy="640800"/>
          </a:xfrm>
          <a:prstGeom prst="rect">
            <a:avLst/>
          </a:prstGeom>
        </p:spPr>
      </p:pic>
    </p:spTree>
    <p:extLst>
      <p:ext uri="{BB962C8B-B14F-4D97-AF65-F5344CB8AC3E}">
        <p14:creationId xmlns:p14="http://schemas.microsoft.com/office/powerpoint/2010/main" val="3803510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anose="02020603050405020304" pitchFamily="18" charset="0"/>
                <a:cs typeface="Times New Roman" panose="02020603050405020304" pitchFamily="18" charset="0"/>
              </a:rPr>
              <a:t>Chạy</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kiểm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bị</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thật</a:t>
            </a:r>
            <a:r>
              <a:rPr lang="en-US" b="1" dirty="0">
                <a:latin typeface="Times New Roman" panose="02020603050405020304" pitchFamily="18" charset="0"/>
                <a:cs typeface="Times New Roman" panose="02020603050405020304" pitchFamily="18" charset="0"/>
              </a:rPr>
              <a:t> qua </a:t>
            </a:r>
            <a:r>
              <a:rPr lang="en-US" b="1" dirty="0" err="1">
                <a:latin typeface="Times New Roman" panose="02020603050405020304" pitchFamily="18" charset="0"/>
                <a:cs typeface="Times New Roman" panose="02020603050405020304" pitchFamily="18" charset="0"/>
              </a:rPr>
              <a:t>dịch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vụ</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đám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mây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60590"/>
            <a:ext cx="8596668" cy="1930148"/>
          </a:xfrm>
        </p:spPr>
        <p:txBody>
          <a:bodyPr>
            <a:noAutofit/>
          </a:bodyPr>
          <a:lstStyle/>
          <a:p>
            <a:pPr>
              <a:buFont typeface="Wingdings" panose="05000000000000000000" pitchFamily="2" charset="2"/>
              <a:buChar char="q"/>
            </a:pPr>
            <a:r>
              <a:rPr lang="en-US" dirty="0" err="1" smtClean="0">
                <a:solidFill>
                  <a:schemeClr val="tx1"/>
                </a:solidFill>
                <a:latin typeface="Times New Roman" panose="02020603050405020304" pitchFamily="18" charset="0"/>
                <a:cs typeface="Times New Roman" panose="02020603050405020304" pitchFamily="18" charset="0"/>
              </a:rPr>
              <a:t>Bạn</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tích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hợp</a:t>
            </a:r>
            <a:r>
              <a:rPr lang="en-US" dirty="0">
                <a:solidFill>
                  <a:schemeClr val="tx1"/>
                </a:solidFill>
                <a:latin typeface="Times New Roman" panose="02020603050405020304" pitchFamily="18" charset="0"/>
                <a:cs typeface="Times New Roman" panose="02020603050405020304" pitchFamily="18" charset="0"/>
              </a:rPr>
              <a:t> Firebase Test Lab </a:t>
            </a:r>
            <a:r>
              <a:rPr lang="en-US" dirty="0" err="1">
                <a:solidFill>
                  <a:schemeClr val="tx1"/>
                </a:solidFill>
                <a:latin typeface="Times New Roman" panose="02020603050405020304" pitchFamily="18" charset="0"/>
                <a:cs typeface="Times New Roman" panose="02020603050405020304" pitchFamily="18" charset="0"/>
              </a:rPr>
              <a:t>vào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quy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trình</a:t>
            </a:r>
            <a:r>
              <a:rPr lang="en-US" dirty="0">
                <a:solidFill>
                  <a:schemeClr val="tx1"/>
                </a:solidFill>
                <a:latin typeface="Times New Roman" panose="02020603050405020304" pitchFamily="18" charset="0"/>
                <a:cs typeface="Times New Roman" panose="02020603050405020304" pitchFamily="18" charset="0"/>
              </a:rPr>
              <a:t> CI </a:t>
            </a:r>
            <a:r>
              <a:rPr lang="en-US" dirty="0" err="1">
                <a:solidFill>
                  <a:schemeClr val="tx1"/>
                </a:solidFill>
                <a:latin typeface="Times New Roman" panose="02020603050405020304" pitchFamily="18" charset="0"/>
                <a:cs typeface="Times New Roman" panose="02020603050405020304" pitchFamily="18" charset="0"/>
              </a:rPr>
              <a:t>để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tự</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động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tải</a:t>
            </a:r>
            <a:r>
              <a:rPr lang="en-US" dirty="0">
                <a:solidFill>
                  <a:schemeClr val="tx1"/>
                </a:solidFill>
                <a:latin typeface="Times New Roman" panose="02020603050405020304" pitchFamily="18" charset="0"/>
                <a:cs typeface="Times New Roman" panose="02020603050405020304" pitchFamily="18" charset="0"/>
              </a:rPr>
              <a:t> APK </a:t>
            </a:r>
            <a:r>
              <a:rPr lang="en-US" dirty="0" err="1">
                <a:solidFill>
                  <a:schemeClr val="tx1"/>
                </a:solidFill>
                <a:latin typeface="Times New Roman" panose="02020603050405020304" pitchFamily="18" charset="0"/>
                <a:cs typeface="Times New Roman" panose="02020603050405020304" pitchFamily="18" charset="0"/>
              </a:rPr>
              <a:t>lên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chạy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kiểm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thử</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trên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nhiều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thiết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bị</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thực</a:t>
            </a:r>
            <a:r>
              <a:rPr lang="en-US" dirty="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dirty="0" err="1">
                <a:solidFill>
                  <a:schemeClr val="tx1"/>
                </a:solidFill>
                <a:latin typeface="Times New Roman" panose="02020603050405020304" pitchFamily="18" charset="0"/>
                <a:cs typeface="Times New Roman" panose="02020603050405020304" pitchFamily="18" charset="0"/>
              </a:rPr>
              <a:t>Dịch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vụ</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này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hỗ</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trợ</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cả</a:t>
            </a:r>
            <a:r>
              <a:rPr lang="en-US"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Unit test, UI test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Robo</a:t>
            </a:r>
            <a:r>
              <a:rPr lang="en-US" b="1" dirty="0">
                <a:solidFill>
                  <a:schemeClr val="tx1"/>
                </a:solidFill>
                <a:latin typeface="Times New Roman" panose="02020603050405020304" pitchFamily="18" charset="0"/>
                <a:cs typeface="Times New Roman" panose="02020603050405020304" pitchFamily="18" charset="0"/>
              </a:rPr>
              <a:t> test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kiểm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giao</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diện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tự</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động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không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cần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viết</a:t>
            </a:r>
            <a:r>
              <a:rPr lang="en-US" dirty="0">
                <a:solidFill>
                  <a:schemeClr val="tx1"/>
                </a:solidFill>
                <a:latin typeface="Times New Roman" panose="02020603050405020304" pitchFamily="18" charset="0"/>
                <a:cs typeface="Times New Roman" panose="02020603050405020304" pitchFamily="18" charset="0"/>
              </a:rPr>
              <a:t> code</a:t>
            </a:r>
            <a:r>
              <a:rPr lang="en-US" dirty="0" smtClean="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altLang="en-US" dirty="0" err="1" smtClean="0">
                <a:solidFill>
                  <a:schemeClr val="tx1"/>
                </a:solidFill>
                <a:latin typeface="Times New Roman" panose="02020603050405020304" pitchFamily="18" charset="0"/>
                <a:cs typeface="Times New Roman" panose="02020603050405020304" pitchFamily="18" charset="0"/>
              </a:rPr>
              <a:t>Ví</a:t>
            </a:r>
            <a:r>
              <a:rPr lang="en-US" altLang="en-US" dirty="0" smtClean="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dụ</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về</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lệnh</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Gradle</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để</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gửi</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ứng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dụng</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lên</a:t>
            </a:r>
            <a:r>
              <a:rPr lang="en-US" altLang="en-US" dirty="0">
                <a:solidFill>
                  <a:schemeClr val="tx1"/>
                </a:solidFill>
                <a:latin typeface="Times New Roman" panose="02020603050405020304" pitchFamily="18" charset="0"/>
                <a:cs typeface="Times New Roman" panose="02020603050405020304" pitchFamily="18" charset="0"/>
              </a:rPr>
              <a:t> Firebase Test Lab:</a:t>
            </a:r>
          </a:p>
          <a:p>
            <a:pPr lvl="0" defTabSz="914400" eaLnBrk="0" fontAlgn="base" hangingPunct="0">
              <a:spcBef>
                <a:spcPct val="0"/>
              </a:spcBef>
              <a:spcAft>
                <a:spcPct val="0"/>
              </a:spcAft>
              <a:buClrTx/>
              <a:buSzTx/>
              <a:buFont typeface="Wingdings" panose="05000000000000000000" pitchFamily="2" charset="2"/>
              <a:buChar char="q"/>
            </a:pPr>
            <a:endParaRPr lang="en-US" alt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1094874" y="4320928"/>
            <a:ext cx="8179128" cy="58477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err="1" smtClean="0">
                <a:ln>
                  <a:noFill/>
                </a:ln>
                <a:solidFill>
                  <a:schemeClr val="bg1"/>
                </a:solidFill>
                <a:effectLst/>
                <a:latin typeface="Arial" panose="020B0604020202020204" pitchFamily="34" charset="0"/>
                <a:cs typeface="Arial" panose="020B0604020202020204" pitchFamily="34" charset="0"/>
              </a:rPr>
              <a:t>gcloud</a:t>
            </a:r>
            <a:r>
              <a:rPr kumimoji="0" lang="en-US" altLang="en-US" sz="16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 firebase test android run --type instrumentation --app app-</a:t>
            </a:r>
            <a:r>
              <a:rPr kumimoji="0" lang="en-US" altLang="en-US" sz="1600" b="0" i="0" u="none" strike="noStrike" cap="none" normalizeH="0" baseline="0" dirty="0" err="1" smtClean="0">
                <a:ln>
                  <a:noFill/>
                </a:ln>
                <a:solidFill>
                  <a:schemeClr val="bg1"/>
                </a:solidFill>
                <a:effectLst/>
                <a:latin typeface="Arial" panose="020B0604020202020204" pitchFamily="34" charset="0"/>
                <a:cs typeface="Arial" panose="020B0604020202020204" pitchFamily="34" charset="0"/>
              </a:rPr>
              <a:t>debug.apk</a:t>
            </a:r>
            <a:r>
              <a:rPr kumimoji="0" lang="en-US" altLang="en-US" sz="16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 --test app-debug-</a:t>
            </a:r>
            <a:r>
              <a:rPr kumimoji="0" lang="en-US" altLang="en-US" sz="1600" b="0" i="0" u="none" strike="noStrike" cap="none" normalizeH="0" baseline="0" dirty="0" err="1" smtClean="0">
                <a:ln>
                  <a:noFill/>
                </a:ln>
                <a:solidFill>
                  <a:schemeClr val="bg1"/>
                </a:solidFill>
                <a:effectLst/>
                <a:latin typeface="Arial" panose="020B0604020202020204" pitchFamily="34" charset="0"/>
                <a:cs typeface="Arial" panose="020B0604020202020204" pitchFamily="34" charset="0"/>
              </a:rPr>
              <a:t>androidTest.apk</a:t>
            </a:r>
            <a:r>
              <a:rPr kumimoji="0" lang="en-US" altLang="en-US" sz="16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rPr>
              <a:t> </a:t>
            </a:r>
            <a:endParaRPr kumimoji="0" lang="en-US" altLang="en-US" sz="2000" b="0"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121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302" y="453190"/>
            <a:ext cx="8596668" cy="761999"/>
          </a:xfrm>
        </p:spPr>
        <p:txBody>
          <a:bodyPr/>
          <a:lstStyle/>
          <a:p>
            <a:r>
              <a:rPr lang="en-US" b="1" dirty="0" smtClean="0">
                <a:latin typeface="Times New Roman" panose="02020603050405020304" pitchFamily="18" charset="0"/>
                <a:cs typeface="Times New Roman" panose="02020603050405020304" pitchFamily="18" charset="0"/>
              </a:rPr>
              <a:t>III.</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cụ</a:t>
            </a:r>
            <a:r>
              <a:rPr lang="en-US" b="1" dirty="0">
                <a:latin typeface="Times New Roman" panose="02020603050405020304" pitchFamily="18" charset="0"/>
                <a:cs typeface="Times New Roman" panose="02020603050405020304" pitchFamily="18" charset="0"/>
              </a:rPr>
              <a:t> CI </a:t>
            </a:r>
            <a:r>
              <a:rPr lang="en-US" b="1" dirty="0" err="1">
                <a:latin typeface="Times New Roman" panose="02020603050405020304" pitchFamily="18" charset="0"/>
                <a:cs typeface="Times New Roman" panose="02020603050405020304" pitchFamily="18" charset="0"/>
              </a:rPr>
              <a:t>phổ</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biến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cho</a:t>
            </a:r>
            <a:r>
              <a:rPr lang="en-US" b="1" dirty="0">
                <a:latin typeface="Times New Roman" panose="02020603050405020304" pitchFamily="18" charset="0"/>
                <a:cs typeface="Times New Roman" panose="02020603050405020304" pitchFamily="18" charset="0"/>
              </a:rPr>
              <a:t> Android</a:t>
            </a:r>
          </a:p>
        </p:txBody>
      </p:sp>
      <p:sp>
        <p:nvSpPr>
          <p:cNvPr id="4" name="Rectangle 1"/>
          <p:cNvSpPr>
            <a:spLocks noGrp="1" noChangeArrowheads="1"/>
          </p:cNvSpPr>
          <p:nvPr>
            <p:ph idx="1"/>
          </p:nvPr>
        </p:nvSpPr>
        <p:spPr bwMode="auto">
          <a:xfrm>
            <a:off x="665302" y="2113225"/>
            <a:ext cx="463320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Jenkins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Công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cụ</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mã</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nguồn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mở</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phổ</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biến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lập</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pipeline CI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cho</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Android.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CircleCI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Dịch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vụ</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đám</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mây</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cho</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CI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tích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hợp</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tốt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GitHub.</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Travis CI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Dịch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vụ</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CI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trực</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tuyến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dễ</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tích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hợp</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dự</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án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Android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trên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GitHub.</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GitLab</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CI/CD</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Tích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hợp</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CI/CD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GitLab</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hỗ</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trợ</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tốt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cho</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Android.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Bitrise</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Nền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tảng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CI/</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ClD</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chuyên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dành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cho</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mobile app,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bao</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gồm</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Android. </a:t>
            </a:r>
          </a:p>
        </p:txBody>
      </p:sp>
      <p:pic>
        <p:nvPicPr>
          <p:cNvPr id="5" name="Content Placeholder 3"/>
          <p:cNvPicPr>
            <a:picLocks noChangeAspect="1"/>
          </p:cNvPicPr>
          <p:nvPr/>
        </p:nvPicPr>
        <p:blipFill>
          <a:blip r:embed="rId2"/>
          <a:stretch>
            <a:fillRect/>
          </a:stretch>
        </p:blipFill>
        <p:spPr>
          <a:xfrm>
            <a:off x="5551211" y="1215189"/>
            <a:ext cx="6373567" cy="4300878"/>
          </a:xfrm>
          <a:prstGeom prst="rect">
            <a:avLst/>
          </a:prstGeom>
        </p:spPr>
      </p:pic>
    </p:spTree>
    <p:extLst>
      <p:ext uri="{BB962C8B-B14F-4D97-AF65-F5344CB8AC3E}">
        <p14:creationId xmlns:p14="http://schemas.microsoft.com/office/powerpoint/2010/main" val="428248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30779" y="151314"/>
            <a:ext cx="8741334" cy="5996822"/>
          </a:xfrm>
          <a:prstGeom prst="rect">
            <a:avLst/>
          </a:prstGeom>
        </p:spPr>
      </p:pic>
    </p:spTree>
    <p:extLst>
      <p:ext uri="{BB962C8B-B14F-4D97-AF65-F5344CB8AC3E}">
        <p14:creationId xmlns:p14="http://schemas.microsoft.com/office/powerpoint/2010/main" val="1862985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4347"/>
          </a:xfrm>
        </p:spPr>
        <p:txBody>
          <a:bodyPr/>
          <a:lstStyle/>
          <a:p>
            <a:r>
              <a:rPr lang="en-US" b="1" dirty="0" smtClean="0">
                <a:latin typeface="Times New Roman" panose="02020603050405020304" pitchFamily="18" charset="0"/>
                <a:cs typeface="Times New Roman" panose="02020603050405020304" pitchFamily="18" charset="0"/>
              </a:rPr>
              <a:t>IV. </a:t>
            </a:r>
            <a:r>
              <a:rPr lang="en-US" b="1" dirty="0" err="1" smtClean="0">
                <a:latin typeface="Times New Roman" panose="02020603050405020304" pitchFamily="18" charset="0"/>
                <a:cs typeface="Times New Roman" panose="02020603050405020304" pitchFamily="18" charset="0"/>
              </a:rPr>
              <a:t>Cài</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đặt</a:t>
            </a:r>
            <a:r>
              <a:rPr lang="en-US" b="1" dirty="0">
                <a:latin typeface="Times New Roman" panose="02020603050405020304" pitchFamily="18" charset="0"/>
                <a:cs typeface="Times New Roman" panose="02020603050405020304" pitchFamily="18" charset="0"/>
              </a:rPr>
              <a:t> CI </a:t>
            </a:r>
            <a:r>
              <a:rPr lang="en-US" b="1" dirty="0" err="1">
                <a:latin typeface="Times New Roman" panose="02020603050405020304" pitchFamily="18" charset="0"/>
                <a:cs typeface="Times New Roman" panose="02020603050405020304" pitchFamily="18" charset="0"/>
              </a:rPr>
              <a:t>cho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án</a:t>
            </a:r>
            <a:r>
              <a:rPr lang="en-US" b="1" dirty="0">
                <a:latin typeface="Times New Roman" panose="02020603050405020304" pitchFamily="18" charset="0"/>
                <a:cs typeface="Times New Roman" panose="02020603050405020304" pitchFamily="18" charset="0"/>
              </a:rPr>
              <a:t> Android</a:t>
            </a:r>
          </a:p>
        </p:txBody>
      </p:sp>
      <p:sp>
        <p:nvSpPr>
          <p:cNvPr id="3" name="Content Placeholder 2"/>
          <p:cNvSpPr>
            <a:spLocks noGrp="1"/>
          </p:cNvSpPr>
          <p:nvPr>
            <p:ph idx="1"/>
          </p:nvPr>
        </p:nvSpPr>
        <p:spPr>
          <a:xfrm>
            <a:off x="773586" y="1503946"/>
            <a:ext cx="8596668" cy="3874170"/>
          </a:xfrm>
        </p:spPr>
        <p:txBody>
          <a:bodyPr>
            <a:normAutofit/>
          </a:bodyPr>
          <a:lstStyle/>
          <a:p>
            <a:pPr marL="0" indent="0">
              <a:buNone/>
            </a:pPr>
            <a:r>
              <a:rPr lang="vi-VN" b="1" dirty="0">
                <a:solidFill>
                  <a:schemeClr val="tx1"/>
                </a:solidFill>
                <a:latin typeface="Times New Roman" panose="02020603050405020304" pitchFamily="18" charset="0"/>
                <a:cs typeface="Times New Roman" panose="02020603050405020304" pitchFamily="18" charset="0"/>
              </a:rPr>
              <a:t>Bước 1: Chuẩn bị dự án </a:t>
            </a:r>
            <a:r>
              <a:rPr lang="vi-VN" b="1" dirty="0" smtClean="0">
                <a:solidFill>
                  <a:schemeClr val="tx1"/>
                </a:solidFill>
                <a:latin typeface="Times New Roman" panose="02020603050405020304" pitchFamily="18" charset="0"/>
                <a:cs typeface="Times New Roman" panose="02020603050405020304" pitchFamily="18" charset="0"/>
              </a:rPr>
              <a:t>Android</a:t>
            </a:r>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r>
              <a:rPr lang="vi-VN" b="1" dirty="0">
                <a:solidFill>
                  <a:schemeClr val="tx1"/>
                </a:solidFill>
                <a:latin typeface="Times New Roman" panose="02020603050405020304" pitchFamily="18" charset="0"/>
                <a:cs typeface="Times New Roman" panose="02020603050405020304" pitchFamily="18" charset="0"/>
              </a:rPr>
              <a:t>Bước 2: Tạo thư mục GitHub Actions</a:t>
            </a:r>
          </a:p>
          <a:p>
            <a:pPr lvl="1">
              <a:buFont typeface="Wingdings" panose="05000000000000000000" pitchFamily="2" charset="2"/>
              <a:buChar char="q"/>
            </a:pPr>
            <a:r>
              <a:rPr lang="vi-VN" dirty="0" smtClean="0">
                <a:solidFill>
                  <a:schemeClr val="tx1"/>
                </a:solidFill>
                <a:latin typeface="Times New Roman" panose="02020603050405020304" pitchFamily="18" charset="0"/>
                <a:cs typeface="Times New Roman" panose="02020603050405020304" pitchFamily="18" charset="0"/>
              </a:rPr>
              <a:t>Truy </a:t>
            </a:r>
            <a:r>
              <a:rPr lang="vi-VN" dirty="0">
                <a:solidFill>
                  <a:schemeClr val="tx1"/>
                </a:solidFill>
                <a:latin typeface="Times New Roman" panose="02020603050405020304" pitchFamily="18" charset="0"/>
                <a:cs typeface="Times New Roman" panose="02020603050405020304" pitchFamily="18" charset="0"/>
              </a:rPr>
              <a:t>cập vào repository của bạn trên GitHub.</a:t>
            </a:r>
          </a:p>
          <a:p>
            <a:pPr lvl="1">
              <a:buFont typeface="Wingdings" panose="05000000000000000000" pitchFamily="2" charset="2"/>
              <a:buChar char="q"/>
            </a:pPr>
            <a:r>
              <a:rPr lang="vi-VN" dirty="0">
                <a:solidFill>
                  <a:schemeClr val="tx1"/>
                </a:solidFill>
                <a:latin typeface="Times New Roman" panose="02020603050405020304" pitchFamily="18" charset="0"/>
                <a:cs typeface="Times New Roman" panose="02020603050405020304" pitchFamily="18" charset="0"/>
              </a:rPr>
              <a:t>Tạo một thư mục mới trong gốc dự án tên là .github/workflows.</a:t>
            </a:r>
          </a:p>
          <a:p>
            <a:pPr lvl="1">
              <a:buFont typeface="Wingdings" panose="05000000000000000000" pitchFamily="2" charset="2"/>
              <a:buChar char="q"/>
            </a:pPr>
            <a:r>
              <a:rPr lang="vi-VN" dirty="0">
                <a:solidFill>
                  <a:schemeClr val="tx1"/>
                </a:solidFill>
                <a:latin typeface="Times New Roman" panose="02020603050405020304" pitchFamily="18" charset="0"/>
                <a:cs typeface="Times New Roman" panose="02020603050405020304" pitchFamily="18" charset="0"/>
              </a:rPr>
              <a:t>Trong thư mục này, tạo một file YAML cho GitHub Actions, ví dụ: </a:t>
            </a:r>
            <a:r>
              <a:rPr lang="vi-VN" dirty="0" smtClean="0">
                <a:solidFill>
                  <a:schemeClr val="tx1"/>
                </a:solidFill>
                <a:latin typeface="Times New Roman" panose="02020603050405020304" pitchFamily="18" charset="0"/>
                <a:cs typeface="Times New Roman" panose="02020603050405020304" pitchFamily="18" charset="0"/>
              </a:rPr>
              <a:t>android.yml. </a:t>
            </a:r>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r>
              <a:rPr lang="vi-VN" b="1" dirty="0" smtClean="0">
                <a:solidFill>
                  <a:schemeClr val="tx1"/>
                </a:solidFill>
                <a:latin typeface="Times New Roman" panose="02020603050405020304" pitchFamily="18" charset="0"/>
                <a:cs typeface="Times New Roman" panose="02020603050405020304" pitchFamily="18" charset="0"/>
              </a:rPr>
              <a:t>Bước </a:t>
            </a:r>
            <a:r>
              <a:rPr lang="vi-VN" b="1" dirty="0">
                <a:solidFill>
                  <a:schemeClr val="tx1"/>
                </a:solidFill>
                <a:latin typeface="Times New Roman" panose="02020603050405020304" pitchFamily="18" charset="0"/>
                <a:cs typeface="Times New Roman" panose="02020603050405020304" pitchFamily="18" charset="0"/>
              </a:rPr>
              <a:t>3: Cấu hình CI/CD trong GitHub </a:t>
            </a:r>
            <a:r>
              <a:rPr lang="vi-VN" b="1" dirty="0" smtClean="0">
                <a:solidFill>
                  <a:schemeClr val="tx1"/>
                </a:solidFill>
                <a:latin typeface="Times New Roman" panose="02020603050405020304" pitchFamily="18" charset="0"/>
                <a:cs typeface="Times New Roman" panose="02020603050405020304" pitchFamily="18" charset="0"/>
              </a:rPr>
              <a:t>Actions</a:t>
            </a:r>
            <a:endParaRPr lang="en-US" b="1" dirty="0" smtClean="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dirty="0" err="1" smtClean="0">
                <a:solidFill>
                  <a:schemeClr val="tx1"/>
                </a:solidFill>
                <a:latin typeface="Times New Roman" panose="02020603050405020304" pitchFamily="18" charset="0"/>
                <a:cs typeface="Times New Roman" panose="02020603050405020304" pitchFamily="18" charset="0"/>
              </a:rPr>
              <a:t>Dưới</a:t>
            </a:r>
            <a:r>
              <a:rPr lang="en-US" altLang="en-US" dirty="0" smtClean="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đây</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là</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cấu</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hình</a:t>
            </a:r>
            <a:r>
              <a:rPr lang="en-US" altLang="en-US" dirty="0">
                <a:solidFill>
                  <a:schemeClr val="tx1"/>
                </a:solidFill>
                <a:latin typeface="Times New Roman" panose="02020603050405020304" pitchFamily="18" charset="0"/>
                <a:cs typeface="Times New Roman" panose="02020603050405020304" pitchFamily="18" charset="0"/>
              </a:rPr>
              <a:t> YAML </a:t>
            </a:r>
            <a:r>
              <a:rPr lang="en-US" altLang="en-US" dirty="0" err="1">
                <a:solidFill>
                  <a:schemeClr val="tx1"/>
                </a:solidFill>
                <a:latin typeface="Times New Roman" panose="02020603050405020304" pitchFamily="18" charset="0"/>
                <a:cs typeface="Times New Roman" panose="02020603050405020304" pitchFamily="18" charset="0"/>
              </a:rPr>
              <a:t>mẫu</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để</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thiết</a:t>
            </a:r>
            <a:r>
              <a:rPr lang="en-US" altLang="en-US" dirty="0">
                <a:solidFill>
                  <a:schemeClr val="tx1"/>
                </a:solidFill>
                <a:latin typeface="Times New Roman" panose="02020603050405020304" pitchFamily="18" charset="0"/>
                <a:cs typeface="Times New Roman" panose="02020603050405020304" pitchFamily="18" charset="0"/>
              </a:rPr>
              <a:t> </a:t>
            </a:r>
            <a:r>
              <a:rPr lang="en-US" altLang="en-US" dirty="0" err="1">
                <a:solidFill>
                  <a:schemeClr val="tx1"/>
                </a:solidFill>
                <a:latin typeface="Times New Roman" panose="02020603050405020304" pitchFamily="18" charset="0"/>
                <a:cs typeface="Times New Roman" panose="02020603050405020304" pitchFamily="18" charset="0"/>
              </a:rPr>
              <a:t>lập</a:t>
            </a:r>
            <a:r>
              <a:rPr lang="en-US" altLang="en-US" dirty="0">
                <a:solidFill>
                  <a:schemeClr val="tx1"/>
                </a:solidFill>
                <a:latin typeface="Times New Roman" panose="02020603050405020304" pitchFamily="18" charset="0"/>
                <a:cs typeface="Times New Roman" panose="02020603050405020304" pitchFamily="18" charset="0"/>
              </a:rPr>
              <a:t> CI </a:t>
            </a:r>
            <a:r>
              <a:rPr lang="en-US" altLang="en-US" dirty="0" err="1">
                <a:solidFill>
                  <a:schemeClr val="tx1"/>
                </a:solidFill>
                <a:latin typeface="Times New Roman" panose="02020603050405020304" pitchFamily="18" charset="0"/>
                <a:cs typeface="Times New Roman" panose="02020603050405020304" pitchFamily="18" charset="0"/>
              </a:rPr>
              <a:t>cho</a:t>
            </a:r>
            <a:r>
              <a:rPr lang="en-US" altLang="en-US" dirty="0">
                <a:solidFill>
                  <a:schemeClr val="tx1"/>
                </a:solidFill>
                <a:latin typeface="Times New Roman" panose="02020603050405020304" pitchFamily="18" charset="0"/>
                <a:cs typeface="Times New Roman" panose="02020603050405020304" pitchFamily="18" charset="0"/>
              </a:rPr>
              <a:t> Android </a:t>
            </a:r>
            <a:r>
              <a:rPr lang="en-US" altLang="en-US" dirty="0" err="1">
                <a:solidFill>
                  <a:schemeClr val="tx1"/>
                </a:solidFill>
                <a:latin typeface="Times New Roman" panose="02020603050405020304" pitchFamily="18" charset="0"/>
                <a:cs typeface="Times New Roman" panose="02020603050405020304" pitchFamily="18" charset="0"/>
              </a:rPr>
              <a:t>trên</a:t>
            </a:r>
            <a:r>
              <a:rPr lang="en-US" altLang="en-US" dirty="0">
                <a:solidFill>
                  <a:schemeClr val="tx1"/>
                </a:solidFill>
                <a:latin typeface="Times New Roman" panose="02020603050405020304" pitchFamily="18" charset="0"/>
                <a:cs typeface="Times New Roman" panose="02020603050405020304" pitchFamily="18" charset="0"/>
              </a:rPr>
              <a:t> GitHub Actions:</a:t>
            </a:r>
            <a:endParaRPr lang="en-US" altLang="en-US" sz="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37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5486398" y="331328"/>
            <a:ext cx="5835318" cy="5626980"/>
          </a:xfrm>
          <a:prstGeom prst="rect">
            <a:avLst/>
          </a:prstGeom>
          <a:solidFill>
            <a:srgbClr val="0F172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17400" rIns="0" bIns="317400" numCol="1" anchor="ctr" anchorCtr="0" compatLnSpc="1">
            <a:prstTxWarp prst="textNoShape">
              <a:avLst/>
            </a:prstTxWarp>
            <a:spAutoFit/>
          </a:bodyPr>
          <a:lstStyle/>
          <a:p>
            <a:pPr marL="800100" lvl="2" indent="0" defTabSz="914400" eaLnBrk="0" fontAlgn="base" hangingPunct="0">
              <a:spcBef>
                <a:spcPct val="0"/>
              </a:spcBef>
              <a:spcAft>
                <a:spcPct val="0"/>
              </a:spcAft>
              <a:buClrTx/>
              <a:buSzTx/>
              <a:buFontTx/>
              <a:buNone/>
            </a:pPr>
            <a:r>
              <a:rPr lang="en-US" altLang="en-US" sz="1800" dirty="0">
                <a:solidFill>
                  <a:schemeClr val="bg1"/>
                </a:solidFill>
                <a:latin typeface="Arial" panose="020B0604020202020204" pitchFamily="34" charset="0"/>
              </a:rPr>
              <a:t>name: CI</a:t>
            </a:r>
          </a:p>
          <a:p>
            <a:pPr marL="800100" lvl="2" indent="0" defTabSz="914400" eaLnBrk="0" fontAlgn="base" hangingPunct="0">
              <a:spcBef>
                <a:spcPct val="0"/>
              </a:spcBef>
              <a:spcAft>
                <a:spcPct val="0"/>
              </a:spcAft>
              <a:buClrTx/>
              <a:buSzTx/>
              <a:buFontTx/>
              <a:buNone/>
            </a:pPr>
            <a:endParaRPr lang="en-US" altLang="en-US" sz="1800" dirty="0">
              <a:solidFill>
                <a:schemeClr val="bg1"/>
              </a:solidFill>
              <a:latin typeface="Arial" panose="020B0604020202020204" pitchFamily="34" charset="0"/>
            </a:endParaRPr>
          </a:p>
          <a:p>
            <a:pPr marL="800100" lvl="2" indent="0" defTabSz="914400" eaLnBrk="0" fontAlgn="base" hangingPunct="0">
              <a:spcBef>
                <a:spcPct val="0"/>
              </a:spcBef>
              <a:spcAft>
                <a:spcPct val="0"/>
              </a:spcAft>
              <a:buClrTx/>
              <a:buSzTx/>
              <a:buFontTx/>
              <a:buNone/>
            </a:pPr>
            <a:r>
              <a:rPr lang="en-US" altLang="en-US" sz="1800" dirty="0">
                <a:solidFill>
                  <a:schemeClr val="bg1"/>
                </a:solidFill>
                <a:latin typeface="Arial" panose="020B0604020202020204" pitchFamily="34" charset="0"/>
              </a:rPr>
              <a:t>on:</a:t>
            </a:r>
          </a:p>
          <a:p>
            <a:pPr marL="800100" lvl="2" indent="0" defTabSz="914400" eaLnBrk="0" fontAlgn="base" hangingPunct="0">
              <a:spcBef>
                <a:spcPct val="0"/>
              </a:spcBef>
              <a:spcAft>
                <a:spcPct val="0"/>
              </a:spcAft>
              <a:buClrTx/>
              <a:buSzTx/>
              <a:buFontTx/>
              <a:buNone/>
            </a:pPr>
            <a:r>
              <a:rPr lang="en-US" altLang="en-US" sz="1800" dirty="0">
                <a:solidFill>
                  <a:schemeClr val="bg1"/>
                </a:solidFill>
                <a:latin typeface="Arial" panose="020B0604020202020204" pitchFamily="34" charset="0"/>
              </a:rPr>
              <a:t>  push:</a:t>
            </a:r>
          </a:p>
          <a:p>
            <a:pPr marL="800100" lvl="2" indent="0" defTabSz="914400" eaLnBrk="0" fontAlgn="base" hangingPunct="0">
              <a:spcBef>
                <a:spcPct val="0"/>
              </a:spcBef>
              <a:spcAft>
                <a:spcPct val="0"/>
              </a:spcAft>
              <a:buClrTx/>
              <a:buSzTx/>
              <a:buFontTx/>
              <a:buNone/>
            </a:pPr>
            <a:r>
              <a:rPr lang="en-US" altLang="en-US" sz="1800" dirty="0">
                <a:solidFill>
                  <a:schemeClr val="bg1"/>
                </a:solidFill>
                <a:latin typeface="Arial" panose="020B0604020202020204" pitchFamily="34" charset="0"/>
              </a:rPr>
              <a:t>    branches: [main]</a:t>
            </a:r>
          </a:p>
          <a:p>
            <a:pPr marL="800100" lvl="2" indent="0" defTabSz="914400" eaLnBrk="0" fontAlgn="base" hangingPunct="0">
              <a:spcBef>
                <a:spcPct val="0"/>
              </a:spcBef>
              <a:spcAft>
                <a:spcPct val="0"/>
              </a:spcAft>
              <a:buClrTx/>
              <a:buSzTx/>
              <a:buFontTx/>
              <a:buNone/>
            </a:pPr>
            <a:r>
              <a:rPr lang="en-US" altLang="en-US" sz="1800" dirty="0">
                <a:solidFill>
                  <a:schemeClr val="bg1"/>
                </a:solidFill>
                <a:latin typeface="Arial" panose="020B0604020202020204" pitchFamily="34" charset="0"/>
              </a:rPr>
              <a:t>  </a:t>
            </a:r>
            <a:r>
              <a:rPr lang="en-US" altLang="en-US" sz="1800" dirty="0" err="1">
                <a:solidFill>
                  <a:schemeClr val="bg1"/>
                </a:solidFill>
                <a:latin typeface="Arial" panose="020B0604020202020204" pitchFamily="34" charset="0"/>
              </a:rPr>
              <a:t>pull_request</a:t>
            </a:r>
            <a:r>
              <a:rPr lang="en-US" altLang="en-US" sz="1800" dirty="0">
                <a:solidFill>
                  <a:schemeClr val="bg1"/>
                </a:solidFill>
                <a:latin typeface="Arial" panose="020B0604020202020204" pitchFamily="34" charset="0"/>
              </a:rPr>
              <a:t>:</a:t>
            </a:r>
          </a:p>
          <a:p>
            <a:pPr marL="800100" lvl="2" indent="0" defTabSz="914400" eaLnBrk="0" fontAlgn="base" hangingPunct="0">
              <a:spcBef>
                <a:spcPct val="0"/>
              </a:spcBef>
              <a:spcAft>
                <a:spcPct val="0"/>
              </a:spcAft>
              <a:buClrTx/>
              <a:buSzTx/>
              <a:buFontTx/>
              <a:buNone/>
            </a:pPr>
            <a:r>
              <a:rPr lang="en-US" altLang="en-US" sz="1800" dirty="0">
                <a:solidFill>
                  <a:schemeClr val="bg1"/>
                </a:solidFill>
                <a:latin typeface="Arial" panose="020B0604020202020204" pitchFamily="34" charset="0"/>
              </a:rPr>
              <a:t>    branches: [main]</a:t>
            </a:r>
          </a:p>
          <a:p>
            <a:pPr marL="800100" lvl="2" indent="0" defTabSz="914400" eaLnBrk="0" fontAlgn="base" hangingPunct="0">
              <a:spcBef>
                <a:spcPct val="0"/>
              </a:spcBef>
              <a:spcAft>
                <a:spcPct val="0"/>
              </a:spcAft>
              <a:buClrTx/>
              <a:buSzTx/>
              <a:buFontTx/>
              <a:buNone/>
            </a:pPr>
            <a:endParaRPr lang="en-US" altLang="en-US" sz="1800" dirty="0">
              <a:solidFill>
                <a:schemeClr val="bg1"/>
              </a:solidFill>
              <a:latin typeface="Arial" panose="020B0604020202020204" pitchFamily="34" charset="0"/>
            </a:endParaRPr>
          </a:p>
          <a:p>
            <a:pPr marL="800100" lvl="2" indent="0" defTabSz="914400" eaLnBrk="0" fontAlgn="base" hangingPunct="0">
              <a:spcBef>
                <a:spcPct val="0"/>
              </a:spcBef>
              <a:spcAft>
                <a:spcPct val="0"/>
              </a:spcAft>
              <a:buClrTx/>
              <a:buSzTx/>
              <a:buFontTx/>
              <a:buNone/>
            </a:pPr>
            <a:r>
              <a:rPr lang="en-US" altLang="en-US" sz="1800" dirty="0">
                <a:solidFill>
                  <a:schemeClr val="bg1"/>
                </a:solidFill>
                <a:latin typeface="Arial" panose="020B0604020202020204" pitchFamily="34" charset="0"/>
              </a:rPr>
              <a:t>jobs:</a:t>
            </a:r>
          </a:p>
          <a:p>
            <a:pPr marL="800100" lvl="2" indent="0" defTabSz="914400" eaLnBrk="0" fontAlgn="base" hangingPunct="0">
              <a:spcBef>
                <a:spcPct val="0"/>
              </a:spcBef>
              <a:spcAft>
                <a:spcPct val="0"/>
              </a:spcAft>
              <a:buClrTx/>
              <a:buSzTx/>
              <a:buFontTx/>
              <a:buNone/>
            </a:pPr>
            <a:r>
              <a:rPr lang="en-US" altLang="en-US" sz="1800" dirty="0">
                <a:solidFill>
                  <a:schemeClr val="bg1"/>
                </a:solidFill>
                <a:latin typeface="Arial" panose="020B0604020202020204" pitchFamily="34" charset="0"/>
              </a:rPr>
              <a:t>  sample:</a:t>
            </a:r>
          </a:p>
          <a:p>
            <a:pPr marL="800100" lvl="2" indent="0" defTabSz="914400" eaLnBrk="0" fontAlgn="base" hangingPunct="0">
              <a:spcBef>
                <a:spcPct val="0"/>
              </a:spcBef>
              <a:spcAft>
                <a:spcPct val="0"/>
              </a:spcAft>
              <a:buClrTx/>
              <a:buSzTx/>
              <a:buFontTx/>
              <a:buNone/>
            </a:pPr>
            <a:r>
              <a:rPr lang="en-US" altLang="en-US" sz="1800" dirty="0">
                <a:solidFill>
                  <a:schemeClr val="bg1"/>
                </a:solidFill>
                <a:latin typeface="Arial" panose="020B0604020202020204" pitchFamily="34" charset="0"/>
              </a:rPr>
              <a:t>    runs-on: </a:t>
            </a:r>
            <a:r>
              <a:rPr lang="en-US" altLang="en-US" sz="1800" dirty="0" err="1">
                <a:solidFill>
                  <a:schemeClr val="bg1"/>
                </a:solidFill>
                <a:latin typeface="Arial" panose="020B0604020202020204" pitchFamily="34" charset="0"/>
              </a:rPr>
              <a:t>ubuntu</a:t>
            </a:r>
            <a:r>
              <a:rPr lang="en-US" altLang="en-US" sz="1800" dirty="0">
                <a:solidFill>
                  <a:schemeClr val="bg1"/>
                </a:solidFill>
                <a:latin typeface="Arial" panose="020B0604020202020204" pitchFamily="34" charset="0"/>
              </a:rPr>
              <a:t>-latest</a:t>
            </a:r>
          </a:p>
          <a:p>
            <a:pPr marL="800100" lvl="2" indent="0" defTabSz="914400" eaLnBrk="0" fontAlgn="base" hangingPunct="0">
              <a:spcBef>
                <a:spcPct val="0"/>
              </a:spcBef>
              <a:spcAft>
                <a:spcPct val="0"/>
              </a:spcAft>
              <a:buClrTx/>
              <a:buSzTx/>
              <a:buFontTx/>
              <a:buNone/>
            </a:pPr>
            <a:r>
              <a:rPr lang="en-US" altLang="en-US" sz="1800" dirty="0">
                <a:solidFill>
                  <a:schemeClr val="bg1"/>
                </a:solidFill>
                <a:latin typeface="Arial" panose="020B0604020202020204" pitchFamily="34" charset="0"/>
              </a:rPr>
              <a:t>    steps:</a:t>
            </a:r>
          </a:p>
          <a:p>
            <a:pPr marL="800100" lvl="2" indent="0" defTabSz="914400" eaLnBrk="0" fontAlgn="base" hangingPunct="0">
              <a:spcBef>
                <a:spcPct val="0"/>
              </a:spcBef>
              <a:spcAft>
                <a:spcPct val="0"/>
              </a:spcAft>
              <a:buClrTx/>
              <a:buSzTx/>
              <a:buFontTx/>
              <a:buNone/>
            </a:pPr>
            <a:r>
              <a:rPr lang="en-US" altLang="en-US" sz="1800" dirty="0">
                <a:solidFill>
                  <a:schemeClr val="bg1"/>
                </a:solidFill>
                <a:latin typeface="Arial" panose="020B0604020202020204" pitchFamily="34" charset="0"/>
              </a:rPr>
              <a:t>      - name: Checkout the code</a:t>
            </a:r>
          </a:p>
          <a:p>
            <a:pPr marL="800100" lvl="2" indent="0" defTabSz="914400" eaLnBrk="0" fontAlgn="base" hangingPunct="0">
              <a:spcBef>
                <a:spcPct val="0"/>
              </a:spcBef>
              <a:spcAft>
                <a:spcPct val="0"/>
              </a:spcAft>
              <a:buClrTx/>
              <a:buSzTx/>
              <a:buFontTx/>
              <a:buNone/>
            </a:pPr>
            <a:r>
              <a:rPr lang="en-US" altLang="en-US" sz="1800" dirty="0">
                <a:solidFill>
                  <a:schemeClr val="bg1"/>
                </a:solidFill>
                <a:latin typeface="Arial" panose="020B0604020202020204" pitchFamily="34" charset="0"/>
              </a:rPr>
              <a:t>        uses: actions/checkout@v2</a:t>
            </a:r>
          </a:p>
          <a:p>
            <a:pPr marL="800100" lvl="2" indent="0" defTabSz="914400" eaLnBrk="0" fontAlgn="base" hangingPunct="0">
              <a:spcBef>
                <a:spcPct val="0"/>
              </a:spcBef>
              <a:spcAft>
                <a:spcPct val="0"/>
              </a:spcAft>
              <a:buClrTx/>
              <a:buSzTx/>
              <a:buFontTx/>
              <a:buNone/>
            </a:pPr>
            <a:endParaRPr lang="en-US" altLang="en-US" sz="1800" dirty="0">
              <a:solidFill>
                <a:schemeClr val="bg1"/>
              </a:solidFill>
              <a:latin typeface="Arial" panose="020B0604020202020204" pitchFamily="34" charset="0"/>
            </a:endParaRPr>
          </a:p>
          <a:p>
            <a:pPr marL="800100" lvl="2" indent="0" defTabSz="914400" eaLnBrk="0" fontAlgn="base" hangingPunct="0">
              <a:spcBef>
                <a:spcPct val="0"/>
              </a:spcBef>
              <a:spcAft>
                <a:spcPct val="0"/>
              </a:spcAft>
              <a:buClrTx/>
              <a:buSzTx/>
              <a:buFontTx/>
              <a:buNone/>
            </a:pPr>
            <a:r>
              <a:rPr lang="en-US" altLang="en-US" sz="1800" dirty="0">
                <a:solidFill>
                  <a:schemeClr val="bg1"/>
                </a:solidFill>
                <a:latin typeface="Arial" panose="020B0604020202020204" pitchFamily="34" charset="0"/>
              </a:rPr>
              <a:t>      - name: Run sample script</a:t>
            </a:r>
          </a:p>
          <a:p>
            <a:pPr marL="800100" lvl="2" indent="0" defTabSz="914400" eaLnBrk="0" fontAlgn="base" hangingPunct="0">
              <a:spcBef>
                <a:spcPct val="0"/>
              </a:spcBef>
              <a:spcAft>
                <a:spcPct val="0"/>
              </a:spcAft>
              <a:buClrTx/>
              <a:buSzTx/>
              <a:buFontTx/>
              <a:buNone/>
            </a:pPr>
            <a:r>
              <a:rPr lang="en-US" altLang="en-US" sz="1800" dirty="0">
                <a:solidFill>
                  <a:schemeClr val="bg1"/>
                </a:solidFill>
                <a:latin typeface="Arial" panose="020B0604020202020204" pitchFamily="34" charset="0"/>
              </a:rPr>
              <a:t>        uses: echo Hello, world</a:t>
            </a:r>
          </a:p>
          <a:p>
            <a:pPr marL="800100" lvl="2" indent="0" defTabSz="914400" eaLnBrk="0" fontAlgn="base" hangingPunct="0">
              <a:spcBef>
                <a:spcPct val="0"/>
              </a:spcBef>
              <a:spcAft>
                <a:spcPct val="0"/>
              </a:spcAft>
              <a:buClrTx/>
              <a:buSzTx/>
              <a:buFontTx/>
              <a:buNone/>
            </a:pP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
        <p:nvSpPr>
          <p:cNvPr id="5" name="Content Placeholder 2"/>
          <p:cNvSpPr txBox="1">
            <a:spLocks/>
          </p:cNvSpPr>
          <p:nvPr/>
        </p:nvSpPr>
        <p:spPr>
          <a:xfrm>
            <a:off x="677334" y="745959"/>
            <a:ext cx="4183424" cy="529540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Courier New" panose="02070309020205020404" pitchFamily="49" charset="0"/>
              <a:buChar char="o"/>
            </a:pPr>
            <a:r>
              <a:rPr lang="vi-VN" b="1" dirty="0" smtClean="0"/>
              <a:t>name</a:t>
            </a:r>
            <a:r>
              <a:rPr lang="vi-VN" dirty="0" smtClean="0"/>
              <a:t> - đề cập đến tên của hành động.</a:t>
            </a:r>
            <a:endParaRPr lang="en-US" dirty="0" smtClean="0"/>
          </a:p>
          <a:p>
            <a:pPr>
              <a:buFont typeface="Courier New" panose="02070309020205020404" pitchFamily="49" charset="0"/>
              <a:buChar char="o"/>
            </a:pPr>
            <a:r>
              <a:rPr lang="vi-VN" b="1" dirty="0" smtClean="0"/>
              <a:t>on push, pull_request </a:t>
            </a:r>
            <a:r>
              <a:rPr lang="vi-VN" dirty="0" smtClean="0"/>
              <a:t>- Điều này chỉ định nhánh sẽ được sử dụng cho quy trình CI khi có push hoặc pull_request vào nhánh được chỉ định.</a:t>
            </a:r>
            <a:endParaRPr lang="en-US" dirty="0" smtClean="0"/>
          </a:p>
          <a:p>
            <a:pPr>
              <a:buFont typeface="Courier New" panose="02070309020205020404" pitchFamily="49" charset="0"/>
              <a:buChar char="o"/>
            </a:pPr>
            <a:r>
              <a:rPr lang="vi-VN" b="1" dirty="0" smtClean="0"/>
              <a:t>jobs</a:t>
            </a:r>
            <a:r>
              <a:rPr lang="vi-VN" dirty="0" smtClean="0"/>
              <a:t> - được sử dụng để chỉ định các công việc cần thực hiện.</a:t>
            </a:r>
            <a:endParaRPr lang="en-US" dirty="0" smtClean="0"/>
          </a:p>
          <a:p>
            <a:pPr>
              <a:buFont typeface="Courier New" panose="02070309020205020404" pitchFamily="49" charset="0"/>
              <a:buChar char="o"/>
            </a:pPr>
            <a:r>
              <a:rPr lang="vi-VN" b="1" dirty="0" smtClean="0"/>
              <a:t>sample</a:t>
            </a:r>
            <a:r>
              <a:rPr lang="vi-VN" dirty="0" smtClean="0"/>
              <a:t> - tên của công việc cần được thực hiện.</a:t>
            </a:r>
            <a:endParaRPr lang="en-US" dirty="0" smtClean="0"/>
          </a:p>
          <a:p>
            <a:pPr>
              <a:buFont typeface="Courier New" panose="02070309020205020404" pitchFamily="49" charset="0"/>
              <a:buChar char="o"/>
            </a:pPr>
            <a:r>
              <a:rPr lang="vi-VN" b="1" dirty="0" smtClean="0"/>
              <a:t>runs-on</a:t>
            </a:r>
            <a:r>
              <a:rPr lang="vi-VN" dirty="0" smtClean="0"/>
              <a:t> - chỉ định máy chủ nào sẽ thực hiện quy trình, chẳng hạn như ubuntu.</a:t>
            </a:r>
            <a:endParaRPr lang="en-US" dirty="0" smtClean="0"/>
          </a:p>
          <a:p>
            <a:pPr>
              <a:buFont typeface="Courier New" panose="02070309020205020404" pitchFamily="49" charset="0"/>
              <a:buChar char="o"/>
            </a:pPr>
            <a:r>
              <a:rPr lang="vi-VN" b="1" dirty="0" smtClean="0"/>
              <a:t>steps (name, uses) </a:t>
            </a:r>
            <a:r>
              <a:rPr lang="vi-VN" dirty="0" smtClean="0"/>
              <a:t>- Mỗi bước có tên và sử dụng riêng, và bước đầu tiên nên là kiểm tra mã nguồn (checkout code).</a:t>
            </a:r>
            <a:endParaRPr lang="en-US" dirty="0"/>
          </a:p>
        </p:txBody>
      </p:sp>
    </p:spTree>
    <p:extLst>
      <p:ext uri="{BB962C8B-B14F-4D97-AF65-F5344CB8AC3E}">
        <p14:creationId xmlns:p14="http://schemas.microsoft.com/office/powerpoint/2010/main" val="2820126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Courier New" panose="02070309020205020404" pitchFamily="49" charset="0"/>
              <a:buChar char="o"/>
            </a:pPr>
            <a:r>
              <a:rPr lang="vi-VN" b="1" dirty="0"/>
              <a:t>name</a:t>
            </a:r>
            <a:r>
              <a:rPr lang="vi-VN" dirty="0"/>
              <a:t> - đề cập đến tên của hành động</a:t>
            </a:r>
            <a:r>
              <a:rPr lang="vi-VN" dirty="0" smtClean="0"/>
              <a:t>.</a:t>
            </a:r>
            <a:endParaRPr lang="en-US" dirty="0" smtClean="0"/>
          </a:p>
          <a:p>
            <a:pPr>
              <a:buFont typeface="Courier New" panose="02070309020205020404" pitchFamily="49" charset="0"/>
              <a:buChar char="o"/>
            </a:pPr>
            <a:r>
              <a:rPr lang="vi-VN" b="1" dirty="0" smtClean="0"/>
              <a:t>on </a:t>
            </a:r>
            <a:r>
              <a:rPr lang="vi-VN" b="1" dirty="0"/>
              <a:t>push, pull_request </a:t>
            </a:r>
            <a:r>
              <a:rPr lang="vi-VN" dirty="0"/>
              <a:t>- Điều này chỉ định nhánh sẽ được sử dụng cho quy trình CI khi có push hoặc pull_request vào nhánh được chỉ định</a:t>
            </a:r>
            <a:r>
              <a:rPr lang="vi-VN" dirty="0" smtClean="0"/>
              <a:t>.</a:t>
            </a:r>
            <a:endParaRPr lang="en-US" dirty="0" smtClean="0"/>
          </a:p>
          <a:p>
            <a:pPr>
              <a:buFont typeface="Courier New" panose="02070309020205020404" pitchFamily="49" charset="0"/>
              <a:buChar char="o"/>
            </a:pPr>
            <a:r>
              <a:rPr lang="vi-VN" b="1" dirty="0" smtClean="0"/>
              <a:t>jobs</a:t>
            </a:r>
            <a:r>
              <a:rPr lang="vi-VN" dirty="0" smtClean="0"/>
              <a:t> </a:t>
            </a:r>
            <a:r>
              <a:rPr lang="vi-VN" dirty="0"/>
              <a:t>- được sử dụng để chỉ định các công việc cần thực hiện</a:t>
            </a:r>
            <a:r>
              <a:rPr lang="vi-VN" dirty="0" smtClean="0"/>
              <a:t>.</a:t>
            </a:r>
            <a:endParaRPr lang="en-US" dirty="0" smtClean="0"/>
          </a:p>
          <a:p>
            <a:pPr>
              <a:buFont typeface="Courier New" panose="02070309020205020404" pitchFamily="49" charset="0"/>
              <a:buChar char="o"/>
            </a:pPr>
            <a:r>
              <a:rPr lang="vi-VN" b="1" dirty="0" smtClean="0"/>
              <a:t>sample</a:t>
            </a:r>
            <a:r>
              <a:rPr lang="vi-VN" dirty="0" smtClean="0"/>
              <a:t> </a:t>
            </a:r>
            <a:r>
              <a:rPr lang="vi-VN" dirty="0"/>
              <a:t>- tên của công việc cần được thực hiện</a:t>
            </a:r>
            <a:r>
              <a:rPr lang="vi-VN" dirty="0" smtClean="0"/>
              <a:t>.</a:t>
            </a:r>
            <a:endParaRPr lang="en-US" dirty="0" smtClean="0"/>
          </a:p>
          <a:p>
            <a:pPr>
              <a:buFont typeface="Courier New" panose="02070309020205020404" pitchFamily="49" charset="0"/>
              <a:buChar char="o"/>
            </a:pPr>
            <a:r>
              <a:rPr lang="vi-VN" b="1" dirty="0" smtClean="0"/>
              <a:t>runs-on</a:t>
            </a:r>
            <a:r>
              <a:rPr lang="vi-VN" dirty="0" smtClean="0"/>
              <a:t> </a:t>
            </a:r>
            <a:r>
              <a:rPr lang="vi-VN" dirty="0"/>
              <a:t>- chỉ định máy chủ nào sẽ thực hiện quy trình, chẳng hạn như ubuntu</a:t>
            </a:r>
            <a:r>
              <a:rPr lang="vi-VN" dirty="0" smtClean="0"/>
              <a:t>.</a:t>
            </a:r>
            <a:endParaRPr lang="en-US" dirty="0" smtClean="0"/>
          </a:p>
          <a:p>
            <a:pPr>
              <a:buFont typeface="Courier New" panose="02070309020205020404" pitchFamily="49" charset="0"/>
              <a:buChar char="o"/>
            </a:pPr>
            <a:r>
              <a:rPr lang="vi-VN" b="1" dirty="0" smtClean="0"/>
              <a:t>steps </a:t>
            </a:r>
            <a:r>
              <a:rPr lang="vi-VN" b="1" dirty="0"/>
              <a:t>(name, uses) </a:t>
            </a:r>
            <a:r>
              <a:rPr lang="vi-VN" dirty="0"/>
              <a:t>- Mỗi bước có tên và sử dụng riêng, và bước đầu tiên nên là kiểm tra mã nguồn (checkout code).</a:t>
            </a:r>
            <a:endParaRPr lang="en-US" dirty="0"/>
          </a:p>
        </p:txBody>
      </p:sp>
    </p:spTree>
    <p:extLst>
      <p:ext uri="{BB962C8B-B14F-4D97-AF65-F5344CB8AC3E}">
        <p14:creationId xmlns:p14="http://schemas.microsoft.com/office/powerpoint/2010/main" val="2504016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t>
            </a:r>
            <a:r>
              <a:rPr lang="en-US" dirty="0" smtClean="0"/>
              <a:t>. </a:t>
            </a:r>
            <a:r>
              <a:rPr lang="en-US" dirty="0" err="1" smtClean="0"/>
              <a:t>Tổng</a:t>
            </a:r>
            <a:r>
              <a:rPr lang="en-US" dirty="0" smtClean="0"/>
              <a:t> </a:t>
            </a:r>
            <a:r>
              <a:rPr lang="en-US" dirty="0" err="1" smtClean="0"/>
              <a:t>kết</a:t>
            </a:r>
            <a:r>
              <a:rPr lang="en-US" dirty="0" smtClean="0"/>
              <a:t> </a:t>
            </a:r>
            <a:endParaRPr lang="en-US" dirty="0"/>
          </a:p>
        </p:txBody>
      </p:sp>
      <p:sp>
        <p:nvSpPr>
          <p:cNvPr id="5" name="Content Placeholder 4"/>
          <p:cNvSpPr>
            <a:spLocks noGrp="1"/>
          </p:cNvSpPr>
          <p:nvPr>
            <p:ph idx="1"/>
          </p:nvPr>
        </p:nvSpPr>
        <p:spPr>
          <a:xfrm>
            <a:off x="677334" y="1323475"/>
            <a:ext cx="8596668" cy="4693824"/>
          </a:xfrm>
        </p:spPr>
        <p:txBody>
          <a:bodyPr>
            <a:normAutofit/>
          </a:bodyPr>
          <a:lstStyle/>
          <a:p>
            <a:pPr marL="0" indent="0">
              <a:buNone/>
            </a:pPr>
            <a:r>
              <a:rPr lang="en-US" sz="2400" b="1" dirty="0" err="1" smtClean="0"/>
              <a:t>Ưu</a:t>
            </a:r>
            <a:r>
              <a:rPr lang="en-US" sz="2400" b="1" dirty="0" smtClean="0"/>
              <a:t> </a:t>
            </a:r>
            <a:r>
              <a:rPr lang="en-US" sz="2400" b="1" dirty="0" err="1" smtClean="0"/>
              <a:t>điểm</a:t>
            </a:r>
            <a:endParaRPr lang="en-US" sz="2400" b="1" dirty="0" smtClean="0"/>
          </a:p>
          <a:p>
            <a:pPr lvl="1">
              <a:buFont typeface="Courier New" panose="02070309020205020404" pitchFamily="49" charset="0"/>
              <a:buChar char="o"/>
            </a:pPr>
            <a:r>
              <a:rPr lang="vi-VN" b="1" dirty="0" smtClean="0"/>
              <a:t>Tự </a:t>
            </a:r>
            <a:r>
              <a:rPr lang="vi-VN" b="1" dirty="0"/>
              <a:t>động hóa quy trình phát triển: </a:t>
            </a:r>
            <a:r>
              <a:rPr lang="vi-VN" dirty="0"/>
              <a:t>Giảm thời gian và lỗi do con người nhờ tự động hóa toàn bộ quá trình.	</a:t>
            </a:r>
          </a:p>
          <a:p>
            <a:pPr lvl="1">
              <a:buFont typeface="Courier New" panose="02070309020205020404" pitchFamily="49" charset="0"/>
              <a:buChar char="o"/>
            </a:pPr>
            <a:r>
              <a:rPr lang="vi-VN" b="1" dirty="0"/>
              <a:t>Phát hiện lỗi sớm: </a:t>
            </a:r>
            <a:r>
              <a:rPr lang="vi-VN" dirty="0"/>
              <a:t>Lỗi được phát hiện và xử lý ngay trong giai đoạn phát triển ban đầu.</a:t>
            </a:r>
          </a:p>
          <a:p>
            <a:pPr lvl="1">
              <a:buFont typeface="Courier New" panose="02070309020205020404" pitchFamily="49" charset="0"/>
              <a:buChar char="o"/>
            </a:pPr>
            <a:r>
              <a:rPr lang="vi-VN" b="1" dirty="0"/>
              <a:t>Tăng cường chất lượng sản phẩm: </a:t>
            </a:r>
            <a:r>
              <a:rPr lang="vi-VN" dirty="0"/>
              <a:t>Kiểm thử tự động đảm bảo chất lượng cho mỗi thay đổi.	</a:t>
            </a:r>
          </a:p>
          <a:p>
            <a:pPr lvl="1">
              <a:buFont typeface="Courier New" panose="02070309020205020404" pitchFamily="49" charset="0"/>
              <a:buChar char="o"/>
            </a:pPr>
            <a:r>
              <a:rPr lang="vi-VN" b="1" dirty="0"/>
              <a:t>Tăng cường hợp tác nhóm:</a:t>
            </a:r>
            <a:r>
              <a:rPr lang="vi-VN" dirty="0"/>
              <a:t> Giúp các thành viên làm việc đồng bộ, giảm xung đột mã nguồn.	</a:t>
            </a:r>
          </a:p>
          <a:p>
            <a:pPr lvl="1">
              <a:buFont typeface="Courier New" panose="02070309020205020404" pitchFamily="49" charset="0"/>
              <a:buChar char="o"/>
            </a:pPr>
            <a:r>
              <a:rPr lang="vi-VN" b="1" dirty="0"/>
              <a:t>Đẩy nhanh tốc độ triển khai: </a:t>
            </a:r>
            <a:r>
              <a:rPr lang="vi-VN" dirty="0"/>
              <a:t>Bản phát hành có thể được đưa lên sản xuất nhanh chóng.</a:t>
            </a:r>
          </a:p>
          <a:p>
            <a:pPr lvl="1">
              <a:buFont typeface="Courier New" panose="02070309020205020404" pitchFamily="49" charset="0"/>
              <a:buChar char="o"/>
            </a:pPr>
            <a:r>
              <a:rPr lang="vi-VN" b="1" dirty="0"/>
              <a:t>Giảm rủi ro triển khai: </a:t>
            </a:r>
            <a:r>
              <a:rPr lang="vi-VN" dirty="0"/>
              <a:t>Các triển khai nhỏ lẻ, thường xuyên giúp dễ quay lại nếu gặp lỗi.	</a:t>
            </a:r>
            <a:endParaRPr lang="en-US" dirty="0"/>
          </a:p>
        </p:txBody>
      </p:sp>
    </p:spTree>
    <p:extLst>
      <p:ext uri="{BB962C8B-B14F-4D97-AF65-F5344CB8AC3E}">
        <p14:creationId xmlns:p14="http://schemas.microsoft.com/office/powerpoint/2010/main" val="4191476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46747"/>
            <a:ext cx="8596668" cy="4994615"/>
          </a:xfrm>
        </p:spPr>
        <p:txBody>
          <a:bodyPr/>
          <a:lstStyle/>
          <a:p>
            <a:pPr marL="0" indent="0">
              <a:buNone/>
            </a:pPr>
            <a:r>
              <a:rPr lang="en-US" sz="2400" b="1" dirty="0" err="1" smtClean="0">
                <a:latin typeface="Times New Roman" panose="02020603050405020304" pitchFamily="18" charset="0"/>
                <a:cs typeface="Times New Roman" panose="02020603050405020304" pitchFamily="18" charset="0"/>
              </a:rPr>
              <a:t>Nhược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điểm</a:t>
            </a:r>
            <a:r>
              <a:rPr lang="en-US" sz="2400" b="1"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vi-VN" b="1" dirty="0" smtClean="0">
                <a:latin typeface="Times New Roman" panose="02020603050405020304" pitchFamily="18" charset="0"/>
                <a:cs typeface="Times New Roman" panose="02020603050405020304" pitchFamily="18" charset="0"/>
              </a:rPr>
              <a:t>Chi </a:t>
            </a:r>
            <a:r>
              <a:rPr lang="vi-VN" b="1" dirty="0">
                <a:latin typeface="Times New Roman" panose="02020603050405020304" pitchFamily="18" charset="0"/>
                <a:cs typeface="Times New Roman" panose="02020603050405020304" pitchFamily="18" charset="0"/>
              </a:rPr>
              <a:t>phí ban đầu cao: </a:t>
            </a:r>
            <a:r>
              <a:rPr lang="vi-VN" dirty="0">
                <a:latin typeface="Times New Roman" panose="02020603050405020304" pitchFamily="18" charset="0"/>
                <a:cs typeface="Times New Roman" panose="02020603050405020304" pitchFamily="18" charset="0"/>
              </a:rPr>
              <a:t>Cần đầu tư tài nguyên và thời gian để thiết lập pipeline.	</a:t>
            </a:r>
          </a:p>
          <a:p>
            <a:pPr>
              <a:buFont typeface="Wingdings" panose="05000000000000000000" pitchFamily="2" charset="2"/>
              <a:buChar char="q"/>
            </a:pPr>
            <a:r>
              <a:rPr lang="vi-VN" b="1" dirty="0">
                <a:latin typeface="Times New Roman" panose="02020603050405020304" pitchFamily="18" charset="0"/>
                <a:cs typeface="Times New Roman" panose="02020603050405020304" pitchFamily="18" charset="0"/>
              </a:rPr>
              <a:t>Đòi hỏi kỹ năng cao: </a:t>
            </a:r>
            <a:r>
              <a:rPr lang="vi-VN" dirty="0">
                <a:latin typeface="Times New Roman" panose="02020603050405020304" pitchFamily="18" charset="0"/>
                <a:cs typeface="Times New Roman" panose="02020603050405020304" pitchFamily="18" charset="0"/>
              </a:rPr>
              <a:t>Cần kỹ năng DevOps để quản lý pipeline và các công cụ liên quan.</a:t>
            </a:r>
          </a:p>
          <a:p>
            <a:pPr>
              <a:buFont typeface="Wingdings" panose="05000000000000000000" pitchFamily="2" charset="2"/>
              <a:buChar char="q"/>
            </a:pPr>
            <a:r>
              <a:rPr lang="vi-VN" b="1" dirty="0">
                <a:latin typeface="Times New Roman" panose="02020603050405020304" pitchFamily="18" charset="0"/>
                <a:cs typeface="Times New Roman" panose="02020603050405020304" pitchFamily="18" charset="0"/>
              </a:rPr>
              <a:t>Khó khăn trong quản lý pipeline phức tạp</a:t>
            </a:r>
            <a:r>
              <a:rPr lang="vi-VN" dirty="0">
                <a:latin typeface="Times New Roman" panose="02020603050405020304" pitchFamily="18" charset="0"/>
                <a:cs typeface="Times New Roman" panose="02020603050405020304" pitchFamily="18" charset="0"/>
              </a:rPr>
              <a:t>: Dự án lớn với nhiều bước kiểm thử và triển khai đòi hỏi quản lý tốt.</a:t>
            </a:r>
          </a:p>
          <a:p>
            <a:pPr>
              <a:buFont typeface="Wingdings" panose="05000000000000000000" pitchFamily="2" charset="2"/>
              <a:buChar char="q"/>
            </a:pPr>
            <a:r>
              <a:rPr lang="vi-VN" b="1" dirty="0">
                <a:latin typeface="Times New Roman" panose="02020603050405020304" pitchFamily="18" charset="0"/>
                <a:cs typeface="Times New Roman" panose="02020603050405020304" pitchFamily="18" charset="0"/>
              </a:rPr>
              <a:t>Phụ thuộc vào công cụ: </a:t>
            </a:r>
            <a:r>
              <a:rPr lang="vi-VN" dirty="0">
                <a:latin typeface="Times New Roman" panose="02020603050405020304" pitchFamily="18" charset="0"/>
                <a:cs typeface="Times New Roman" panose="02020603050405020304" pitchFamily="18" charset="0"/>
              </a:rPr>
              <a:t>Sự cố từ công cụ có thể làm gián đoạn quy trình.</a:t>
            </a:r>
          </a:p>
          <a:p>
            <a:pPr>
              <a:buFont typeface="Wingdings" panose="05000000000000000000" pitchFamily="2" charset="2"/>
              <a:buChar char="q"/>
            </a:pPr>
            <a:r>
              <a:rPr lang="vi-VN" b="1" dirty="0">
                <a:latin typeface="Times New Roman" panose="02020603050405020304" pitchFamily="18" charset="0"/>
                <a:cs typeface="Times New Roman" panose="02020603050405020304" pitchFamily="18" charset="0"/>
              </a:rPr>
              <a:t>Cần quản lý cấu hình tốt: </a:t>
            </a:r>
            <a:r>
              <a:rPr lang="vi-VN" dirty="0">
                <a:latin typeface="Times New Roman" panose="02020603050405020304" pitchFamily="18" charset="0"/>
                <a:cs typeface="Times New Roman" panose="02020603050405020304" pitchFamily="18" charset="0"/>
              </a:rPr>
              <a:t>Quản lý môi trường và cấu hình pipeline phải được thực hiện cẩn thận để tránh lỗi.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6264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anose="02020603050405020304" pitchFamily="18" charset="0"/>
                <a:cs typeface="Times New Roman" panose="02020603050405020304" pitchFamily="18" charset="0"/>
              </a:rPr>
              <a:t>Tài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liệu</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tham</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khảo</a:t>
            </a:r>
            <a:endParaRPr lang="vi-V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83073"/>
            <a:ext cx="8596668" cy="3880773"/>
          </a:xfrm>
        </p:spPr>
        <p:txBody>
          <a:bodyPr/>
          <a:lstStyle/>
          <a:p>
            <a:r>
              <a:rPr lang="vi-VN" dirty="0">
                <a:solidFill>
                  <a:srgbClr val="92D050"/>
                </a:solidFill>
                <a:hlinkClick r:id="rId2"/>
              </a:rPr>
              <a:t>https://</a:t>
            </a:r>
            <a:r>
              <a:rPr lang="vi-VN" dirty="0" smtClean="0">
                <a:solidFill>
                  <a:srgbClr val="92D050"/>
                </a:solidFill>
                <a:hlinkClick r:id="rId2"/>
              </a:rPr>
              <a:t>tharunbalaji2004.hashnode.dev/android-ci-cd</a:t>
            </a:r>
            <a:endParaRPr lang="en-US" dirty="0">
              <a:solidFill>
                <a:srgbClr val="92D050"/>
              </a:solidFill>
            </a:endParaRPr>
          </a:p>
          <a:p>
            <a:r>
              <a:rPr lang="vi-VN" dirty="0">
                <a:solidFill>
                  <a:srgbClr val="92D050"/>
                </a:solidFill>
                <a:hlinkClick r:id="rId3"/>
              </a:rPr>
              <a:t>Android CI/CD Using GitHub Actions || Part 2 || Ajit Singh (youtube.com</a:t>
            </a:r>
            <a:r>
              <a:rPr lang="vi-VN" dirty="0" smtClean="0">
                <a:solidFill>
                  <a:srgbClr val="92D050"/>
                </a:solidFill>
                <a:hlinkClick r:id="rId3"/>
              </a:rPr>
              <a:t>)</a:t>
            </a:r>
            <a:endParaRPr lang="en-US" dirty="0">
              <a:solidFill>
                <a:srgbClr val="92D050"/>
              </a:solidFill>
              <a:hlinkClick r:id="rId3"/>
            </a:endParaRPr>
          </a:p>
          <a:p>
            <a:r>
              <a:rPr lang="vi-VN" dirty="0">
                <a:solidFill>
                  <a:srgbClr val="92D050"/>
                </a:solidFill>
              </a:rPr>
              <a:t>https://github.com/HaHaHaHa98/Demo-CICD</a:t>
            </a:r>
          </a:p>
        </p:txBody>
      </p:sp>
    </p:spTree>
    <p:extLst>
      <p:ext uri="{BB962C8B-B14F-4D97-AF65-F5344CB8AC3E}">
        <p14:creationId xmlns:p14="http://schemas.microsoft.com/office/powerpoint/2010/main" val="1561148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latin typeface="Times New Roman" panose="02020603050405020304" pitchFamily="18" charset="0"/>
                <a:cs typeface="Times New Roman" panose="02020603050405020304" pitchFamily="18" charset="0"/>
              </a:rPr>
              <a:t>Nội</a:t>
            </a:r>
            <a:r>
              <a:rPr lang="en-US" sz="4000" b="1" dirty="0" smtClean="0">
                <a:latin typeface="Times New Roman" panose="02020603050405020304" pitchFamily="18" charset="0"/>
                <a:cs typeface="Times New Roman" panose="02020603050405020304" pitchFamily="18" charset="0"/>
              </a:rPr>
              <a:t> dung </a:t>
            </a:r>
            <a:r>
              <a:rPr lang="en-US" sz="4000" b="1" dirty="0" err="1" smtClean="0">
                <a:latin typeface="Times New Roman" panose="02020603050405020304" pitchFamily="18" charset="0"/>
                <a:cs typeface="Times New Roman" panose="02020603050405020304" pitchFamily="18" charset="0"/>
              </a:rPr>
              <a:t>chính</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351" y="1545389"/>
            <a:ext cx="8454634" cy="2521285"/>
          </a:xfrm>
        </p:spPr>
        <p:txBody>
          <a:bodyPr>
            <a:normAutofit/>
          </a:bodyPr>
          <a:lstStyle/>
          <a:p>
            <a:pPr marL="514350" indent="-514350">
              <a:buFont typeface="+mj-lt"/>
              <a:buAutoNum type="romanUcPeriod"/>
            </a:pPr>
            <a:r>
              <a:rPr lang="en-US" sz="2400" b="1" dirty="0" err="1" smtClean="0">
                <a:latin typeface="Times New Roman" panose="02020603050405020304" pitchFamily="18" charset="0"/>
                <a:cs typeface="Times New Roman" panose="02020603050405020304" pitchFamily="18" charset="0"/>
              </a:rPr>
              <a:t>Giới</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thiệu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về</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CI</a:t>
            </a:r>
          </a:p>
          <a:p>
            <a:pPr marL="514350" indent="-514350">
              <a:buFont typeface="+mj-lt"/>
              <a:buAutoNum type="romanUcPeriod"/>
            </a:pPr>
            <a:r>
              <a:rPr lang="en-US" sz="2400" b="1" dirty="0" smtClean="0">
                <a:latin typeface="Times New Roman" panose="02020603050405020304" pitchFamily="18" charset="0"/>
                <a:cs typeface="Times New Roman" panose="02020603050405020304" pitchFamily="18" charset="0"/>
              </a:rPr>
              <a:t>CI </a:t>
            </a:r>
            <a:r>
              <a:rPr lang="en-US" sz="2400" b="1" dirty="0" err="1">
                <a:latin typeface="Times New Roman" panose="02020603050405020304" pitchFamily="18" charset="0"/>
                <a:cs typeface="Times New Roman" panose="02020603050405020304" pitchFamily="18" charset="0"/>
              </a:rPr>
              <a:t>trong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phát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triển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ứng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b="1" dirty="0">
                <a:latin typeface="Times New Roman" panose="02020603050405020304" pitchFamily="18" charset="0"/>
                <a:cs typeface="Times New Roman" panose="02020603050405020304" pitchFamily="18" charset="0"/>
              </a:rPr>
              <a:t> Android</a:t>
            </a:r>
          </a:p>
          <a:p>
            <a:pPr marL="514350" indent="-514350">
              <a:buFont typeface="+mj-lt"/>
              <a:buAutoNum type="romanUcPeriod"/>
            </a:pPr>
            <a:r>
              <a:rPr lang="en-US" sz="2400" b="1" dirty="0" err="1" smtClean="0">
                <a:latin typeface="Times New Roman" panose="02020603050405020304" pitchFamily="18" charset="0"/>
                <a:cs typeface="Times New Roman" panose="02020603050405020304" pitchFamily="18" charset="0"/>
              </a:rPr>
              <a:t>Công</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cụ</a:t>
            </a:r>
            <a:r>
              <a:rPr lang="en-US" sz="2400" b="1" dirty="0">
                <a:latin typeface="Times New Roman" panose="02020603050405020304" pitchFamily="18" charset="0"/>
                <a:cs typeface="Times New Roman" panose="02020603050405020304" pitchFamily="18" charset="0"/>
              </a:rPr>
              <a:t> CI </a:t>
            </a:r>
            <a:r>
              <a:rPr lang="en-US" sz="2400" b="1" dirty="0" err="1">
                <a:latin typeface="Times New Roman" panose="02020603050405020304" pitchFamily="18" charset="0"/>
                <a:cs typeface="Times New Roman" panose="02020603050405020304" pitchFamily="18" charset="0"/>
              </a:rPr>
              <a:t>phổ</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biến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cho</a:t>
            </a:r>
            <a:r>
              <a:rPr lang="en-US" sz="2400" b="1" dirty="0">
                <a:latin typeface="Times New Roman" panose="02020603050405020304" pitchFamily="18" charset="0"/>
                <a:cs typeface="Times New Roman" panose="02020603050405020304" pitchFamily="18" charset="0"/>
              </a:rPr>
              <a:t> Android</a:t>
            </a:r>
          </a:p>
          <a:p>
            <a:pPr marL="514350" indent="-514350">
              <a:buFont typeface="+mj-lt"/>
              <a:buAutoNum type="romanUcPeriod"/>
            </a:pPr>
            <a:r>
              <a:rPr lang="en-US" sz="2400" b="1" dirty="0" err="1" smtClean="0">
                <a:latin typeface="Times New Roman" panose="02020603050405020304" pitchFamily="18" charset="0"/>
                <a:cs typeface="Times New Roman" panose="02020603050405020304" pitchFamily="18" charset="0"/>
              </a:rPr>
              <a:t>Cài</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đặt</a:t>
            </a:r>
            <a:r>
              <a:rPr lang="en-US" sz="2400" b="1" dirty="0">
                <a:latin typeface="Times New Roman" panose="02020603050405020304" pitchFamily="18" charset="0"/>
                <a:cs typeface="Times New Roman" panose="02020603050405020304" pitchFamily="18" charset="0"/>
              </a:rPr>
              <a:t> CI </a:t>
            </a:r>
            <a:r>
              <a:rPr lang="en-US" sz="2400" b="1" dirty="0" err="1">
                <a:latin typeface="Times New Roman" panose="02020603050405020304" pitchFamily="18" charset="0"/>
                <a:cs typeface="Times New Roman" panose="02020603050405020304" pitchFamily="18" charset="0"/>
              </a:rPr>
              <a:t>cho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dự</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án</a:t>
            </a:r>
            <a:r>
              <a:rPr lang="en-US" sz="2400" b="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Android</a:t>
            </a:r>
          </a:p>
          <a:p>
            <a:pPr marL="514350" indent="-514350">
              <a:buFont typeface="+mj-lt"/>
              <a:buAutoNum type="romanUcPeriod"/>
            </a:pPr>
            <a:r>
              <a:rPr lang="en-US" sz="2400" b="1" dirty="0" err="1" smtClean="0">
                <a:latin typeface="Times New Roman" panose="02020603050405020304" pitchFamily="18" charset="0"/>
                <a:cs typeface="Times New Roman" panose="02020603050405020304" pitchFamily="18" charset="0"/>
              </a:rPr>
              <a:t>Kêt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luận</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449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indent="-857250">
              <a:buFont typeface="+mj-lt"/>
              <a:buAutoNum type="romanUcPeriod"/>
            </a:pPr>
            <a:r>
              <a:rPr lang="en-US" b="1" dirty="0" err="1" smtClean="0">
                <a:latin typeface="Times New Roman" panose="02020603050405020304" pitchFamily="18" charset="0"/>
                <a:cs typeface="Times New Roman" panose="02020603050405020304" pitchFamily="18" charset="0"/>
              </a:rPr>
              <a:t>Giới</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CI</a:t>
            </a:r>
          </a:p>
        </p:txBody>
      </p:sp>
      <p:pic>
        <p:nvPicPr>
          <p:cNvPr id="8" name="Content Placeholder 7"/>
          <p:cNvPicPr>
            <a:picLocks noGrp="1" noChangeAspect="1"/>
          </p:cNvPicPr>
          <p:nvPr>
            <p:ph idx="1"/>
          </p:nvPr>
        </p:nvPicPr>
        <p:blipFill>
          <a:blip r:embed="rId2"/>
          <a:stretch>
            <a:fillRect/>
          </a:stretch>
        </p:blipFill>
        <p:spPr>
          <a:xfrm>
            <a:off x="3032648" y="2181751"/>
            <a:ext cx="3886742" cy="3839111"/>
          </a:xfrm>
          <a:prstGeom prst="rect">
            <a:avLst/>
          </a:prstGeom>
        </p:spPr>
      </p:pic>
    </p:spTree>
    <p:extLst>
      <p:ext uri="{BB962C8B-B14F-4D97-AF65-F5344CB8AC3E}">
        <p14:creationId xmlns:p14="http://schemas.microsoft.com/office/powerpoint/2010/main" val="3304925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203157" y="1775580"/>
            <a:ext cx="7830211" cy="16052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0" indent="0">
              <a:buNone/>
            </a:pPr>
            <a:r>
              <a:rPr lang="vi-VN" b="1" dirty="0" smtClean="0"/>
              <a:t>CI/CD</a:t>
            </a:r>
            <a:r>
              <a:rPr lang="vi-VN" dirty="0" smtClean="0"/>
              <a:t> là viết tắt của </a:t>
            </a:r>
            <a:r>
              <a:rPr lang="vi-VN" b="1" dirty="0" smtClean="0"/>
              <a:t>Continuous Integration</a:t>
            </a:r>
            <a:r>
              <a:rPr lang="vi-VN" dirty="0" smtClean="0"/>
              <a:t> (Tích hợp liên tục) và </a:t>
            </a:r>
            <a:r>
              <a:rPr lang="vi-VN" b="1" dirty="0" smtClean="0"/>
              <a:t>Continuous Delivery/Continuous Deployment</a:t>
            </a:r>
            <a:r>
              <a:rPr lang="vi-VN" dirty="0" smtClean="0"/>
              <a:t> (Phân phối liên tục/ Triển khai liên tục).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879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1870" y="1852863"/>
            <a:ext cx="8596668" cy="2947737"/>
          </a:xfrm>
        </p:spPr>
        <p:txBody>
          <a:bodyPr/>
          <a:lstStyle/>
          <a:p>
            <a:pPr>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b="1" dirty="0" smtClean="0">
                <a:latin typeface="Times New Roman" panose="02020603050405020304" pitchFamily="18" charset="0"/>
                <a:cs typeface="Times New Roman" panose="02020603050405020304" pitchFamily="18" charset="0"/>
              </a:rPr>
              <a:t>CI </a:t>
            </a:r>
            <a:r>
              <a:rPr lang="vi-VN" b="1" dirty="0">
                <a:latin typeface="Times New Roman" panose="02020603050405020304" pitchFamily="18" charset="0"/>
                <a:cs typeface="Times New Roman" panose="02020603050405020304" pitchFamily="18" charset="0"/>
              </a:rPr>
              <a:t>(Continuous Integration)</a:t>
            </a:r>
            <a:r>
              <a:rPr lang="vi-VN" dirty="0">
                <a:latin typeface="Times New Roman" panose="02020603050405020304" pitchFamily="18" charset="0"/>
                <a:cs typeface="Times New Roman" panose="02020603050405020304" pitchFamily="18" charset="0"/>
              </a:rPr>
              <a:t> là quá trình tự động hóa tích hợp mã nguồn của các nhà phát triển vào nhánh chính của dự án phần mềm một cách thường xuyên. Mục tiêu của CI là phát hiện lỗi sớm, giảm thiểu rủi ro và tăng cường khả năng phối hợp trong quá trình phát triển. Mỗi khi nhà phát triển đưa mã mới vào, hệ thống CI sẽ tự động build và kiểm thử mã để đảm bảo mã không gây ra sự cố cho dự án.</a:t>
            </a:r>
          </a:p>
          <a:p>
            <a:pPr>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Trong bối cảnh phát triển Android, CI giúp tự động hóa các quy trình build ứng dụng Android, chạy kiểm thử tự động (như unit test, UI test), và đảm bảo rằng ứng dụng luôn ở trạng thái sẵn sàng phát hành.</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6433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46979"/>
            <a:ext cx="8596668" cy="3880773"/>
          </a:xfrm>
        </p:spPr>
        <p:txBody>
          <a:bodyPr>
            <a:normAutofit/>
          </a:bodyPr>
          <a:lstStyle/>
          <a:p>
            <a:pPr marL="0" indent="0">
              <a:buNone/>
            </a:pPr>
            <a:r>
              <a:rPr lang="vi-VN" b="1" dirty="0" smtClean="0"/>
              <a:t>Continuous </a:t>
            </a:r>
            <a:r>
              <a:rPr lang="vi-VN" b="1" dirty="0"/>
              <a:t>Delivery (CD) - Phân phối liên tục</a:t>
            </a:r>
          </a:p>
          <a:p>
            <a:pPr marL="0" indent="0">
              <a:buNone/>
            </a:pPr>
            <a:r>
              <a:rPr lang="vi-VN" dirty="0"/>
              <a:t>CD là bước tiếp theo sau CI, nơi mã nguồn đã được tích hợp và kiểm thử thành công có thể được đưa tới môi trường staging (hoặc môi trường kiểm thử) sẵn sàng để triển khai. Quy trình này vẫn yêu cầu xác nhận thủ công trước khi triển khai lên môi trường sản xuất (production</a:t>
            </a:r>
            <a:r>
              <a:rPr lang="vi-VN" dirty="0" smtClean="0"/>
              <a:t>).</a:t>
            </a:r>
            <a:endParaRPr lang="vi-VN" dirty="0"/>
          </a:p>
          <a:p>
            <a:pPr marL="0" indent="0">
              <a:buNone/>
            </a:pPr>
            <a:r>
              <a:rPr lang="vi-VN" b="1" dirty="0" smtClean="0"/>
              <a:t>Continuous </a:t>
            </a:r>
            <a:r>
              <a:rPr lang="vi-VN" b="1" dirty="0"/>
              <a:t>Deployment (CD) - Triển khai liên tục</a:t>
            </a:r>
          </a:p>
          <a:p>
            <a:pPr marL="0" indent="0">
              <a:buNone/>
            </a:pPr>
            <a:r>
              <a:rPr lang="vi-VN" dirty="0"/>
              <a:t>Đây là mức độ cao hơn của CD, nơi mã sau khi vượt qua các bài kiểm thử tự động sẽ được triển khai ngay lập tức lên môi trường sản xuất mà không cần can thiệp thủ công. Toàn bộ quá trình từ commit mã đến triển khai là tự động.</a:t>
            </a:r>
          </a:p>
          <a:p>
            <a:endParaRPr lang="vi-VN" dirty="0"/>
          </a:p>
        </p:txBody>
      </p:sp>
    </p:spTree>
    <p:extLst>
      <p:ext uri="{BB962C8B-B14F-4D97-AF65-F5344CB8AC3E}">
        <p14:creationId xmlns:p14="http://schemas.microsoft.com/office/powerpoint/2010/main" val="1328637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Quy </a:t>
            </a:r>
            <a:r>
              <a:rPr lang="en-US" b="1" dirty="0" err="1" smtClean="0">
                <a:latin typeface="Times New Roman" panose="02020603050405020304" pitchFamily="18" charset="0"/>
                <a:cs typeface="Times New Roman" panose="02020603050405020304" pitchFamily="18" charset="0"/>
              </a:rPr>
              <a:t>trình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thông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thường</a:t>
            </a: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677334" y="1782060"/>
            <a:ext cx="8596312" cy="2063735"/>
          </a:xfrm>
          <a:prstGeom prst="rect">
            <a:avLst/>
          </a:prstGeom>
        </p:spPr>
      </p:pic>
    </p:spTree>
    <p:extLst>
      <p:ext uri="{BB962C8B-B14F-4D97-AF65-F5344CB8AC3E}">
        <p14:creationId xmlns:p14="http://schemas.microsoft.com/office/powerpoint/2010/main" val="3054127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Quy </a:t>
            </a:r>
            <a:r>
              <a:rPr lang="en-US" b="1" dirty="0" err="1" smtClean="0">
                <a:latin typeface="Times New Roman" panose="02020603050405020304" pitchFamily="18" charset="0"/>
                <a:cs typeface="Times New Roman" panose="02020603050405020304" pitchFamily="18" charset="0"/>
              </a:rPr>
              <a:t>trình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trong</a:t>
            </a:r>
            <a:r>
              <a:rPr lang="en-US" b="1" dirty="0" smtClean="0">
                <a:latin typeface="Times New Roman" panose="02020603050405020304" pitchFamily="18" charset="0"/>
                <a:cs typeface="Times New Roman" panose="02020603050405020304" pitchFamily="18" charset="0"/>
              </a:rPr>
              <a:t> CICD</a:t>
            </a: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21713" y="2051704"/>
            <a:ext cx="8596312" cy="2610214"/>
          </a:xfrm>
          <a:prstGeom prst="rect">
            <a:avLst/>
          </a:prstGeom>
        </p:spPr>
      </p:pic>
    </p:spTree>
    <p:extLst>
      <p:ext uri="{BB962C8B-B14F-4D97-AF65-F5344CB8AC3E}">
        <p14:creationId xmlns:p14="http://schemas.microsoft.com/office/powerpoint/2010/main" val="3146347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8832"/>
            <a:ext cx="8596668" cy="762000"/>
          </a:xfrm>
        </p:spPr>
        <p:txBody>
          <a:bodyPr/>
          <a:lstStyle/>
          <a:p>
            <a:r>
              <a:rPr lang="en-US" b="1" dirty="0" smtClean="0">
                <a:latin typeface="Times New Roman" panose="02020603050405020304" pitchFamily="18" charset="0"/>
                <a:cs typeface="Times New Roman" panose="02020603050405020304" pitchFamily="18" charset="0"/>
              </a:rPr>
              <a:t>II. CI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triển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ứng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dụng</a:t>
            </a:r>
            <a:r>
              <a:rPr lang="en-US" b="1" dirty="0">
                <a:latin typeface="Times New Roman" panose="02020603050405020304" pitchFamily="18" charset="0"/>
                <a:cs typeface="Times New Roman" panose="02020603050405020304" pitchFamily="18" charset="0"/>
              </a:rPr>
              <a:t> Android</a:t>
            </a:r>
          </a:p>
        </p:txBody>
      </p:sp>
      <p:sp>
        <p:nvSpPr>
          <p:cNvPr id="5" name="Rectangle 2"/>
          <p:cNvSpPr>
            <a:spLocks noGrp="1" noChangeArrowheads="1"/>
          </p:cNvSpPr>
          <p:nvPr>
            <p:ph idx="1"/>
          </p:nvPr>
        </p:nvSpPr>
        <p:spPr bwMode="auto">
          <a:xfrm>
            <a:off x="677334" y="2200857"/>
            <a:ext cx="909230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Thách</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thức</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phát</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triển</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Android</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Đa</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dạng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bị</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phiên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Android,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cấu</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hình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màn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hình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v.v</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Lợi</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ích</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khi</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áp</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CI </a:t>
            </a:r>
            <a:r>
              <a:rPr kumimoji="0" lang="en-US" altLang="en-US" sz="18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vào</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Android</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:Tự</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động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hóa</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việc</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build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kiểm</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tra</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mã</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cho</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nhiều</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bị</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cấu</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hình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khác</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nhau</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Dễ</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dàng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quản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lý</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quy</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trình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kiểm</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thử</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(unit test, UI test, integration test)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cho</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từng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phiên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ứng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199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955</TotalTime>
  <Words>1200</Words>
  <Application>Microsoft Office PowerPoint</Application>
  <PresentationFormat>Widescreen</PresentationFormat>
  <Paragraphs>97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Courier New</vt:lpstr>
      <vt:lpstr>Times New Roman</vt:lpstr>
      <vt:lpstr>Trebuchet MS</vt:lpstr>
      <vt:lpstr>Wingdings</vt:lpstr>
      <vt:lpstr>Wingdings 3</vt:lpstr>
      <vt:lpstr>Facet</vt:lpstr>
      <vt:lpstr>Continuous Integration (CI) trong Android</vt:lpstr>
      <vt:lpstr>Nội dung chính</vt:lpstr>
      <vt:lpstr>Giới thiệu về CI</vt:lpstr>
      <vt:lpstr>PowerPoint Presentation</vt:lpstr>
      <vt:lpstr>PowerPoint Presentation</vt:lpstr>
      <vt:lpstr>PowerPoint Presentation</vt:lpstr>
      <vt:lpstr>Quy trình thông thường </vt:lpstr>
      <vt:lpstr>Quy trình trong CICD</vt:lpstr>
      <vt:lpstr>II. CI trong phát triển ứng dụng Android</vt:lpstr>
      <vt:lpstr>Chạy kiểm thử trên máy giả lập (Emulator)</vt:lpstr>
      <vt:lpstr>Chạy kiểm thử trên thiết bị thật qua dịch vụ đám mây</vt:lpstr>
      <vt:lpstr>III. Công cụ CI phổ biến cho Android</vt:lpstr>
      <vt:lpstr>PowerPoint Presentation</vt:lpstr>
      <vt:lpstr>IV. Cài đặt CI cho dự án Android</vt:lpstr>
      <vt:lpstr>PowerPoint Presentation</vt:lpstr>
      <vt:lpstr>PowerPoint Presentation</vt:lpstr>
      <vt:lpstr>V. Tổng kết </vt:lpstr>
      <vt:lpstr>PowerPoint Presentation</vt:lpstr>
      <vt:lpstr>Tài liệu tham khảo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 (CI) trong Android</dc:title>
  <dc:creator>HP</dc:creator>
  <cp:lastModifiedBy>HP</cp:lastModifiedBy>
  <cp:revision>29</cp:revision>
  <dcterms:created xsi:type="dcterms:W3CDTF">2024-09-23T03:52:32Z</dcterms:created>
  <dcterms:modified xsi:type="dcterms:W3CDTF">2024-09-26T03:50:02Z</dcterms:modified>
</cp:coreProperties>
</file>