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1" r:id="rId2"/>
    <p:sldId id="504" r:id="rId3"/>
    <p:sldId id="505" r:id="rId4"/>
    <p:sldId id="506" r:id="rId5"/>
    <p:sldId id="507" r:id="rId6"/>
    <p:sldId id="508" r:id="rId7"/>
    <p:sldId id="509" r:id="rId8"/>
    <p:sldId id="511" r:id="rId9"/>
    <p:sldId id="512" r:id="rId10"/>
    <p:sldId id="510" r:id="rId11"/>
    <p:sldId id="513" r:id="rId12"/>
    <p:sldId id="533" r:id="rId13"/>
    <p:sldId id="535" r:id="rId14"/>
    <p:sldId id="538" r:id="rId15"/>
    <p:sldId id="539" r:id="rId16"/>
    <p:sldId id="540" r:id="rId17"/>
    <p:sldId id="515" r:id="rId18"/>
    <p:sldId id="519" r:id="rId19"/>
    <p:sldId id="520" r:id="rId20"/>
    <p:sldId id="543" r:id="rId21"/>
    <p:sldId id="521" r:id="rId22"/>
    <p:sldId id="522" r:id="rId23"/>
    <p:sldId id="523" r:id="rId24"/>
    <p:sldId id="524" r:id="rId25"/>
    <p:sldId id="525" r:id="rId26"/>
    <p:sldId id="527" r:id="rId27"/>
    <p:sldId id="528" r:id="rId28"/>
    <p:sldId id="529" r:id="rId29"/>
    <p:sldId id="530" r:id="rId30"/>
    <p:sldId id="545" r:id="rId31"/>
    <p:sldId id="531" r:id="rId32"/>
    <p:sldId id="532" r:id="rId33"/>
    <p:sldId id="548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09:14:46.60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Implementing Replicated Logs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Paxos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John Ousterhout and Diego Ongaro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this material borrows heavily from slides by Lorenzo </a:t>
            </a:r>
            <a:r>
              <a:rPr lang="en-US" sz="1600" dirty="0" err="1" smtClean="0"/>
              <a:t>Alvisi</a:t>
            </a:r>
            <a:r>
              <a:rPr lang="en-US" sz="1600" dirty="0" smtClean="0"/>
              <a:t>, Ali Ghodsi, and David </a:t>
            </a:r>
            <a:r>
              <a:rPr lang="en-US" sz="1600" dirty="0" err="1" smtClean="0"/>
              <a:t>Mazières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/>
              <a:t>Each proposal has a unique number</a:t>
            </a:r>
          </a:p>
          <a:p>
            <a:pPr lvl="1"/>
            <a:r>
              <a:rPr lang="en-US" dirty="0" smtClean="0"/>
              <a:t>Higher numbers take priority over lower numbers</a:t>
            </a:r>
          </a:p>
          <a:p>
            <a:pPr lvl="1"/>
            <a:r>
              <a:rPr lang="en-US" dirty="0" smtClean="0"/>
              <a:t>It must be possible for a proposer to choose a new proposal number higher than anything it has seen/used before</a:t>
            </a:r>
          </a:p>
          <a:p>
            <a:r>
              <a:rPr lang="en-US" dirty="0" smtClean="0"/>
              <a:t>One simple approach: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Each server stores </a:t>
            </a:r>
            <a:r>
              <a:rPr lang="en-US" dirty="0" err="1" smtClean="0"/>
              <a:t>maxRound</a:t>
            </a:r>
            <a:r>
              <a:rPr lang="en-US" dirty="0" smtClean="0"/>
              <a:t>: the largest Round Number it has seen so far</a:t>
            </a:r>
          </a:p>
          <a:p>
            <a:pPr lvl="1"/>
            <a:r>
              <a:rPr lang="en-US" dirty="0" smtClean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Increment </a:t>
            </a:r>
            <a:r>
              <a:rPr lang="en-US" dirty="0" err="1" smtClean="0"/>
              <a:t>maxRound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Concatenate with Server Id</a:t>
            </a:r>
          </a:p>
          <a:p>
            <a:pPr lvl="1"/>
            <a:r>
              <a:rPr lang="en-US" dirty="0" smtClean="0"/>
              <a:t>Proposers must persist </a:t>
            </a:r>
            <a:r>
              <a:rPr lang="en-US" dirty="0" err="1" smtClean="0"/>
              <a:t>maxRound</a:t>
            </a:r>
            <a:r>
              <a:rPr lang="en-US" dirty="0" smtClean="0"/>
              <a:t> on disk: must not reuse proposal numbers after crash/restart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Numbers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Proposal Number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 smtClean="0"/>
              <a:t>Phase 1: broadcast </a:t>
            </a:r>
            <a:r>
              <a:rPr lang="en-US" dirty="0" smtClean="0">
                <a:solidFill>
                  <a:schemeClr val="accent4"/>
                </a:solidFill>
              </a:rPr>
              <a:t>Prepare </a:t>
            </a:r>
            <a:r>
              <a:rPr lang="en-US" dirty="0" smtClean="0"/>
              <a:t>RPCs</a:t>
            </a:r>
          </a:p>
          <a:p>
            <a:pPr lvl="1"/>
            <a:r>
              <a:rPr lang="en-US" dirty="0" smtClean="0"/>
              <a:t>Find out about any chosen values</a:t>
            </a:r>
          </a:p>
          <a:p>
            <a:pPr lvl="1"/>
            <a:r>
              <a:rPr lang="en-US" dirty="0" smtClean="0"/>
              <a:t>Block older proposals that have not yet completed</a:t>
            </a:r>
          </a:p>
          <a:p>
            <a:r>
              <a:rPr lang="en-US" dirty="0" smtClean="0"/>
              <a:t>Phase 2: broadcast </a:t>
            </a:r>
            <a:r>
              <a:rPr lang="en-US" dirty="0" smtClean="0">
                <a:solidFill>
                  <a:schemeClr val="accent4"/>
                </a:solidFill>
              </a:rPr>
              <a:t>Accept </a:t>
            </a:r>
            <a:r>
              <a:rPr lang="en-US" dirty="0" smtClean="0"/>
              <a:t>RPCs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Ask acceptors to accept a specific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 smtClean="0"/>
              <a:t>Respond to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:</a:t>
            </a:r>
          </a:p>
          <a:p>
            <a:pPr marL="404813" lvl="1" indent="-173038"/>
            <a:r>
              <a:rPr lang="en-US" sz="1400" dirty="0" smtClean="0"/>
              <a:t>If n &gt;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then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</a:p>
          <a:p>
            <a:pPr marL="404813" lvl="1" indent="-173038"/>
            <a:r>
              <a:rPr lang="en-US" sz="1400" b="0" dirty="0" smtClean="0">
                <a:solidFill>
                  <a:schemeClr val="tx2"/>
                </a:solidFill>
              </a:rPr>
              <a:t>Return(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acceptedProposal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acceptedValue</a:t>
            </a:r>
            <a:r>
              <a:rPr lang="en-US" sz="1400" b="0" dirty="0" smtClean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 smtClean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 smtClean="0"/>
              <a:t>Respond to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</a:t>
            </a:r>
            <a:r>
              <a:rPr lang="en-US" sz="1800" b="0" dirty="0" smtClean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 smtClean="0"/>
              <a:t>If n ≥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then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acceptedProposal</a:t>
            </a:r>
            <a:r>
              <a:rPr lang="en-US" sz="1400" dirty="0" smtClean="0"/>
              <a:t> =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acceptedValue</a:t>
            </a:r>
            <a:r>
              <a:rPr lang="en-US" sz="1400" dirty="0" smtClean="0"/>
              <a:t> = value</a:t>
            </a:r>
          </a:p>
          <a:p>
            <a:pPr marL="404813" lvl="1" indent="-173038"/>
            <a:r>
              <a:rPr lang="en-US" sz="1400" dirty="0" smtClean="0">
                <a:solidFill>
                  <a:schemeClr val="tx2"/>
                </a:solidFill>
              </a:rPr>
              <a:t>Return(</a:t>
            </a:r>
            <a:r>
              <a:rPr lang="en-US" sz="1400" dirty="0" err="1" smtClean="0">
                <a:solidFill>
                  <a:schemeClr val="tx2"/>
                </a:solidFill>
              </a:rPr>
              <a:t>minProposal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533400" y="6012359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 smtClean="0">
                <a:solidFill>
                  <a:schemeClr val="tx2"/>
                </a:solidFill>
              </a:rPr>
              <a:t>minProposal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en-US" sz="2200" b="1" dirty="0" err="1" smtClean="0">
                <a:solidFill>
                  <a:schemeClr val="tx2"/>
                </a:solidFill>
              </a:rPr>
              <a:t>acceptedProposal</a:t>
            </a:r>
            <a:r>
              <a:rPr lang="en-US" sz="2200" b="1" dirty="0" smtClean="0">
                <a:solidFill>
                  <a:schemeClr val="tx2"/>
                </a:solidFill>
              </a:rPr>
              <a:t>, and </a:t>
            </a:r>
            <a:r>
              <a:rPr lang="en-US" sz="2200" b="1" dirty="0" err="1" smtClean="0">
                <a:solidFill>
                  <a:schemeClr val="tx2"/>
                </a:solidFill>
              </a:rPr>
              <a:t>acceptedValue</a:t>
            </a:r>
            <a:r>
              <a:rPr lang="en-US" sz="2200" b="1" dirty="0" smtClean="0">
                <a:solidFill>
                  <a:schemeClr val="tx2"/>
                </a:solidFill>
              </a:rPr>
              <a:t> on stable storage (disk)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 smtClean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 smtClean="0"/>
              <a:t>Broadcast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 smtClean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 smtClean="0"/>
              <a:t>When responses received from majority:</a:t>
            </a:r>
          </a:p>
          <a:p>
            <a:pPr marL="404813" lvl="1" indent="-173038"/>
            <a:r>
              <a:rPr lang="en-US" sz="1400" b="0" dirty="0" smtClean="0"/>
              <a:t>If any </a:t>
            </a:r>
            <a:r>
              <a:rPr lang="en-US" sz="1400" b="0" dirty="0" err="1" smtClean="0"/>
              <a:t>acceptedValues</a:t>
            </a:r>
            <a:r>
              <a:rPr lang="en-US" sz="1400" b="0" dirty="0" smtClean="0"/>
              <a:t> returned, replace value with </a:t>
            </a:r>
            <a:r>
              <a:rPr lang="en-US" sz="1400" b="0" dirty="0" err="1" smtClean="0"/>
              <a:t>acceptedValue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dirty="0" smtClean="0"/>
              <a:t>for highest </a:t>
            </a:r>
            <a:r>
              <a:rPr lang="en-US" sz="1400" b="0" dirty="0" err="1" smtClean="0"/>
              <a:t>acceptedProposal</a:t>
            </a:r>
            <a:endParaRPr lang="en-US" sz="1800" b="0" dirty="0" smtClean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 smtClean="0"/>
              <a:t>Broadcast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 </a:t>
            </a:r>
            <a:r>
              <a:rPr lang="en-US" sz="1800" b="0" dirty="0" smtClean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 smtClean="0"/>
              <a:t>When responses received from majority:</a:t>
            </a:r>
          </a:p>
          <a:p>
            <a:pPr marL="404813" lvl="1" indent="-173038"/>
            <a:r>
              <a:rPr lang="en-US" sz="1400" dirty="0" smtClean="0"/>
              <a:t>Any rejections (result &gt; n)?  </a:t>
            </a:r>
            <a:r>
              <a:rPr lang="en-US" sz="1400" dirty="0" err="1" smtClean="0"/>
              <a:t>goto</a:t>
            </a:r>
            <a:r>
              <a:rPr lang="en-US" sz="1400" dirty="0" smtClean="0"/>
              <a:t> (1)</a:t>
            </a:r>
          </a:p>
          <a:p>
            <a:pPr marL="404813" lvl="1" indent="-173038"/>
            <a:r>
              <a:rPr lang="en-US" sz="1400" dirty="0" smtClean="0"/>
              <a:t>Otherwise, </a:t>
            </a:r>
            <a:r>
              <a:rPr lang="en-US" sz="1400" b="1" dirty="0" smtClean="0">
                <a:solidFill>
                  <a:schemeClr val="accent4"/>
                </a:solidFill>
              </a:rPr>
              <a:t>value is chosen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</a:t>
            </a:r>
            <a:r>
              <a:rPr lang="en-US">
                <a:solidFill>
                  <a:schemeClr val="tx2"/>
                </a:solidFill>
              </a:rPr>
              <a:t>proposal </a:t>
            </a:r>
            <a:r>
              <a:rPr lang="en-US" smtClean="0">
                <a:solidFill>
                  <a:schemeClr val="tx2"/>
                </a:solidFill>
              </a:rPr>
              <a:t>prepares: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Previous value already chosen:</a:t>
            </a:r>
          </a:p>
          <a:p>
            <a:pPr lvl="1"/>
            <a:r>
              <a:rPr lang="en-US" dirty="0" smtClean="0"/>
              <a:t>New proposer will find it and use 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“Prepare </a:t>
            </a:r>
            <a:r>
              <a:rPr lang="en-US" dirty="0" smtClean="0">
                <a:solidFill>
                  <a:schemeClr val="tx2"/>
                </a:solidFill>
              </a:rPr>
              <a:t>proposal 3.1 (from s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00"/>
                </a:solidFill>
              </a:rPr>
              <a:t>“Accept proposal 4.5</a:t>
            </a:r>
            <a:br>
              <a:rPr lang="en-US" dirty="0" smtClean="0">
                <a:solidFill>
                  <a:srgbClr val="007000"/>
                </a:solidFill>
              </a:rPr>
            </a:br>
            <a:r>
              <a:rPr lang="en-US" dirty="0" smtClean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 smtClean="0">
                <a:solidFill>
                  <a:srgbClr val="007000"/>
                </a:solidFill>
              </a:rPr>
              <a:t>)”</a:t>
            </a:r>
            <a:endParaRPr lang="en-US" dirty="0">
              <a:solidFill>
                <a:srgbClr val="007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proposal </a:t>
            </a:r>
            <a:r>
              <a:rPr lang="en-US" dirty="0" smtClean="0">
                <a:solidFill>
                  <a:schemeClr val="tx2"/>
                </a:solidFill>
              </a:rPr>
              <a:t>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Previous value not chosen, but new proposer sees it:</a:t>
            </a:r>
            <a:endParaRPr lang="en-US" dirty="0"/>
          </a:p>
          <a:p>
            <a:pPr marL="857250" lvl="1" indent="-457200"/>
            <a:r>
              <a:rPr lang="en-US" dirty="0" smtClean="0"/>
              <a:t>New proposer will use existing value</a:t>
            </a:r>
          </a:p>
          <a:p>
            <a:pPr marL="857250" lvl="1" indent="-457200"/>
            <a:r>
              <a:rPr lang="en-US" dirty="0" smtClean="0"/>
              <a:t>Both proposers can succeed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Three possibilities when </a:t>
            </a:r>
            <a:r>
              <a:rPr lang="en-US" dirty="0">
                <a:solidFill>
                  <a:schemeClr val="tx2"/>
                </a:solidFill>
              </a:rPr>
              <a:t>later proposal </a:t>
            </a:r>
            <a:r>
              <a:rPr lang="en-US" dirty="0" smtClean="0">
                <a:solidFill>
                  <a:schemeClr val="tx2"/>
                </a:solidFill>
              </a:rPr>
              <a:t>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Previous value not chosen, new proposer doesn’t see it:</a:t>
            </a:r>
          </a:p>
          <a:p>
            <a:pPr lvl="1"/>
            <a:r>
              <a:rPr lang="en-US" dirty="0" smtClean="0"/>
              <a:t>New proposer chooses its own value</a:t>
            </a:r>
          </a:p>
          <a:p>
            <a:pPr lvl="1"/>
            <a:r>
              <a:rPr lang="en-US" dirty="0" smtClean="0"/>
              <a:t>Older proposal blocked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Examples,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Competing proposers can </a:t>
            </a:r>
            <a:r>
              <a:rPr lang="en-US" dirty="0" err="1" smtClean="0"/>
              <a:t>livelock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solution: randomized delay before restarting</a:t>
            </a:r>
          </a:p>
          <a:p>
            <a:pPr lvl="1"/>
            <a:r>
              <a:rPr lang="en-US" dirty="0" smtClean="0"/>
              <a:t>Give other proposers a chance to finish choosing</a:t>
            </a:r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will use leader election instead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Only proposer knows which value has been chosen</a:t>
            </a:r>
          </a:p>
          <a:p>
            <a:r>
              <a:rPr lang="en-US" dirty="0" smtClean="0"/>
              <a:t>If other servers want to know, must execute </a:t>
            </a:r>
            <a:r>
              <a:rPr lang="en-US" dirty="0" err="1" smtClean="0"/>
              <a:t>Paxos</a:t>
            </a:r>
            <a:r>
              <a:rPr lang="en-US" dirty="0" smtClean="0"/>
              <a:t> with their own proposal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659D765-7126-4B95-ADF3-403BFECAA3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instance of Basic </a:t>
            </a:r>
            <a:r>
              <a:rPr lang="en-US" dirty="0" err="1" smtClean="0"/>
              <a:t>Paxos</a:t>
            </a:r>
            <a:r>
              <a:rPr lang="en-US" dirty="0" smtClean="0"/>
              <a:t> for each entry in the log: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4"/>
                </a:solidFill>
              </a:rPr>
              <a:t>index</a:t>
            </a:r>
            <a:r>
              <a:rPr lang="en-US" dirty="0" smtClean="0"/>
              <a:t> argument to Prepare and Accept (selects entry in log)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</a:p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2"/>
                </a:solidFill>
              </a:rPr>
              <a:t>Client sends command to server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2"/>
                </a:solidFill>
              </a:rPr>
              <a:t>Server uses </a:t>
            </a:r>
            <a:r>
              <a:rPr lang="en-US" sz="1600" dirty="0" err="1" smtClean="0">
                <a:solidFill>
                  <a:schemeClr val="tx2"/>
                </a:solidFill>
              </a:rPr>
              <a:t>Paxos</a:t>
            </a:r>
            <a:r>
              <a:rPr lang="en-US" sz="1600" dirty="0" smtClean="0">
                <a:solidFill>
                  <a:schemeClr val="tx2"/>
                </a:solidFill>
              </a:rPr>
              <a:t>  to choose command as value for a log entry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2"/>
                </a:solidFill>
              </a:rPr>
              <a:t>Server returns result from state machine to client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log entry to use for a given client request?</a:t>
            </a:r>
          </a:p>
          <a:p>
            <a:r>
              <a:rPr lang="en-US" dirty="0" smtClean="0"/>
              <a:t>Performance optimizations:</a:t>
            </a:r>
          </a:p>
          <a:p>
            <a:pPr lvl="1"/>
            <a:r>
              <a:rPr lang="en-US" dirty="0" smtClean="0"/>
              <a:t>Use leader to reduce proposer conflicts</a:t>
            </a:r>
          </a:p>
          <a:p>
            <a:pPr lvl="1"/>
            <a:r>
              <a:rPr lang="en-US" dirty="0" smtClean="0"/>
              <a:t>Eliminate most Prepare requests</a:t>
            </a:r>
          </a:p>
          <a:p>
            <a:r>
              <a:rPr lang="en-US" dirty="0" smtClean="0"/>
              <a:t>Ensuring full replication</a:t>
            </a:r>
          </a:p>
          <a:p>
            <a:r>
              <a:rPr lang="en-US" dirty="0" smtClean="0"/>
              <a:t>Client protocol</a:t>
            </a:r>
          </a:p>
          <a:p>
            <a:r>
              <a:rPr lang="en-US" dirty="0" smtClean="0"/>
              <a:t>Configuration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Note: Multi-</a:t>
            </a:r>
            <a:r>
              <a:rPr lang="en-US" dirty="0" err="1">
                <a:solidFill>
                  <a:schemeClr val="tx2"/>
                </a:solidFill>
              </a:rPr>
              <a:t>Paxos</a:t>
            </a:r>
            <a:r>
              <a:rPr lang="en-US" dirty="0">
                <a:solidFill>
                  <a:schemeClr val="tx2"/>
                </a:solidFill>
              </a:rPr>
              <a:t> not specified precisely in </a:t>
            </a:r>
            <a:r>
              <a:rPr lang="en-US" dirty="0" smtClean="0">
                <a:solidFill>
                  <a:schemeClr val="tx2"/>
                </a:solidFill>
              </a:rPr>
              <a:t>literature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=&gt;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 smtClean="0"/>
              <a:t>When request arrives from client:</a:t>
            </a:r>
          </a:p>
          <a:p>
            <a:pPr lvl="1"/>
            <a:r>
              <a:rPr lang="en-US" dirty="0" smtClean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</a:t>
            </a:r>
            <a:r>
              <a:rPr lang="en-US" dirty="0" smtClean="0"/>
              <a:t>start again</a:t>
            </a:r>
            <a:endParaRPr lang="en-US" dirty="0"/>
          </a:p>
          <a:p>
            <a:pPr lvl="2"/>
            <a:r>
              <a:rPr lang="en-US" dirty="0"/>
              <a:t>No: choose client’s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Entries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Known Chosen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Before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After</a:t>
            </a:r>
            <a:endParaRPr 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14400" y="5868889"/>
            <a:ext cx="76200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57142" y="5487769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s3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offline</a:t>
            </a:r>
            <a:endParaRPr lang="en-US" altLang="zh-CN" dirty="0"/>
          </a:p>
          <a:p>
            <a:r>
              <a:rPr lang="zh-CN" altLang="en-US" dirty="0" smtClean="0"/>
              <a:t>现在只能访问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06640" y="52211"/>
            <a:ext cx="3668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需要为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log index</a:t>
            </a:r>
          </a:p>
          <a:p>
            <a:r>
              <a:rPr lang="en-US" altLang="zh-CN" dirty="0" err="1" smtClean="0"/>
              <a:t>Firstunchosenindex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basic 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算法，如果</a:t>
            </a:r>
            <a:endParaRPr lang="en-US" altLang="zh-CN" dirty="0" smtClean="0"/>
          </a:p>
          <a:p>
            <a:r>
              <a:rPr lang="en-US" altLang="zh-CN" dirty="0" smtClean="0"/>
              <a:t>Prepare</a:t>
            </a:r>
            <a:r>
              <a:rPr lang="zh-CN" altLang="en-US" dirty="0" smtClean="0"/>
              <a:t>阶段返回了</a:t>
            </a:r>
            <a:r>
              <a:rPr lang="en-US" altLang="zh-CN" dirty="0" err="1" smtClean="0"/>
              <a:t>acceptedValue</a:t>
            </a:r>
            <a:endParaRPr lang="en-US" altLang="zh-CN" dirty="0" smtClean="0"/>
          </a:p>
          <a:p>
            <a:r>
              <a:rPr lang="zh-CN" altLang="en-US" dirty="0" smtClean="0"/>
              <a:t>则重新选择</a:t>
            </a:r>
            <a:r>
              <a:rPr lang="en-US" altLang="zh-CN" dirty="0" err="1" smtClean="0"/>
              <a:t>firstunchosenindex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s1,s2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slot3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chosen</a:t>
            </a:r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Servers can handle multiple client requests concurrently: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Select different log entries for each</a:t>
            </a:r>
          </a:p>
          <a:p>
            <a:r>
              <a:rPr lang="en-US" dirty="0" smtClean="0"/>
              <a:t>Must apply commands to state machine in log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Entries,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Basic </a:t>
            </a:r>
            <a:r>
              <a:rPr lang="en-US" dirty="0" err="1" smtClean="0"/>
              <a:t>Paxos</a:t>
            </a:r>
            <a:r>
              <a:rPr lang="en-US" dirty="0" smtClean="0"/>
              <a:t> is inefficient:</a:t>
            </a:r>
          </a:p>
          <a:p>
            <a:pPr lvl="1"/>
            <a:r>
              <a:rPr lang="en-US" dirty="0" smtClean="0"/>
              <a:t>With multiple concurrent proposers, </a:t>
            </a:r>
            <a:r>
              <a:rPr lang="en-US" dirty="0" smtClean="0">
                <a:solidFill>
                  <a:schemeClr val="accent4"/>
                </a:solidFill>
              </a:rPr>
              <a:t>conflicts</a:t>
            </a:r>
            <a:r>
              <a:rPr lang="en-US" dirty="0" smtClean="0"/>
              <a:t> and restarts are likely (higher load → more conflicts)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2 rounds </a:t>
            </a:r>
            <a:r>
              <a:rPr lang="en-US" dirty="0" smtClean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a leader</a:t>
            </a:r>
          </a:p>
          <a:p>
            <a:pPr lvl="1"/>
            <a:r>
              <a:rPr lang="en-US" dirty="0" smtClean="0"/>
              <a:t>At any given time, only one 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Eliminate most Prepare RPCs</a:t>
            </a:r>
          </a:p>
          <a:p>
            <a:pPr lvl="1"/>
            <a:r>
              <a:rPr lang="en-US" dirty="0" smtClean="0"/>
              <a:t>Prepare once for the entire log (not once per entry)</a:t>
            </a:r>
          </a:p>
          <a:p>
            <a:pPr lvl="1"/>
            <a:r>
              <a:rPr lang="en-US" dirty="0" smtClean="0"/>
              <a:t>Most log entries can be chosen in a single round of RPCs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One simple approach from </a:t>
            </a:r>
            <a:r>
              <a:rPr lang="en-US" dirty="0" err="1" smtClean="0">
                <a:solidFill>
                  <a:schemeClr val="tx2"/>
                </a:solidFill>
              </a:rPr>
              <a:t>Lamport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/>
              <a:t>Let the server with highest ID act as leader</a:t>
            </a:r>
          </a:p>
          <a:p>
            <a:r>
              <a:rPr lang="en-US" dirty="0" smtClean="0"/>
              <a:t>Each server sends a heartbeat message to every other server every T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If a server hasn’t received heartbeat from server with higher ID in last 2T </a:t>
            </a:r>
            <a:r>
              <a:rPr lang="en-US" dirty="0" err="1" smtClean="0"/>
              <a:t>ms</a:t>
            </a:r>
            <a:r>
              <a:rPr lang="en-US" dirty="0" smtClean="0"/>
              <a:t>, it acts as leader:</a:t>
            </a:r>
          </a:p>
          <a:p>
            <a:pPr lvl="1"/>
            <a:r>
              <a:rPr lang="en-US" dirty="0" smtClean="0"/>
              <a:t>Accepts requests from clients</a:t>
            </a:r>
          </a:p>
          <a:p>
            <a:pPr lvl="1"/>
            <a:r>
              <a:rPr lang="en-US" dirty="0" smtClean="0"/>
              <a:t>Acts as proposer and acceptor</a:t>
            </a:r>
          </a:p>
          <a:p>
            <a:r>
              <a:rPr lang="en-US" dirty="0" smtClean="0"/>
              <a:t>If server not leader:</a:t>
            </a:r>
          </a:p>
          <a:p>
            <a:pPr lvl="1"/>
            <a:r>
              <a:rPr lang="en-US" dirty="0" smtClean="0"/>
              <a:t>Rejects client requests (redirect to leader)</a:t>
            </a:r>
          </a:p>
          <a:p>
            <a:pPr lvl="1"/>
            <a:r>
              <a:rPr lang="en-US" dirty="0" smtClean="0"/>
              <a:t>Acts only as acceptor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</a:t>
            </a:r>
            <a:r>
              <a:rPr lang="en-US" dirty="0"/>
              <a:t>E</a:t>
            </a:r>
            <a:r>
              <a:rPr lang="en-US" dirty="0" smtClean="0"/>
              <a:t>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Prepare needed?</a:t>
            </a:r>
          </a:p>
          <a:p>
            <a:pPr lvl="1"/>
            <a:r>
              <a:rPr lang="en-US" dirty="0" smtClean="0"/>
              <a:t>Block old proposals</a:t>
            </a:r>
          </a:p>
          <a:p>
            <a:pPr lvl="2"/>
            <a:r>
              <a:rPr lang="en-US" dirty="0" smtClean="0"/>
              <a:t>Make proposal numbers refer to the </a:t>
            </a:r>
            <a:r>
              <a:rPr lang="en-US" dirty="0" smtClean="0">
                <a:solidFill>
                  <a:schemeClr val="accent4"/>
                </a:solidFill>
              </a:rPr>
              <a:t>entire log</a:t>
            </a:r>
            <a:r>
              <a:rPr lang="en-US" dirty="0" smtClean="0"/>
              <a:t>, not just one entry</a:t>
            </a:r>
          </a:p>
          <a:p>
            <a:pPr lvl="1"/>
            <a:r>
              <a:rPr lang="en-US" dirty="0" smtClean="0"/>
              <a:t>Find out about (possibly) chosen values</a:t>
            </a:r>
          </a:p>
          <a:p>
            <a:pPr lvl="2"/>
            <a:r>
              <a:rPr lang="en-US" dirty="0" smtClean="0"/>
              <a:t>Return highest proposal accepted for current entry</a:t>
            </a:r>
          </a:p>
          <a:p>
            <a:pPr lvl="2"/>
            <a:r>
              <a:rPr lang="en-US" dirty="0" smtClean="0"/>
              <a:t>Also return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noMoreAccepted</a:t>
            </a:r>
            <a:r>
              <a:rPr lang="en-US" dirty="0" smtClean="0"/>
              <a:t>: no proposals accepted for any log entry beyond current one</a:t>
            </a:r>
          </a:p>
          <a:p>
            <a:r>
              <a:rPr lang="en-US" dirty="0" smtClean="0"/>
              <a:t>If acceptor responds to Prepare with </a:t>
            </a:r>
            <a:r>
              <a:rPr lang="en-US" dirty="0" err="1" smtClean="0"/>
              <a:t>noMoreAccepted</a:t>
            </a:r>
            <a:r>
              <a:rPr lang="en-US" dirty="0" smtClean="0"/>
              <a:t>, skip future Prepares with that acceptor (until Accept rejected)</a:t>
            </a:r>
          </a:p>
          <a:p>
            <a:r>
              <a:rPr lang="en-US" dirty="0" smtClean="0"/>
              <a:t>Once leader receives </a:t>
            </a:r>
            <a:r>
              <a:rPr lang="en-US" dirty="0" err="1" smtClean="0"/>
              <a:t>noMoreAccepted</a:t>
            </a:r>
            <a:r>
              <a:rPr lang="en-US" dirty="0" smtClean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en-US" dirty="0" smtClean="0">
                <a:solidFill>
                  <a:schemeClr val="accent4"/>
                </a:solidFill>
              </a:rPr>
              <a:t>nly 1 round of RPCs needed per log entry (Accepts)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Prepares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So far, information flow is incomplete:</a:t>
            </a:r>
          </a:p>
          <a:p>
            <a:pPr lvl="1"/>
            <a:r>
              <a:rPr lang="en-US" dirty="0" smtClean="0"/>
              <a:t>Log entries not fully replicated (majority only)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 smtClean="0"/>
              <a:t>Only proposer knows when entry is chosen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Goal: all servers know about chosen entries</a:t>
            </a:r>
          </a:p>
          <a:p>
            <a:r>
              <a:rPr lang="en-US" dirty="0" smtClean="0"/>
              <a:t>Solution part 1/4: keep retrying Accept RPCs until all acceptors respond (in background)</a:t>
            </a:r>
            <a:endParaRPr lang="en-US" dirty="0"/>
          </a:p>
          <a:p>
            <a:pPr lvl="1"/>
            <a:r>
              <a:rPr lang="en-US" dirty="0" smtClean="0"/>
              <a:t>Fully replicates most entries</a:t>
            </a:r>
          </a:p>
          <a:p>
            <a:r>
              <a:rPr lang="en-US" dirty="0" smtClean="0"/>
              <a:t>Solution part 2/4: track chosen entries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Mark entries </a:t>
            </a:r>
            <a:r>
              <a:rPr lang="en-US" dirty="0" smtClean="0"/>
              <a:t>that are known to be chosen:</a:t>
            </a:r>
            <a:br>
              <a:rPr lang="en-US" dirty="0" smtClean="0"/>
            </a:br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∞</a:t>
            </a:r>
          </a:p>
          <a:p>
            <a:pPr lvl="1"/>
            <a:r>
              <a:rPr lang="en-US" dirty="0" smtClean="0"/>
              <a:t>Each server maintains </a:t>
            </a:r>
            <a:r>
              <a:rPr lang="en-US" dirty="0" err="1" smtClean="0">
                <a:solidFill>
                  <a:schemeClr val="accent4"/>
                </a:solidFill>
              </a:rPr>
              <a:t>firstUnchosenIndex</a:t>
            </a:r>
            <a:r>
              <a:rPr lang="en-US" dirty="0" smtClean="0"/>
              <a:t>: index of earliest log entry not marked as chosen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 smtClean="0"/>
              <a:t>Solution part 3/4: proposer tells acceptors about chosen entries</a:t>
            </a:r>
          </a:p>
          <a:p>
            <a:pPr lvl="1"/>
            <a:r>
              <a:rPr lang="en-US" dirty="0" smtClean="0"/>
              <a:t>Proposer includes its </a:t>
            </a:r>
            <a:r>
              <a:rPr lang="en-US" dirty="0" err="1" smtClean="0"/>
              <a:t>firstUnchosenIndex</a:t>
            </a:r>
            <a:r>
              <a:rPr lang="en-US" dirty="0" smtClean="0"/>
              <a:t> in Accept RPCs.</a:t>
            </a:r>
          </a:p>
          <a:p>
            <a:pPr lvl="1"/>
            <a:r>
              <a:rPr lang="en-US" dirty="0" smtClean="0"/>
              <a:t>Acceptor marks all entries </a:t>
            </a:r>
            <a:r>
              <a:rPr lang="en-US" dirty="0" err="1" smtClean="0"/>
              <a:t>i</a:t>
            </a:r>
            <a:r>
              <a:rPr lang="en-US" dirty="0" smtClean="0"/>
              <a:t> chosen if: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request.firstUnchosenIndex</a:t>
            </a:r>
            <a:endParaRPr lang="en-US" dirty="0"/>
          </a:p>
          <a:p>
            <a:pPr lvl="2"/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request.proposal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Result: acceptors know about </a:t>
            </a:r>
            <a:r>
              <a:rPr lang="en-US" i="1" dirty="0" smtClean="0"/>
              <a:t>most</a:t>
            </a:r>
            <a:r>
              <a:rPr lang="en-US" dirty="0" smtClean="0"/>
              <a:t> chosen entries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Still don’t have complete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 smtClean="0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before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...  Accept(proposal = 3.4, index=8, value = v, </a:t>
            </a:r>
            <a:r>
              <a:rPr lang="en-US" dirty="0" err="1" smtClean="0"/>
              <a:t>firstUnchosenIndex</a:t>
            </a:r>
            <a:r>
              <a:rPr lang="en-US" dirty="0" smtClean="0"/>
              <a:t> = 7)  ...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after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part 4/4: </a:t>
            </a:r>
            <a:r>
              <a:rPr lang="en-US" smtClean="0"/>
              <a:t>entries from old </a:t>
            </a:r>
            <a:r>
              <a:rPr lang="en-US" dirty="0" smtClean="0"/>
              <a:t>leaders</a:t>
            </a:r>
          </a:p>
          <a:p>
            <a:pPr lvl="1"/>
            <a:r>
              <a:rPr lang="en-US" dirty="0" smtClean="0"/>
              <a:t>Acceptor returns its</a:t>
            </a:r>
            <a:r>
              <a:rPr lang="en-US" dirty="0"/>
              <a:t> </a:t>
            </a:r>
            <a:r>
              <a:rPr lang="en-US" dirty="0" err="1"/>
              <a:t>firstUnchosenIndex</a:t>
            </a:r>
            <a:r>
              <a:rPr lang="en-US" dirty="0"/>
              <a:t> in Accept </a:t>
            </a:r>
            <a:r>
              <a:rPr lang="en-US" dirty="0" smtClean="0"/>
              <a:t>replies</a:t>
            </a:r>
          </a:p>
          <a:p>
            <a:pPr lvl="1"/>
            <a:r>
              <a:rPr lang="en-US" dirty="0" smtClean="0"/>
              <a:t>If proposer’s </a:t>
            </a:r>
            <a:r>
              <a:rPr lang="en-US" dirty="0" err="1" smtClean="0"/>
              <a:t>firstUnchosenIndex</a:t>
            </a:r>
            <a:r>
              <a:rPr lang="en-US" dirty="0" smtClean="0"/>
              <a:t> &gt; </a:t>
            </a:r>
            <a:r>
              <a:rPr lang="en-US" dirty="0" err="1" smtClean="0"/>
              <a:t>firstUnchosenIndex</a:t>
            </a:r>
            <a:r>
              <a:rPr lang="en-US" dirty="0" smtClean="0"/>
              <a:t> from response, then proposer sends </a:t>
            </a:r>
            <a:r>
              <a:rPr lang="en-US" dirty="0" smtClean="0">
                <a:solidFill>
                  <a:schemeClr val="accent4"/>
                </a:solidFill>
              </a:rPr>
              <a:t>Success </a:t>
            </a:r>
            <a:r>
              <a:rPr lang="en-US" dirty="0" smtClean="0"/>
              <a:t>RPC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(in background)</a:t>
            </a:r>
          </a:p>
          <a:p>
            <a:r>
              <a:rPr lang="en-US" dirty="0" smtClean="0"/>
              <a:t>Success(index, v): notifies acceptor of chosen entry:</a:t>
            </a:r>
          </a:p>
          <a:p>
            <a:pPr lvl="1"/>
            <a:r>
              <a:rPr lang="en-US" dirty="0" err="1" smtClean="0"/>
              <a:t>acceptedValue</a:t>
            </a:r>
            <a:r>
              <a:rPr lang="en-US" dirty="0" smtClean="0"/>
              <a:t>[index] = v</a:t>
            </a:r>
          </a:p>
          <a:p>
            <a:pPr lvl="1"/>
            <a:r>
              <a:rPr lang="en-US" dirty="0" err="1" smtClean="0"/>
              <a:t>acceptedProposal</a:t>
            </a:r>
            <a:r>
              <a:rPr lang="en-US" dirty="0" smtClean="0"/>
              <a:t>[index] = ∞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firstUnchosenIndex</a:t>
            </a:r>
            <a:endParaRPr lang="en-US" dirty="0" smtClean="0"/>
          </a:p>
          <a:p>
            <a:pPr lvl="1"/>
            <a:r>
              <a:rPr lang="en-US" dirty="0" smtClean="0"/>
              <a:t>Proposer sends additional Success RPCs, if needed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Disclosure,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</a:t>
            </a:r>
          </a:p>
          <a:p>
            <a:pPr lvl="1"/>
            <a:r>
              <a:rPr lang="en-US" dirty="0" smtClean="0"/>
              <a:t>If contacted server not leader, it will redirect to leader</a:t>
            </a:r>
          </a:p>
          <a:p>
            <a:r>
              <a:rPr lang="en-US" dirty="0" smtClean="0"/>
              <a:t>Leader does not respond until command has been chosen for log entry and executed by leader’s state machine</a:t>
            </a:r>
          </a:p>
          <a:p>
            <a:r>
              <a:rPr lang="en-US" dirty="0" smtClean="0"/>
              <a:t>If request times out (e.g., leader crash):</a:t>
            </a:r>
          </a:p>
          <a:p>
            <a:pPr lvl="1"/>
            <a:r>
              <a:rPr lang="en-US" dirty="0" smtClean="0"/>
              <a:t>Client reissues command to some other server</a:t>
            </a:r>
          </a:p>
          <a:p>
            <a:pPr lvl="1"/>
            <a:r>
              <a:rPr lang="en-US" dirty="0" smtClean="0"/>
              <a:t>Eventually redirected to new leader</a:t>
            </a:r>
          </a:p>
          <a:p>
            <a:pPr lvl="1"/>
            <a:r>
              <a:rPr lang="en-US" dirty="0" smtClean="0"/>
              <a:t>Retry request with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Must not execute command twice</a:t>
            </a:r>
          </a:p>
          <a:p>
            <a:r>
              <a:rPr lang="en-US" dirty="0" smtClean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</a:t>
            </a:r>
            <a:r>
              <a:rPr lang="en-US" dirty="0" smtClean="0"/>
              <a:t>eturn response from old command</a:t>
            </a:r>
          </a:p>
          <a:p>
            <a:r>
              <a:rPr lang="en-US" dirty="0" smtClean="0"/>
              <a:t>Result: </a:t>
            </a:r>
            <a:r>
              <a:rPr lang="en-US" dirty="0" smtClean="0">
                <a:solidFill>
                  <a:schemeClr val="accent4"/>
                </a:solidFill>
              </a:rPr>
              <a:t>exactly-once semantics </a:t>
            </a:r>
            <a:r>
              <a:rPr lang="en-US" dirty="0" smtClean="0"/>
              <a:t>as long as client doesn’t crash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(“single decree”):</a:t>
            </a:r>
          </a:p>
          <a:p>
            <a:pPr lvl="1"/>
            <a:r>
              <a:rPr lang="en-US" dirty="0" smtClean="0"/>
              <a:t>One or more servers propose values</a:t>
            </a:r>
          </a:p>
          <a:p>
            <a:pPr lvl="1"/>
            <a:r>
              <a:rPr lang="en-US" dirty="0" smtClean="0"/>
              <a:t>System must agree on a </a:t>
            </a:r>
            <a:r>
              <a:rPr lang="en-US" dirty="0" smtClean="0">
                <a:solidFill>
                  <a:schemeClr val="accent4"/>
                </a:solidFill>
              </a:rPr>
              <a:t>single value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 smtClean="0"/>
              <a:t>Only one value is ever chosen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Combine several instances of Basic </a:t>
            </a:r>
            <a:r>
              <a:rPr lang="en-US" dirty="0" err="1" smtClean="0"/>
              <a:t>Paxos</a:t>
            </a:r>
            <a:r>
              <a:rPr lang="en-US" dirty="0" smtClean="0"/>
              <a:t> to agree on a series of values forming the log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 smtClean="0"/>
              <a:t>System configuration:</a:t>
            </a:r>
          </a:p>
          <a:p>
            <a:pPr lvl="1"/>
            <a:r>
              <a:rPr lang="en-US" dirty="0" smtClean="0"/>
              <a:t>ID, address for each server</a:t>
            </a:r>
          </a:p>
          <a:p>
            <a:pPr lvl="1"/>
            <a:r>
              <a:rPr lang="en-US" dirty="0" smtClean="0"/>
              <a:t>Determines what constitutes a majority</a:t>
            </a:r>
          </a:p>
          <a:p>
            <a:r>
              <a:rPr lang="en-US" dirty="0" smtClean="0"/>
              <a:t>Consensus mechanism must support changes in the configuration: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 smtClean="0"/>
              <a:t>Safety requirement:</a:t>
            </a:r>
            <a:endParaRPr lang="en-US" dirty="0"/>
          </a:p>
          <a:p>
            <a:pPr lvl="1"/>
            <a:r>
              <a:rPr lang="en-US" dirty="0" smtClean="0"/>
              <a:t>During configuration changes, it must not be possible for different majorities to choose different values for the same log entry: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Old Configuration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New Configuration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</a:t>
            </a:r>
            <a:r>
              <a:rPr lang="en-US" dirty="0" smtClean="0">
                <a:solidFill>
                  <a:schemeClr val="accent4"/>
                </a:solidFill>
              </a:rPr>
              <a:t>v</a:t>
            </a:r>
            <a:r>
              <a:rPr lang="en-US" baseline="-25000" dirty="0" smtClean="0">
                <a:solidFill>
                  <a:schemeClr val="accent4"/>
                </a:solidFill>
              </a:rPr>
              <a:t>2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Choose v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 using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old configuration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solution: use the log to manage configuration changes:</a:t>
            </a:r>
          </a:p>
          <a:p>
            <a:pPr lvl="1"/>
            <a:r>
              <a:rPr lang="en-US" dirty="0" smtClean="0"/>
              <a:t>Configuration is stored as a log entry</a:t>
            </a:r>
          </a:p>
          <a:p>
            <a:pPr lvl="1"/>
            <a:r>
              <a:rPr lang="en-US" dirty="0" smtClean="0"/>
              <a:t>Replicated just like any other log entry</a:t>
            </a:r>
          </a:p>
          <a:p>
            <a:pPr lvl="1"/>
            <a:r>
              <a:rPr lang="en-US" dirty="0" smtClean="0"/>
              <a:t>Configuration for choosing entry </a:t>
            </a:r>
            <a:r>
              <a:rPr lang="en-US" dirty="0" err="1" smtClean="0"/>
              <a:t>i</a:t>
            </a:r>
            <a:r>
              <a:rPr lang="en-US" dirty="0" smtClean="0"/>
              <a:t> determined by entry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el-GR" dirty="0" smtClean="0"/>
              <a:t>α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Suppose </a:t>
            </a:r>
            <a:r>
              <a:rPr lang="el-GR" dirty="0"/>
              <a:t>α = </a:t>
            </a:r>
            <a:r>
              <a:rPr lang="el-GR" dirty="0" smtClean="0"/>
              <a:t>3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Notes:</a:t>
            </a: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 limits concurrency: can’t choose entry </a:t>
            </a:r>
            <a:r>
              <a:rPr lang="en-US" dirty="0" err="1" smtClean="0"/>
              <a:t>i</a:t>
            </a:r>
            <a:r>
              <a:rPr lang="en-US" dirty="0" smtClean="0"/>
              <a:t>+</a:t>
            </a:r>
            <a:r>
              <a:rPr lang="el-GR" dirty="0" smtClean="0"/>
              <a:t>α</a:t>
            </a:r>
            <a:r>
              <a:rPr lang="en-US" dirty="0" smtClean="0"/>
              <a:t> until entry </a:t>
            </a:r>
            <a:r>
              <a:rPr lang="en-US" dirty="0" err="1" smtClean="0"/>
              <a:t>i</a:t>
            </a:r>
            <a:r>
              <a:rPr lang="en-US" dirty="0" smtClean="0"/>
              <a:t> chosen</a:t>
            </a:r>
          </a:p>
          <a:p>
            <a:pPr lvl="1"/>
            <a:r>
              <a:rPr lang="en-US" dirty="0" smtClean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Implementing Replicated Logs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Prepare phase</a:t>
            </a:r>
          </a:p>
          <a:p>
            <a:pPr lvl="1"/>
            <a:r>
              <a:rPr lang="en-US" dirty="0" smtClean="0"/>
              <a:t>Accept phase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Choosing log entries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dirty="0" smtClean="0"/>
              <a:t>Eliminating most Prepare requests</a:t>
            </a:r>
          </a:p>
          <a:p>
            <a:pPr lvl="1"/>
            <a:r>
              <a:rPr lang="en-US" smtClean="0"/>
              <a:t>Full information propagation</a:t>
            </a:r>
            <a:endParaRPr lang="en-US" dirty="0" smtClean="0"/>
          </a:p>
          <a:p>
            <a:r>
              <a:rPr lang="en-US" dirty="0" smtClean="0"/>
              <a:t>Client protocol</a:t>
            </a:r>
          </a:p>
          <a:p>
            <a:r>
              <a:rPr lang="en-US" dirty="0" smtClean="0"/>
              <a:t>Configuration changes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</a:t>
            </a:r>
          </a:p>
          <a:p>
            <a:pPr lvl="1"/>
            <a:r>
              <a:rPr lang="en-US" dirty="0" smtClean="0"/>
              <a:t>Only a single value may be chosen</a:t>
            </a:r>
          </a:p>
          <a:p>
            <a:pPr lvl="1"/>
            <a:r>
              <a:rPr lang="en-US" dirty="0" smtClean="0"/>
              <a:t>A server never learns that a value has been chosen unless it really has been</a:t>
            </a:r>
          </a:p>
          <a:p>
            <a:r>
              <a:rPr lang="en-US" dirty="0" err="1" smtClean="0"/>
              <a:t>Liveness</a:t>
            </a:r>
            <a:r>
              <a:rPr lang="en-US" dirty="0" smtClean="0"/>
              <a:t> (as long as majority of servers up and communicating with reasonable timeliness):</a:t>
            </a:r>
          </a:p>
          <a:p>
            <a:pPr lvl="1"/>
            <a:r>
              <a:rPr lang="en-US" dirty="0" smtClean="0"/>
              <a:t>Some proposed value is eventually chosen</a:t>
            </a:r>
          </a:p>
          <a:p>
            <a:pPr lvl="1"/>
            <a:r>
              <a:rPr lang="en-US" dirty="0" smtClean="0"/>
              <a:t>If a value is chosen, servers eventually learn about 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The term “consensus problem” typically refers to this single-value formulation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Basic </a:t>
            </a:r>
            <a:r>
              <a:rPr lang="en-US" dirty="0" err="1" smtClean="0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Proposers:</a:t>
            </a:r>
          </a:p>
          <a:p>
            <a:pPr lvl="1"/>
            <a:r>
              <a:rPr lang="en-US" dirty="0" smtClean="0"/>
              <a:t>Active: put forth particular values to be chosen</a:t>
            </a:r>
          </a:p>
          <a:p>
            <a:pPr lvl="1"/>
            <a:r>
              <a:rPr lang="en-US" dirty="0" smtClean="0"/>
              <a:t>Handle client requests</a:t>
            </a:r>
          </a:p>
          <a:p>
            <a:r>
              <a:rPr lang="en-US" dirty="0" smtClean="0"/>
              <a:t>Acceptors:</a:t>
            </a:r>
          </a:p>
          <a:p>
            <a:pPr lvl="1"/>
            <a:r>
              <a:rPr lang="en-US" dirty="0" smtClean="0"/>
              <a:t>Passive: respond to messages from proposers</a:t>
            </a:r>
          </a:p>
          <a:p>
            <a:pPr lvl="1"/>
            <a:r>
              <a:rPr lang="en-US" dirty="0" smtClean="0"/>
              <a:t>Responses represent votes that form consensus</a:t>
            </a:r>
          </a:p>
          <a:p>
            <a:pPr lvl="1"/>
            <a:r>
              <a:rPr lang="en-US" dirty="0" smtClean="0"/>
              <a:t>Store chosen value, state of the decision process</a:t>
            </a:r>
          </a:p>
          <a:p>
            <a:pPr lvl="1"/>
            <a:r>
              <a:rPr lang="en-US" dirty="0" smtClean="0"/>
              <a:t>Want to know which value was chosen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this presentation: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Paxos</a:t>
            </a:r>
            <a:r>
              <a:rPr lang="en-US" dirty="0" smtClean="0"/>
              <a:t> server contains both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 smtClean="0"/>
              <a:t>Simple (incorrect) approach: a single acceptor chooses value</a:t>
            </a:r>
          </a:p>
          <a:p>
            <a:r>
              <a:rPr lang="en-US" dirty="0" smtClean="0"/>
              <a:t>What if acceptor crashes after choosing?</a:t>
            </a:r>
          </a:p>
          <a:p>
            <a:r>
              <a:rPr lang="en-US" dirty="0" smtClean="0"/>
              <a:t>Solution: quorum</a:t>
            </a:r>
          </a:p>
          <a:p>
            <a:pPr lvl="1"/>
            <a:r>
              <a:rPr lang="en-US" dirty="0" smtClean="0"/>
              <a:t>Multiple acceptors (3, 5, ...)</a:t>
            </a:r>
          </a:p>
          <a:p>
            <a:pPr lvl="1"/>
            <a:r>
              <a:rPr lang="en-US" dirty="0" smtClean="0"/>
              <a:t>Value v is </a:t>
            </a:r>
            <a:r>
              <a:rPr lang="en-US" dirty="0" smtClean="0">
                <a:solidFill>
                  <a:schemeClr val="accent4"/>
                </a:solidFill>
              </a:rPr>
              <a:t>chosen</a:t>
            </a:r>
            <a:r>
              <a:rPr lang="en-US" dirty="0" smtClean="0"/>
              <a:t> if accepted by </a:t>
            </a:r>
            <a:r>
              <a:rPr lang="en-US" dirty="0" smtClean="0">
                <a:solidFill>
                  <a:schemeClr val="tx2"/>
                </a:solidFill>
              </a:rPr>
              <a:t>majority</a:t>
            </a:r>
            <a:r>
              <a:rPr lang="en-US" dirty="0" smtClean="0"/>
              <a:t> of acceptors</a:t>
            </a:r>
          </a:p>
          <a:p>
            <a:pPr lvl="1"/>
            <a:r>
              <a:rPr lang="en-US" dirty="0" smtClean="0"/>
              <a:t>If one acceptor crashes, chosen value still available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Strawman</a:t>
            </a:r>
            <a:r>
              <a:rPr lang="en-US" dirty="0" smtClean="0"/>
              <a:t>: Single Acceptor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Proposers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Acceptor</a:t>
            </a:r>
            <a:endParaRPr lang="en-US" sz="2000" dirty="0"/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Acceptor accepts only first value it receives?</a:t>
            </a:r>
          </a:p>
          <a:p>
            <a:r>
              <a:rPr lang="en-US" dirty="0" smtClean="0"/>
              <a:t>If simultaneous proposals, no value might be chosen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Acceptors must sometimes accept multiple (different) values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Split Votes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Acceptor accepts </a:t>
            </a:r>
            <a:r>
              <a:rPr lang="en-US" dirty="0" smtClean="0">
                <a:solidFill>
                  <a:srgbClr val="008E00"/>
                </a:solidFill>
              </a:rPr>
              <a:t>every </a:t>
            </a:r>
            <a:r>
              <a:rPr lang="en-US" dirty="0" smtClean="0"/>
              <a:t>value it receives?</a:t>
            </a:r>
          </a:p>
          <a:p>
            <a:r>
              <a:rPr lang="en-US" dirty="0" smtClean="0"/>
              <a:t>Could choose multiple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Once a value has been chosen, future proposals must propose/choose that same value (</a:t>
            </a:r>
            <a:r>
              <a:rPr lang="en-US" dirty="0" smtClean="0">
                <a:solidFill>
                  <a:schemeClr val="accent4"/>
                </a:solidFill>
              </a:rPr>
              <a:t>2-phase protocol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Conflicting Choices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needn’t propose </a:t>
            </a:r>
            <a:r>
              <a:rPr lang="en-US" dirty="0" smtClean="0">
                <a:solidFill>
                  <a:schemeClr val="accent4"/>
                </a:solidFill>
              </a:rPr>
              <a:t>red</a:t>
            </a:r>
            <a:r>
              <a:rPr lang="en-US" dirty="0" smtClean="0"/>
              <a:t> (it hasn’t been chosen yet)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’s proposal must be </a:t>
            </a:r>
            <a:r>
              <a:rPr lang="en-US" dirty="0"/>
              <a:t>aborted (s</a:t>
            </a:r>
            <a:r>
              <a:rPr lang="en-US" baseline="-25000" dirty="0"/>
              <a:t>3</a:t>
            </a:r>
            <a:r>
              <a:rPr lang="en-US" dirty="0"/>
              <a:t> must reject </a:t>
            </a:r>
            <a:r>
              <a:rPr lang="en-US" dirty="0" smtClean="0"/>
              <a:t>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Must </a:t>
            </a:r>
            <a:r>
              <a:rPr lang="en-US" dirty="0" smtClean="0">
                <a:solidFill>
                  <a:schemeClr val="accent4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 proposals, reject old ones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1,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Replicated Logs with Paxos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Choices, cont’d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prop(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Chosen??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Words>2439</Words>
  <Application>Microsoft Office PowerPoint</Application>
  <PresentationFormat>全屏显示(4:3)</PresentationFormat>
  <Paragraphs>674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Verdana</vt:lpstr>
      <vt:lpstr>Wingdings</vt:lpstr>
      <vt:lpstr>Default Design</vt:lpstr>
      <vt:lpstr>Implementing Replicated Logs  with Paxos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Problem: Split Votes</vt:lpstr>
      <vt:lpstr>Problem: Conflicting Choices</vt:lpstr>
      <vt:lpstr>Conflicting Choices, cont’d</vt:lpstr>
      <vt:lpstr>Proposal Numbers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Multi-Paxos</vt:lpstr>
      <vt:lpstr>Multi-Paxos Issues</vt:lpstr>
      <vt:lpstr>Selecting Log Entries</vt:lpstr>
      <vt:lpstr>Selecting Log Entries, cont’d</vt:lpstr>
      <vt:lpstr>Improving Efficiency</vt:lpstr>
      <vt:lpstr>Leader Election</vt:lpstr>
      <vt:lpstr>Eliminating Prepares</vt:lpstr>
      <vt:lpstr>Full Disclosure</vt:lpstr>
      <vt:lpstr>Full Disclosure, cont’d</vt:lpstr>
      <vt:lpstr>Full Disclosure, cont’d</vt:lpstr>
      <vt:lpstr>Client Protocol</vt:lpstr>
      <vt:lpstr>Client Protocol, cont’d</vt:lpstr>
      <vt:lpstr>Configuration Changes</vt:lpstr>
      <vt:lpstr>Configuration Changes, cont’d</vt:lpstr>
      <vt:lpstr>Configuration Changes, cont’d</vt:lpstr>
      <vt:lpstr>Paxos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Windows 用户</cp:lastModifiedBy>
  <cp:revision>692</cp:revision>
  <cp:lastPrinted>2013-02-25T05:45:40Z</cp:lastPrinted>
  <dcterms:created xsi:type="dcterms:W3CDTF">2008-10-19T02:20:00Z</dcterms:created>
  <dcterms:modified xsi:type="dcterms:W3CDTF">2018-06-11T01:19:42Z</dcterms:modified>
</cp:coreProperties>
</file>