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277" r:id="rId2"/>
    <p:sldId id="267" r:id="rId3"/>
    <p:sldId id="273" r:id="rId4"/>
    <p:sldId id="274" r:id="rId5"/>
    <p:sldId id="278" r:id="rId6"/>
    <p:sldId id="279" r:id="rId7"/>
    <p:sldId id="280" r:id="rId8"/>
    <p:sldId id="281" r:id="rId9"/>
    <p:sldId id="282" r:id="rId10"/>
    <p:sldId id="283" r:id="rId11"/>
    <p:sldId id="284"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87" d="100"/>
          <a:sy n="87" d="100"/>
        </p:scale>
        <p:origin x="480" y="5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9/29/2023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9/29/2023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9/29/2023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9/29/2023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9/29/2023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9/29/2023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9/29/2023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9/29/2023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9/29/2023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9/29/2023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9/29/2023</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mikotech.vn/thiet-ke-website-ban-hang/#web_b%C3%A1n_h%C3%A0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hyperlink" Target="https://topdev.vn/blog/html-la-gi/"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8046720" cy="2299063"/>
          </a:xfrm>
        </p:spPr>
        <p:txBody>
          <a:bodyPr>
            <a:normAutofit/>
          </a:bodyPr>
          <a:lstStyle/>
          <a:p>
            <a:pPr marL="0" marR="0" indent="450850" algn="ctr">
              <a:lnSpc>
                <a:spcPct val="115000"/>
              </a:lnSpc>
              <a:spcBef>
                <a:spcPts val="0"/>
              </a:spcBef>
              <a:spcAft>
                <a:spcPts val="800"/>
              </a:spcAft>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TRƯỜNG ĐẠI HỌC KIẾN TRÚC HÀ NỘI</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KHOA </a:t>
            </a:r>
            <a:r>
              <a:rPr lang="vi-VN" sz="2900" b="1" kern="100" dirty="0">
                <a:effectLst/>
                <a:latin typeface="Times New Roman" panose="02020603050405020304" pitchFamily="18" charset="0"/>
                <a:ea typeface="Calibri" panose="020F0502020204030204" pitchFamily="34" charset="0"/>
                <a:cs typeface="Times New Roman" panose="02020603050405020304" pitchFamily="18" charset="0"/>
              </a:rPr>
              <a:t>CÔNG NGHỆ THÔNG TIN</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vi-VN" sz="2900" dirty="0">
                <a:latin typeface="Times New Roman" panose="02020603050405020304" pitchFamily="18" charset="0"/>
                <a:cs typeface="Times New Roman" panose="02020603050405020304" pitchFamily="18" charset="0"/>
              </a:rPr>
              <a:t/>
            </a:r>
            <a:br>
              <a:rPr lang="vi-VN" sz="2900" dirty="0">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pic>
        <p:nvPicPr>
          <p:cNvPr id="4" name="Picture 3" descr="A blue and white logo&#10;&#10;Description automatically generated with low confidence">
            <a:extLst>
              <a:ext uri="{FF2B5EF4-FFF2-40B4-BE49-F238E27FC236}">
                <a16:creationId xmlns:a16="http://schemas.microsoft.com/office/drawing/2014/main" id="{97A8667A-D552-1386-3E1C-C0E01FFA99B1}"/>
              </a:ext>
            </a:extLst>
          </p:cNvPr>
          <p:cNvPicPr/>
          <p:nvPr/>
        </p:nvPicPr>
        <p:blipFill>
          <a:blip r:embed="rId2"/>
          <a:srcRect/>
          <a:stretch>
            <a:fillRect/>
          </a:stretch>
        </p:blipFill>
        <p:spPr>
          <a:xfrm>
            <a:off x="113665" y="65769"/>
            <a:ext cx="1540964" cy="1362438"/>
          </a:xfrm>
          <a:prstGeom prst="rect">
            <a:avLst/>
          </a:prstGeom>
          <a:ln/>
        </p:spPr>
      </p:pic>
      <p:sp>
        <p:nvSpPr>
          <p:cNvPr id="5" name="TextBox 4">
            <a:extLst>
              <a:ext uri="{FF2B5EF4-FFF2-40B4-BE49-F238E27FC236}">
                <a16:creationId xmlns:a16="http://schemas.microsoft.com/office/drawing/2014/main" id="{9B30B2DF-02C7-0DC9-804F-99801410669E}"/>
              </a:ext>
            </a:extLst>
          </p:cNvPr>
          <p:cNvSpPr txBox="1"/>
          <p:nvPr/>
        </p:nvSpPr>
        <p:spPr>
          <a:xfrm>
            <a:off x="4458788" y="2455817"/>
            <a:ext cx="5643155" cy="923330"/>
          </a:xfrm>
          <a:prstGeom prst="rect">
            <a:avLst/>
          </a:prstGeom>
          <a:noFill/>
        </p:spPr>
        <p:txBody>
          <a:bodyPr wrap="square" rtlCol="0">
            <a:spAutoFit/>
          </a:bodyPr>
          <a:lstStyle/>
          <a:p>
            <a:r>
              <a:rPr lang="vi-VN" dirty="0"/>
              <a:t>MÔN    : CÔNG NGHỆ WEB</a:t>
            </a:r>
          </a:p>
          <a:p>
            <a:endParaRPr lang="vi-VN" dirty="0"/>
          </a:p>
          <a:p>
            <a:r>
              <a:rPr lang="vi-VN" dirty="0"/>
              <a:t>ĐỀ TÀI : Thiết kế website Quản lý bán hàng</a:t>
            </a:r>
            <a:endParaRPr lang="en-US" dirty="0"/>
          </a:p>
        </p:txBody>
      </p:sp>
      <p:sp>
        <p:nvSpPr>
          <p:cNvPr id="6" name="TextBox 5">
            <a:extLst>
              <a:ext uri="{FF2B5EF4-FFF2-40B4-BE49-F238E27FC236}">
                <a16:creationId xmlns:a16="http://schemas.microsoft.com/office/drawing/2014/main" id="{4DA512BA-42A8-24AC-FF09-D2204B5CB814}"/>
              </a:ext>
            </a:extLst>
          </p:cNvPr>
          <p:cNvSpPr txBox="1"/>
          <p:nvPr/>
        </p:nvSpPr>
        <p:spPr>
          <a:xfrm>
            <a:off x="6406753" y="3718679"/>
            <a:ext cx="5413533" cy="3139321"/>
          </a:xfrm>
          <a:prstGeom prst="rect">
            <a:avLst/>
          </a:prstGeom>
          <a:noFill/>
        </p:spPr>
        <p:txBody>
          <a:bodyPr wrap="none" rtlCol="0">
            <a:spAutoFit/>
          </a:bodyPr>
          <a:lstStyle/>
          <a:p>
            <a:r>
              <a:rPr lang="vi-VN" dirty="0"/>
              <a:t>Giảng viên hướng dẫn     : Nguyễn Thị Hạnh</a:t>
            </a:r>
          </a:p>
          <a:p>
            <a:endParaRPr lang="vi-VN" dirty="0"/>
          </a:p>
          <a:p>
            <a:r>
              <a:rPr lang="vi-VN" dirty="0"/>
              <a:t>Nhóm sinh viên thực hiện: Nhóm 7</a:t>
            </a:r>
          </a:p>
          <a:p>
            <a:r>
              <a:rPr lang="vi-VN" dirty="0"/>
              <a:t>                                     </a:t>
            </a:r>
          </a:p>
          <a:p>
            <a:r>
              <a:rPr lang="vi-VN" dirty="0"/>
              <a:t>                                     1. Hà Minh Hưng</a:t>
            </a:r>
          </a:p>
          <a:p>
            <a:r>
              <a:rPr lang="vi-VN" dirty="0"/>
              <a:t>                                     2. Hoàng Tuấn Vũ</a:t>
            </a:r>
          </a:p>
          <a:p>
            <a:r>
              <a:rPr lang="vi-VN" dirty="0"/>
              <a:t>                                     3. Phạm Tuấn Anh</a:t>
            </a:r>
          </a:p>
          <a:p>
            <a:endParaRPr lang="vi-VN" dirty="0"/>
          </a:p>
          <a:p>
            <a:r>
              <a:rPr lang="vi-VN" dirty="0"/>
              <a:t>                   </a:t>
            </a:r>
          </a:p>
          <a:p>
            <a:endParaRPr lang="vi-VN" dirty="0"/>
          </a:p>
          <a:p>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1B4B-0FC8-6EE2-F4A1-DF6B7EA4CECA}"/>
              </a:ext>
            </a:extLst>
          </p:cNvPr>
          <p:cNvSpPr txBox="1"/>
          <p:nvPr/>
        </p:nvSpPr>
        <p:spPr>
          <a:xfrm>
            <a:off x="566057" y="348343"/>
            <a:ext cx="8557151" cy="4565352"/>
          </a:xfrm>
          <a:prstGeom prst="rect">
            <a:avLst/>
          </a:prstGeom>
          <a:noFill/>
        </p:spPr>
        <p:txBody>
          <a:bodyPr wrap="none" rtlCol="0">
            <a:spAutoFit/>
          </a:bodyPr>
          <a:lstStyle/>
          <a:p>
            <a:pPr>
              <a:spcBef>
                <a:spcPts val="200"/>
              </a:spcBef>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 HTML , Forms và Input Elements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4.1. Hướng dẫn cách tạo biểu mẫu HTML đơn giản với các phần tử nhập liệu như ô</a:t>
            </a:r>
            <a:b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văn bản, ô chọn, và nút gửi.</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type="radio"&gt;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Submit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type="submit"&gt;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script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action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3039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5B189-F639-B73A-9199-4A6FE9CCD121}"/>
              </a:ext>
            </a:extLst>
          </p:cNvPr>
          <p:cNvSpPr txBox="1"/>
          <p:nvPr/>
        </p:nvSpPr>
        <p:spPr>
          <a:xfrm>
            <a:off x="361025" y="340976"/>
            <a:ext cx="20632571" cy="2923877"/>
          </a:xfrm>
          <a:prstGeom prst="rect">
            <a:avLst/>
          </a:prstGeom>
          <a:noFill/>
        </p:spPr>
        <p:txBody>
          <a:bodyPr wrap="none" rtlCol="0">
            <a:spAutoFit/>
          </a:bodyPr>
          <a:lstStyle/>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4.2. Tạo kiểu cho biểu mẫu bằng CSS.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a. Khái niệm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Biểu mẫu (Form) là đối tượng giúp ích cho việc nhập và hiển thị dữ liệu, thông tin một cách trực quan, có hệ thống, có thể thống kê dễ thuận tiện cho việc điều khiển một ứng dụng, hoặc thực hiện một chức năng nào đó.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b. Tạo kiểu cho biểu mẫu HTML bằng CSS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Sử dụng thuộc tính </a:t>
            </a:r>
            <a:r>
              <a:rPr lang="vi-VN" sz="1800" i="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width</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để xác định rõ chiều rộng của trường đầu vào: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Ví dụ: áp dụng cho tất cả các phần tử &lt;input&gt; :</a:t>
            </a: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C03E91B-B849-A405-64D6-422F50BE2DF5}"/>
              </a:ext>
            </a:extLst>
          </p:cNvPr>
          <p:cNvPicPr>
            <a:picLocks noChangeAspect="1"/>
          </p:cNvPicPr>
          <p:nvPr/>
        </p:nvPicPr>
        <p:blipFill>
          <a:blip r:embed="rId2"/>
          <a:stretch>
            <a:fillRect/>
          </a:stretch>
        </p:blipFill>
        <p:spPr>
          <a:xfrm>
            <a:off x="750286" y="2943543"/>
            <a:ext cx="1955800" cy="970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324712D5-B724-4AB9-9516-24906BB91E58}"/>
              </a:ext>
            </a:extLst>
          </p:cNvPr>
          <p:cNvPicPr>
            <a:picLocks noChangeAspect="1"/>
          </p:cNvPicPr>
          <p:nvPr/>
        </p:nvPicPr>
        <p:blipFill>
          <a:blip r:embed="rId3"/>
          <a:stretch>
            <a:fillRect/>
          </a:stretch>
        </p:blipFill>
        <p:spPr>
          <a:xfrm>
            <a:off x="3004849" y="3107690"/>
            <a:ext cx="3394710" cy="6426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0404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4A64-4622-7DDC-259D-1CA5B766585C}"/>
              </a:ext>
            </a:extLst>
          </p:cNvPr>
          <p:cNvSpPr txBox="1"/>
          <p:nvPr/>
        </p:nvSpPr>
        <p:spPr>
          <a:xfrm>
            <a:off x="234032" y="114817"/>
            <a:ext cx="11957968" cy="6063198"/>
          </a:xfrm>
          <a:prstGeom prst="rect">
            <a:avLst/>
          </a:prstGeom>
          <a:noFill/>
        </p:spPr>
        <p:txBody>
          <a:bodyPr wrap="square" rtlCol="0">
            <a:spAutoFit/>
          </a:bodyPr>
          <a:lstStyle/>
          <a:p>
            <a:pPr marL="0" marR="0">
              <a:spcBef>
                <a:spcPts val="1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5. Quy trình phát triển web</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5.1. Giới thiệu về quy trình phát triển web từ lập kế hoạch đến triển khai trang web.</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 Quy trình phát triển web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en-US" sz="1300"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1</a:t>
            </a:r>
            <a:r>
              <a:rPr lang="vi-VN" sz="1300"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Đưa khách hàng đến gần hơn với sản phẩm/dịch vụ của doanh nghiệp</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vi-VN" sz="1300" dirty="0">
                <a:solidFill>
                  <a:srgbClr val="000000"/>
                </a:solidFill>
                <a:effectLst/>
                <a:latin typeface="Times New Roman" panose="02020603050405020304" pitchFamily="18" charset="0"/>
                <a:ea typeface="Times New Roman" panose="02020603050405020304" pitchFamily="18" charset="0"/>
              </a:rPr>
              <a:t>Hiện nay, khi internet đã quá phổ biến thì website đã trở thành một</a:t>
            </a:r>
            <a:r>
              <a:rPr lang="vi-VN" sz="1300" b="1" dirty="0">
                <a:solidFill>
                  <a:srgbClr val="000000"/>
                </a:solidFill>
                <a:effectLst/>
                <a:latin typeface="Times New Roman" panose="02020603050405020304" pitchFamily="18" charset="0"/>
                <a:ea typeface="Times New Roman" panose="02020603050405020304" pitchFamily="18" charset="0"/>
              </a:rPr>
              <a:t> </a:t>
            </a:r>
            <a:r>
              <a:rPr lang="vi-VN" sz="1300" b="0" dirty="0">
                <a:solidFill>
                  <a:srgbClr val="000000"/>
                </a:solidFill>
                <a:effectLst/>
                <a:latin typeface="Times New Roman" panose="02020603050405020304" pitchFamily="18" charset="0"/>
                <a:ea typeface="DengXian Light" panose="020B0503020204020204" pitchFamily="2" charset="-122"/>
              </a:rPr>
              <a:t>kênh quảng bá sản phẩm/dịch vụ</a:t>
            </a:r>
            <a:r>
              <a:rPr lang="vi-VN" sz="1300" dirty="0">
                <a:solidFill>
                  <a:srgbClr val="000000"/>
                </a:solidFill>
                <a:effectLst/>
                <a:latin typeface="Times New Roman" panose="02020603050405020304" pitchFamily="18" charset="0"/>
                <a:ea typeface="Times New Roman" panose="02020603050405020304" pitchFamily="18" charset="0"/>
              </a:rPr>
              <a:t> vô cùng hữu ích cho các doanh nghiệp</a:t>
            </a:r>
            <a:r>
              <a:rPr lang="vi-VN" sz="1300" dirty="0" smtClean="0">
                <a:solidFill>
                  <a:srgbClr val="000000"/>
                </a:solidFill>
                <a:effectLst/>
                <a:latin typeface="Times New Roman" panose="02020603050405020304" pitchFamily="18" charset="0"/>
                <a:ea typeface="Times New Roman" panose="02020603050405020304" pitchFamily="18" charset="0"/>
              </a:rPr>
              <a:t>.</a:t>
            </a:r>
            <a:endParaRPr lang="vi-VN" sz="1300" dirty="0">
              <a:solidFill>
                <a:srgbClr val="00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1300"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2</a:t>
            </a:r>
            <a:r>
              <a:rPr lang="vi-VN" sz="1300"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Tăng lượng traffic</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vi-VN" sz="1300" dirty="0">
                <a:solidFill>
                  <a:srgbClr val="000000"/>
                </a:solidFill>
                <a:effectLst/>
                <a:latin typeface="Times New Roman" panose="02020603050405020304" pitchFamily="18" charset="0"/>
                <a:ea typeface="Times New Roman" panose="02020603050405020304" pitchFamily="18" charset="0"/>
              </a:rPr>
              <a:t>Doanh nghiệp sẽ dễ dàng tăng thu nhập data khách hàng khi tiến hành </a:t>
            </a:r>
            <a:r>
              <a:rPr lang="vi-VN" sz="1300" b="0" dirty="0">
                <a:solidFill>
                  <a:srgbClr val="000000"/>
                </a:solidFill>
                <a:effectLst/>
                <a:latin typeface="Times New Roman" panose="02020603050405020304" pitchFamily="18" charset="0"/>
                <a:ea typeface="Times New Roman" panose="02020603050405020304" pitchFamily="18" charset="0"/>
              </a:rPr>
              <a:t>các bước làm website</a:t>
            </a:r>
            <a:r>
              <a:rPr lang="vi-VN" sz="1300" dirty="0">
                <a:solidFill>
                  <a:srgbClr val="000000"/>
                </a:solidFill>
                <a:effectLst/>
                <a:latin typeface="Times New Roman" panose="02020603050405020304" pitchFamily="18" charset="0"/>
                <a:ea typeface="Times New Roman" panose="02020603050405020304" pitchFamily="18" charset="0"/>
              </a:rPr>
              <a:t> bán hàng một cách tối ưu và hiệu quả.</a:t>
            </a:r>
            <a:endParaRPr lang="en-US" sz="1300" dirty="0">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1300"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3</a:t>
            </a:r>
            <a:r>
              <a:rPr lang="vi-VN" sz="1300"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Gia tăng tỷ lệ chuyển đổi, tỷ lệ mua hàng</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vi-VN" sz="1300" dirty="0">
                <a:solidFill>
                  <a:srgbClr val="000000"/>
                </a:solidFill>
                <a:effectLst/>
                <a:latin typeface="Times New Roman" panose="02020603050405020304" pitchFamily="18" charset="0"/>
                <a:ea typeface="Times New Roman" panose="02020603050405020304" pitchFamily="18" charset="0"/>
              </a:rPr>
              <a:t>Việc tìm hiểu </a:t>
            </a:r>
            <a:r>
              <a:rPr lang="vi-VN" sz="1300" b="0" dirty="0">
                <a:solidFill>
                  <a:srgbClr val="000000"/>
                </a:solidFill>
                <a:effectLst/>
                <a:latin typeface="Times New Roman" panose="02020603050405020304" pitchFamily="18" charset="0"/>
                <a:ea typeface="Times New Roman" panose="02020603050405020304" pitchFamily="18" charset="0"/>
              </a:rPr>
              <a:t>các bước xây dựng website</a:t>
            </a:r>
            <a:r>
              <a:rPr lang="vi-VN" sz="1300" dirty="0">
                <a:solidFill>
                  <a:srgbClr val="000000"/>
                </a:solidFill>
                <a:effectLst/>
                <a:latin typeface="Times New Roman" panose="02020603050405020304" pitchFamily="18" charset="0"/>
                <a:ea typeface="Times New Roman" panose="02020603050405020304" pitchFamily="18" charset="0"/>
              </a:rPr>
              <a:t> bán hàng trực tuyến và </a:t>
            </a:r>
            <a:r>
              <a:rPr lang="vi-VN" sz="1300" u="sng" dirty="0">
                <a:solidFill>
                  <a:srgbClr val="0000FF"/>
                </a:solidFill>
                <a:effectLst/>
                <a:latin typeface="Times New Roman" panose="02020603050405020304" pitchFamily="18" charset="0"/>
                <a:ea typeface="Times New Roman" panose="02020603050405020304" pitchFamily="18" charset="0"/>
                <a:hlinkClick r:id="rId2"/>
              </a:rPr>
              <a:t>thiết kế web bán hàng chuẩn seo</a:t>
            </a:r>
            <a:r>
              <a:rPr lang="vi-VN" sz="1300" dirty="0">
                <a:solidFill>
                  <a:srgbClr val="000000"/>
                </a:solidFill>
                <a:effectLst/>
                <a:latin typeface="Times New Roman" panose="02020603050405020304" pitchFamily="18" charset="0"/>
                <a:ea typeface="Times New Roman" panose="02020603050405020304" pitchFamily="18" charset="0"/>
              </a:rPr>
              <a:t> hiệu quả sẽ góp công lớn để gia tăng tỷ lệ mua hàng cho doanh nghiệp của bạn.</a:t>
            </a:r>
            <a:endParaRPr lang="en-US" sz="1300" dirty="0">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1300"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4</a:t>
            </a:r>
            <a:r>
              <a:rPr lang="vi-VN" sz="1300"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.Xây </a:t>
            </a:r>
            <a:r>
              <a:rPr lang="vi-VN"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dựng hình ảnh chuyên nghiệp, đáng tin cậy</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vi-VN" sz="1300" dirty="0">
                <a:solidFill>
                  <a:srgbClr val="000000"/>
                </a:solidFill>
                <a:effectLst/>
                <a:latin typeface="Times New Roman" panose="02020603050405020304" pitchFamily="18" charset="0"/>
                <a:ea typeface="Times New Roman" panose="02020603050405020304" pitchFamily="18" charset="0"/>
              </a:rPr>
              <a:t>Hiện nay, khách hàng thường có thói quen tìm hiểu thông tin về doanh nghiệp, sản phẩm trước khi quyết định mua hàng. Trong đó, website là kênh tra cứu thông tin phổ biến thường được khách hàng tìm đến và sử dụng.</a:t>
            </a:r>
          </a:p>
          <a:p>
            <a:pPr marL="0" marR="0">
              <a:spcBef>
                <a:spcPts val="200"/>
              </a:spcBef>
              <a:spcAft>
                <a:spcPts val="0"/>
              </a:spcAft>
            </a:pPr>
            <a:r>
              <a:rPr lang="en-US" sz="1300" b="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5</a:t>
            </a:r>
            <a:r>
              <a:rPr lang="vi-VN" sz="1300" b="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.Tiêu </a:t>
            </a:r>
            <a:r>
              <a:rPr lang="vi-VN" sz="1300" b="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chí khi thiết kế website</a:t>
            </a:r>
            <a:endParaRPr lang="en-US" sz="13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vi-VN" sz="1300" dirty="0">
                <a:solidFill>
                  <a:srgbClr val="000000"/>
                </a:solidFill>
                <a:effectLst/>
                <a:latin typeface="Times New Roman" panose="02020603050405020304" pitchFamily="18" charset="0"/>
                <a:ea typeface="Times New Roman" panose="02020603050405020304" pitchFamily="18" charset="0"/>
              </a:rPr>
              <a:t>Tech Agency là đơn vị </a:t>
            </a:r>
            <a:r>
              <a:rPr lang="vi-VN" sz="1300" b="0" dirty="0">
                <a:solidFill>
                  <a:srgbClr val="000000"/>
                </a:solidFill>
                <a:effectLst/>
                <a:latin typeface="Times New Roman" panose="02020603050405020304" pitchFamily="18" charset="0"/>
                <a:ea typeface="Times New Roman" panose="02020603050405020304" pitchFamily="18" charset="0"/>
              </a:rPr>
              <a:t>thiết kế website Hồ Chí Minh</a:t>
            </a:r>
            <a:r>
              <a:rPr lang="vi-VN" sz="1300" dirty="0">
                <a:solidFill>
                  <a:srgbClr val="000000"/>
                </a:solidFill>
                <a:effectLst/>
                <a:latin typeface="Times New Roman" panose="02020603050405020304" pitchFamily="18" charset="0"/>
                <a:ea typeface="Times New Roman" panose="02020603050405020304" pitchFamily="18" charset="0"/>
              </a:rPr>
              <a:t> uy tín và chuyên nghiệp hàng đầu. Sau nhiều năm hoạt động trên thị trường, chúng tôi đã hợp tác làm việc với nhiều cá nhân, tổ chức cả trong và ngoài nước.</a:t>
            </a:r>
          </a:p>
          <a:p>
            <a:pPr marL="0" marR="0">
              <a:spcBef>
                <a:spcPts val="200"/>
              </a:spcBef>
              <a:spcAft>
                <a:spcPts val="0"/>
              </a:spcAft>
            </a:pPr>
            <a:r>
              <a:rPr lang="en-US" sz="1300"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6</a:t>
            </a:r>
            <a:r>
              <a:rPr lang="vi-VN" sz="1300"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a:t>
            </a:r>
            <a:r>
              <a:rPr lang="en-US"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Giao </a:t>
            </a:r>
            <a:r>
              <a:rPr lang="en-US" sz="1300"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diện</a:t>
            </a:r>
            <a:r>
              <a:rPr lang="en-US"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website </a:t>
            </a:r>
            <a:r>
              <a:rPr lang="en-US" sz="1300"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đẹp</a:t>
            </a:r>
            <a:r>
              <a:rPr lang="en-US"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 </a:t>
            </a:r>
            <a:r>
              <a:rPr lang="en-US" sz="1300"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thu</a:t>
            </a:r>
            <a:r>
              <a:rPr lang="en-US" sz="13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en-US" sz="1300"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hút</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en-US" sz="1300" b="1" dirty="0">
                <a:solidFill>
                  <a:srgbClr val="000000"/>
                </a:solidFill>
                <a:effectLst/>
                <a:latin typeface="Times New Roman" panose="02020603050405020304" pitchFamily="18" charset="0"/>
                <a:ea typeface="Times New Roman" panose="02020603050405020304" pitchFamily="18" charset="0"/>
              </a:rPr>
              <a:t>Giao </a:t>
            </a:r>
            <a:r>
              <a:rPr lang="en-US" sz="1300" b="1" dirty="0" err="1">
                <a:solidFill>
                  <a:srgbClr val="000000"/>
                </a:solidFill>
                <a:effectLst/>
                <a:latin typeface="Times New Roman" panose="02020603050405020304" pitchFamily="18" charset="0"/>
                <a:ea typeface="Times New Roman" panose="02020603050405020304" pitchFamily="18" charset="0"/>
              </a:rPr>
              <a:t>diện</a:t>
            </a:r>
            <a:r>
              <a:rPr lang="en-US" sz="1300" b="1" dirty="0">
                <a:solidFill>
                  <a:srgbClr val="000000"/>
                </a:solidFill>
                <a:effectLst/>
                <a:latin typeface="Times New Roman" panose="02020603050405020304" pitchFamily="18" charset="0"/>
                <a:ea typeface="Times New Roman" panose="02020603050405020304" pitchFamily="18" charset="0"/>
              </a:rPr>
              <a:t> website </a:t>
            </a:r>
            <a:r>
              <a:rPr lang="en-US" sz="1300" dirty="0" err="1">
                <a:solidFill>
                  <a:srgbClr val="000000"/>
                </a:solidFill>
                <a:effectLst/>
                <a:latin typeface="Times New Roman" panose="02020603050405020304" pitchFamily="18" charset="0"/>
                <a:ea typeface="Times New Roman" panose="02020603050405020304" pitchFamily="18" charset="0"/>
              </a:rPr>
              <a:t>ảnh</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hưởng</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trực</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tiếp</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đến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cảm</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nhận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quyết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định</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của</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khách</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hàng</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thật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ra</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bạn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chỉ</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cần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một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giao</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diện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dễ</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nhìn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gọn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gàng</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là</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đủ</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Tuy</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nhiên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thiết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kế</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một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giao</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diện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theo</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kịp</a:t>
            </a:r>
            <a:r>
              <a:rPr lang="en-US" sz="1300" dirty="0">
                <a:solidFill>
                  <a:srgbClr val="000000"/>
                </a:solidFill>
                <a:effectLst/>
                <a:latin typeface="Times New Roman" panose="02020603050405020304" pitchFamily="18" charset="0"/>
                <a:ea typeface="Times New Roman" panose="02020603050405020304" pitchFamily="18" charset="0"/>
              </a:rPr>
              <a:t> xu </a:t>
            </a:r>
            <a:r>
              <a:rPr lang="en-US" sz="1300" dirty="0" err="1">
                <a:solidFill>
                  <a:srgbClr val="000000"/>
                </a:solidFill>
                <a:effectLst/>
                <a:latin typeface="Times New Roman" panose="02020603050405020304" pitchFamily="18" charset="0"/>
                <a:ea typeface="Times New Roman" panose="02020603050405020304" pitchFamily="18" charset="0"/>
              </a:rPr>
              <a:t>hướng</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hiện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tại</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cũng</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sẽ</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giúp</a:t>
            </a:r>
            <a:r>
              <a:rPr lang="en-US" sz="1300" dirty="0">
                <a:solidFill>
                  <a:srgbClr val="000000"/>
                </a:solidFill>
                <a:effectLst/>
                <a:latin typeface="Times New Roman" panose="02020603050405020304" pitchFamily="18" charset="0"/>
                <a:ea typeface="Times New Roman" panose="02020603050405020304" pitchFamily="18" charset="0"/>
              </a:rPr>
              <a:t> website </a:t>
            </a:r>
            <a:r>
              <a:rPr lang="en-US" sz="1300" dirty="0" err="1">
                <a:solidFill>
                  <a:srgbClr val="000000"/>
                </a:solidFill>
                <a:effectLst/>
                <a:latin typeface="Times New Roman" panose="02020603050405020304" pitchFamily="18" charset="0"/>
                <a:ea typeface="Times New Roman" panose="02020603050405020304" pitchFamily="18" charset="0"/>
              </a:rPr>
              <a:t>của</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bạn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trở</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nên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nổi</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bật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và</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thu</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hút</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hơn</a:t>
            </a:r>
            <a:r>
              <a:rPr lang="en-US" sz="1300" dirty="0">
                <a:solidFill>
                  <a:srgbClr val="000000"/>
                </a:solidFill>
                <a:effectLst/>
                <a:latin typeface="Times New Roman" panose="02020603050405020304" pitchFamily="18" charset="0"/>
                <a:ea typeface="Times New Roman" panose="02020603050405020304" pitchFamily="18" charset="0"/>
              </a:rPr>
              <a:t>.</a:t>
            </a:r>
            <a:endParaRPr lang="en-US" sz="1300" dirty="0">
              <a:effectLst/>
              <a:latin typeface="Times New Roman" panose="02020603050405020304" pitchFamily="18" charset="0"/>
              <a:ea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a:p>
            <a:pPr marL="0" marR="0"/>
            <a:endParaRPr lang="vi-VN" sz="1300" dirty="0">
              <a:solidFill>
                <a:srgbClr val="000000"/>
              </a:solidFill>
              <a:effectLst/>
              <a:latin typeface="Times New Roman" panose="02020603050405020304" pitchFamily="18" charset="0"/>
              <a:ea typeface="Times New Roman" panose="02020603050405020304" pitchFamily="18" charset="0"/>
            </a:endParaRPr>
          </a:p>
          <a:p>
            <a:pPr marL="0" marR="0"/>
            <a:endParaRPr lang="vi-VN" sz="1300" dirty="0">
              <a:solidFill>
                <a:srgbClr val="000000"/>
              </a:solidFill>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161963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1A121-07B2-AC68-840D-1F767D896F1A}"/>
              </a:ext>
            </a:extLst>
          </p:cNvPr>
          <p:cNvSpPr txBox="1"/>
          <p:nvPr/>
        </p:nvSpPr>
        <p:spPr>
          <a:xfrm>
            <a:off x="817507" y="842786"/>
            <a:ext cx="10877006"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89015DC-15E9-72AC-BB15-B8F9240DA17F}"/>
              </a:ext>
            </a:extLst>
          </p:cNvPr>
          <p:cNvSpPr txBox="1"/>
          <p:nvPr/>
        </p:nvSpPr>
        <p:spPr>
          <a:xfrm>
            <a:off x="355954" y="567522"/>
            <a:ext cx="11338559" cy="4411464"/>
          </a:xfrm>
          <a:prstGeom prst="rect">
            <a:avLst/>
          </a:prstGeom>
          <a:noFill/>
        </p:spPr>
        <p:txBody>
          <a:bodyPr wrap="square" rtlCol="0">
            <a:spAutoFit/>
          </a:bodyPr>
          <a:lstStyle/>
          <a:p>
            <a:pPr marL="0" marR="0">
              <a:spcBef>
                <a:spcPts val="200"/>
              </a:spcBef>
              <a:spcAft>
                <a:spcPts val="0"/>
              </a:spcAft>
            </a:pPr>
            <a:r>
              <a:rPr lang="vi-VN"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a:t>
            </a:r>
            <a:r>
              <a:rPr lang="vi-VN" sz="1800" b="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Hướng dẫn về vai trò và trách nhiệm của từng thành viên trong nhóm, bao gồm</a:t>
            </a:r>
            <a:b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quản lý dự án và phát triển.</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13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Quản lý dự án</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 Trưởng nhóm: Đóng vai trò lãnh đạo, phân phối công việc, quản lý công việc và thiết lập các mốc thời gian quan trọng cho dự án.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 Quản lý dự án: Chịu trách nhiệm chủ động lập kế hoạch, định hướng và giám sát toàn bộ quá trình dự án, bao gồm quản lý nguồn lực, theo dõi tiến độ, và đảm bảo việc hoàn thành dự án đúng theo yêu cầu và thời gian.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 Quản lý chất lượng: Đảm bảo chất lượng của công việc được thực hiện đúng theo yêu cầu khách hàng và tiêu chuẩn đã đề ra trong dự án.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3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3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Phát triển</a:t>
            </a:r>
            <a:endParaRPr lang="en-US" sz="13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 Kiến trúc sư: Thiết kế, phân tích và xác định kiến trúc và cấu trúc tổ chức cho dự án. Kiến trúc sư tạo ra các sơ đồ, bản thiết kế và hướng dẫn cho các thành viên khác để phát triển sản phẩm, viết đặc tả, lựa chọn công nghệ, ngôn ngữ lập trình phù hợp cho dự án.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 Nhà phát triển: Làm Bố cục trang web - một bản phác họa đồ họa hoặc một thiết kế đồ họa thực tế. Chức năng chính của bố cục là thể hiện cấu trúc thông tin, trực quan hóa nội dung và các chức năng cơ bản. Nhà phát triển là người thực hiện trực tiếp công việc lập trình và đảm bảo mã nguồn được viết theo tiêu chuẩn và đúng mục tiêu của dự án.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sz="1300" dirty="0">
                <a:effectLst/>
                <a:latin typeface="Times New Roman" panose="02020603050405020304" pitchFamily="18" charset="0"/>
                <a:ea typeface="Calibri" panose="020F0502020204030204" pitchFamily="34" charset="0"/>
              </a:rPr>
              <a:t>- Kiểm thử viên: Kiểm tra mọi biểu mẫu, mọi câu lệnh và kiểm tra lỗi chính tả của toàn bộ trang web. Sử dụng các tiêu chuẩn web chung để kiểm tra xem mã nguồn có đảm bảo sự tương thích giữa các trình duyệt hay không. Sau khi đã kiểm thử xong, ta sẽ triển khai trang web lên máy chủ (server). Sau khi triển khai xong mã nguồn lên máy chủ, chúng ta nên </a:t>
            </a:r>
            <a:r>
              <a:rPr lang="vi-VN" sz="1300" kern="100" dirty="0">
                <a:effectLst/>
                <a:latin typeface="Times New Roman" panose="02020603050405020304" pitchFamily="18" charset="0"/>
                <a:ea typeface="Calibri" panose="020F0502020204030204" pitchFamily="34" charset="0"/>
                <a:cs typeface="Times New Roman" panose="02020603050405020304" pitchFamily="18" charset="0"/>
              </a:rPr>
              <a:t>chạy thêm một bài kiểm tra cuối cùng để đảm bảo rằng các mã nguồn đã được cài đặt chính xác.</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1300" dirty="0">
              <a:effectLst/>
              <a:latin typeface="Times New Roman" panose="02020603050405020304" pitchFamily="18" charset="0"/>
              <a:ea typeface="Calibri" panose="020F0502020204030204" pitchFamily="34" charset="0"/>
            </a:endParaRPr>
          </a:p>
          <a:p>
            <a:endParaRPr lang="en-US" sz="1300" dirty="0"/>
          </a:p>
        </p:txBody>
      </p:sp>
    </p:spTree>
    <p:extLst>
      <p:ext uri="{BB962C8B-B14F-4D97-AF65-F5344CB8AC3E}">
        <p14:creationId xmlns:p14="http://schemas.microsoft.com/office/powerpoint/2010/main" val="301136820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8940-DE69-28B1-02B5-9D00C13CB2B2}"/>
              </a:ext>
            </a:extLst>
          </p:cNvPr>
          <p:cNvSpPr txBox="1"/>
          <p:nvPr/>
        </p:nvSpPr>
        <p:spPr>
          <a:xfrm>
            <a:off x="3178628" y="2464525"/>
            <a:ext cx="6749143" cy="1631216"/>
          </a:xfrm>
          <a:prstGeom prst="rect">
            <a:avLst/>
          </a:prstGeom>
          <a:noFill/>
        </p:spPr>
        <p:txBody>
          <a:bodyPr wrap="square" rtlCol="0">
            <a:spAutoFit/>
          </a:bodyPr>
          <a:lstStyle/>
          <a:p>
            <a:r>
              <a:rPr lang="vi-VN" sz="5000" dirty="0">
                <a:solidFill>
                  <a:srgbClr val="FF0000"/>
                </a:solidFill>
              </a:rPr>
              <a:t>CẢM ƠN CÔ VÀ CÁC BẠN ĐÃ LẮNG NGHE</a:t>
            </a:r>
            <a:endParaRPr lang="en-US" sz="5000" dirty="0">
              <a:solidFill>
                <a:srgbClr val="FF0000"/>
              </a:solidFill>
            </a:endParaRPr>
          </a:p>
        </p:txBody>
      </p:sp>
    </p:spTree>
    <p:extLst>
      <p:ext uri="{BB962C8B-B14F-4D97-AF65-F5344CB8AC3E}">
        <p14:creationId xmlns:p14="http://schemas.microsoft.com/office/powerpoint/2010/main" val="2197718253"/>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LỤC</a:t>
            </a:r>
            <a:endParaRPr lang="en-US" dirty="0"/>
          </a:p>
        </p:txBody>
      </p:sp>
      <p:sp>
        <p:nvSpPr>
          <p:cNvPr id="3" name="Content Placeholder 2"/>
          <p:cNvSpPr>
            <a:spLocks noGrp="1"/>
          </p:cNvSpPr>
          <p:nvPr>
            <p:ph idx="1"/>
          </p:nvPr>
        </p:nvSpPr>
        <p:spPr/>
        <p:txBody>
          <a:bodyPr/>
          <a:lstStyle/>
          <a:p>
            <a:pPr marL="45720" indent="0">
              <a:buNone/>
            </a:pPr>
            <a:r>
              <a:rPr lang="vi-VN" dirty="0"/>
              <a:t>1. Giới thiệu về HTML</a:t>
            </a:r>
            <a:endParaRPr lang="en-US" dirty="0"/>
          </a:p>
          <a:p>
            <a:pPr marL="45720" indent="0">
              <a:buNone/>
            </a:pPr>
            <a:r>
              <a:rPr lang="vi-VN" dirty="0"/>
              <a:t>2. Cơ bản về CSS</a:t>
            </a:r>
            <a:endParaRPr lang="en-US" dirty="0"/>
          </a:p>
          <a:p>
            <a:pPr marL="45720" indent="0">
              <a:buNone/>
            </a:pPr>
            <a:r>
              <a:rPr lang="vi-VN" dirty="0"/>
              <a:t>3. JavaScript cơ bản</a:t>
            </a:r>
          </a:p>
          <a:p>
            <a:pPr marL="45720" indent="0">
              <a:buNone/>
            </a:pPr>
            <a:r>
              <a:rPr lang="vi-VN" dirty="0"/>
              <a:t>4. HTML Forms và Input Elements</a:t>
            </a:r>
          </a:p>
          <a:p>
            <a:pPr marL="45720" indent="0">
              <a:buNone/>
            </a:pPr>
            <a:r>
              <a:rPr lang="vi-VN" dirty="0"/>
              <a:t>5. Quy trình phát triển web</a:t>
            </a:r>
            <a:endParaRPr lang="en-US" dirty="0"/>
          </a:p>
        </p:txBody>
      </p:sp>
    </p:spTree>
    <p:extLst>
      <p:ext uri="{BB962C8B-B14F-4D97-AF65-F5344CB8AC3E}">
        <p14:creationId xmlns:p14="http://schemas.microsoft.com/office/powerpoint/2010/main" val="1424620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F61F7-CBDB-7D8F-AFCD-80583A13C473}"/>
              </a:ext>
            </a:extLst>
          </p:cNvPr>
          <p:cNvSpPr txBox="1"/>
          <p:nvPr/>
        </p:nvSpPr>
        <p:spPr>
          <a:xfrm>
            <a:off x="574765" y="496388"/>
            <a:ext cx="12043955" cy="492443"/>
          </a:xfrm>
          <a:prstGeom prst="rect">
            <a:avLst/>
          </a:prstGeom>
          <a:noFill/>
        </p:spPr>
        <p:txBody>
          <a:bodyPr wrap="square" rtlCol="0">
            <a:spAutoFit/>
          </a:bodyPr>
          <a:lstStyle/>
          <a:p>
            <a:pPr marL="514350" indent="-514350">
              <a:buAutoNum type="arabicPeriod"/>
            </a:pPr>
            <a:r>
              <a:rPr lang="vi-VN" sz="2600" dirty="0"/>
              <a:t>Giới thiệu về HTML</a:t>
            </a:r>
          </a:p>
        </p:txBody>
      </p:sp>
      <p:sp>
        <p:nvSpPr>
          <p:cNvPr id="7" name="TextBox 6">
            <a:extLst>
              <a:ext uri="{FF2B5EF4-FFF2-40B4-BE49-F238E27FC236}">
                <a16:creationId xmlns:a16="http://schemas.microsoft.com/office/drawing/2014/main" id="{A31B3202-FC78-530F-FB06-B3632E5B66F9}"/>
              </a:ext>
            </a:extLst>
          </p:cNvPr>
          <p:cNvSpPr txBox="1"/>
          <p:nvPr/>
        </p:nvSpPr>
        <p:spPr>
          <a:xfrm>
            <a:off x="574765" y="1375955"/>
            <a:ext cx="10519954" cy="4832092"/>
          </a:xfrm>
          <a:prstGeom prst="rect">
            <a:avLst/>
          </a:prstGeom>
          <a:noFill/>
        </p:spPr>
        <p:txBody>
          <a:bodyPr wrap="square" rtlCol="0">
            <a:spAutoFit/>
          </a:bodyPr>
          <a:lstStyle/>
          <a:p>
            <a:pPr marL="0" marR="0" algn="just">
              <a:spcBef>
                <a:spcPts val="0"/>
              </a:spcBef>
              <a:spcAft>
                <a:spcPts val="800"/>
              </a:spcAft>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Khái niệm HTML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(Hypertext Markup Language) là ngôn ngữ đánh dấu siêu văn bản được sử dụng để tạo và cấu trúc các thành phần trong trang web hoặc ứng dụng, phân chia các đoạn văn, heading, titles, blockquotes.v.v.</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không phải là một ngôn ngữ lập trình, vì vậy không thể tạo ra các chức năng “động” được. Mục đích sử dụng tương tự như Microsoft Word, chỉ dùng để xây dựng bố cục và định dạng văn bản.</a:t>
            </a:r>
          </a:p>
          <a:p>
            <a:pPr marL="0" marR="0" algn="just">
              <a:spcBef>
                <a:spcPts val="0"/>
              </a:spcBef>
              <a:spcAft>
                <a:spcPts val="800"/>
              </a:spcAft>
            </a:pPr>
            <a:endParaRPr lang="vi-VN" kern="1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6876B-1089-7C73-BC0F-649C914E09F9}"/>
              </a:ext>
            </a:extLst>
          </p:cNvPr>
          <p:cNvSpPr txBox="1"/>
          <p:nvPr/>
        </p:nvSpPr>
        <p:spPr>
          <a:xfrm>
            <a:off x="156755" y="351234"/>
            <a:ext cx="12078788" cy="4693593"/>
          </a:xfrm>
          <a:prstGeom prst="rect">
            <a:avLst/>
          </a:prstGeom>
          <a:noFill/>
        </p:spPr>
        <p:txBody>
          <a:bodyPr wrap="square" rtlCol="0">
            <a:spAutoFit/>
          </a:bodyPr>
          <a:lstStyle/>
          <a:p>
            <a:pPr marL="0" marR="0">
              <a:spcBef>
                <a:spcPts val="200"/>
              </a:spcBef>
              <a:spcAft>
                <a:spcPts val="0"/>
              </a:spcAft>
            </a:pPr>
            <a:r>
              <a:rPr lang="vi-VN"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en-US"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 Tạo trang web với tiêu đề ,đoạn văn ,hình ảnh và siêu liên kết </a:t>
            </a:r>
            <a:endParaRPr lang="en-US" sz="18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500" b="1" kern="100" dirty="0" smtClean="0">
                <a:effectLst/>
                <a:latin typeface="Times New Roman" panose="02020603050405020304" pitchFamily="18" charset="0"/>
                <a:ea typeface="Calibri" panose="020F0502020204030204" pitchFamily="34" charset="0"/>
                <a:cs typeface="Times New Roman" panose="02020603050405020304" pitchFamily="18" charset="0"/>
              </a:rPr>
              <a:t>* Tiêu đề:</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-Thẻ &lt;title&gt;: dùng để xác định tiêu đề tab trình duyệt cho trang web và được đặt bên trong phần tử &lt;head&gt;.</a:t>
            </a: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-Thẻ tiêu đề (Heading): được xác định bằng thẻ đánh dấu từ &lt;h1&gt; tới &lt;h6&gt;, trong đó &lt;h1&gt; là tiêu đề quan trọng nhất còn &lt;h6&gt; là ít quan trọng nhất.</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b="1" kern="100" dirty="0" smtClean="0">
                <a:effectLst/>
                <a:latin typeface="Times New Roman" panose="02020603050405020304" pitchFamily="18" charset="0"/>
                <a:ea typeface="Calibri" panose="020F0502020204030204" pitchFamily="34" charset="0"/>
                <a:cs typeface="Times New Roman" panose="02020603050405020304" pitchFamily="18" charset="0"/>
              </a:rPr>
              <a:t>* Đoạn văn bản:</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 Thẻ văn bản &lt;p&gt; : được dùng để thêm đoạn văn cho trang.</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b="1" kern="100" dirty="0" smtClean="0">
                <a:effectLst/>
                <a:latin typeface="Times New Roman" panose="02020603050405020304" pitchFamily="18" charset="0"/>
                <a:ea typeface="Calibri" panose="020F0502020204030204" pitchFamily="34" charset="0"/>
                <a:cs typeface="Times New Roman" panose="02020603050405020304" pitchFamily="18" charset="0"/>
              </a:rPr>
              <a:t>* Hình ảnh:</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 Thẻ hình ảnh &lt;img&gt;: là một thẻ trống và chỉ có thể chứa danh sách các thuộc tính và không có thẻ đóng.</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 Cấu trúc: &lt;img src="đường dẫn url chứa hình ảnh" ... alt=" "/&gt;</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b="1" kern="100" dirty="0" smtClean="0">
                <a:effectLst/>
                <a:latin typeface="Times New Roman" panose="02020603050405020304" pitchFamily="18" charset="0"/>
                <a:ea typeface="Calibri" panose="020F0502020204030204" pitchFamily="34" charset="0"/>
                <a:cs typeface="Times New Roman" panose="02020603050405020304" pitchFamily="18" charset="0"/>
              </a:rPr>
              <a:t>* Siêu liên kết: chứa liên kết điều hướng</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 Cấu trúc: &lt;a href="duong-dan-lien-ket.html"&gt;Siêu liên kết của bạn&lt;/a&gt;</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500" kern="100" dirty="0" smtClean="0">
                <a:effectLst/>
                <a:latin typeface="Times New Roman" panose="02020603050405020304" pitchFamily="18" charset="0"/>
                <a:ea typeface="Calibri" panose="020F0502020204030204" pitchFamily="34" charset="0"/>
                <a:cs typeface="Times New Roman" panose="02020603050405020304" pitchFamily="18" charset="0"/>
              </a:rPr>
              <a:t>=&gt; Tóm lại, ví dụ trang web với tiêu đề, đoạn văn, hình ảnh và siêu liên kết:</a:t>
            </a:r>
            <a:endParaRPr lang="en-US" sz="15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D9AB6-2B24-96B4-B013-E7A7434D8E37}"/>
              </a:ext>
            </a:extLst>
          </p:cNvPr>
          <p:cNvSpPr txBox="1"/>
          <p:nvPr/>
        </p:nvSpPr>
        <p:spPr>
          <a:xfrm>
            <a:off x="534682" y="1144484"/>
            <a:ext cx="11422940" cy="2308324"/>
          </a:xfrm>
          <a:prstGeom prst="rect">
            <a:avLst/>
          </a:prstGeom>
          <a:noFill/>
        </p:spPr>
        <p:txBody>
          <a:bodyPr wrap="square" rtlCol="0">
            <a:spAutoFit/>
          </a:bodyPr>
          <a:lstStyle/>
          <a:p>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1.2.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Hướng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cú</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pháp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tử</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HTML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bản</a:t>
            </a:r>
            <a:endParaRPr lang="vi-V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vi-VN" b="1" dirty="0">
              <a:latin typeface="Calibri" panose="020F0502020204030204" pitchFamily="34" charset="0"/>
              <a:cs typeface="Times New Roman" panose="02020603050405020304" pitchFamily="18" charset="0"/>
            </a:endParaRPr>
          </a:p>
          <a:p>
            <a:pPr algn="l">
              <a:buFont typeface="Arial" panose="020B0604020202020204" pitchFamily="34" charset="0"/>
              <a:buChar char="•"/>
            </a:pPr>
            <a:r>
              <a:rPr lang="vi-VN" b="0" i="0" dirty="0">
                <a:solidFill>
                  <a:srgbClr val="111111"/>
                </a:solidFill>
                <a:effectLst/>
                <a:latin typeface="Roboto" panose="02000000000000000000" pitchFamily="2" charset="0"/>
              </a:rPr>
              <a:t>Cú pháp cơ bản của HTML Cấu trúc của một trang HTML Một trang HTML bao gồm các thành phần chính sau: Định dạng tiêu đề: &lt;!DOCTYPE html&gt; Thẻ html: &lt;html&gt; Thẻ đầu trang (head): &lt;head&gt; ...</a:t>
            </a:r>
          </a:p>
          <a:p>
            <a:pPr algn="l">
              <a:buFont typeface="Arial" panose="020B0604020202020204" pitchFamily="34" charset="0"/>
              <a:buChar char="•"/>
            </a:pPr>
            <a:r>
              <a:rPr lang="vi-VN" b="0" i="0" dirty="0">
                <a:solidFill>
                  <a:srgbClr val="111111"/>
                </a:solidFill>
                <a:effectLst/>
                <a:latin typeface="Roboto" panose="02000000000000000000" pitchFamily="2" charset="0"/>
              </a:rPr>
              <a:t>Ví dụ về HTML Dưới đây là một đoạn mã HTML đơn giản để tạo ra một trang web cơ bản: ...</a:t>
            </a:r>
          </a:p>
          <a:p>
            <a:endParaRPr lang="en-US" dirty="0"/>
          </a:p>
        </p:txBody>
      </p:sp>
      <p:pic>
        <p:nvPicPr>
          <p:cNvPr id="1026" name="Picture 2" descr="15 Code web HTML đơn giản &amp; giao diện đẹp cho người mới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60" y="3452808"/>
            <a:ext cx="44862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1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D1FB5-EDD5-EE00-C2C3-820C8A9D6C13}"/>
              </a:ext>
            </a:extLst>
          </p:cNvPr>
          <p:cNvSpPr txBox="1"/>
          <p:nvPr/>
        </p:nvSpPr>
        <p:spPr>
          <a:xfrm>
            <a:off x="288567" y="380484"/>
            <a:ext cx="10440140" cy="4667945"/>
          </a:xfrm>
          <a:prstGeom prst="rect">
            <a:avLst/>
          </a:prstGeom>
          <a:noFill/>
        </p:spPr>
        <p:txBody>
          <a:bodyPr wrap="square" rtlCol="0">
            <a:spAutoFit/>
          </a:bodyPr>
          <a:lstStyle/>
          <a:p>
            <a:pPr marL="0" marR="0"/>
            <a:r>
              <a:rPr lang="en-US" sz="2600" b="1" dirty="0" smtClean="0">
                <a:solidFill>
                  <a:srgbClr val="000000"/>
                </a:solidFill>
                <a:latin typeface="Times New Roman" panose="02020603050405020304" pitchFamily="18" charset="0"/>
                <a:ea typeface="Verdana" panose="020B0604030504040204" pitchFamily="34" charset="0"/>
              </a:rPr>
              <a:t>2. </a:t>
            </a:r>
            <a:r>
              <a:rPr lang="en-US" sz="2600" b="1" dirty="0" err="1"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Tổng</a:t>
            </a:r>
            <a:r>
              <a:rPr lang="en-US" sz="2600" b="1"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r>
              <a:rPr lang="en-US" sz="2600" b="1" dirty="0" err="1"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quan</a:t>
            </a:r>
            <a:r>
              <a:rPr lang="vi-VN" sz="2600" b="1" dirty="0" smtClean="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về CSS</a:t>
            </a:r>
            <a:endParaRPr lang="en-US" sz="2600" dirty="0">
              <a:effectLst/>
              <a:latin typeface="Verdana" panose="020B0604030504040204" pitchFamily="34" charset="0"/>
              <a:ea typeface="Verdana" panose="020B0604030504040204" pitchFamily="34" charset="0"/>
              <a:cs typeface="Times New Roman" panose="02020603050405020304" pitchFamily="18" charset="0"/>
            </a:endParaRPr>
          </a:p>
          <a:p>
            <a:r>
              <a:rPr lang="vi-VN" sz="2000" b="1" dirty="0"/>
              <a:t>CSS</a:t>
            </a:r>
            <a:r>
              <a:rPr lang="vi-VN" sz="2000" dirty="0"/>
              <a:t> là chữ viết tắt của Cascading Style Sheets, nó là một ngôn ngữ được sử dụng để </a:t>
            </a:r>
            <a:r>
              <a:rPr lang="vi-VN" sz="2000" b="1" dirty="0"/>
              <a:t>tìm và định dạng</a:t>
            </a:r>
            <a:r>
              <a:rPr lang="vi-VN" sz="2000" dirty="0"/>
              <a:t> lại các phần tử được tạo ra bởi các ngôn ngữ đánh dấu (</a:t>
            </a:r>
            <a:r>
              <a:rPr lang="vi-VN" sz="2000" dirty="0">
                <a:hlinkClick r:id="rId2"/>
              </a:rPr>
              <a:t>HTML</a:t>
            </a:r>
            <a:r>
              <a:rPr lang="vi-VN" sz="2000" dirty="0"/>
              <a:t>). Nói ngắn gọn hơn là ngôn ngữ tạo phong cách cho trang web. Bạn có thể hiểu đơn giản rằng, nếu HTML đóng vai trò định dạng các phần tử trên website như việc tạo ra các đoạn văn bản, các tiêu đề, bảng,…thì CSS sẽ giúp chúng ta có thể thêm style vào các phần tử HTML đó như đổi bố cục, màu sắc trang, đổi màu chữ, font chữ, thay đổi cấu trúc…</a:t>
            </a:r>
          </a:p>
          <a:p>
            <a:r>
              <a:rPr lang="vi-VN" sz="2000" dirty="0"/>
              <a:t>CSS được phát triển bởi </a:t>
            </a:r>
            <a:r>
              <a:rPr lang="vi-VN" sz="2000" b="1" dirty="0"/>
              <a:t>W3C</a:t>
            </a:r>
            <a:r>
              <a:rPr lang="vi-VN" sz="2000" dirty="0"/>
              <a:t> (</a:t>
            </a:r>
            <a:r>
              <a:rPr lang="vi-VN" sz="2000" dirty="0">
                <a:hlinkClick r:id="rId3"/>
              </a:rPr>
              <a:t>World Wide Web Consortium</a:t>
            </a:r>
            <a:r>
              <a:rPr lang="vi-VN" sz="2000" dirty="0"/>
              <a:t>) vào năm 1996, vì HTML không được thiết kế để gắn tag để giúp định dạng trang web.</a:t>
            </a:r>
          </a:p>
          <a:p>
            <a:pPr>
              <a:spcAft>
                <a:spcPts val="800"/>
              </a:spcAft>
              <a:tabLst>
                <a:tab pos="457200" algn="l"/>
              </a:tabLst>
            </a:pPr>
            <a:endParaRPr lang="en-US" sz="2400" dirty="0">
              <a:effectLst/>
              <a:latin typeface="Times New Roman" panose="02020603050405020304" pitchFamily="18" charset="0"/>
              <a:ea typeface="Times New Roman" panose="02020603050405020304" pitchFamily="18" charset="0"/>
            </a:endParaRPr>
          </a:p>
          <a:p>
            <a:pPr marR="0" lvl="0">
              <a:spcBef>
                <a:spcPts val="0"/>
              </a:spcBef>
              <a:spcAft>
                <a:spcPts val="800"/>
              </a:spcAft>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p:cNvPicPr>
            <a:picLocks noChangeAspect="1"/>
          </p:cNvPicPr>
          <p:nvPr/>
        </p:nvPicPr>
        <p:blipFill>
          <a:blip r:embed="rId4"/>
          <a:stretch>
            <a:fillRect/>
          </a:stretch>
        </p:blipFill>
        <p:spPr>
          <a:xfrm>
            <a:off x="2869992" y="3923661"/>
            <a:ext cx="4714579" cy="2670570"/>
          </a:xfrm>
          <a:prstGeom prst="rect">
            <a:avLst/>
          </a:prstGeom>
        </p:spPr>
      </p:pic>
    </p:spTree>
    <p:extLst>
      <p:ext uri="{BB962C8B-B14F-4D97-AF65-F5344CB8AC3E}">
        <p14:creationId xmlns:p14="http://schemas.microsoft.com/office/powerpoint/2010/main" val="350705551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9B5F4-CF75-5878-3E3A-8296F211CCD0}"/>
              </a:ext>
            </a:extLst>
          </p:cNvPr>
          <p:cNvSpPr txBox="1"/>
          <p:nvPr/>
        </p:nvSpPr>
        <p:spPr>
          <a:xfrm>
            <a:off x="742405" y="807940"/>
            <a:ext cx="10643633" cy="4078039"/>
          </a:xfrm>
          <a:prstGeom prst="rect">
            <a:avLst/>
          </a:prstGeom>
          <a:noFill/>
        </p:spPr>
        <p:txBody>
          <a:bodyPr wrap="square" rtlCol="0">
            <a:spAutoFit/>
          </a:bodyPr>
          <a:lstStyle/>
          <a:p>
            <a:pPr marL="0" marR="0">
              <a:spcBef>
                <a:spcPts val="0"/>
              </a:spcBef>
              <a:spcAft>
                <a:spcPts val="800"/>
              </a:spcAft>
            </a:pP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Thử nghiệm với các thuộc tính CSS cơ bản như font chữ, màu sắc, độ rộng và chiều cao.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24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Ở bài hướng dẫn này, bạn sẽ được tìm hiểu một số thuộc tính định dạng chữ như sau:</a:t>
            </a:r>
            <a:endParaRPr lang="en-US" sz="2400" b="1" i="1" kern="100" dirty="0">
              <a:solidFill>
                <a:srgbClr val="2F5496"/>
              </a:solidFill>
              <a:effectLst/>
              <a:latin typeface="Calibri Light" panose="020F0302020204030204" pitchFamily="34" charset="0"/>
              <a:ea typeface="DengXian Light" panose="020B0503020204020204" pitchFamily="2" charset="-122"/>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font-size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cỡ</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font-weight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tô</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đậm</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font-style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nghiêng</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font-family</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kiểu</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878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CB0C08-618F-BA8E-C411-C9E0A12F40E9}"/>
              </a:ext>
            </a:extLst>
          </p:cNvPr>
          <p:cNvSpPr>
            <a:spLocks noChangeArrowheads="1"/>
          </p:cNvSpPr>
          <p:nvPr/>
        </p:nvSpPr>
        <p:spPr bwMode="auto">
          <a:xfrm>
            <a:off x="664918" y="478516"/>
            <a:ext cx="10464805" cy="15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a:t>
            </a:r>
            <a:r>
              <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JavaScript Cơ bản </a:t>
            </a:r>
            <a:endParaRPr kumimoji="0" lang="en-US"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3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3.1. Giới thiệu cú pháp JavaScript cơ bản</a:t>
            </a:r>
            <a:r>
              <a:rPr kumimoji="0" lang="vi-VN" altLang="en-US" sz="1300"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chương tr</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m</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l</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tập danh s</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c</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hướng dẫn (statements) để m</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thực thi. V</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Javascript cũng vậy nhưng kh</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một điều l</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tập lệnh n</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cho</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duyệt thực hiện thay v</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câu lệnh Javascript không cần phải đặt trong dấu ngoặc đơn, hay ngoặc nhọn v</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cuối mỗi câu lệnh cũng không cần dấu chấm phẩy.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
            <a:extLst>
              <a:ext uri="{FF2B5EF4-FFF2-40B4-BE49-F238E27FC236}">
                <a16:creationId xmlns:a16="http://schemas.microsoft.com/office/drawing/2014/main" id="{F52B9419-BBE5-E545-11C4-DBE92C33C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049" y="2291501"/>
            <a:ext cx="4685442" cy="14104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ECBBD8-F5F2-F689-D3A8-22B292B3B6A3}"/>
              </a:ext>
            </a:extLst>
          </p:cNvPr>
          <p:cNvSpPr>
            <a:spLocks noChangeArrowheads="1"/>
          </p:cNvSpPr>
          <p:nvPr/>
        </p:nvSpPr>
        <p:spPr bwMode="auto">
          <a:xfrm>
            <a:off x="6474285" y="2829664"/>
            <a:ext cx="5957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374110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F6C86-8ED3-828E-2CC6-421CA83D78D4}"/>
              </a:ext>
            </a:extLst>
          </p:cNvPr>
          <p:cNvSpPr txBox="1"/>
          <p:nvPr/>
        </p:nvSpPr>
        <p:spPr>
          <a:xfrm>
            <a:off x="391294" y="477956"/>
            <a:ext cx="10558049" cy="1405513"/>
          </a:xfrm>
          <a:prstGeom prst="rect">
            <a:avLst/>
          </a:prstGeom>
          <a:noFill/>
        </p:spPr>
        <p:txBody>
          <a:bodyPr wrap="square" rtlCol="0">
            <a:spAutoFit/>
          </a:bodyPr>
          <a:lstStyle/>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3.2. Hướng dẫn tạo biến ,hàm và sử dụng sự kiện </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342900" marR="0" indent="-342900" algn="just">
              <a:spcBef>
                <a:spcPts val="0"/>
              </a:spcBef>
              <a:spcAft>
                <a:spcPts val="800"/>
              </a:spcAft>
              <a:buAutoNum type="alphaLcPeriod"/>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Tạo biến JavaScript </a:t>
            </a:r>
          </a:p>
          <a:p>
            <a:pPr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Rectangle 1">
            <a:extLst>
              <a:ext uri="{FF2B5EF4-FFF2-40B4-BE49-F238E27FC236}">
                <a16:creationId xmlns:a16="http://schemas.microsoft.com/office/drawing/2014/main" id="{B44BF043-90FA-9868-8B6E-B51F6CB3FE9F}"/>
              </a:ext>
            </a:extLst>
          </p:cNvPr>
          <p:cNvSpPr>
            <a:spLocks noChangeArrowheads="1"/>
          </p:cNvSpPr>
          <p:nvPr/>
        </p:nvSpPr>
        <p:spPr bwMode="auto">
          <a:xfrm>
            <a:off x="775063" y="1407306"/>
            <a:ext cx="8316687" cy="1000274"/>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b</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v</a:t>
            </a:r>
            <a:r>
              <a:rPr kumimoji="0" lang="vi-VN"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khởi tạo biến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varName1 = </a:t>
            </a:r>
            <a:r>
              <a:rPr kumimoji="0" lang="vi-VN" altLang="en-US" sz="13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var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let</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13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arName2;        </a:t>
            </a:r>
            <a:r>
              <a:rPr kumimoji="0" lang="vi-VN" altLang="en-US" sz="1300"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không khởi tạo giá trị ban đầu</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varName2 = </a:t>
            </a:r>
            <a:r>
              <a:rPr kumimoji="0" lang="vi-VN" altLang="en-US" sz="13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1300"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gán giá trị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const</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13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arName3 = </a:t>
            </a:r>
            <a:r>
              <a:rPr kumimoji="0" lang="vi-VN" altLang="en-US" sz="1300"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sz="13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13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sz="1300"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const</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A0472FC-B88C-0CD2-C103-020F04174DBD}"/>
              </a:ext>
            </a:extLst>
          </p:cNvPr>
          <p:cNvSpPr txBox="1"/>
          <p:nvPr/>
        </p:nvSpPr>
        <p:spPr>
          <a:xfrm>
            <a:off x="391294" y="2536105"/>
            <a:ext cx="11156272" cy="2882840"/>
          </a:xfrm>
          <a:prstGeom prst="rect">
            <a:avLst/>
          </a:prstGeom>
          <a:noFill/>
        </p:spPr>
        <p:txBody>
          <a:bodyPr wrap="square" rtlCol="0">
            <a:spAutoFit/>
          </a:bodyPr>
          <a:lstStyle/>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 b. Tạo hàm JavaScript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vi-VN" sz="1300"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 Khai báo hàm</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vi-VN" sz="1300"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(num) {</a:t>
            </a:r>
            <a:endParaRPr lang="vi-VN"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300"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num </a:t>
            </a:r>
            <a:r>
              <a:rPr lang="en-US" sz="1300"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300"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=&gt; true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300"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=&gt; false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object.</a:t>
            </a:r>
            <a:endParaRPr lang="en-US" sz="1300" kern="100" dirty="0">
              <a:solidFill>
                <a:srgbClr val="1B1B1B"/>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300" b="1"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nhờ</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300" kern="100" dirty="0">
              <a:solidFill>
                <a:srgbClr val="1B1B1B"/>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rất</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gỡ</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1300"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52628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106</TotalTime>
  <Words>864</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Calibri Light</vt:lpstr>
      <vt:lpstr>Cambria</vt:lpstr>
      <vt:lpstr>Courier New</vt:lpstr>
      <vt:lpstr>DengXian Light</vt:lpstr>
      <vt:lpstr>Roboto</vt:lpstr>
      <vt:lpstr>Symbol</vt:lpstr>
      <vt:lpstr>Tahoma</vt:lpstr>
      <vt:lpstr>Times New Roman</vt:lpstr>
      <vt:lpstr>Verdana</vt:lpstr>
      <vt:lpstr>Red Line Business 16x9</vt:lpstr>
      <vt:lpstr>TRƯỜNG ĐẠI HỌC KIẾN TRÚC HÀ NỘI KHOA CÔNG NGHỆ THÔNG TIN  </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 KHOA CÔNG NGHỆ THÔNG TIN  </dc:title>
  <dc:creator>Phạm Tuấn Anh</dc:creator>
  <cp:lastModifiedBy>Computer PC</cp:lastModifiedBy>
  <cp:revision>5</cp:revision>
  <dcterms:created xsi:type="dcterms:W3CDTF">2023-09-28T14:36:06Z</dcterms:created>
  <dcterms:modified xsi:type="dcterms:W3CDTF">2023-09-29T05:46:41Z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