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277" r:id="rId2"/>
    <p:sldId id="267" r:id="rId3"/>
    <p:sldId id="273" r:id="rId4"/>
    <p:sldId id="274" r:id="rId5"/>
    <p:sldId id="278" r:id="rId6"/>
    <p:sldId id="279" r:id="rId7"/>
    <p:sldId id="280" r:id="rId8"/>
    <p:sldId id="281" r:id="rId9"/>
    <p:sldId id="282" r:id="rId10"/>
    <p:sldId id="283" r:id="rId11"/>
    <p:sldId id="284"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4" autoAdjust="0"/>
  </p:normalViewPr>
  <p:slideViewPr>
    <p:cSldViewPr snapToGrid="0">
      <p:cViewPr varScale="1">
        <p:scale>
          <a:sx n="87" d="100"/>
          <a:sy n="87" d="100"/>
        </p:scale>
        <p:origin x="480" y="4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10/4/2023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10/4/2023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10/4/2023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10/4/2023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10/4/2023</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hyperlink" Target="https://topdev.vn/blog/html-la-gi/"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8046720" cy="2299063"/>
          </a:xfrm>
        </p:spPr>
        <p:txBody>
          <a:bodyPr>
            <a:normAutofit/>
          </a:bodyPr>
          <a:lstStyle/>
          <a:p>
            <a:pPr marL="0" marR="0" indent="450850" algn="ctr">
              <a:lnSpc>
                <a:spcPct val="115000"/>
              </a:lnSpc>
              <a:spcBef>
                <a:spcPts val="0"/>
              </a:spcBef>
              <a:spcAft>
                <a:spcPts val="800"/>
              </a:spcAft>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TRƯỜNG ĐẠI HỌC KIẾN TRÚC HÀ NỘI</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KHOA </a:t>
            </a:r>
            <a:r>
              <a:rPr lang="vi-VN" sz="2900" b="1" kern="100" dirty="0">
                <a:effectLst/>
                <a:latin typeface="Times New Roman" panose="02020603050405020304" pitchFamily="18" charset="0"/>
                <a:ea typeface="Calibri" panose="020F0502020204030204" pitchFamily="34" charset="0"/>
                <a:cs typeface="Times New Roman" panose="02020603050405020304" pitchFamily="18" charset="0"/>
              </a:rPr>
              <a:t>CÔNG NGHỆ THÔNG TIN</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vi-VN" sz="2900" dirty="0">
                <a:latin typeface="Times New Roman" panose="02020603050405020304" pitchFamily="18" charset="0"/>
                <a:cs typeface="Times New Roman" panose="02020603050405020304" pitchFamily="18" charset="0"/>
              </a:rPr>
              <a:t/>
            </a:r>
            <a:br>
              <a:rPr lang="vi-VN" sz="2900" dirty="0">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pic>
        <p:nvPicPr>
          <p:cNvPr id="4" name="Picture 3" descr="A blue and white logo&#10;&#10;Description automatically generated with low confidence">
            <a:extLst>
              <a:ext uri="{FF2B5EF4-FFF2-40B4-BE49-F238E27FC236}">
                <a16:creationId xmlns:a16="http://schemas.microsoft.com/office/drawing/2014/main" id="{97A8667A-D552-1386-3E1C-C0E01FFA99B1}"/>
              </a:ext>
            </a:extLst>
          </p:cNvPr>
          <p:cNvPicPr/>
          <p:nvPr/>
        </p:nvPicPr>
        <p:blipFill>
          <a:blip r:embed="rId2"/>
          <a:srcRect/>
          <a:stretch>
            <a:fillRect/>
          </a:stretch>
        </p:blipFill>
        <p:spPr>
          <a:xfrm>
            <a:off x="113665" y="65769"/>
            <a:ext cx="1540964" cy="1362438"/>
          </a:xfrm>
          <a:prstGeom prst="rect">
            <a:avLst/>
          </a:prstGeom>
          <a:ln/>
        </p:spPr>
      </p:pic>
      <p:sp>
        <p:nvSpPr>
          <p:cNvPr id="5" name="TextBox 4">
            <a:extLst>
              <a:ext uri="{FF2B5EF4-FFF2-40B4-BE49-F238E27FC236}">
                <a16:creationId xmlns:a16="http://schemas.microsoft.com/office/drawing/2014/main" id="{9B30B2DF-02C7-0DC9-804F-99801410669E}"/>
              </a:ext>
            </a:extLst>
          </p:cNvPr>
          <p:cNvSpPr txBox="1"/>
          <p:nvPr/>
        </p:nvSpPr>
        <p:spPr>
          <a:xfrm>
            <a:off x="1794719" y="1823666"/>
            <a:ext cx="9362720" cy="1569660"/>
          </a:xfrm>
          <a:prstGeom prst="rect">
            <a:avLst/>
          </a:prstGeom>
          <a:noFill/>
        </p:spPr>
        <p:txBody>
          <a:bodyPr wrap="square" rtlCol="0">
            <a:spAutoFit/>
          </a:bodyPr>
          <a:lstStyle/>
          <a:p>
            <a:r>
              <a:rPr lang="vi-VN" sz="3200" dirty="0"/>
              <a:t>MÔN    : CÔNG NGHỆ WEB</a:t>
            </a:r>
          </a:p>
          <a:p>
            <a:endParaRPr lang="vi-VN" sz="3200" dirty="0"/>
          </a:p>
          <a:p>
            <a:r>
              <a:rPr lang="vi-VN" sz="3200" dirty="0"/>
              <a:t>ĐỀ TÀI : Thiết kế website Quản lý bán hàng</a:t>
            </a:r>
            <a:endParaRPr lang="en-US" sz="3200" dirty="0"/>
          </a:p>
        </p:txBody>
      </p:sp>
      <p:sp>
        <p:nvSpPr>
          <p:cNvPr id="6" name="TextBox 5">
            <a:extLst>
              <a:ext uri="{FF2B5EF4-FFF2-40B4-BE49-F238E27FC236}">
                <a16:creationId xmlns:a16="http://schemas.microsoft.com/office/drawing/2014/main" id="{4DA512BA-42A8-24AC-FF09-D2204B5CB814}"/>
              </a:ext>
            </a:extLst>
          </p:cNvPr>
          <p:cNvSpPr txBox="1"/>
          <p:nvPr/>
        </p:nvSpPr>
        <p:spPr>
          <a:xfrm>
            <a:off x="3197561" y="3832979"/>
            <a:ext cx="5413533" cy="3139321"/>
          </a:xfrm>
          <a:prstGeom prst="rect">
            <a:avLst/>
          </a:prstGeom>
          <a:noFill/>
        </p:spPr>
        <p:txBody>
          <a:bodyPr wrap="none" rtlCol="0">
            <a:spAutoFit/>
          </a:bodyPr>
          <a:lstStyle/>
          <a:p>
            <a:r>
              <a:rPr lang="vi-VN" dirty="0"/>
              <a:t>Giảng viên hướng dẫn     : Nguyễn Thị Hạnh</a:t>
            </a:r>
          </a:p>
          <a:p>
            <a:endParaRPr lang="vi-VN" dirty="0"/>
          </a:p>
          <a:p>
            <a:r>
              <a:rPr lang="vi-VN" dirty="0"/>
              <a:t>Nhóm sinh viên thực hiện: Nhóm 7</a:t>
            </a:r>
          </a:p>
          <a:p>
            <a:r>
              <a:rPr lang="vi-VN" dirty="0"/>
              <a:t>                                     </a:t>
            </a:r>
          </a:p>
          <a:p>
            <a:r>
              <a:rPr lang="vi-VN" dirty="0"/>
              <a:t>                                     1. Hà Minh Hưng</a:t>
            </a:r>
          </a:p>
          <a:p>
            <a:r>
              <a:rPr lang="vi-VN" dirty="0"/>
              <a:t>                                     2. Hoàng Tuấn Vũ</a:t>
            </a:r>
          </a:p>
          <a:p>
            <a:r>
              <a:rPr lang="vi-VN" dirty="0"/>
              <a:t>                                     3. Phạm Tuấn Anh</a:t>
            </a:r>
          </a:p>
          <a:p>
            <a:endParaRPr lang="vi-VN" dirty="0"/>
          </a:p>
          <a:p>
            <a:r>
              <a:rPr lang="vi-VN" dirty="0"/>
              <a:t>                   </a:t>
            </a:r>
          </a:p>
          <a:p>
            <a:endParaRPr lang="vi-VN" dirty="0"/>
          </a:p>
          <a:p>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1B4B-0FC8-6EE2-F4A1-DF6B7EA4CECA}"/>
              </a:ext>
            </a:extLst>
          </p:cNvPr>
          <p:cNvSpPr txBox="1"/>
          <p:nvPr/>
        </p:nvSpPr>
        <p:spPr>
          <a:xfrm>
            <a:off x="566057" y="348343"/>
            <a:ext cx="8557151" cy="4565352"/>
          </a:xfrm>
          <a:prstGeom prst="rect">
            <a:avLst/>
          </a:prstGeom>
          <a:noFill/>
        </p:spPr>
        <p:txBody>
          <a:bodyPr wrap="none" rtlCol="0">
            <a:spAutoFit/>
          </a:bodyPr>
          <a:lstStyle/>
          <a:p>
            <a:pPr>
              <a:spcBef>
                <a:spcPts val="200"/>
              </a:spcBef>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 HTML , Forms và Input Elements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4.1. Hướng dẫn cách tạo biểu mẫu HTML đơn giản với các phần tử nhập liệu như ô</a:t>
            </a:r>
            <a:b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văn bản, ô chọn, và nút gửi.</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type="radio"&gt;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Submit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type="submit"&gt;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script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action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3039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5B189-F639-B73A-9199-4A6FE9CCD121}"/>
              </a:ext>
            </a:extLst>
          </p:cNvPr>
          <p:cNvSpPr txBox="1"/>
          <p:nvPr/>
        </p:nvSpPr>
        <p:spPr>
          <a:xfrm>
            <a:off x="361025" y="340976"/>
            <a:ext cx="20632571" cy="2923877"/>
          </a:xfrm>
          <a:prstGeom prst="rect">
            <a:avLst/>
          </a:prstGeom>
          <a:noFill/>
        </p:spPr>
        <p:txBody>
          <a:bodyPr wrap="none" rtlCol="0">
            <a:spAutoFit/>
          </a:bodyPr>
          <a:lstStyle/>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4.2. Tạo kiểu cho biểu mẫu bằng CSS.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a. Khái niệm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Biểu mẫu (Form) là đối tượng giúp ích cho việc nhập và hiển thị dữ liệu, thông tin một cách trực quan, có hệ thống, có thể thống kê dễ thuận tiện cho việc điều khiển một ứng dụng, hoặc thực hiện một chức năng nào đó.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b. Tạo kiểu cho biểu mẫu HTML bằng CSS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Sử dụng thuộc tính </a:t>
            </a:r>
            <a:r>
              <a:rPr lang="vi-VN" sz="1800" i="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width</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để xác định rõ chiều rộng của trường đầu vào: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Ví dụ: áp dụng cho tất cả các phần tử &lt;input&gt; :</a:t>
            </a: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C03E91B-B849-A405-64D6-422F50BE2DF5}"/>
              </a:ext>
            </a:extLst>
          </p:cNvPr>
          <p:cNvPicPr>
            <a:picLocks noChangeAspect="1"/>
          </p:cNvPicPr>
          <p:nvPr/>
        </p:nvPicPr>
        <p:blipFill>
          <a:blip r:embed="rId2"/>
          <a:stretch>
            <a:fillRect/>
          </a:stretch>
        </p:blipFill>
        <p:spPr>
          <a:xfrm>
            <a:off x="750286" y="2943543"/>
            <a:ext cx="1955800" cy="970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324712D5-B724-4AB9-9516-24906BB91E58}"/>
              </a:ext>
            </a:extLst>
          </p:cNvPr>
          <p:cNvPicPr>
            <a:picLocks noChangeAspect="1"/>
          </p:cNvPicPr>
          <p:nvPr/>
        </p:nvPicPr>
        <p:blipFill>
          <a:blip r:embed="rId3"/>
          <a:stretch>
            <a:fillRect/>
          </a:stretch>
        </p:blipFill>
        <p:spPr>
          <a:xfrm>
            <a:off x="3004849" y="3107690"/>
            <a:ext cx="3394710" cy="6426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0404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4A64-4622-7DDC-259D-1CA5B766585C}"/>
              </a:ext>
            </a:extLst>
          </p:cNvPr>
          <p:cNvSpPr txBox="1"/>
          <p:nvPr/>
        </p:nvSpPr>
        <p:spPr>
          <a:xfrm>
            <a:off x="234032" y="114817"/>
            <a:ext cx="11957968" cy="6304290"/>
          </a:xfrm>
          <a:prstGeom prst="rect">
            <a:avLst/>
          </a:prstGeom>
          <a:noFill/>
        </p:spPr>
        <p:txBody>
          <a:bodyPr wrap="square" rtlCol="0">
            <a:spAutoFit/>
          </a:bodyPr>
          <a:lstStyle/>
          <a:p>
            <a:pPr marL="0" marR="0">
              <a:spcBef>
                <a:spcPts val="1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 Quy trình phát triển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5.1. Giới thiệu về quy trình phát triển web từ lập kế hoạch đến triển khai trang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2400" b="1" kern="100" dirty="0">
                <a:effectLst/>
                <a:latin typeface="Times New Roman" panose="02020603050405020304" pitchFamily="18" charset="0"/>
                <a:ea typeface="Calibri" panose="020F0502020204030204" pitchFamily="34" charset="0"/>
                <a:cs typeface="Times New Roman" panose="02020603050405020304" pitchFamily="18" charset="0"/>
              </a:rPr>
              <a:t>* Quy trình phát triển web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200"/>
              </a:spcBef>
              <a:spcAft>
                <a:spcPts val="0"/>
              </a:spcAft>
              <a:buAutoNum type="arabicPeriod"/>
            </a:pP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Đưa </a:t>
            </a:r>
            <a:r>
              <a:rPr lang="vi-VN"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khách hàng đến gần hơn với sản phẩm/dịch vụ của doanh </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nghiệp</a:t>
            </a:r>
            <a:endParaRPr lang="en-US"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endParaRPr>
          </a:p>
          <a:p>
            <a:pPr marR="0">
              <a:spcBef>
                <a:spcPts val="200"/>
              </a:spcBef>
              <a:spcAft>
                <a:spcPts val="0"/>
              </a:spcAft>
            </a:pPr>
            <a:endParaRPr lang="en-US"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r>
              <a:rPr lang="en-US" b="1" i="1" kern="100" dirty="0" smtClean="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2</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Tăng lượng traffic</a:t>
            </a:r>
            <a:endParaRPr lang="en-US"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endParaRPr lang="en-US" dirty="0">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3</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Gia tăng tỷ lệ chuyển đổi, tỷ lệ mua hàng</a:t>
            </a:r>
            <a:endParaRPr lang="en-US"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endParaRPr lang="en-US" dirty="0">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4</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.Xây </a:t>
            </a:r>
            <a:r>
              <a:rPr lang="vi-VN"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dựng hình ảnh chuyên nghiệp, đáng tin cậy</a:t>
            </a:r>
            <a:endParaRPr lang="en-US"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endParaRPr lang="vi-VN" dirty="0">
              <a:solidFill>
                <a:srgbClr val="00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b="1" i="1" kern="100" dirty="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5</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.Tiêu </a:t>
            </a:r>
            <a:r>
              <a:rPr lang="vi-VN"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chí khi thiết kế </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website</a:t>
            </a:r>
            <a:endParaRPr lang="en-US"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en-US"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en-US" b="1" i="1" kern="100" dirty="0" smtClean="0">
                <a:solidFill>
                  <a:srgbClr val="000000"/>
                </a:solidFill>
                <a:latin typeface="Times New Roman" panose="02020603050405020304" pitchFamily="18" charset="0"/>
                <a:ea typeface="DengXian Light" panose="020B0503020204020204" pitchFamily="2" charset="-122"/>
                <a:cs typeface="Times New Roman" panose="02020603050405020304" pitchFamily="18" charset="0"/>
              </a:rPr>
              <a:t>6</a:t>
            </a:r>
            <a:r>
              <a:rPr lang="vi-VN" b="1" i="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a:t>
            </a:r>
            <a:r>
              <a:rPr lang="en-US"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Giao </a:t>
            </a:r>
            <a:r>
              <a:rPr lang="en-US"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diện</a:t>
            </a:r>
            <a:r>
              <a:rPr lang="en-US"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website </a:t>
            </a:r>
            <a:r>
              <a:rPr lang="en-US"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đẹp</a:t>
            </a:r>
            <a:r>
              <a:rPr lang="en-US"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 </a:t>
            </a:r>
            <a:r>
              <a:rPr lang="en-US"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thu</a:t>
            </a:r>
            <a:r>
              <a:rPr lang="en-US"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en-US" b="1" i="1" kern="100" dirty="0" err="1">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hút</a:t>
            </a:r>
            <a:endParaRPr lang="en-US"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a:p>
            <a:pPr marL="0" marR="0"/>
            <a:endParaRPr lang="vi-VN" sz="1300" dirty="0">
              <a:solidFill>
                <a:srgbClr val="000000"/>
              </a:solidFill>
              <a:effectLst/>
              <a:latin typeface="Times New Roman" panose="02020603050405020304" pitchFamily="18" charset="0"/>
              <a:ea typeface="Times New Roman" panose="02020603050405020304" pitchFamily="18" charset="0"/>
            </a:endParaRPr>
          </a:p>
          <a:p>
            <a:pPr marL="0" marR="0"/>
            <a:endParaRPr lang="vi-VN" sz="1300" dirty="0">
              <a:solidFill>
                <a:srgbClr val="000000"/>
              </a:solidFill>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161963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1A121-07B2-AC68-840D-1F767D896F1A}"/>
              </a:ext>
            </a:extLst>
          </p:cNvPr>
          <p:cNvSpPr txBox="1"/>
          <p:nvPr/>
        </p:nvSpPr>
        <p:spPr>
          <a:xfrm>
            <a:off x="817507" y="842786"/>
            <a:ext cx="10877006"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89015DC-15E9-72AC-BB15-B8F9240DA17F}"/>
              </a:ext>
            </a:extLst>
          </p:cNvPr>
          <p:cNvSpPr txBox="1"/>
          <p:nvPr/>
        </p:nvSpPr>
        <p:spPr>
          <a:xfrm>
            <a:off x="355954" y="567522"/>
            <a:ext cx="11338559" cy="5827236"/>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a:t>
            </a:r>
            <a:r>
              <a:rPr lang="vi-VN" sz="2400" b="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Hướng dẫn về vai trò và trách nhiệm của từng thành viên trong nhóm, bao gồm</a:t>
            </a:r>
            <a:b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quản lý dự án và phát triển.</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Quản lý dự án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Trưởng nhóm: Đóng vai trò lãnh đạo, phân phối công việc, quản lý công việc và thiết lập các mốc thời gian quan trọng cho dự án.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dự án: Chịu trách nhiệm chủ động lập kế hoạch, định hướng và giám sát toàn bộ quá trình dự án, bao gồm quản lý nguồn lực, theo dõi tiến độ, và đảm bảo việc hoàn thành dự án đúng theo yêu cầu và thời gian.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chất lượng: Đảm bảo chất lượng của công việc được thực hiện đúng theo yêu cầu khách hàng và tiêu chuẩn đã đề ra trong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Phát triển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Kiến trúc sư: Thiết kế, phân tích và xác định kiến trúc và cấu trúc tổ chức cho dự án. Kiến trúc sư tạo ra các sơ đồ, bản thiết kế và hướng dẫn cho các thành viên khác để phát triển sản phẩm, viết đặc tả, lựa chọn công nghệ, ngôn ngữ lập trình phù hợp cho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Nhà phát triển: Làm Bố cục trang web - một bản phác họa đồ họa hoặc một thiết kế đồ họa thực tế. Chức năng chính của bố cục là thể hiện cấu trúc thông tin, trực quan hóa nội dung và các chức năng cơ bản. Nhà phát triển là người thực hiện trực tiếp công việc lập trình và đảm bảo mã nguồn được viết theo tiêu chuẩn và đúng mục tiêu của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sz="1600" dirty="0">
                <a:effectLst/>
                <a:latin typeface="Times New Roman" panose="02020603050405020304" pitchFamily="18" charset="0"/>
                <a:ea typeface="Calibri" panose="020F0502020204030204" pitchFamily="34" charset="0"/>
              </a:rPr>
              <a:t>- Kiểm thử viên: Kiểm tra mọi biểu mẫu, mọi câu lệnh và kiểm tra lỗi chính tả của toàn bộ trang web. Sử dụng các tiêu chuẩn web chung để kiểm tra xem mã nguồn có đảm bảo sự tương thích giữa các trình duyệt hay không. Sau khi đã kiểm thử xong, ta sẽ triển khai trang web lên máy chủ (server). Sau khi triển khai xong mã nguồn lên máy chủ, chúng ta nên </a:t>
            </a: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chạy thêm một bài kiểm tra cuối cùng để đảm bảo rằng các mã nguồn đã được cài đặt chính xác.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1600" dirty="0">
              <a:effectLst/>
              <a:latin typeface="Times New Roman" panose="02020603050405020304" pitchFamily="18" charset="0"/>
              <a:ea typeface="Calibri" panose="020F0502020204030204" pitchFamily="34" charset="0"/>
            </a:endParaRPr>
          </a:p>
          <a:p>
            <a:endParaRPr lang="en-US" sz="1600" dirty="0"/>
          </a:p>
        </p:txBody>
      </p:sp>
    </p:spTree>
    <p:extLst>
      <p:ext uri="{BB962C8B-B14F-4D97-AF65-F5344CB8AC3E}">
        <p14:creationId xmlns:p14="http://schemas.microsoft.com/office/powerpoint/2010/main" val="301136820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8940-DE69-28B1-02B5-9D00C13CB2B2}"/>
              </a:ext>
            </a:extLst>
          </p:cNvPr>
          <p:cNvSpPr txBox="1"/>
          <p:nvPr/>
        </p:nvSpPr>
        <p:spPr>
          <a:xfrm>
            <a:off x="3178628" y="2464525"/>
            <a:ext cx="6749143" cy="1631216"/>
          </a:xfrm>
          <a:prstGeom prst="rect">
            <a:avLst/>
          </a:prstGeom>
          <a:noFill/>
        </p:spPr>
        <p:txBody>
          <a:bodyPr wrap="square" rtlCol="0">
            <a:spAutoFit/>
          </a:bodyPr>
          <a:lstStyle/>
          <a:p>
            <a:r>
              <a:rPr lang="vi-VN" sz="5000" dirty="0">
                <a:solidFill>
                  <a:srgbClr val="FF0000"/>
                </a:solidFill>
              </a:rPr>
              <a:t>CẢM ƠN CÔ VÀ CÁC BẠN ĐÃ LẮNG NGHE</a:t>
            </a:r>
            <a:endParaRPr lang="en-US" sz="5000" dirty="0">
              <a:solidFill>
                <a:srgbClr val="FF0000"/>
              </a:solidFill>
            </a:endParaRPr>
          </a:p>
        </p:txBody>
      </p:sp>
    </p:spTree>
    <p:extLst>
      <p:ext uri="{BB962C8B-B14F-4D97-AF65-F5344CB8AC3E}">
        <p14:creationId xmlns:p14="http://schemas.microsoft.com/office/powerpoint/2010/main" val="2197718253"/>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LỤC</a:t>
            </a:r>
            <a:endParaRPr lang="en-US" dirty="0"/>
          </a:p>
        </p:txBody>
      </p:sp>
      <p:sp>
        <p:nvSpPr>
          <p:cNvPr id="3" name="Content Placeholder 2"/>
          <p:cNvSpPr>
            <a:spLocks noGrp="1"/>
          </p:cNvSpPr>
          <p:nvPr>
            <p:ph idx="1"/>
          </p:nvPr>
        </p:nvSpPr>
        <p:spPr/>
        <p:txBody>
          <a:bodyPr>
            <a:normAutofit/>
          </a:bodyPr>
          <a:lstStyle/>
          <a:p>
            <a:pPr marL="45720" indent="0">
              <a:buNone/>
            </a:pPr>
            <a:r>
              <a:rPr lang="vi-VN" sz="2800" dirty="0">
                <a:latin typeface="+mj-lt"/>
              </a:rPr>
              <a:t>1. Giới thiệu về HTML</a:t>
            </a:r>
            <a:endParaRPr lang="en-US" sz="2800" dirty="0">
              <a:latin typeface="+mj-lt"/>
            </a:endParaRPr>
          </a:p>
          <a:p>
            <a:pPr marL="45720" indent="0">
              <a:buNone/>
            </a:pPr>
            <a:r>
              <a:rPr lang="vi-VN" sz="2800" dirty="0">
                <a:latin typeface="+mj-lt"/>
              </a:rPr>
              <a:t>2. Cơ bản về CSS</a:t>
            </a:r>
            <a:endParaRPr lang="en-US" sz="2800" dirty="0">
              <a:latin typeface="+mj-lt"/>
            </a:endParaRPr>
          </a:p>
          <a:p>
            <a:pPr marL="45720" indent="0">
              <a:buNone/>
            </a:pPr>
            <a:r>
              <a:rPr lang="vi-VN" sz="2800" dirty="0">
                <a:latin typeface="+mj-lt"/>
              </a:rPr>
              <a:t>3. JavaScript cơ bản</a:t>
            </a:r>
          </a:p>
          <a:p>
            <a:pPr marL="45720" indent="0">
              <a:buNone/>
            </a:pPr>
            <a:r>
              <a:rPr lang="vi-VN" sz="2800" dirty="0">
                <a:latin typeface="+mj-lt"/>
              </a:rPr>
              <a:t>4. HTML Forms và Input Elements</a:t>
            </a:r>
          </a:p>
          <a:p>
            <a:pPr marL="45720" indent="0">
              <a:buNone/>
            </a:pPr>
            <a:r>
              <a:rPr lang="vi-VN" sz="2800" dirty="0">
                <a:latin typeface="+mj-lt"/>
              </a:rPr>
              <a:t>5. Quy trình phát triển web</a:t>
            </a:r>
            <a:endParaRPr lang="en-US" sz="2800" dirty="0">
              <a:latin typeface="+mj-lt"/>
            </a:endParaRPr>
          </a:p>
        </p:txBody>
      </p:sp>
    </p:spTree>
    <p:extLst>
      <p:ext uri="{BB962C8B-B14F-4D97-AF65-F5344CB8AC3E}">
        <p14:creationId xmlns:p14="http://schemas.microsoft.com/office/powerpoint/2010/main" val="1424620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F61F7-CBDB-7D8F-AFCD-80583A13C473}"/>
              </a:ext>
            </a:extLst>
          </p:cNvPr>
          <p:cNvSpPr txBox="1"/>
          <p:nvPr/>
        </p:nvSpPr>
        <p:spPr>
          <a:xfrm>
            <a:off x="574765" y="496388"/>
            <a:ext cx="12043955" cy="492443"/>
          </a:xfrm>
          <a:prstGeom prst="rect">
            <a:avLst/>
          </a:prstGeom>
          <a:noFill/>
        </p:spPr>
        <p:txBody>
          <a:bodyPr wrap="square" rtlCol="0">
            <a:spAutoFit/>
          </a:bodyPr>
          <a:lstStyle/>
          <a:p>
            <a:pPr marL="514350" indent="-514350">
              <a:buAutoNum type="arabicPeriod"/>
            </a:pPr>
            <a:r>
              <a:rPr lang="vi-VN" sz="2600" dirty="0"/>
              <a:t>Giới thiệu về HTML</a:t>
            </a:r>
          </a:p>
        </p:txBody>
      </p:sp>
      <p:sp>
        <p:nvSpPr>
          <p:cNvPr id="7" name="TextBox 6">
            <a:extLst>
              <a:ext uri="{FF2B5EF4-FFF2-40B4-BE49-F238E27FC236}">
                <a16:creationId xmlns:a16="http://schemas.microsoft.com/office/drawing/2014/main" id="{A31B3202-FC78-530F-FB06-B3632E5B66F9}"/>
              </a:ext>
            </a:extLst>
          </p:cNvPr>
          <p:cNvSpPr txBox="1"/>
          <p:nvPr/>
        </p:nvSpPr>
        <p:spPr>
          <a:xfrm>
            <a:off x="574765" y="1375955"/>
            <a:ext cx="10519954" cy="4832092"/>
          </a:xfrm>
          <a:prstGeom prst="rect">
            <a:avLst/>
          </a:prstGeom>
          <a:noFill/>
        </p:spPr>
        <p:txBody>
          <a:bodyPr wrap="square" rtlCol="0">
            <a:spAutoFit/>
          </a:bodyPr>
          <a:lstStyle/>
          <a:p>
            <a:pPr marL="0" marR="0" algn="just">
              <a:spcBef>
                <a:spcPts val="0"/>
              </a:spcBef>
              <a:spcAft>
                <a:spcPts val="800"/>
              </a:spcAft>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Khái niệm HTML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(Hypertext Markup Language) là ngôn ngữ đánh dấu siêu văn bản được sử dụng để tạo và cấu trúc các thành phần trong trang web hoặc ứng dụng, phân chia các đoạn văn, heading, titles, blockquotes.v.v.</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không phải là một ngôn ngữ lập trình, vì vậy không thể tạo ra các chức năng “động” được. Mục đích sử dụng tương tự như Microsoft Word, chỉ dùng để xây dựng bố cục và định dạng văn bản.</a:t>
            </a:r>
          </a:p>
          <a:p>
            <a:pPr marL="0" marR="0" algn="just">
              <a:spcBef>
                <a:spcPts val="0"/>
              </a:spcBef>
              <a:spcAft>
                <a:spcPts val="800"/>
              </a:spcAft>
            </a:pPr>
            <a:endParaRPr lang="vi-VN" kern="1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6876B-1089-7C73-BC0F-649C914E09F9}"/>
              </a:ext>
            </a:extLst>
          </p:cNvPr>
          <p:cNvSpPr txBox="1"/>
          <p:nvPr/>
        </p:nvSpPr>
        <p:spPr>
          <a:xfrm>
            <a:off x="156755" y="351234"/>
            <a:ext cx="12078788" cy="5570756"/>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 Tạo trang web với tiêu đề ,đoạn văn ,hình ảnh và siêu liên kết </a:t>
            </a:r>
            <a:endPar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Tiêu đề:</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&lt;title&gt;: dùng để xác định tiêu đề tab trình duyệt cho trang web và được đặt bên trong phần tử &lt;head&gt;.</a:t>
            </a: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tiêu đề (Heading): được xác định bằng thẻ đánh dấu từ &lt;h1&gt; tới &lt;h6&gt;, trong đó &lt;h1&gt; là tiêu đề quan trọng nhất còn &lt;h6&gt; là ít quan trọng nhất.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Đoạn văn bản:</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Thẻ văn bản &lt;p&gt; : được dùng để thêm đoạn văn cho trang.</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Hình ảnh:</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Thẻ hình ảnh &lt;img&gt;: là một thẻ trống và chỉ có thể chứa danh sách các thuộc tính và không có thẻ đóng.</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Cấu trúc: &lt;img src="đường dẫn url chứa hình ảnh" ... alt=" "/&gt;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Siêu liên kết: chứa liên kết điều hướng</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Cấu trúc: &lt;a href="duong-dan-lien-ket.html"&gt;Siêu liên kết của bạn&lt;/a&gt;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=&gt; Tóm lại, ví dụ trang web với tiêu đề, đoạn văn, hình ảnh và siêu liên kết: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D9AB6-2B24-96B4-B013-E7A7434D8E37}"/>
              </a:ext>
            </a:extLst>
          </p:cNvPr>
          <p:cNvSpPr txBox="1"/>
          <p:nvPr/>
        </p:nvSpPr>
        <p:spPr>
          <a:xfrm>
            <a:off x="534682" y="1144484"/>
            <a:ext cx="11422940" cy="2277547"/>
          </a:xfrm>
          <a:prstGeom prst="rect">
            <a:avLst/>
          </a:prstGeom>
          <a:noFill/>
        </p:spPr>
        <p:txBody>
          <a:bodyPr wrap="square" rtlCol="0">
            <a:spAutoFit/>
          </a:bodyPr>
          <a:lstStyle/>
          <a:p>
            <a:r>
              <a:rPr lang="en-US" sz="3200" b="1" dirty="0" smtClean="0">
                <a:effectLst/>
                <a:latin typeface="Times New Roman" panose="02020603050405020304" pitchFamily="18" charset="0"/>
                <a:ea typeface="Tahoma" panose="020B0604030504040204" pitchFamily="34" charset="0"/>
                <a:cs typeface="Times New Roman" panose="02020603050405020304" pitchFamily="18" charset="0"/>
              </a:rPr>
              <a:t>1.2.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Hướng</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dẫn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về</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cú</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pháp</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phần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tử</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HTML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cơ</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bản</a:t>
            </a:r>
            <a:endParaRPr lang="vi-VN" sz="3200" b="1"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vi-VN" sz="3200" b="1" dirty="0">
              <a:latin typeface="Times New Roman" panose="02020603050405020304" pitchFamily="18" charset="0"/>
              <a:ea typeface="Tahoma" panose="020B0604030504040204" pitchFamily="34" charset="0"/>
              <a:cs typeface="Times New Roman" panose="02020603050405020304" pitchFamily="18" charset="0"/>
            </a:endParaRP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Cú pháp cơ bản của HTML Cấu trúc của một trang HTML Một trang HTML bao gồm các thành phần chính sau: Định dạng tiêu đề: &lt;!DOCTYPE html&gt; Thẻ html: &lt;html&gt; Thẻ đầu trang (head): &lt;head&gt; ...</a:t>
            </a: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Ví dụ về HTML Dưới đây là một đoạn mã HTML đơn giản để tạo ra một trang web cơ bản: ...</a:t>
            </a:r>
          </a:p>
          <a:p>
            <a:endParaRPr lang="en-US" dirty="0"/>
          </a:p>
        </p:txBody>
      </p:sp>
      <p:pic>
        <p:nvPicPr>
          <p:cNvPr id="1026" name="Picture 2" descr="15 Code web HTML đơn giản &amp; giao diện đẹp cho người mới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60" y="3452808"/>
            <a:ext cx="44862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1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D1FB5-EDD5-EE00-C2C3-820C8A9D6C13}"/>
              </a:ext>
            </a:extLst>
          </p:cNvPr>
          <p:cNvSpPr txBox="1"/>
          <p:nvPr/>
        </p:nvSpPr>
        <p:spPr>
          <a:xfrm>
            <a:off x="288567" y="380484"/>
            <a:ext cx="10440140" cy="4360168"/>
          </a:xfrm>
          <a:prstGeom prst="rect">
            <a:avLst/>
          </a:prstGeom>
          <a:noFill/>
        </p:spPr>
        <p:txBody>
          <a:bodyPr wrap="square" rtlCol="0">
            <a:spAutoFit/>
          </a:bodyPr>
          <a:lstStyle/>
          <a:p>
            <a:pPr marL="0" marR="0"/>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Tổng</a:t>
            </a:r>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quan</a:t>
            </a:r>
            <a:r>
              <a:rPr lang="vi-VN" sz="2600" b="1"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về CSS</a:t>
            </a:r>
            <a:endParaRPr lang="en-US" sz="26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rPr>
              <a:t>CSS</a:t>
            </a:r>
            <a:r>
              <a:rPr lang="vi-VN" sz="2000" dirty="0">
                <a:latin typeface="Times New Roman" panose="02020603050405020304" pitchFamily="18" charset="0"/>
                <a:cs typeface="Times New Roman" panose="02020603050405020304" pitchFamily="18" charset="0"/>
              </a:rPr>
              <a:t> là chữ viết tắt của Cascading Style Sheets, nó là một ngôn ngữ được sử dụng để </a:t>
            </a:r>
            <a:r>
              <a:rPr lang="vi-VN" sz="2000" b="1" dirty="0">
                <a:latin typeface="Times New Roman" panose="02020603050405020304" pitchFamily="18" charset="0"/>
                <a:cs typeface="Times New Roman" panose="02020603050405020304" pitchFamily="18" charset="0"/>
              </a:rPr>
              <a:t>tìm và định dạng</a:t>
            </a:r>
            <a:r>
              <a:rPr lang="vi-VN" sz="2000" dirty="0">
                <a:latin typeface="Times New Roman" panose="02020603050405020304" pitchFamily="18" charset="0"/>
                <a:cs typeface="Times New Roman" panose="02020603050405020304" pitchFamily="18" charset="0"/>
              </a:rPr>
              <a:t> lại các phần tử được tạo ra bởi các ngôn ngữ đánh dấu (</a:t>
            </a:r>
            <a:r>
              <a:rPr lang="vi-VN" sz="2000" dirty="0">
                <a:latin typeface="Times New Roman" panose="02020603050405020304" pitchFamily="18" charset="0"/>
                <a:cs typeface="Times New Roman" panose="02020603050405020304" pitchFamily="18" charset="0"/>
                <a:hlinkClick r:id="rId2"/>
              </a:rPr>
              <a:t>HTML</a:t>
            </a:r>
            <a:r>
              <a:rPr lang="vi-VN" sz="2000" dirty="0">
                <a:latin typeface="Times New Roman" panose="02020603050405020304" pitchFamily="18" charset="0"/>
                <a:cs typeface="Times New Roman" panose="02020603050405020304" pitchFamily="18" charset="0"/>
              </a:rPr>
              <a:t>). Nói ngắn gọn hơn là ngôn ngữ tạo phong cách cho trang web. Bạn có thể hiểu đơn giản rằng, nếu HTML đóng vai trò định dạng các phần tử trên website như việc tạo ra các đoạn văn bản, các tiêu đề, bảng,…thì CSS sẽ giúp chúng ta có thể thêm style vào các phần tử HTML đó như đổi bố cục, màu sắc trang, đổi màu chữ, font chữ, thay đổi cấu trúc…</a:t>
            </a:r>
          </a:p>
          <a:p>
            <a:r>
              <a:rPr lang="vi-VN" sz="2000" dirty="0">
                <a:latin typeface="Times New Roman" panose="02020603050405020304" pitchFamily="18" charset="0"/>
                <a:cs typeface="Times New Roman" panose="02020603050405020304" pitchFamily="18" charset="0"/>
              </a:rPr>
              <a:t>CSS được phát triển bởi </a:t>
            </a:r>
            <a:r>
              <a:rPr lang="vi-VN" sz="2000" b="1" dirty="0">
                <a:latin typeface="Times New Roman" panose="02020603050405020304" pitchFamily="18" charset="0"/>
                <a:cs typeface="Times New Roman" panose="02020603050405020304" pitchFamily="18" charset="0"/>
              </a:rPr>
              <a:t>W3C</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hlinkClick r:id="rId3"/>
              </a:rPr>
              <a:t>World Wide Web Consortium</a:t>
            </a:r>
            <a:r>
              <a:rPr lang="vi-VN" sz="2000" dirty="0">
                <a:latin typeface="Times New Roman" panose="02020603050405020304" pitchFamily="18" charset="0"/>
                <a:cs typeface="Times New Roman" panose="02020603050405020304" pitchFamily="18" charset="0"/>
              </a:rPr>
              <a:t>) vào năm 1996, vì HTML không được thiết kế để gắn tag để giúp định dạng trang web.</a:t>
            </a:r>
          </a:p>
          <a:p>
            <a:pPr>
              <a:spcAft>
                <a:spcPts val="800"/>
              </a:spcAft>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800"/>
              </a:spcAft>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p:cNvPicPr>
            <a:picLocks noChangeAspect="1"/>
          </p:cNvPicPr>
          <p:nvPr/>
        </p:nvPicPr>
        <p:blipFill>
          <a:blip r:embed="rId4"/>
          <a:stretch>
            <a:fillRect/>
          </a:stretch>
        </p:blipFill>
        <p:spPr>
          <a:xfrm>
            <a:off x="2869992" y="3923661"/>
            <a:ext cx="4714579" cy="2670570"/>
          </a:xfrm>
          <a:prstGeom prst="rect">
            <a:avLst/>
          </a:prstGeom>
        </p:spPr>
      </p:pic>
    </p:spTree>
    <p:extLst>
      <p:ext uri="{BB962C8B-B14F-4D97-AF65-F5344CB8AC3E}">
        <p14:creationId xmlns:p14="http://schemas.microsoft.com/office/powerpoint/2010/main" val="350705551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9B5F4-CF75-5878-3E3A-8296F211CCD0}"/>
              </a:ext>
            </a:extLst>
          </p:cNvPr>
          <p:cNvSpPr txBox="1"/>
          <p:nvPr/>
        </p:nvSpPr>
        <p:spPr>
          <a:xfrm>
            <a:off x="742405" y="807940"/>
            <a:ext cx="10643633" cy="4078039"/>
          </a:xfrm>
          <a:prstGeom prst="rect">
            <a:avLst/>
          </a:prstGeom>
          <a:noFill/>
        </p:spPr>
        <p:txBody>
          <a:bodyPr wrap="square" rtlCol="0">
            <a:spAutoFit/>
          </a:bodyPr>
          <a:lstStyle/>
          <a:p>
            <a:pPr marL="0" marR="0">
              <a:spcBef>
                <a:spcPts val="0"/>
              </a:spcBef>
              <a:spcAft>
                <a:spcPts val="800"/>
              </a:spcAft>
            </a:pP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Thử nghiệm với các thuộc tính CSS cơ bản như font chữ, màu sắc, độ rộng và chiều cao.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2400" b="1" i="1" kern="100" dirty="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Ở bài hướng dẫn này, bạn sẽ được tìm hiểu một số thuộc tính định dạng chữ như sau:</a:t>
            </a:r>
            <a:endParaRPr lang="en-US" sz="2400" b="1" i="1" kern="100" dirty="0">
              <a:solidFill>
                <a:srgbClr val="2F5496"/>
              </a:solidFill>
              <a:effectLst/>
              <a:latin typeface="Calibri Light" panose="020F0302020204030204" pitchFamily="34" charset="0"/>
              <a:ea typeface="DengXian Light" panose="020B0503020204020204" pitchFamily="2" charset="-122"/>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font-size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cỡ</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font-weight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tô</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đậm</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font-style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nghiêng</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font-family</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kiểu</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878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CB0C08-618F-BA8E-C411-C9E0A12F40E9}"/>
              </a:ext>
            </a:extLst>
          </p:cNvPr>
          <p:cNvSpPr>
            <a:spLocks noChangeArrowheads="1"/>
          </p:cNvSpPr>
          <p:nvPr/>
        </p:nvSpPr>
        <p:spPr bwMode="auto">
          <a:xfrm>
            <a:off x="708880" y="873002"/>
            <a:ext cx="10464805" cy="254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a:t>
            </a:r>
            <a:r>
              <a:rPr kumimoji="0" lang="vi-VN"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JavaScript Cơ bản </a:t>
            </a:r>
            <a:endParaRPr kumimoji="0" lang="en-US"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3.1. Giới thiệu cú pháp JavaScript cơ bản</a:t>
            </a:r>
            <a:r>
              <a:rPr kumimoji="0" lang="vi-VN" altLang="en-US"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chương 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tập danh s</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hướng dẫn (statements) để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thực thi.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Javascript cũng vậy nhưng kh</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một điều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tập lệnh n</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cho</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duyệt thực hiện thay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câu lệnh Javascript không cần phải đặt trong dấu ngoặc đơn, hay ngoặc nhọn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cuối mỗi câu lệnh cũng không cần dấu chấm phẩy.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Picture 10">
            <a:extLst>
              <a:ext uri="{FF2B5EF4-FFF2-40B4-BE49-F238E27FC236}">
                <a16:creationId xmlns:a16="http://schemas.microsoft.com/office/drawing/2014/main" id="{F52B9419-BBE5-E545-11C4-DBE92C33C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35" y="3496046"/>
            <a:ext cx="8013610" cy="2412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ECBBD8-F5F2-F689-D3A8-22B292B3B6A3}"/>
              </a:ext>
            </a:extLst>
          </p:cNvPr>
          <p:cNvSpPr>
            <a:spLocks noChangeArrowheads="1"/>
          </p:cNvSpPr>
          <p:nvPr/>
        </p:nvSpPr>
        <p:spPr bwMode="auto">
          <a:xfrm>
            <a:off x="6474285" y="2829664"/>
            <a:ext cx="5957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374110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F6C86-8ED3-828E-2CC6-421CA83D78D4}"/>
              </a:ext>
            </a:extLst>
          </p:cNvPr>
          <p:cNvSpPr txBox="1"/>
          <p:nvPr/>
        </p:nvSpPr>
        <p:spPr>
          <a:xfrm>
            <a:off x="391294" y="477956"/>
            <a:ext cx="10558049" cy="1713290"/>
          </a:xfrm>
          <a:prstGeom prst="rect">
            <a:avLst/>
          </a:prstGeom>
          <a:noFill/>
        </p:spPr>
        <p:txBody>
          <a:bodyPr wrap="square" rtlCol="0">
            <a:spAutoFit/>
          </a:bodyPr>
          <a:lstStyle/>
          <a:p>
            <a:pPr marL="0" marR="0">
              <a:spcBef>
                <a:spcPts val="200"/>
              </a:spcBef>
              <a:spcAft>
                <a:spcPts val="0"/>
              </a:spcAft>
            </a:pPr>
            <a:r>
              <a:rPr lang="vi-VN" sz="2800" b="1" kern="100" dirty="0">
                <a:effectLst/>
                <a:latin typeface="Times New Roman" panose="02020603050405020304" pitchFamily="18" charset="0"/>
                <a:ea typeface="DengXian Light" panose="020B0503020204020204" pitchFamily="2" charset="-122"/>
                <a:cs typeface="Times New Roman" panose="02020603050405020304" pitchFamily="18" charset="0"/>
              </a:rPr>
              <a:t>3.2. Hướng dẫn tạo biến ,hàm và sử dụng sự kiện </a:t>
            </a:r>
            <a:endParaRPr lang="en-US" sz="2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342900" marR="0" indent="-342900" algn="just">
              <a:spcBef>
                <a:spcPts val="0"/>
              </a:spcBef>
              <a:spcAft>
                <a:spcPts val="800"/>
              </a:spcAft>
              <a:buAutoNum type="alphaLcPeriod"/>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Tạo biến JavaScript </a:t>
            </a:r>
          </a:p>
          <a:p>
            <a:pPr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Rectangle 1">
            <a:extLst>
              <a:ext uri="{FF2B5EF4-FFF2-40B4-BE49-F238E27FC236}">
                <a16:creationId xmlns:a16="http://schemas.microsoft.com/office/drawing/2014/main" id="{B44BF043-90FA-9868-8B6E-B51F6CB3FE9F}"/>
              </a:ext>
            </a:extLst>
          </p:cNvPr>
          <p:cNvSpPr>
            <a:spLocks noChangeArrowheads="1"/>
          </p:cNvSpPr>
          <p:nvPr/>
        </p:nvSpPr>
        <p:spPr bwMode="auto">
          <a:xfrm>
            <a:off x="483576" y="1386726"/>
            <a:ext cx="10199078" cy="1384995"/>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 và khởi tạo biến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varName1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var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let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arName2;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không khởi tạo giá trị ban đầu</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varName2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gán giá trị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const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arName3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const</a:t>
            </a:r>
            <a:endParaRPr kumimoji="0" lang="vi-V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0472FC-B88C-0CD2-C103-020F04174DBD}"/>
              </a:ext>
            </a:extLst>
          </p:cNvPr>
          <p:cNvSpPr txBox="1"/>
          <p:nvPr/>
        </p:nvSpPr>
        <p:spPr>
          <a:xfrm>
            <a:off x="391294" y="2910253"/>
            <a:ext cx="11214552" cy="4283224"/>
          </a:xfrm>
          <a:prstGeom prst="rect">
            <a:avLst/>
          </a:prstGeom>
          <a:noFill/>
        </p:spPr>
        <p:txBody>
          <a:bodyPr wrap="square" rtlCol="0">
            <a:spAutoFit/>
          </a:bodyPr>
          <a:lstStyle/>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b. Tạo hàm JavaScript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vi-VN"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 Khai báo hàm</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vi-VN"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(num) {</a:t>
            </a:r>
            <a:endParaRPr lang="vi-VN"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num </a:t>
            </a:r>
            <a:r>
              <a:rPr lang="en-US"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D73A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=&gt; true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kern="0" dirty="0" err="1">
                <a:solidFill>
                  <a:srgbClr val="6F42C1"/>
                </a:solidFill>
                <a:effectLst/>
                <a:latin typeface="Times New Roman" panose="02020603050405020304" pitchFamily="18" charset="0"/>
                <a:ea typeface="Times New Roman" panose="02020603050405020304" pitchFamily="18" charset="0"/>
                <a:cs typeface="Times New Roman" panose="02020603050405020304" pitchFamily="18" charset="0"/>
              </a:rPr>
              <a:t>isEven</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005CC5"/>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solidFill>
                  <a:srgbClr val="6A737D"/>
                </a:solidFill>
                <a:effectLst/>
                <a:latin typeface="Times New Roman" panose="02020603050405020304" pitchFamily="18" charset="0"/>
                <a:ea typeface="Times New Roman" panose="02020603050405020304" pitchFamily="18" charset="0"/>
                <a:cs typeface="Times New Roman" panose="02020603050405020304" pitchFamily="18" charset="0"/>
              </a:rPr>
              <a:t>// =&gt; false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object.</a:t>
            </a:r>
            <a:endParaRPr lang="en-US" kern="100" dirty="0">
              <a:solidFill>
                <a:srgbClr val="1B1B1B"/>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b="1"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nhờ</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solidFill>
                <a:srgbClr val="1B1B1B"/>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rất</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gỡ</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kern="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52628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121</TotalTime>
  <Words>894</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Cambria</vt:lpstr>
      <vt:lpstr>Courier New</vt:lpstr>
      <vt:lpstr>DengXian Light</vt:lpstr>
      <vt:lpstr>Symbol</vt:lpstr>
      <vt:lpstr>Tahoma</vt:lpstr>
      <vt:lpstr>Times New Roman</vt:lpstr>
      <vt:lpstr>Verdana</vt:lpstr>
      <vt:lpstr>Red Line Business 16x9</vt:lpstr>
      <vt:lpstr>TRƯỜNG ĐẠI HỌC KIẾN TRÚC HÀ NỘI KHOA CÔNG NGHỆ THÔNG TIN  </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 KHOA CÔNG NGHỆ THÔNG TIN  </dc:title>
  <dc:creator>Phạm Tuấn Anh</dc:creator>
  <cp:lastModifiedBy>Computer PC</cp:lastModifiedBy>
  <cp:revision>8</cp:revision>
  <dcterms:created xsi:type="dcterms:W3CDTF">2023-09-28T14:36:06Z</dcterms:created>
  <dcterms:modified xsi:type="dcterms:W3CDTF">2023-10-04T01:44:14Z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