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6"/>
  </p:notesMasterIdLst>
  <p:handoutMasterIdLst>
    <p:handoutMasterId r:id="rId17"/>
  </p:handoutMasterIdLst>
  <p:sldIdLst>
    <p:sldId id="277" r:id="rId2"/>
    <p:sldId id="267" r:id="rId3"/>
    <p:sldId id="273" r:id="rId4"/>
    <p:sldId id="274" r:id="rId5"/>
    <p:sldId id="289" r:id="rId6"/>
    <p:sldId id="278" r:id="rId7"/>
    <p:sldId id="279" r:id="rId8"/>
    <p:sldId id="280" r:id="rId9"/>
    <p:sldId id="281" r:id="rId10"/>
    <p:sldId id="282" r:id="rId11"/>
    <p:sldId id="283" r:id="rId12"/>
    <p:sldId id="286"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4" autoAdjust="0"/>
  </p:normalViewPr>
  <p:slideViewPr>
    <p:cSldViewPr snapToGrid="0">
      <p:cViewPr varScale="1">
        <p:scale>
          <a:sx n="87" d="100"/>
          <a:sy n="87" d="100"/>
        </p:scale>
        <p:origin x="480" y="58"/>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10/15/2023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10/15/2023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606040"/>
            <a:ext cx="10058400" cy="2743200"/>
          </a:xfrm>
        </p:spPr>
        <p:txBody>
          <a:bodyPr anchor="b">
            <a:normAutofit/>
          </a:bodyPr>
          <a:lstStyle>
            <a:lvl1pPr algn="l">
              <a:lnSpc>
                <a:spcPct val="80000"/>
              </a:lnSpc>
              <a:defRPr sz="6800">
                <a:solidFill>
                  <a:schemeClr val="tx1"/>
                </a:solidFill>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066800" y="5360437"/>
            <a:ext cx="10058400" cy="365760"/>
          </a:xfrm>
        </p:spPr>
        <p:txBody>
          <a:bodyPr>
            <a:normAutofit/>
          </a:bodyPr>
          <a:lstStyle>
            <a:lvl1pPr marL="0" indent="0" algn="l">
              <a:spcBef>
                <a:spcPts val="0"/>
              </a:spcBef>
              <a:buNone/>
              <a:defRPr sz="2000" b="1" cap="all" baseline="0">
                <a:solidFill>
                  <a:schemeClr val="accent1">
                    <a:lumMod val="7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9872EE9-AF66-483C-961F-59B9F002993E}" type="datetime1">
              <a:rPr lang="en-US" smtClean="0"/>
              <a:pPr/>
              <a:t>10/15/2023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5000" y="382230"/>
            <a:ext cx="1371600" cy="55613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382230"/>
            <a:ext cx="7863840" cy="55613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7BEAFD5-7FA3-40FB-875B-457FB46B25A4}" type="datetime1">
              <a:rPr lang="en-US" smtClean="0"/>
              <a:pPr/>
              <a:t>10/15/2023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9AD63E2-E931-4653-BB33-A910E07D11B2}" type="datetime1">
              <a:rPr lang="en-US" smtClean="0"/>
              <a:pPr/>
              <a:t>10/15/2023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565829"/>
            <a:ext cx="5943600" cy="4114800"/>
          </a:xfrm>
        </p:spPr>
        <p:txBody>
          <a:bodyPr anchor="b">
            <a:normAutofit/>
          </a:bodyPr>
          <a:lstStyle>
            <a:lvl1pPr>
              <a:lnSpc>
                <a:spcPct val="80000"/>
              </a:lnSpc>
              <a:defRPr sz="5400">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1066801" y="5682343"/>
            <a:ext cx="5943600" cy="410547"/>
          </a:xfrm>
        </p:spPr>
        <p:txBody>
          <a:bodyPr>
            <a:normAutofit/>
          </a:bodyPr>
          <a:lstStyle>
            <a:lvl1pPr marL="0" indent="0">
              <a:spcBef>
                <a:spcPts val="0"/>
              </a:spcBef>
              <a:buNone/>
              <a:defRPr sz="2200" b="1" cap="all" baseline="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9" name="Rectangle 8"/>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5400"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9EA1F43-559A-4B47-A959-EFB6142CA3A9}" type="datetime1">
              <a:rPr lang="en-US" smtClean="0"/>
              <a:pPr/>
              <a:t>10/15/2023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67628"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9152"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1261AED-24AE-4AC7-940D-F7106D2788A3}" type="datetime1">
              <a:rPr lang="en-US" smtClean="0"/>
              <a:pPr/>
              <a:t>10/15/2023</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C425771-5E10-4A19-AB0E-909293152332}" type="datetime1">
              <a:rPr lang="en-US" smtClean="0"/>
              <a:pPr/>
              <a:t>10/15/2023</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606FD5-B03F-45D5-A178-114C548C0032}" type="datetime1">
              <a:rPr lang="en-US" smtClean="0"/>
              <a:pPr/>
              <a:t>10/15/2023</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1"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790302" y="685800"/>
            <a:ext cx="612648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Rectangle 9"/>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8B012C0-B102-441D-AA86-2C80DFA84E68}" type="datetime1">
              <a:rPr lang="en-US" smtClean="0"/>
              <a:pPr/>
              <a:t>10/15/2023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0"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0" y="1325880"/>
            <a:ext cx="6858000" cy="4206240"/>
          </a:xfrm>
          <a:solidFill>
            <a:schemeClr val="bg2"/>
          </a:solidFill>
          <a:effectLst>
            <a:outerShdw blurRad="63500" sx="101000" sy="101000" algn="ctr" rotWithShape="0">
              <a:prstClr val="black">
                <a:alpha val="1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601E0B12-F9DE-47EF-A076-CF602073F1B2}" type="datetime1">
              <a:rPr lang="en-US" smtClean="0"/>
              <a:pPr/>
              <a:t>10/15/2023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1" name="Rectangle 10"/>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556170" y="6419462"/>
            <a:ext cx="1351383" cy="238902"/>
          </a:xfrm>
          <a:prstGeom prst="rect">
            <a:avLst/>
          </a:prstGeom>
        </p:spPr>
        <p:txBody>
          <a:bodyPr vert="horz" lIns="91440" tIns="45720" rIns="91440" bIns="45720" rtlCol="0" anchor="ctr"/>
          <a:lstStyle>
            <a:lvl1pPr algn="r">
              <a:defRPr sz="1100">
                <a:solidFill>
                  <a:schemeClr val="tx1"/>
                </a:solidFill>
              </a:defRPr>
            </a:lvl1pPr>
          </a:lstStyle>
          <a:p>
            <a:fld id="{C8B93266-8FB4-430B-8AE3-3A53F50E1A0B}" type="datetime1">
              <a:rPr lang="en-US" smtClean="0"/>
              <a:pPr/>
              <a:t>10/15/2023</a:t>
            </a:fld>
            <a:endParaRPr lang="en-US" dirty="0"/>
          </a:p>
        </p:txBody>
      </p:sp>
      <p:sp>
        <p:nvSpPr>
          <p:cNvPr id="6" name="Slide Number Placeholder 5"/>
          <p:cNvSpPr>
            <a:spLocks noGrp="1"/>
          </p:cNvSpPr>
          <p:nvPr>
            <p:ph type="sldNum" sz="quarter" idx="4"/>
          </p:nvPr>
        </p:nvSpPr>
        <p:spPr>
          <a:xfrm>
            <a:off x="10198358" y="6419462"/>
            <a:ext cx="698241" cy="238902"/>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
        <p:nvSpPr>
          <p:cNvPr id="8" name="Rectangle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w3.org/" TargetMode="External"/><Relationship Id="rId2" Type="http://schemas.openxmlformats.org/officeDocument/2006/relationships/hyperlink" Target="https://topdev.vn/blog/html-la-gi/"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0"/>
            <a:ext cx="8046720" cy="2299063"/>
          </a:xfrm>
        </p:spPr>
        <p:txBody>
          <a:bodyPr>
            <a:normAutofit/>
          </a:bodyPr>
          <a:lstStyle/>
          <a:p>
            <a:pPr marL="0" marR="0" indent="450850" algn="ctr">
              <a:lnSpc>
                <a:spcPct val="115000"/>
              </a:lnSpc>
              <a:spcBef>
                <a:spcPts val="0"/>
              </a:spcBef>
              <a:spcAft>
                <a:spcPts val="800"/>
              </a:spcAft>
            </a:pPr>
            <a:r>
              <a:rPr lang="en-US" sz="2900" b="1" kern="100" dirty="0">
                <a:effectLst/>
                <a:latin typeface="Times New Roman" panose="02020603050405020304" pitchFamily="18" charset="0"/>
                <a:ea typeface="Calibri" panose="020F0502020204030204" pitchFamily="34" charset="0"/>
                <a:cs typeface="Times New Roman" panose="02020603050405020304" pitchFamily="18" charset="0"/>
              </a:rPr>
              <a:t>TRƯỜNG ĐẠI HỌC KIẾN TRÚC HÀ NỘI</a:t>
            </a: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
            </a:r>
            <a:br>
              <a:rPr lang="en-US" sz="2900" kern="100" dirty="0">
                <a:effectLst/>
                <a:latin typeface="Calibri" panose="020F0502020204030204" pitchFamily="34" charset="0"/>
                <a:ea typeface="Calibri" panose="020F0502020204030204" pitchFamily="34" charset="0"/>
                <a:cs typeface="Times New Roman" panose="02020603050405020304" pitchFamily="18" charset="0"/>
              </a:rPr>
            </a:br>
            <a:r>
              <a:rPr lang="en-US" sz="2900" b="1" kern="100" dirty="0">
                <a:effectLst/>
                <a:latin typeface="Times New Roman" panose="02020603050405020304" pitchFamily="18" charset="0"/>
                <a:ea typeface="Calibri" panose="020F0502020204030204" pitchFamily="34" charset="0"/>
                <a:cs typeface="Times New Roman" panose="02020603050405020304" pitchFamily="18" charset="0"/>
              </a:rPr>
              <a:t>KHOA </a:t>
            </a:r>
            <a:r>
              <a:rPr lang="vi-VN" sz="2900" b="1" kern="100" dirty="0">
                <a:effectLst/>
                <a:latin typeface="Times New Roman" panose="02020603050405020304" pitchFamily="18" charset="0"/>
                <a:ea typeface="Calibri" panose="020F0502020204030204" pitchFamily="34" charset="0"/>
                <a:cs typeface="Times New Roman" panose="02020603050405020304" pitchFamily="18" charset="0"/>
              </a:rPr>
              <a:t>CÔNG NGHỆ THÔNG TIN</a:t>
            </a: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
            </a:r>
            <a:br>
              <a:rPr lang="en-US" sz="2900" kern="100" dirty="0">
                <a:effectLst/>
                <a:latin typeface="Calibri" panose="020F0502020204030204" pitchFamily="34" charset="0"/>
                <a:ea typeface="Calibri" panose="020F0502020204030204" pitchFamily="34" charset="0"/>
                <a:cs typeface="Times New Roman" panose="02020603050405020304" pitchFamily="18" charset="0"/>
              </a:rPr>
            </a:br>
            <a:r>
              <a:rPr lang="vi-VN" sz="2900" dirty="0">
                <a:latin typeface="Times New Roman" panose="02020603050405020304" pitchFamily="18" charset="0"/>
                <a:cs typeface="Times New Roman" panose="02020603050405020304" pitchFamily="18" charset="0"/>
              </a:rPr>
              <a:t/>
            </a:r>
            <a:br>
              <a:rPr lang="vi-VN" sz="2900" dirty="0">
                <a:latin typeface="Times New Roman" panose="02020603050405020304" pitchFamily="18" charset="0"/>
                <a:cs typeface="Times New Roman" panose="02020603050405020304" pitchFamily="18" charset="0"/>
              </a:rPr>
            </a:br>
            <a:endParaRPr lang="en-US" sz="2900" dirty="0">
              <a:latin typeface="Times New Roman" panose="02020603050405020304" pitchFamily="18" charset="0"/>
              <a:cs typeface="Times New Roman" panose="02020603050405020304" pitchFamily="18" charset="0"/>
            </a:endParaRPr>
          </a:p>
        </p:txBody>
      </p:sp>
      <p:pic>
        <p:nvPicPr>
          <p:cNvPr id="4" name="Picture 3" descr="A blue and white logo&#10;&#10;Description automatically generated with low confidence">
            <a:extLst>
              <a:ext uri="{FF2B5EF4-FFF2-40B4-BE49-F238E27FC236}">
                <a16:creationId xmlns:a16="http://schemas.microsoft.com/office/drawing/2014/main" id="{97A8667A-D552-1386-3E1C-C0E01FFA99B1}"/>
              </a:ext>
            </a:extLst>
          </p:cNvPr>
          <p:cNvPicPr/>
          <p:nvPr/>
        </p:nvPicPr>
        <p:blipFill>
          <a:blip r:embed="rId2"/>
          <a:srcRect/>
          <a:stretch>
            <a:fillRect/>
          </a:stretch>
        </p:blipFill>
        <p:spPr>
          <a:xfrm>
            <a:off x="113665" y="65769"/>
            <a:ext cx="1540964" cy="1362438"/>
          </a:xfrm>
          <a:prstGeom prst="rect">
            <a:avLst/>
          </a:prstGeom>
          <a:ln/>
        </p:spPr>
      </p:pic>
      <p:sp>
        <p:nvSpPr>
          <p:cNvPr id="5" name="TextBox 4">
            <a:extLst>
              <a:ext uri="{FF2B5EF4-FFF2-40B4-BE49-F238E27FC236}">
                <a16:creationId xmlns:a16="http://schemas.microsoft.com/office/drawing/2014/main" id="{9B30B2DF-02C7-0DC9-804F-99801410669E}"/>
              </a:ext>
            </a:extLst>
          </p:cNvPr>
          <p:cNvSpPr txBox="1"/>
          <p:nvPr/>
        </p:nvSpPr>
        <p:spPr>
          <a:xfrm>
            <a:off x="1794719" y="1823666"/>
            <a:ext cx="9362720" cy="1569660"/>
          </a:xfrm>
          <a:prstGeom prst="rect">
            <a:avLst/>
          </a:prstGeom>
          <a:noFill/>
        </p:spPr>
        <p:txBody>
          <a:bodyPr wrap="square" rtlCol="0">
            <a:spAutoFit/>
          </a:bodyPr>
          <a:lstStyle/>
          <a:p>
            <a:r>
              <a:rPr lang="vi-VN" sz="3200" dirty="0"/>
              <a:t>MÔN    : CÔNG NGHỆ WEB</a:t>
            </a:r>
          </a:p>
          <a:p>
            <a:endParaRPr lang="vi-VN" sz="3200" dirty="0"/>
          </a:p>
          <a:p>
            <a:r>
              <a:rPr lang="vi-VN" sz="3200" dirty="0"/>
              <a:t>ĐỀ TÀI : Thiết kế website Quản lý bán hàng</a:t>
            </a:r>
            <a:endParaRPr lang="en-US" sz="3200" dirty="0"/>
          </a:p>
        </p:txBody>
      </p:sp>
      <p:sp>
        <p:nvSpPr>
          <p:cNvPr id="6" name="TextBox 5">
            <a:extLst>
              <a:ext uri="{FF2B5EF4-FFF2-40B4-BE49-F238E27FC236}">
                <a16:creationId xmlns:a16="http://schemas.microsoft.com/office/drawing/2014/main" id="{4DA512BA-42A8-24AC-FF09-D2204B5CB814}"/>
              </a:ext>
            </a:extLst>
          </p:cNvPr>
          <p:cNvSpPr txBox="1"/>
          <p:nvPr/>
        </p:nvSpPr>
        <p:spPr>
          <a:xfrm>
            <a:off x="3197561" y="3832979"/>
            <a:ext cx="5413533" cy="3139321"/>
          </a:xfrm>
          <a:prstGeom prst="rect">
            <a:avLst/>
          </a:prstGeom>
          <a:noFill/>
        </p:spPr>
        <p:txBody>
          <a:bodyPr wrap="none" rtlCol="0">
            <a:spAutoFit/>
          </a:bodyPr>
          <a:lstStyle/>
          <a:p>
            <a:r>
              <a:rPr lang="vi-VN" dirty="0"/>
              <a:t>Giảng viên hướng dẫn     : Nguyễn Thị Hạnh</a:t>
            </a:r>
          </a:p>
          <a:p>
            <a:endParaRPr lang="vi-VN" dirty="0"/>
          </a:p>
          <a:p>
            <a:r>
              <a:rPr lang="vi-VN" dirty="0"/>
              <a:t>Nhóm sinh viên thực hiện: Nhóm 7</a:t>
            </a:r>
          </a:p>
          <a:p>
            <a:r>
              <a:rPr lang="vi-VN" dirty="0"/>
              <a:t>                                     </a:t>
            </a:r>
          </a:p>
          <a:p>
            <a:r>
              <a:rPr lang="vi-VN" dirty="0"/>
              <a:t>                                     1. Hà Minh Hưng</a:t>
            </a:r>
          </a:p>
          <a:p>
            <a:r>
              <a:rPr lang="vi-VN" dirty="0"/>
              <a:t>                                     2. Hoàng Tuấn Vũ</a:t>
            </a:r>
          </a:p>
          <a:p>
            <a:r>
              <a:rPr lang="vi-VN" dirty="0"/>
              <a:t>                                     3. Phạm Tuấn Anh</a:t>
            </a:r>
          </a:p>
          <a:p>
            <a:endParaRPr lang="vi-VN" dirty="0"/>
          </a:p>
          <a:p>
            <a:r>
              <a:rPr lang="vi-VN" dirty="0"/>
              <a:t>                   </a:t>
            </a:r>
          </a:p>
          <a:p>
            <a:endParaRPr lang="vi-VN" dirty="0"/>
          </a:p>
          <a:p>
            <a:endParaRPr lang="en-US" dirty="0"/>
          </a:p>
        </p:txBody>
      </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1F6C86-8ED3-828E-2CC6-421CA83D78D4}"/>
              </a:ext>
            </a:extLst>
          </p:cNvPr>
          <p:cNvSpPr txBox="1"/>
          <p:nvPr/>
        </p:nvSpPr>
        <p:spPr>
          <a:xfrm>
            <a:off x="391294" y="477956"/>
            <a:ext cx="10558049" cy="1713290"/>
          </a:xfrm>
          <a:prstGeom prst="rect">
            <a:avLst/>
          </a:prstGeom>
          <a:noFill/>
        </p:spPr>
        <p:txBody>
          <a:bodyPr wrap="square" rtlCol="0">
            <a:spAutoFit/>
          </a:bodyPr>
          <a:lstStyle/>
          <a:p>
            <a:pPr marL="0" marR="0">
              <a:spcBef>
                <a:spcPts val="200"/>
              </a:spcBef>
              <a:spcAft>
                <a:spcPts val="0"/>
              </a:spcAft>
            </a:pPr>
            <a:r>
              <a:rPr lang="vi-VN" sz="2800" b="1" kern="100" dirty="0">
                <a:effectLst/>
                <a:latin typeface="Times New Roman" panose="02020603050405020304" pitchFamily="18" charset="0"/>
                <a:ea typeface="DengXian Light" panose="020B0503020204020204" pitchFamily="2" charset="-122"/>
                <a:cs typeface="Times New Roman" panose="02020603050405020304" pitchFamily="18" charset="0"/>
              </a:rPr>
              <a:t>3.2. Hướng dẫn tạo biến ,hàm và sử dụng sự kiện </a:t>
            </a:r>
            <a:endParaRPr lang="en-US" sz="28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342900" marR="0" indent="-342900" algn="just">
              <a:spcBef>
                <a:spcPts val="0"/>
              </a:spcBef>
              <a:spcAft>
                <a:spcPts val="800"/>
              </a:spcAft>
              <a:buAutoNum type="alphaLcPeriod"/>
            </a:pPr>
            <a:r>
              <a:rPr lang="vi-VN" sz="2800" b="1" kern="100" dirty="0">
                <a:effectLst/>
                <a:latin typeface="Times New Roman" panose="02020603050405020304" pitchFamily="18" charset="0"/>
                <a:ea typeface="Calibri" panose="020F0502020204030204" pitchFamily="34" charset="0"/>
                <a:cs typeface="Times New Roman" panose="02020603050405020304" pitchFamily="18" charset="0"/>
              </a:rPr>
              <a:t>Tạo biến JavaScript </a:t>
            </a:r>
          </a:p>
          <a:p>
            <a:pPr marR="0" algn="just">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Rectangle 1">
            <a:extLst>
              <a:ext uri="{FF2B5EF4-FFF2-40B4-BE49-F238E27FC236}">
                <a16:creationId xmlns:a16="http://schemas.microsoft.com/office/drawing/2014/main" id="{B44BF043-90FA-9868-8B6E-B51F6CB3FE9F}"/>
              </a:ext>
            </a:extLst>
          </p:cNvPr>
          <p:cNvSpPr>
            <a:spLocks noChangeArrowheads="1"/>
          </p:cNvSpPr>
          <p:nvPr/>
        </p:nvSpPr>
        <p:spPr bwMode="auto">
          <a:xfrm>
            <a:off x="483576" y="1386726"/>
            <a:ext cx="10199078" cy="1384995"/>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t>
            </a:r>
            <a:r>
              <a:rPr kumimoji="0" lang="vi-VN"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báo và khởi tạo biến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b="1"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var</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varName1 = </a:t>
            </a:r>
            <a:r>
              <a:rPr kumimoji="0" lang="vi-VN" altLang="en-US" b="0" i="0" u="none" strike="noStrike" cap="none" normalizeH="0" baseline="0" dirty="0">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dirty="0">
                <a:ln>
                  <a:noFill/>
                </a:ln>
                <a:solidFill>
                  <a:srgbClr val="697070"/>
                </a:solidFill>
                <a:effectLst/>
                <a:latin typeface="Times New Roman" panose="02020603050405020304" pitchFamily="18" charset="0"/>
                <a:ea typeface="Times New Roman" panose="02020603050405020304" pitchFamily="18" charset="0"/>
                <a:cs typeface="Times New Roman" panose="02020603050405020304" pitchFamily="18" charset="0"/>
              </a:rPr>
              <a:t>// khai báo và khởi tạo biến với từ khóa var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b="1"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let</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v</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arName2;        </a:t>
            </a:r>
            <a:r>
              <a:rPr kumimoji="0" lang="vi-VN" altLang="en-US" b="0" i="0" u="none" strike="noStrike" cap="none" normalizeH="0" baseline="0" dirty="0">
                <a:ln>
                  <a:noFill/>
                </a:ln>
                <a:solidFill>
                  <a:srgbClr val="697070"/>
                </a:solidFill>
                <a:effectLst/>
                <a:latin typeface="Times New Roman" panose="02020603050405020304" pitchFamily="18" charset="0"/>
                <a:ea typeface="Times New Roman" panose="02020603050405020304" pitchFamily="18" charset="0"/>
                <a:cs typeface="Times New Roman" panose="02020603050405020304" pitchFamily="18" charset="0"/>
              </a:rPr>
              <a:t>// khai báo và không khởi tạo giá trị ban đầu</a:t>
            </a: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varName2 = </a:t>
            </a:r>
            <a:r>
              <a:rPr kumimoji="0" lang="vi-VN" altLang="en-US" b="0" i="0" u="none" strike="noStrike" cap="none" normalizeH="0" baseline="0" dirty="0">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dirty="0">
                <a:ln>
                  <a:noFill/>
                </a:ln>
                <a:solidFill>
                  <a:srgbClr val="697070"/>
                </a:solidFill>
                <a:effectLst/>
                <a:latin typeface="Times New Roman" panose="02020603050405020304" pitchFamily="18" charset="0"/>
                <a:ea typeface="Times New Roman" panose="02020603050405020304" pitchFamily="18" charset="0"/>
                <a:cs typeface="Times New Roman" panose="02020603050405020304" pitchFamily="18" charset="0"/>
              </a:rPr>
              <a:t>// gán giá trị</a:t>
            </a: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b="1"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const</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v</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arName3 = </a:t>
            </a:r>
            <a:r>
              <a:rPr kumimoji="0" lang="vi-VN" altLang="en-US" b="0" i="0" u="none" strike="noStrike" cap="none" normalizeH="0" baseline="0" dirty="0">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vi-VN" altLang="en-US" b="0" i="0" u="none" strike="noStrike" cap="none" normalizeH="0" baseline="0" dirty="0">
                <a:ln>
                  <a:noFill/>
                </a:ln>
                <a:solidFill>
                  <a:srgbClr val="697070"/>
                </a:solidFill>
                <a:effectLst/>
                <a:latin typeface="Times New Roman" panose="02020603050405020304" pitchFamily="18" charset="0"/>
                <a:ea typeface="Times New Roman" panose="02020603050405020304" pitchFamily="18" charset="0"/>
                <a:cs typeface="Times New Roman" panose="02020603050405020304" pitchFamily="18" charset="0"/>
              </a:rPr>
              <a:t>/ khai báo và khởi tạo biến với từ khóa const</a:t>
            </a:r>
            <a:endParaRPr kumimoji="0" lang="vi-VN"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A0472FC-B88C-0CD2-C103-020F04174DBD}"/>
              </a:ext>
            </a:extLst>
          </p:cNvPr>
          <p:cNvSpPr txBox="1"/>
          <p:nvPr/>
        </p:nvSpPr>
        <p:spPr>
          <a:xfrm>
            <a:off x="391294" y="3045496"/>
            <a:ext cx="11214552" cy="2226250"/>
          </a:xfrm>
          <a:prstGeom prst="rect">
            <a:avLst/>
          </a:prstGeom>
          <a:noFill/>
        </p:spPr>
        <p:txBody>
          <a:bodyPr wrap="square" rtlCol="0">
            <a:spAutoFit/>
          </a:bodyPr>
          <a:lstStyle/>
          <a:p>
            <a:pPr marL="0" marR="0" algn="just">
              <a:spcBef>
                <a:spcPts val="0"/>
              </a:spcBef>
              <a:spcAft>
                <a:spcPts val="800"/>
              </a:spcAft>
            </a:pPr>
            <a:r>
              <a:rPr lang="vi-V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2800" b="1" kern="100" dirty="0">
                <a:effectLst/>
                <a:latin typeface="Times New Roman" panose="02020603050405020304" pitchFamily="18" charset="0"/>
                <a:ea typeface="Calibri" panose="020F0502020204030204" pitchFamily="34" charset="0"/>
                <a:cs typeface="Times New Roman" panose="02020603050405020304" pitchFamily="18" charset="0"/>
              </a:rPr>
              <a:t>b. Tạo hàm JavaScript </a:t>
            </a:r>
            <a:endParaRPr lang="en-US" sz="2800" b="1"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800"/>
              </a:spcAft>
            </a:pPr>
            <a:endParaRPr lang="en-US" sz="2800" b="1" kern="100" dirty="0" smtClean="0">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800"/>
              </a:spcAft>
            </a:pPr>
            <a:endParaRPr lang="en-US" sz="2800" b="1"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53063" y="3625971"/>
            <a:ext cx="7069867" cy="1482360"/>
          </a:xfrm>
          <a:prstGeom prst="rect">
            <a:avLst/>
          </a:prstGeom>
        </p:spPr>
      </p:pic>
    </p:spTree>
    <p:extLst>
      <p:ext uri="{BB962C8B-B14F-4D97-AF65-F5344CB8AC3E}">
        <p14:creationId xmlns:p14="http://schemas.microsoft.com/office/powerpoint/2010/main" val="240526284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2E1B4B-0FC8-6EE2-F4A1-DF6B7EA4CECA}"/>
              </a:ext>
            </a:extLst>
          </p:cNvPr>
          <p:cNvSpPr txBox="1"/>
          <p:nvPr/>
        </p:nvSpPr>
        <p:spPr>
          <a:xfrm>
            <a:off x="566057" y="348343"/>
            <a:ext cx="8557151" cy="4565352"/>
          </a:xfrm>
          <a:prstGeom prst="rect">
            <a:avLst/>
          </a:prstGeom>
          <a:noFill/>
        </p:spPr>
        <p:txBody>
          <a:bodyPr wrap="none" rtlCol="0">
            <a:spAutoFit/>
          </a:bodyPr>
          <a:lstStyle/>
          <a:p>
            <a:pPr>
              <a:spcBef>
                <a:spcPts val="200"/>
              </a:spcBef>
            </a:pPr>
            <a: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t>4. HTML , Forms và Input Elements</a:t>
            </a:r>
            <a:endParaRPr lang="en-US" sz="18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200"/>
              </a:spcBef>
              <a:spcAft>
                <a:spcPts val="0"/>
              </a:spcAft>
            </a:pPr>
            <a:endPar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200"/>
              </a:spcBef>
              <a:spcAft>
                <a:spcPts val="0"/>
              </a:spcAft>
            </a:pPr>
            <a: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t>4.1. Hướng dẫn cách tạo biểu mẫu HTML đơn giản với các phần tử nhập liệu như ô</a:t>
            </a:r>
            <a:b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br>
            <a: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t>văn bản, ô chọn, và nút gửi.</a:t>
            </a:r>
            <a:endParaRPr lang="en-US" sz="18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radio: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&lt;input type="radio"&gt;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radio.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radio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lựa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Submit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&lt;input type="submit"&gt;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mẫu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mẫu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mẫu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trang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server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script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mẫu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action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form.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203039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054A64-4622-7DDC-259D-1CA5B766585C}"/>
              </a:ext>
            </a:extLst>
          </p:cNvPr>
          <p:cNvSpPr txBox="1"/>
          <p:nvPr/>
        </p:nvSpPr>
        <p:spPr>
          <a:xfrm>
            <a:off x="234032" y="114817"/>
            <a:ext cx="11957968" cy="5786199"/>
          </a:xfrm>
          <a:prstGeom prst="rect">
            <a:avLst/>
          </a:prstGeom>
          <a:noFill/>
        </p:spPr>
        <p:txBody>
          <a:bodyPr wrap="square" rtlCol="0">
            <a:spAutoFit/>
          </a:bodyPr>
          <a:lstStyle/>
          <a:p>
            <a:pPr marL="0" marR="0">
              <a:spcBef>
                <a:spcPts val="1200"/>
              </a:spcBef>
              <a:spcAft>
                <a:spcPts val="0"/>
              </a:spcAft>
            </a:pPr>
            <a:r>
              <a:rPr lang="vi-VN" sz="2400" b="1" kern="100" dirty="0">
                <a:effectLst/>
                <a:latin typeface="Times New Roman" panose="02020603050405020304" pitchFamily="18" charset="0"/>
                <a:ea typeface="DengXian Light" panose="020B0503020204020204" pitchFamily="2" charset="-122"/>
                <a:cs typeface="Times New Roman" panose="02020603050405020304" pitchFamily="18" charset="0"/>
              </a:rPr>
              <a:t>5. Quy trình phát triển web</a:t>
            </a:r>
            <a:endParaRPr lang="en-US" sz="24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200"/>
              </a:spcBef>
              <a:spcAft>
                <a:spcPts val="0"/>
              </a:spcAft>
            </a:pPr>
            <a:endParaRPr lang="vi-VN" sz="24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200"/>
              </a:spcBef>
              <a:spcAft>
                <a:spcPts val="0"/>
              </a:spcAft>
            </a:pPr>
            <a:r>
              <a:rPr lang="vi-VN" sz="2400" b="1" kern="100" dirty="0">
                <a:effectLst/>
                <a:latin typeface="Times New Roman" panose="02020603050405020304" pitchFamily="18" charset="0"/>
                <a:ea typeface="DengXian Light" panose="020B0503020204020204" pitchFamily="2" charset="-122"/>
                <a:cs typeface="Times New Roman" panose="02020603050405020304" pitchFamily="18" charset="0"/>
              </a:rPr>
              <a:t>5.1. Giới thiệu về quy trình phát triển web từ lập kế hoạch đến triển khai trang web.</a:t>
            </a:r>
            <a:endParaRPr lang="en-US" sz="24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lgn="just">
              <a:spcBef>
                <a:spcPts val="0"/>
              </a:spcBef>
              <a:spcAft>
                <a:spcPts val="800"/>
              </a:spcAft>
            </a:pPr>
            <a:r>
              <a:rPr lang="vi-VN" sz="2400" b="1" kern="100" dirty="0">
                <a:effectLst/>
                <a:latin typeface="Times New Roman" panose="02020603050405020304" pitchFamily="18" charset="0"/>
                <a:ea typeface="Calibri" panose="020F0502020204030204" pitchFamily="34" charset="0"/>
                <a:cs typeface="Times New Roman" panose="02020603050405020304" pitchFamily="18" charset="0"/>
              </a:rPr>
              <a:t>* Quy trình phát triển web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1.</a:t>
            </a:r>
            <a:r>
              <a:rPr lang="vi-VN" sz="2000" b="1" dirty="0" smtClean="0">
                <a:latin typeface="Times New Roman" panose="02020603050405020304" pitchFamily="18" charset="0"/>
                <a:cs typeface="Times New Roman" panose="02020603050405020304" pitchFamily="18" charset="0"/>
              </a:rPr>
              <a:t>Lập </a:t>
            </a:r>
            <a:r>
              <a:rPr lang="vi-VN" sz="2000" b="1" dirty="0">
                <a:latin typeface="Times New Roman" panose="02020603050405020304" pitchFamily="18" charset="0"/>
                <a:cs typeface="Times New Roman" panose="02020603050405020304" pitchFamily="18" charset="0"/>
              </a:rPr>
              <a:t>kế hoạch và phân </a:t>
            </a:r>
            <a:r>
              <a:rPr lang="vi-VN" sz="2000" b="1" dirty="0" smtClean="0">
                <a:latin typeface="Times New Roman" panose="02020603050405020304" pitchFamily="18" charset="0"/>
                <a:cs typeface="Times New Roman" panose="02020603050405020304" pitchFamily="18" charset="0"/>
              </a:rPr>
              <a:t>tích</a:t>
            </a:r>
            <a:endParaRPr lang="en-US" sz="2000" b="1" dirty="0" smtClean="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2.</a:t>
            </a:r>
            <a:r>
              <a:rPr lang="vi-VN" sz="2000" b="1" dirty="0" smtClean="0">
                <a:latin typeface="Times New Roman" panose="02020603050405020304" pitchFamily="18" charset="0"/>
                <a:cs typeface="Times New Roman" panose="02020603050405020304" pitchFamily="18" charset="0"/>
              </a:rPr>
              <a:t>Thiết </a:t>
            </a:r>
            <a:r>
              <a:rPr lang="vi-VN" sz="2000" b="1" dirty="0">
                <a:latin typeface="Times New Roman" panose="02020603050405020304" pitchFamily="18" charset="0"/>
                <a:cs typeface="Times New Roman" panose="02020603050405020304" pitchFamily="18" charset="0"/>
              </a:rPr>
              <a:t>kế:</a:t>
            </a:r>
            <a:endParaRPr lang="vi-VN" sz="2000" dirty="0">
              <a:latin typeface="Times New Roman" panose="02020603050405020304" pitchFamily="18" charset="0"/>
              <a:cs typeface="Times New Roman" panose="02020603050405020304" pitchFamily="18" charset="0"/>
            </a:endParaRPr>
          </a:p>
          <a:p>
            <a:pPr lvl="1"/>
            <a:endParaRPr lang="vi-VN"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3.</a:t>
            </a:r>
            <a:r>
              <a:rPr lang="vi-VN" sz="2000" b="1" dirty="0" smtClean="0">
                <a:latin typeface="Times New Roman" panose="02020603050405020304" pitchFamily="18" charset="0"/>
                <a:cs typeface="Times New Roman" panose="02020603050405020304" pitchFamily="18" charset="0"/>
              </a:rPr>
              <a:t>Phát </a:t>
            </a:r>
            <a:r>
              <a:rPr lang="vi-VN" sz="2000" b="1" dirty="0">
                <a:latin typeface="Times New Roman" panose="02020603050405020304" pitchFamily="18" charset="0"/>
                <a:cs typeface="Times New Roman" panose="02020603050405020304" pitchFamily="18" charset="0"/>
              </a:rPr>
              <a:t>triển:</a:t>
            </a:r>
            <a:endParaRPr lang="vi-VN" sz="2000" dirty="0">
              <a:latin typeface="Times New Roman" panose="02020603050405020304" pitchFamily="18" charset="0"/>
              <a:cs typeface="Times New Roman" panose="02020603050405020304" pitchFamily="18" charset="0"/>
            </a:endParaRPr>
          </a:p>
          <a:p>
            <a:pPr lvl="1"/>
            <a:endParaRPr lang="vi-VN"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4.</a:t>
            </a:r>
            <a:r>
              <a:rPr lang="vi-VN" sz="2000" b="1" dirty="0" smtClean="0">
                <a:latin typeface="Times New Roman" panose="02020603050405020304" pitchFamily="18" charset="0"/>
                <a:cs typeface="Times New Roman" panose="02020603050405020304" pitchFamily="18" charset="0"/>
              </a:rPr>
              <a:t>Kiểm </a:t>
            </a:r>
            <a:r>
              <a:rPr lang="vi-VN" sz="2000" b="1" dirty="0">
                <a:latin typeface="Times New Roman" panose="02020603050405020304" pitchFamily="18" charset="0"/>
                <a:cs typeface="Times New Roman" panose="02020603050405020304" pitchFamily="18" charset="0"/>
              </a:rPr>
              <a:t>tra và kiểm định:</a:t>
            </a:r>
            <a:endParaRPr lang="vi-VN" sz="2000" dirty="0">
              <a:latin typeface="Times New Roman" panose="02020603050405020304" pitchFamily="18" charset="0"/>
              <a:cs typeface="Times New Roman" panose="02020603050405020304" pitchFamily="18" charset="0"/>
            </a:endParaRPr>
          </a:p>
          <a:p>
            <a:pPr lvl="1"/>
            <a:endParaRPr lang="vi-VN"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5.</a:t>
            </a:r>
            <a:r>
              <a:rPr lang="vi-VN" sz="2000" b="1" dirty="0" smtClean="0">
                <a:latin typeface="Times New Roman" panose="02020603050405020304" pitchFamily="18" charset="0"/>
                <a:cs typeface="Times New Roman" panose="02020603050405020304" pitchFamily="18" charset="0"/>
              </a:rPr>
              <a:t>Triển </a:t>
            </a:r>
            <a:r>
              <a:rPr lang="vi-VN" sz="2000" b="1" dirty="0">
                <a:latin typeface="Times New Roman" panose="02020603050405020304" pitchFamily="18" charset="0"/>
                <a:cs typeface="Times New Roman" panose="02020603050405020304" pitchFamily="18" charset="0"/>
              </a:rPr>
              <a:t>khai và chạy thử:</a:t>
            </a:r>
            <a:endParaRPr lang="vi-VN" sz="2000" dirty="0">
              <a:latin typeface="Times New Roman" panose="02020603050405020304" pitchFamily="18" charset="0"/>
              <a:cs typeface="Times New Roman" panose="02020603050405020304" pitchFamily="18" charset="0"/>
            </a:endParaRPr>
          </a:p>
          <a:p>
            <a:pPr lvl="1"/>
            <a:endParaRPr lang="vi-VN"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6.</a:t>
            </a:r>
            <a:r>
              <a:rPr lang="vi-VN" sz="2000" b="1" dirty="0" smtClean="0">
                <a:latin typeface="Times New Roman" panose="02020603050405020304" pitchFamily="18" charset="0"/>
                <a:cs typeface="Times New Roman" panose="02020603050405020304" pitchFamily="18" charset="0"/>
              </a:rPr>
              <a:t>Phát </a:t>
            </a:r>
            <a:r>
              <a:rPr lang="vi-VN" sz="2000" b="1" dirty="0">
                <a:latin typeface="Times New Roman" panose="02020603050405020304" pitchFamily="18" charset="0"/>
                <a:cs typeface="Times New Roman" panose="02020603050405020304" pitchFamily="18" charset="0"/>
              </a:rPr>
              <a:t>hành và quản lý:</a:t>
            </a:r>
            <a:endParaRPr lang="vi-VN" sz="2000" dirty="0">
              <a:latin typeface="Times New Roman" panose="02020603050405020304" pitchFamily="18" charset="0"/>
              <a:cs typeface="Times New Roman" panose="02020603050405020304" pitchFamily="18" charset="0"/>
            </a:endParaRPr>
          </a:p>
          <a:p>
            <a:pPr marL="0" marR="0"/>
            <a:endParaRPr lang="en-US" sz="1300" dirty="0">
              <a:effectLst/>
              <a:latin typeface="Times New Roman" panose="02020603050405020304" pitchFamily="18" charset="0"/>
              <a:ea typeface="Times New Roman" panose="02020603050405020304" pitchFamily="18" charset="0"/>
            </a:endParaRPr>
          </a:p>
          <a:p>
            <a:pPr marL="0" marR="0"/>
            <a:endParaRPr lang="en-US" sz="13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391619630"/>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A1A121-07B2-AC68-840D-1F767D896F1A}"/>
              </a:ext>
            </a:extLst>
          </p:cNvPr>
          <p:cNvSpPr txBox="1"/>
          <p:nvPr/>
        </p:nvSpPr>
        <p:spPr>
          <a:xfrm>
            <a:off x="817507" y="842786"/>
            <a:ext cx="10877006"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F89015DC-15E9-72AC-BB15-B8F9240DA17F}"/>
              </a:ext>
            </a:extLst>
          </p:cNvPr>
          <p:cNvSpPr txBox="1"/>
          <p:nvPr/>
        </p:nvSpPr>
        <p:spPr>
          <a:xfrm>
            <a:off x="355954" y="567522"/>
            <a:ext cx="11338559" cy="4842351"/>
          </a:xfrm>
          <a:prstGeom prst="rect">
            <a:avLst/>
          </a:prstGeom>
          <a:noFill/>
        </p:spPr>
        <p:txBody>
          <a:bodyPr wrap="square" rtlCol="0">
            <a:spAutoFit/>
          </a:bodyPr>
          <a:lstStyle/>
          <a:p>
            <a:pPr marL="0" marR="0">
              <a:spcBef>
                <a:spcPts val="200"/>
              </a:spcBef>
              <a:spcAft>
                <a:spcPts val="0"/>
              </a:spcAft>
            </a:pPr>
            <a:r>
              <a:rPr lang="vi-VN" sz="24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5.</a:t>
            </a:r>
            <a:r>
              <a:rPr lang="en-US" sz="24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2</a:t>
            </a:r>
            <a:r>
              <a:rPr lang="vi-VN" sz="24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a:t>
            </a:r>
            <a:r>
              <a:rPr lang="vi-VN" sz="2400" b="1" kern="100" dirty="0" smtClean="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 </a:t>
            </a:r>
            <a:r>
              <a:rPr lang="vi-VN" sz="2400" b="1" kern="100" dirty="0">
                <a:effectLst/>
                <a:latin typeface="Times New Roman" panose="02020603050405020304" pitchFamily="18" charset="0"/>
                <a:ea typeface="DengXian Light" panose="020B0503020204020204" pitchFamily="2" charset="-122"/>
                <a:cs typeface="Times New Roman" panose="02020603050405020304" pitchFamily="18" charset="0"/>
              </a:rPr>
              <a:t>Hướng dẫn về vai trò và trách nhiệm của từng thành viên trong nhóm, bao gồm</a:t>
            </a:r>
            <a:br>
              <a:rPr lang="vi-VN" sz="2400" b="1" kern="100" dirty="0">
                <a:effectLst/>
                <a:latin typeface="Times New Roman" panose="02020603050405020304" pitchFamily="18" charset="0"/>
                <a:ea typeface="DengXian Light" panose="020B0503020204020204" pitchFamily="2" charset="-122"/>
                <a:cs typeface="Times New Roman" panose="02020603050405020304" pitchFamily="18" charset="0"/>
              </a:rPr>
            </a:br>
            <a:r>
              <a:rPr lang="vi-VN" sz="2400" b="1" kern="100" dirty="0">
                <a:effectLst/>
                <a:latin typeface="Times New Roman" panose="02020603050405020304" pitchFamily="18" charset="0"/>
                <a:ea typeface="DengXian Light" panose="020B0503020204020204" pitchFamily="2" charset="-122"/>
                <a:cs typeface="Times New Roman" panose="02020603050405020304" pitchFamily="18" charset="0"/>
              </a:rPr>
              <a:t>quản lý dự án và phát triển.</a:t>
            </a:r>
            <a:endParaRPr lang="en-US" sz="24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200"/>
              </a:spcBef>
              <a:spcAft>
                <a:spcPts val="0"/>
              </a:spcAft>
            </a:pPr>
            <a:r>
              <a:rPr lang="vi-VN" sz="16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5.</a:t>
            </a:r>
            <a:r>
              <a:rPr lang="en-US" sz="16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2</a:t>
            </a:r>
            <a:r>
              <a:rPr lang="vi-VN" sz="16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.1</a:t>
            </a:r>
            <a:r>
              <a:rPr lang="vi-VN" sz="1600" b="1" i="1" kern="100" dirty="0">
                <a:effectLst/>
                <a:latin typeface="Times New Roman" panose="02020603050405020304" pitchFamily="18" charset="0"/>
                <a:ea typeface="DengXian Light" panose="020B0503020204020204" pitchFamily="2" charset="-122"/>
                <a:cs typeface="Times New Roman" panose="02020603050405020304" pitchFamily="18" charset="0"/>
              </a:rPr>
              <a:t>. Quản lý dự án</a:t>
            </a:r>
            <a:endParaRPr lang="en-US" sz="1600" b="1" i="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lgn="just">
              <a:spcBef>
                <a:spcPts val="0"/>
              </a:spcBef>
              <a:spcAft>
                <a:spcPts val="800"/>
              </a:spcAft>
            </a:pPr>
            <a:r>
              <a:rPr lang="vi-VN" sz="1600" kern="100" dirty="0">
                <a:effectLst/>
                <a:latin typeface="Times New Roman" panose="02020603050405020304" pitchFamily="18" charset="0"/>
                <a:ea typeface="Calibri" panose="020F0502020204030204" pitchFamily="34" charset="0"/>
                <a:cs typeface="Times New Roman" panose="02020603050405020304" pitchFamily="18" charset="0"/>
              </a:rPr>
              <a:t>- Trưởng nhóm: Đóng vai trò lãnh đạo, phân phối công việc, quản lý công việc và thiết lập các mốc thời gian quan trọng cho dự án.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600" kern="100" dirty="0">
                <a:effectLst/>
                <a:latin typeface="Times New Roman" panose="02020603050405020304" pitchFamily="18" charset="0"/>
                <a:ea typeface="Calibri" panose="020F0502020204030204" pitchFamily="34" charset="0"/>
                <a:cs typeface="Times New Roman" panose="02020603050405020304" pitchFamily="18" charset="0"/>
              </a:rPr>
              <a:t>- Quản lý dự án: Chịu trách nhiệm chủ động lập kế hoạch, định hướng và giám sát toàn bộ quá trình dự án, bao gồm quản lý nguồn lực, theo dõi tiến độ, và đảm bảo việc hoàn thành dự án đúng theo yêu cầu và thời gian.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600" kern="100" dirty="0">
                <a:effectLst/>
                <a:latin typeface="Times New Roman" panose="02020603050405020304" pitchFamily="18" charset="0"/>
                <a:ea typeface="Calibri" panose="020F0502020204030204" pitchFamily="34" charset="0"/>
                <a:cs typeface="Times New Roman" panose="02020603050405020304" pitchFamily="18" charset="0"/>
              </a:rPr>
              <a:t>- Quản lý chất lượng: Đảm bảo chất lượng của công việc được thực hiện đúng theo yêu cầu khách hàng và tiêu chuẩn đã đề ra trong dự án.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200"/>
              </a:spcBef>
              <a:spcAft>
                <a:spcPts val="0"/>
              </a:spcAft>
            </a:pPr>
            <a:r>
              <a:rPr lang="vi-VN" sz="16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5.</a:t>
            </a:r>
            <a:r>
              <a:rPr lang="en-US" sz="16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2</a:t>
            </a:r>
            <a:r>
              <a:rPr lang="vi-VN" sz="16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.2</a:t>
            </a:r>
            <a:r>
              <a:rPr lang="vi-VN" sz="1600" b="1" i="1" kern="100" dirty="0">
                <a:effectLst/>
                <a:latin typeface="Times New Roman" panose="02020603050405020304" pitchFamily="18" charset="0"/>
                <a:ea typeface="DengXian Light" panose="020B0503020204020204" pitchFamily="2" charset="-122"/>
                <a:cs typeface="Times New Roman" panose="02020603050405020304" pitchFamily="18" charset="0"/>
              </a:rPr>
              <a:t>. Phát triển</a:t>
            </a:r>
            <a:endParaRPr lang="en-US" sz="1600" b="1" i="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lgn="just">
              <a:spcBef>
                <a:spcPts val="0"/>
              </a:spcBef>
              <a:spcAft>
                <a:spcPts val="800"/>
              </a:spcAft>
            </a:pPr>
            <a:r>
              <a:rPr lang="vi-VN" sz="1600" kern="100" dirty="0">
                <a:effectLst/>
                <a:latin typeface="Times New Roman" panose="02020603050405020304" pitchFamily="18" charset="0"/>
                <a:ea typeface="Calibri" panose="020F0502020204030204" pitchFamily="34" charset="0"/>
                <a:cs typeface="Times New Roman" panose="02020603050405020304" pitchFamily="18" charset="0"/>
              </a:rPr>
              <a:t>- Kiến trúc sư: Thiết kế, phân tích và xác định kiến trúc và cấu trúc tổ chức cho dự án. Kiến trúc sư tạo ra các sơ đồ, bản thiết kế và hướng dẫn cho các thành viên khác để phát triển sản phẩm, viết đặc tả, lựa chọn công nghệ, ngôn ngữ lập trình phù hợp cho dự án.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600" kern="100" dirty="0">
                <a:effectLst/>
                <a:latin typeface="Times New Roman" panose="02020603050405020304" pitchFamily="18" charset="0"/>
                <a:ea typeface="Calibri" panose="020F0502020204030204" pitchFamily="34" charset="0"/>
                <a:cs typeface="Times New Roman" panose="02020603050405020304" pitchFamily="18" charset="0"/>
              </a:rPr>
              <a:t>- Nhà phát triển: Làm Bố cục trang web - một bản phác họa đồ họa hoặc một thiết kế đồ họa thực tế. Chức năng chính của bố cục là thể hiện cấu trúc thông tin, trực quan hóa nội dung và các chức năng cơ </a:t>
            </a:r>
            <a:r>
              <a:rPr lang="vi-VN" sz="1600" kern="100" dirty="0" smtClean="0">
                <a:effectLst/>
                <a:latin typeface="Times New Roman" panose="02020603050405020304" pitchFamily="18" charset="0"/>
                <a:ea typeface="Calibri" panose="020F0502020204030204" pitchFamily="34" charset="0"/>
                <a:cs typeface="Times New Roman" panose="02020603050405020304" pitchFamily="18" charset="0"/>
              </a:rPr>
              <a:t>bản.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vi-VN" sz="1600" dirty="0">
                <a:effectLst/>
                <a:latin typeface="Times New Roman" panose="02020603050405020304" pitchFamily="18" charset="0"/>
                <a:ea typeface="Calibri" panose="020F0502020204030204" pitchFamily="34" charset="0"/>
              </a:rPr>
              <a:t>- Kiểm thử viên: Kiểm tra mọi biểu mẫu, mọi câu lệnh và kiểm tra lỗi chính tả của toàn bộ trang web. Sử dụng các tiêu chuẩn web chung để kiểm tra xem mã nguồn có đảm bảo sự tương thích giữa các trình duyệt hay không. </a:t>
            </a:r>
          </a:p>
          <a:p>
            <a:endParaRPr lang="en-US" sz="1600" dirty="0"/>
          </a:p>
        </p:txBody>
      </p:sp>
    </p:spTree>
    <p:extLst>
      <p:ext uri="{BB962C8B-B14F-4D97-AF65-F5344CB8AC3E}">
        <p14:creationId xmlns:p14="http://schemas.microsoft.com/office/powerpoint/2010/main" val="3011368200"/>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108940-DE69-28B1-02B5-9D00C13CB2B2}"/>
              </a:ext>
            </a:extLst>
          </p:cNvPr>
          <p:cNvSpPr txBox="1"/>
          <p:nvPr/>
        </p:nvSpPr>
        <p:spPr>
          <a:xfrm>
            <a:off x="3178628" y="2464525"/>
            <a:ext cx="6749143" cy="1631216"/>
          </a:xfrm>
          <a:prstGeom prst="rect">
            <a:avLst/>
          </a:prstGeom>
          <a:noFill/>
        </p:spPr>
        <p:txBody>
          <a:bodyPr wrap="square" rtlCol="0">
            <a:spAutoFit/>
          </a:bodyPr>
          <a:lstStyle/>
          <a:p>
            <a:r>
              <a:rPr lang="vi-VN" sz="5000" dirty="0">
                <a:solidFill>
                  <a:srgbClr val="FF0000"/>
                </a:solidFill>
              </a:rPr>
              <a:t>CẢM ƠN CÔ VÀ CÁC BẠN ĐÃ LẮNG NGHE</a:t>
            </a:r>
            <a:endParaRPr lang="en-US" sz="5000" dirty="0">
              <a:solidFill>
                <a:srgbClr val="FF0000"/>
              </a:solidFill>
            </a:endParaRPr>
          </a:p>
        </p:txBody>
      </p:sp>
    </p:spTree>
    <p:extLst>
      <p:ext uri="{BB962C8B-B14F-4D97-AF65-F5344CB8AC3E}">
        <p14:creationId xmlns:p14="http://schemas.microsoft.com/office/powerpoint/2010/main" val="2197718253"/>
      </p:ext>
    </p:extLst>
  </p:cSld>
  <p:clrMapOvr>
    <a:masterClrMapping/>
  </p:clrMapOvr>
  <p:transition spd="slow">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MỤC LỤC</a:t>
            </a:r>
            <a:endParaRPr lang="en-US" dirty="0"/>
          </a:p>
        </p:txBody>
      </p:sp>
      <p:sp>
        <p:nvSpPr>
          <p:cNvPr id="3" name="Content Placeholder 2"/>
          <p:cNvSpPr>
            <a:spLocks noGrp="1"/>
          </p:cNvSpPr>
          <p:nvPr>
            <p:ph idx="1"/>
          </p:nvPr>
        </p:nvSpPr>
        <p:spPr/>
        <p:txBody>
          <a:bodyPr>
            <a:normAutofit/>
          </a:bodyPr>
          <a:lstStyle/>
          <a:p>
            <a:pPr marL="45720" indent="0">
              <a:buNone/>
            </a:pPr>
            <a:r>
              <a:rPr lang="vi-VN" sz="2800" dirty="0">
                <a:latin typeface="+mj-lt"/>
              </a:rPr>
              <a:t>1. Giới thiệu về HTML</a:t>
            </a:r>
            <a:endParaRPr lang="en-US" sz="2800" dirty="0">
              <a:latin typeface="+mj-lt"/>
            </a:endParaRPr>
          </a:p>
          <a:p>
            <a:pPr marL="45720" indent="0">
              <a:buNone/>
            </a:pPr>
            <a:r>
              <a:rPr lang="vi-VN" sz="2800" dirty="0">
                <a:latin typeface="+mj-lt"/>
              </a:rPr>
              <a:t>2. Cơ bản về CSS</a:t>
            </a:r>
            <a:endParaRPr lang="en-US" sz="2800" dirty="0">
              <a:latin typeface="+mj-lt"/>
            </a:endParaRPr>
          </a:p>
          <a:p>
            <a:pPr marL="45720" indent="0">
              <a:buNone/>
            </a:pPr>
            <a:r>
              <a:rPr lang="vi-VN" sz="2800" dirty="0">
                <a:latin typeface="+mj-lt"/>
              </a:rPr>
              <a:t>3. JavaScript cơ bản</a:t>
            </a:r>
          </a:p>
          <a:p>
            <a:pPr marL="45720" indent="0">
              <a:buNone/>
            </a:pPr>
            <a:r>
              <a:rPr lang="vi-VN" sz="2800" dirty="0">
                <a:latin typeface="+mj-lt"/>
              </a:rPr>
              <a:t>4. HTML Forms và Input Elements</a:t>
            </a:r>
          </a:p>
          <a:p>
            <a:pPr marL="45720" indent="0">
              <a:buNone/>
            </a:pPr>
            <a:r>
              <a:rPr lang="vi-VN" sz="2800" dirty="0">
                <a:latin typeface="+mj-lt"/>
              </a:rPr>
              <a:t>5. Quy trình phát triển web</a:t>
            </a:r>
            <a:endParaRPr lang="en-US" sz="2800" dirty="0">
              <a:latin typeface="+mj-lt"/>
            </a:endParaRPr>
          </a:p>
        </p:txBody>
      </p:sp>
    </p:spTree>
    <p:extLst>
      <p:ext uri="{BB962C8B-B14F-4D97-AF65-F5344CB8AC3E}">
        <p14:creationId xmlns:p14="http://schemas.microsoft.com/office/powerpoint/2010/main" val="14246204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26F61F7-CBDB-7D8F-AFCD-80583A13C473}"/>
              </a:ext>
            </a:extLst>
          </p:cNvPr>
          <p:cNvSpPr txBox="1"/>
          <p:nvPr/>
        </p:nvSpPr>
        <p:spPr>
          <a:xfrm>
            <a:off x="574765" y="496388"/>
            <a:ext cx="12043955" cy="492443"/>
          </a:xfrm>
          <a:prstGeom prst="rect">
            <a:avLst/>
          </a:prstGeom>
          <a:noFill/>
        </p:spPr>
        <p:txBody>
          <a:bodyPr wrap="square" rtlCol="0">
            <a:spAutoFit/>
          </a:bodyPr>
          <a:lstStyle/>
          <a:p>
            <a:pPr marL="514350" indent="-514350">
              <a:buAutoNum type="arabicPeriod"/>
            </a:pPr>
            <a:r>
              <a:rPr lang="vi-VN" sz="2600" dirty="0"/>
              <a:t>Giới thiệu về HTML</a:t>
            </a:r>
          </a:p>
        </p:txBody>
      </p:sp>
      <p:sp>
        <p:nvSpPr>
          <p:cNvPr id="7" name="TextBox 6">
            <a:extLst>
              <a:ext uri="{FF2B5EF4-FFF2-40B4-BE49-F238E27FC236}">
                <a16:creationId xmlns:a16="http://schemas.microsoft.com/office/drawing/2014/main" id="{A31B3202-FC78-530F-FB06-B3632E5B66F9}"/>
              </a:ext>
            </a:extLst>
          </p:cNvPr>
          <p:cNvSpPr txBox="1"/>
          <p:nvPr/>
        </p:nvSpPr>
        <p:spPr>
          <a:xfrm>
            <a:off x="574765" y="1375955"/>
            <a:ext cx="10519954" cy="4832092"/>
          </a:xfrm>
          <a:prstGeom prst="rect">
            <a:avLst/>
          </a:prstGeom>
          <a:noFill/>
        </p:spPr>
        <p:txBody>
          <a:bodyPr wrap="square" rtlCol="0">
            <a:spAutoFit/>
          </a:bodyPr>
          <a:lstStyle/>
          <a:p>
            <a:pPr marL="0" marR="0" algn="just">
              <a:spcBef>
                <a:spcPts val="0"/>
              </a:spcBef>
              <a:spcAft>
                <a:spcPts val="800"/>
              </a:spcAft>
            </a:pPr>
            <a:r>
              <a:rPr lang="vi-VN" sz="2800" b="1" kern="100" dirty="0">
                <a:effectLst/>
                <a:latin typeface="Times New Roman" panose="02020603050405020304" pitchFamily="18" charset="0"/>
                <a:ea typeface="Calibri" panose="020F0502020204030204" pitchFamily="34" charset="0"/>
                <a:cs typeface="Times New Roman" panose="02020603050405020304" pitchFamily="18" charset="0"/>
              </a:rPr>
              <a:t>Khái niệm HTML</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2800" kern="100" dirty="0">
                <a:effectLst/>
                <a:latin typeface="Times New Roman" panose="02020603050405020304" pitchFamily="18" charset="0"/>
                <a:ea typeface="Calibri" panose="020F0502020204030204" pitchFamily="34" charset="0"/>
                <a:cs typeface="Times New Roman" panose="02020603050405020304" pitchFamily="18" charset="0"/>
              </a:rPr>
              <a:t>- HTML (Hypertext Markup Language) là ngôn ngữ đánh dấu siêu văn bản được sử dụng để tạo và cấu trúc các thành phần trong trang web hoặc ứng dụng, phân chia các đoạn văn, heading, titles, blockquotes.v.v.</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2800" kern="100" dirty="0">
                <a:effectLst/>
                <a:latin typeface="Times New Roman" panose="02020603050405020304" pitchFamily="18" charset="0"/>
                <a:ea typeface="Calibri" panose="020F0502020204030204" pitchFamily="34" charset="0"/>
                <a:cs typeface="Times New Roman" panose="02020603050405020304" pitchFamily="18" charset="0"/>
              </a:rPr>
              <a:t>- HTML không phải là một ngôn ngữ lập trình, vì vậy không thể tạo ra các chức năng “động” được. Mục đích sử dụng tương tự như Microsoft Word, chỉ dùng để xây dựng bố cục và định dạng văn bản.</a:t>
            </a:r>
          </a:p>
          <a:p>
            <a:pPr marL="0" marR="0" algn="just">
              <a:spcBef>
                <a:spcPts val="0"/>
              </a:spcBef>
              <a:spcAft>
                <a:spcPts val="800"/>
              </a:spcAft>
            </a:pPr>
            <a:endParaRPr lang="vi-VN" kern="1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00490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C6876B-1089-7C73-BC0F-649C914E09F9}"/>
              </a:ext>
            </a:extLst>
          </p:cNvPr>
          <p:cNvSpPr txBox="1"/>
          <p:nvPr/>
        </p:nvSpPr>
        <p:spPr>
          <a:xfrm>
            <a:off x="350185" y="597419"/>
            <a:ext cx="12078788" cy="2636619"/>
          </a:xfrm>
          <a:prstGeom prst="rect">
            <a:avLst/>
          </a:prstGeom>
          <a:noFill/>
        </p:spPr>
        <p:txBody>
          <a:bodyPr wrap="square" rtlCol="0">
            <a:spAutoFit/>
          </a:bodyPr>
          <a:lstStyle/>
          <a:p>
            <a:pPr marL="0" marR="0">
              <a:spcBef>
                <a:spcPts val="200"/>
              </a:spcBef>
              <a:spcAft>
                <a:spcPts val="0"/>
              </a:spcAft>
            </a:pPr>
            <a:r>
              <a:rPr lang="vi-VN" sz="24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1.</a:t>
            </a:r>
            <a:r>
              <a:rPr lang="en-US" sz="24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1</a:t>
            </a:r>
            <a:r>
              <a:rPr lang="vi-VN" sz="24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 Tạo trang web với tiêu đề ,đoạn văn ,hình ảnh và siêu liên kết </a:t>
            </a:r>
            <a:endParaRPr lang="en-US" sz="24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lgn="just">
              <a:spcBef>
                <a:spcPts val="0"/>
              </a:spcBef>
              <a:spcAft>
                <a:spcPts val="800"/>
              </a:spcAft>
            </a:pPr>
            <a:r>
              <a:rPr lang="vi-VN" b="1" kern="100" dirty="0" smtClean="0">
                <a:effectLst/>
                <a:latin typeface="Times New Roman" panose="02020603050405020304" pitchFamily="18" charset="0"/>
                <a:ea typeface="Calibri" panose="020F0502020204030204" pitchFamily="34" charset="0"/>
                <a:cs typeface="Times New Roman" panose="02020603050405020304" pitchFamily="18" charset="0"/>
              </a:rPr>
              <a:t>* Tiêu đề:</a:t>
            </a:r>
            <a:endParaRPr lang="en-US"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kern="100" dirty="0" smtClean="0">
                <a:effectLst/>
                <a:latin typeface="Times New Roman" panose="02020603050405020304" pitchFamily="18" charset="0"/>
                <a:ea typeface="Calibri" panose="020F0502020204030204" pitchFamily="34" charset="0"/>
                <a:cs typeface="Times New Roman" panose="02020603050405020304" pitchFamily="18" charset="0"/>
              </a:rPr>
              <a:t>-Thẻ &lt;title&gt;: dùng để xác định tiêu đề tab trình duyệt cho trang web và được đặt bên trong phần tử &lt;head&gt;.</a:t>
            </a:r>
          </a:p>
          <a:p>
            <a:pPr marL="0" marR="0" algn="just">
              <a:spcBef>
                <a:spcPts val="0"/>
              </a:spcBef>
              <a:spcAft>
                <a:spcPts val="800"/>
              </a:spcAft>
            </a:pPr>
            <a:r>
              <a:rPr lang="vi-VN" kern="100" dirty="0" smtClean="0">
                <a:effectLst/>
                <a:latin typeface="Times New Roman" panose="02020603050405020304" pitchFamily="18" charset="0"/>
                <a:ea typeface="Calibri" panose="020F0502020204030204" pitchFamily="34" charset="0"/>
                <a:cs typeface="Times New Roman" panose="02020603050405020304" pitchFamily="18" charset="0"/>
              </a:rPr>
              <a:t>-Thẻ tiêu đề (Heading): được xác định bằng thẻ đánh dấu từ &lt;h1&gt; tới &lt;h6&gt;, trong đó &lt;h1&gt; là tiêu đề </a:t>
            </a:r>
            <a:r>
              <a:rPr lang="en-US" kern="100" dirty="0" smtClean="0">
                <a:latin typeface="Times New Roman" panose="02020603050405020304" pitchFamily="18" charset="0"/>
                <a:ea typeface="Calibri" panose="020F0502020204030204" pitchFamily="34" charset="0"/>
                <a:cs typeface="Times New Roman" panose="02020603050405020304" pitchFamily="18" charset="0"/>
              </a:rPr>
              <a:t>to</a:t>
            </a:r>
            <a:r>
              <a:rPr lang="vi-VN" kern="100" dirty="0" smtClean="0">
                <a:effectLst/>
                <a:latin typeface="Times New Roman" panose="02020603050405020304" pitchFamily="18" charset="0"/>
                <a:ea typeface="Calibri" panose="020F0502020204030204" pitchFamily="34" charset="0"/>
                <a:cs typeface="Times New Roman" panose="02020603050405020304" pitchFamily="18" charset="0"/>
              </a:rPr>
              <a:t> nhất còn &lt;h6&gt; là </a:t>
            </a:r>
            <a:r>
              <a:rPr lang="en-US" kern="100" dirty="0" err="1" smtClean="0">
                <a:latin typeface="Times New Roman" panose="02020603050405020304" pitchFamily="18" charset="0"/>
                <a:ea typeface="Calibri" panose="020F0502020204030204" pitchFamily="34" charset="0"/>
                <a:cs typeface="Times New Roman" panose="02020603050405020304" pitchFamily="18" charset="0"/>
              </a:rPr>
              <a:t>nhỏ</a:t>
            </a:r>
            <a:endParaRPr lang="en-US" kern="100" dirty="0" smtClean="0">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800"/>
              </a:spcAft>
            </a:pPr>
            <a:r>
              <a:rPr lang="en-US" kern="100" dirty="0" err="1">
                <a:latin typeface="Times New Roman" panose="02020603050405020304" pitchFamily="18" charset="0"/>
                <a:ea typeface="Calibri" panose="020F0502020204030204" pitchFamily="34" charset="0"/>
                <a:cs typeface="Times New Roman" panose="02020603050405020304" pitchFamily="18" charset="0"/>
              </a:rPr>
              <a:t>n</a:t>
            </a:r>
            <a:r>
              <a:rPr lang="en-US" kern="100" dirty="0" err="1" smtClean="0">
                <a:effectLst/>
                <a:latin typeface="Times New Roman" panose="02020603050405020304" pitchFamily="18" charset="0"/>
                <a:ea typeface="Calibri" panose="020F0502020204030204" pitchFamily="34" charset="0"/>
                <a:cs typeface="Times New Roman" panose="02020603050405020304" pitchFamily="18" charset="0"/>
              </a:rPr>
              <a:t>hất</a:t>
            </a:r>
            <a:endParaRPr lang="en-US"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endParaRPr lang="en-US" sz="1800" kern="1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2050" name="Picture 2" descr="Thẻ heading là gì trong website? Cách viết thế nào cho chuẩn SE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912" y="2917499"/>
            <a:ext cx="6122133"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817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641838"/>
            <a:ext cx="11069515" cy="4606389"/>
          </a:xfrm>
          <a:prstGeom prst="rect">
            <a:avLst/>
          </a:prstGeom>
        </p:spPr>
        <p:txBody>
          <a:bodyPr wrap="square">
            <a:spAutoFit/>
          </a:bodyPr>
          <a:lstStyle/>
          <a:p>
            <a:pPr algn="just">
              <a:spcAft>
                <a:spcPts val="800"/>
              </a:spcAft>
            </a:pPr>
            <a:r>
              <a:rPr lang="vi-VN" sz="2400" b="1" kern="100" dirty="0">
                <a:latin typeface="Times New Roman" panose="02020603050405020304" pitchFamily="18" charset="0"/>
                <a:ea typeface="Calibri" panose="020F0502020204030204" pitchFamily="34" charset="0"/>
                <a:cs typeface="Times New Roman" panose="02020603050405020304" pitchFamily="18" charset="0"/>
              </a:rPr>
              <a:t>* Đoạn văn bản:</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vi-VN" sz="2400" kern="100" dirty="0">
                <a:latin typeface="Times New Roman" panose="02020603050405020304" pitchFamily="18" charset="0"/>
                <a:ea typeface="Calibri" panose="020F0502020204030204" pitchFamily="34" charset="0"/>
                <a:cs typeface="Times New Roman" panose="02020603050405020304" pitchFamily="18" charset="0"/>
              </a:rPr>
              <a:t>- Thẻ văn bản &lt;p&gt; : được dùng để thêm đoạn văn cho trang.</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vi-VN" sz="2400" b="1" kern="100" dirty="0">
                <a:latin typeface="Times New Roman" panose="02020603050405020304" pitchFamily="18" charset="0"/>
                <a:ea typeface="Calibri" panose="020F0502020204030204" pitchFamily="34" charset="0"/>
                <a:cs typeface="Times New Roman" panose="02020603050405020304" pitchFamily="18" charset="0"/>
              </a:rPr>
              <a:t>* Hình ảnh:</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vi-VN" sz="2400" kern="100" dirty="0">
                <a:latin typeface="Times New Roman" panose="02020603050405020304" pitchFamily="18" charset="0"/>
                <a:ea typeface="Calibri" panose="020F0502020204030204" pitchFamily="34" charset="0"/>
                <a:cs typeface="Times New Roman" panose="02020603050405020304" pitchFamily="18" charset="0"/>
              </a:rPr>
              <a:t>- Thẻ hình ảnh &lt;img&gt;: là một thẻ trống và chỉ có thể chứa danh sách các thuộc tính và không có thẻ đóng.</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spcBef>
                <a:spcPts val="0"/>
              </a:spcBef>
              <a:spcAft>
                <a:spcPts val="800"/>
              </a:spcAft>
              <a:buFontTx/>
              <a:buChar char="-"/>
            </a:pPr>
            <a:r>
              <a:rPr lang="vi-VN" sz="2400" kern="100" dirty="0">
                <a:latin typeface="Times New Roman" panose="02020603050405020304" pitchFamily="18" charset="0"/>
                <a:ea typeface="Calibri" panose="020F0502020204030204" pitchFamily="34" charset="0"/>
                <a:cs typeface="Times New Roman" panose="02020603050405020304" pitchFamily="18" charset="0"/>
              </a:rPr>
              <a:t>Cấu trúc: &lt;img src="đường dẫn url chứa hình ảnh" ... alt=" "/&gt;</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spcBef>
                <a:spcPts val="0"/>
              </a:spcBef>
              <a:spcAft>
                <a:spcPts val="800"/>
              </a:spcAft>
              <a:buFontTx/>
              <a:buChar char="-"/>
            </a:pP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spcBef>
                <a:spcPts val="0"/>
              </a:spcBef>
              <a:spcAft>
                <a:spcPts val="800"/>
              </a:spcAft>
              <a:buFontTx/>
              <a:buChar char="-"/>
            </a:pP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vi-VN" sz="2400" b="1" kern="100" dirty="0">
                <a:latin typeface="Times New Roman" panose="02020603050405020304" pitchFamily="18" charset="0"/>
                <a:ea typeface="Calibri" panose="020F0502020204030204" pitchFamily="34" charset="0"/>
                <a:cs typeface="Times New Roman" panose="02020603050405020304" pitchFamily="18" charset="0"/>
              </a:rPr>
              <a:t>* Siêu liên kết: chứa liên kết điều hướng</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vi-VN" sz="2400" kern="100" dirty="0">
                <a:latin typeface="Times New Roman" panose="02020603050405020304" pitchFamily="18" charset="0"/>
                <a:ea typeface="Calibri" panose="020F0502020204030204" pitchFamily="34" charset="0"/>
                <a:cs typeface="Times New Roman" panose="02020603050405020304" pitchFamily="18" charset="0"/>
              </a:rPr>
              <a:t>- Cấu trúc: &lt;a href="duong-dan-lien-ket.html"&gt;Siêu liên kết của bạn&lt;/a&gt;</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555063" y="3485839"/>
            <a:ext cx="8885711" cy="523453"/>
          </a:xfrm>
          <a:prstGeom prst="rect">
            <a:avLst/>
          </a:prstGeom>
        </p:spPr>
      </p:pic>
      <p:pic>
        <p:nvPicPr>
          <p:cNvPr id="4" name="Picture 3"/>
          <p:cNvPicPr>
            <a:picLocks noChangeAspect="1"/>
          </p:cNvPicPr>
          <p:nvPr/>
        </p:nvPicPr>
        <p:blipFill>
          <a:blip r:embed="rId3"/>
          <a:stretch>
            <a:fillRect/>
          </a:stretch>
        </p:blipFill>
        <p:spPr>
          <a:xfrm>
            <a:off x="555063" y="5433339"/>
            <a:ext cx="7338885" cy="536637"/>
          </a:xfrm>
          <a:prstGeom prst="rect">
            <a:avLst/>
          </a:prstGeom>
        </p:spPr>
      </p:pic>
    </p:spTree>
    <p:extLst>
      <p:ext uri="{BB962C8B-B14F-4D97-AF65-F5344CB8AC3E}">
        <p14:creationId xmlns:p14="http://schemas.microsoft.com/office/powerpoint/2010/main" val="35992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ED9AB6-2B24-96B4-B013-E7A7434D8E37}"/>
              </a:ext>
            </a:extLst>
          </p:cNvPr>
          <p:cNvSpPr txBox="1"/>
          <p:nvPr/>
        </p:nvSpPr>
        <p:spPr>
          <a:xfrm>
            <a:off x="534682" y="1144484"/>
            <a:ext cx="11422940" cy="2277547"/>
          </a:xfrm>
          <a:prstGeom prst="rect">
            <a:avLst/>
          </a:prstGeom>
          <a:noFill/>
        </p:spPr>
        <p:txBody>
          <a:bodyPr wrap="square" rtlCol="0">
            <a:spAutoFit/>
          </a:bodyPr>
          <a:lstStyle/>
          <a:p>
            <a:r>
              <a:rPr lang="en-US" sz="3200" b="1" dirty="0" smtClean="0">
                <a:effectLst/>
                <a:latin typeface="Times New Roman" panose="02020603050405020304" pitchFamily="18" charset="0"/>
                <a:ea typeface="Tahoma" panose="020B0604030504040204" pitchFamily="34" charset="0"/>
                <a:cs typeface="Times New Roman" panose="02020603050405020304" pitchFamily="18" charset="0"/>
              </a:rPr>
              <a:t>1.2.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Hướng</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dẫn</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về</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cú</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pháp</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và</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các</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phần</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tử</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HTML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cơ</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bản</a:t>
            </a:r>
            <a:endParaRPr lang="vi-VN" sz="3200" b="1" dirty="0">
              <a:effectLst/>
              <a:latin typeface="Times New Roman" panose="02020603050405020304" pitchFamily="18" charset="0"/>
              <a:ea typeface="Tahoma" panose="020B0604030504040204" pitchFamily="34" charset="0"/>
              <a:cs typeface="Times New Roman" panose="02020603050405020304" pitchFamily="18" charset="0"/>
            </a:endParaRPr>
          </a:p>
          <a:p>
            <a:endParaRPr lang="vi-VN" sz="3200" b="1" dirty="0">
              <a:latin typeface="Times New Roman" panose="02020603050405020304" pitchFamily="18" charset="0"/>
              <a:ea typeface="Tahoma" panose="020B0604030504040204" pitchFamily="34" charset="0"/>
              <a:cs typeface="Times New Roman" panose="02020603050405020304" pitchFamily="18" charset="0"/>
            </a:endParaRPr>
          </a:p>
          <a:p>
            <a:pPr algn="l">
              <a:buFont typeface="Arial" panose="020B0604020202020204" pitchFamily="34" charset="0"/>
              <a:buChar char="•"/>
            </a:pPr>
            <a:r>
              <a:rPr lang="vi-VN" sz="2000" b="0" i="0" dirty="0">
                <a:solidFill>
                  <a:srgbClr val="111111"/>
                </a:solidFill>
                <a:effectLst/>
                <a:latin typeface="Times New Roman" panose="02020603050405020304" pitchFamily="18" charset="0"/>
                <a:ea typeface="Tahoma" panose="020B0604030504040204" pitchFamily="34" charset="0"/>
                <a:cs typeface="Times New Roman" panose="02020603050405020304" pitchFamily="18" charset="0"/>
              </a:rPr>
              <a:t>Cú pháp cơ bản của HTML Cấu trúc của một trang HTML Một trang HTML bao gồm các thành phần chính sau: Định dạng tiêu đề: &lt;!DOCTYPE html&gt; Thẻ html: &lt;html&gt; Thẻ đầu trang (head): &lt;head&gt; ...</a:t>
            </a:r>
          </a:p>
          <a:p>
            <a:pPr algn="l">
              <a:buFont typeface="Arial" panose="020B0604020202020204" pitchFamily="34" charset="0"/>
              <a:buChar char="•"/>
            </a:pPr>
            <a:r>
              <a:rPr lang="vi-VN" sz="2000" b="0" i="0" dirty="0">
                <a:solidFill>
                  <a:srgbClr val="111111"/>
                </a:solidFill>
                <a:effectLst/>
                <a:latin typeface="Times New Roman" panose="02020603050405020304" pitchFamily="18" charset="0"/>
                <a:ea typeface="Tahoma" panose="020B0604030504040204" pitchFamily="34" charset="0"/>
                <a:cs typeface="Times New Roman" panose="02020603050405020304" pitchFamily="18" charset="0"/>
              </a:rPr>
              <a:t>Ví dụ về HTML Dưới đây là một đoạn mã HTML đơn giản để tạo ra một trang web cơ bản: ...</a:t>
            </a:r>
          </a:p>
          <a:p>
            <a:endParaRPr lang="en-US" dirty="0"/>
          </a:p>
        </p:txBody>
      </p:sp>
      <p:pic>
        <p:nvPicPr>
          <p:cNvPr id="1026" name="Picture 2" descr="15 Code web HTML đơn giản &amp; giao diện đẹp cho người mới họ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360" y="3452808"/>
            <a:ext cx="4486275"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312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D1FB5-EDD5-EE00-C2C3-820C8A9D6C13}"/>
              </a:ext>
            </a:extLst>
          </p:cNvPr>
          <p:cNvSpPr txBox="1"/>
          <p:nvPr/>
        </p:nvSpPr>
        <p:spPr>
          <a:xfrm>
            <a:off x="288567" y="380484"/>
            <a:ext cx="10440140" cy="3129062"/>
          </a:xfrm>
          <a:prstGeom prst="rect">
            <a:avLst/>
          </a:prstGeom>
          <a:noFill/>
        </p:spPr>
        <p:txBody>
          <a:bodyPr wrap="square" rtlCol="0">
            <a:spAutoFit/>
          </a:bodyPr>
          <a:lstStyle/>
          <a:p>
            <a:pPr marL="0" marR="0"/>
            <a:r>
              <a:rPr lang="en-US" sz="2600" b="1"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2. </a:t>
            </a:r>
            <a:r>
              <a:rPr lang="en-US" sz="2600" b="1" dirty="0" err="1"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Tổng</a:t>
            </a:r>
            <a:r>
              <a:rPr lang="en-US" sz="2600" b="1"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a:t>
            </a:r>
            <a:r>
              <a:rPr lang="en-US" sz="2600" b="1" dirty="0" err="1"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quan</a:t>
            </a:r>
            <a:r>
              <a:rPr lang="vi-VN" sz="2600" b="1" dirty="0" smtClean="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về CSS</a:t>
            </a:r>
            <a:endParaRPr lang="en-US" sz="2600" dirty="0">
              <a:effectLst/>
              <a:latin typeface="Times New Roman" panose="02020603050405020304" pitchFamily="18" charset="0"/>
              <a:ea typeface="Verdana" panose="020B0604030504040204" pitchFamily="34" charset="0"/>
              <a:cs typeface="Times New Roman" panose="02020603050405020304" pitchFamily="18" charset="0"/>
            </a:endParaRPr>
          </a:p>
          <a:p>
            <a:r>
              <a:rPr lang="vi-VN" sz="2000" b="1" dirty="0">
                <a:latin typeface="Times New Roman" panose="02020603050405020304" pitchFamily="18" charset="0"/>
                <a:cs typeface="Times New Roman" panose="02020603050405020304" pitchFamily="18" charset="0"/>
              </a:rPr>
              <a:t>CSS</a:t>
            </a:r>
            <a:r>
              <a:rPr lang="vi-VN" sz="2000" dirty="0">
                <a:latin typeface="Times New Roman" panose="02020603050405020304" pitchFamily="18" charset="0"/>
                <a:cs typeface="Times New Roman" panose="02020603050405020304" pitchFamily="18" charset="0"/>
              </a:rPr>
              <a:t> là chữ viết tắt của Cascading Style Sheets, nó là một ngôn ngữ được sử dụng để </a:t>
            </a:r>
            <a:r>
              <a:rPr lang="vi-VN" sz="2000" b="1" dirty="0">
                <a:latin typeface="Times New Roman" panose="02020603050405020304" pitchFamily="18" charset="0"/>
                <a:cs typeface="Times New Roman" panose="02020603050405020304" pitchFamily="18" charset="0"/>
              </a:rPr>
              <a:t>tìm và định dạng</a:t>
            </a:r>
            <a:r>
              <a:rPr lang="vi-VN" sz="2000" dirty="0">
                <a:latin typeface="Times New Roman" panose="02020603050405020304" pitchFamily="18" charset="0"/>
                <a:cs typeface="Times New Roman" panose="02020603050405020304" pitchFamily="18" charset="0"/>
              </a:rPr>
              <a:t> lại các phần tử được tạo ra bởi các ngôn ngữ đánh dấu (</a:t>
            </a:r>
            <a:r>
              <a:rPr lang="vi-VN" sz="2000" dirty="0">
                <a:latin typeface="Times New Roman" panose="02020603050405020304" pitchFamily="18" charset="0"/>
                <a:cs typeface="Times New Roman" panose="02020603050405020304" pitchFamily="18" charset="0"/>
                <a:hlinkClick r:id="rId2"/>
              </a:rPr>
              <a:t>HTML</a:t>
            </a:r>
            <a:r>
              <a:rPr lang="vi-VN" sz="2000" dirty="0">
                <a:latin typeface="Times New Roman" panose="02020603050405020304" pitchFamily="18" charset="0"/>
                <a:cs typeface="Times New Roman" panose="02020603050405020304" pitchFamily="18" charset="0"/>
              </a:rPr>
              <a:t>). Nói ngắn gọn hơn là ngôn ngữ tạo phong cách cho trang </a:t>
            </a:r>
            <a:r>
              <a:rPr lang="vi-VN" sz="2000" dirty="0" smtClean="0">
                <a:latin typeface="Times New Roman" panose="02020603050405020304" pitchFamily="18" charset="0"/>
                <a:cs typeface="Times New Roman" panose="02020603050405020304" pitchFamily="18" charset="0"/>
              </a:rPr>
              <a:t>web</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CSS </a:t>
            </a:r>
            <a:r>
              <a:rPr lang="vi-VN" sz="2000" dirty="0">
                <a:latin typeface="Times New Roman" panose="02020603050405020304" pitchFamily="18" charset="0"/>
                <a:cs typeface="Times New Roman" panose="02020603050405020304" pitchFamily="18" charset="0"/>
              </a:rPr>
              <a:t>được phát triển bởi </a:t>
            </a:r>
            <a:r>
              <a:rPr lang="vi-VN" sz="2000" b="1" dirty="0">
                <a:latin typeface="Times New Roman" panose="02020603050405020304" pitchFamily="18" charset="0"/>
                <a:cs typeface="Times New Roman" panose="02020603050405020304" pitchFamily="18" charset="0"/>
              </a:rPr>
              <a:t>W3C</a:t>
            </a:r>
            <a:r>
              <a:rPr lang="vi-VN"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hlinkClick r:id="rId3"/>
              </a:rPr>
              <a:t>World Wide Web Consortium</a:t>
            </a:r>
            <a:r>
              <a:rPr lang="vi-VN" sz="2000" dirty="0">
                <a:latin typeface="Times New Roman" panose="02020603050405020304" pitchFamily="18" charset="0"/>
                <a:cs typeface="Times New Roman" panose="02020603050405020304" pitchFamily="18" charset="0"/>
              </a:rPr>
              <a:t>) vào năm 1996, vì HTML không được thiết kế để gắn tag để giúp định dạng trang web.</a:t>
            </a:r>
          </a:p>
          <a:p>
            <a:pPr>
              <a:spcAft>
                <a:spcPts val="800"/>
              </a:spcAft>
              <a:tabLst>
                <a:tab pos="4572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spcBef>
                <a:spcPts val="0"/>
              </a:spcBef>
              <a:spcAft>
                <a:spcPts val="800"/>
              </a:spcAft>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buFont typeface="+mj-lt"/>
              <a:buAutoNum type="arabicPeriod"/>
              <a:tabLst>
                <a:tab pos="457200" algn="l"/>
              </a:tabLst>
            </a:pP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3" name="Picture 2"/>
          <p:cNvPicPr>
            <a:picLocks noChangeAspect="1"/>
          </p:cNvPicPr>
          <p:nvPr/>
        </p:nvPicPr>
        <p:blipFill>
          <a:blip r:embed="rId4"/>
          <a:stretch>
            <a:fillRect/>
          </a:stretch>
        </p:blipFill>
        <p:spPr>
          <a:xfrm>
            <a:off x="2852407" y="3097184"/>
            <a:ext cx="4714579" cy="2670570"/>
          </a:xfrm>
          <a:prstGeom prst="rect">
            <a:avLst/>
          </a:prstGeom>
        </p:spPr>
      </p:pic>
    </p:spTree>
    <p:extLst>
      <p:ext uri="{BB962C8B-B14F-4D97-AF65-F5344CB8AC3E}">
        <p14:creationId xmlns:p14="http://schemas.microsoft.com/office/powerpoint/2010/main" val="3507055510"/>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19B5F4-CF75-5878-3E3A-8296F211CCD0}"/>
              </a:ext>
            </a:extLst>
          </p:cNvPr>
          <p:cNvSpPr txBox="1"/>
          <p:nvPr/>
        </p:nvSpPr>
        <p:spPr>
          <a:xfrm>
            <a:off x="309588" y="966201"/>
            <a:ext cx="5236364" cy="4170372"/>
          </a:xfrm>
          <a:prstGeom prst="rect">
            <a:avLst/>
          </a:prstGeom>
          <a:noFill/>
        </p:spPr>
        <p:txBody>
          <a:bodyPr wrap="square" rtlCol="0">
            <a:spAutoFit/>
          </a:bodyPr>
          <a:lstStyle/>
          <a:p>
            <a:pPr marL="0" marR="0">
              <a:spcBef>
                <a:spcPts val="0"/>
              </a:spcBef>
              <a:spcAft>
                <a:spcPts val="800"/>
              </a:spcAft>
            </a:pPr>
            <a:r>
              <a:rPr lang="vi-VN" sz="2400" b="1" kern="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400" b="1" kern="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vi-VN" sz="2400" b="1" kern="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2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Thử nghiệm với các thuộc tính CSS cơ bản như font chữ, màu sắc, độ rộng và chiều cao.</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1125"/>
              </a:spcBef>
              <a:spcAft>
                <a:spcPts val="1125"/>
              </a:spcAft>
              <a:buSzPts val="1000"/>
              <a:buFont typeface="Courier New" panose="02070309020205020404" pitchFamily="49" charset="0"/>
              <a:buChar char="o"/>
              <a:tabLst>
                <a:tab pos="457200" algn="l"/>
              </a:tabLst>
            </a:pPr>
            <a:r>
              <a:rPr lang="en-US" sz="2400" kern="100" dirty="0" smtClean="0">
                <a:solidFill>
                  <a:srgbClr val="DC143C"/>
                </a:solidFill>
                <a:effectLst/>
                <a:latin typeface="Times New Roman" panose="02020603050405020304" pitchFamily="18" charset="0"/>
                <a:ea typeface="Calibri" panose="020F0502020204030204" pitchFamily="34" charset="0"/>
                <a:cs typeface="Times New Roman" panose="02020603050405020304" pitchFamily="18" charset="0"/>
              </a:rPr>
              <a:t>font-size</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kích</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cỡ</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chữ</a:t>
            </a:r>
            <a:endParaRPr lang="en-US"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1125"/>
              </a:spcBef>
              <a:spcAft>
                <a:spcPts val="1125"/>
              </a:spcAft>
              <a:buSzPts val="1000"/>
              <a:buFont typeface="Courier New" panose="02070309020205020404" pitchFamily="49" charset="0"/>
              <a:buChar char="o"/>
              <a:tabLst>
                <a:tab pos="457200" algn="l"/>
              </a:tabLst>
            </a:pPr>
            <a:r>
              <a:rPr lang="en-US" sz="2400" kern="100" dirty="0">
                <a:solidFill>
                  <a:srgbClr val="DC143C"/>
                </a:solidFill>
                <a:effectLst/>
                <a:latin typeface="Times New Roman" panose="02020603050405020304" pitchFamily="18" charset="0"/>
                <a:ea typeface="Calibri" panose="020F0502020204030204" pitchFamily="34" charset="0"/>
                <a:cs typeface="Times New Roman" panose="02020603050405020304" pitchFamily="18" charset="0"/>
              </a:rPr>
              <a:t>font-weight</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sự</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tô</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đậm</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chữ</a:t>
            </a:r>
            <a:endParaRPr lang="en-US"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1125"/>
              </a:spcBef>
              <a:spcAft>
                <a:spcPts val="1125"/>
              </a:spcAft>
              <a:buSzPts val="1000"/>
              <a:buFont typeface="Courier New" panose="02070309020205020404" pitchFamily="49" charset="0"/>
              <a:buChar char="o"/>
              <a:tabLst>
                <a:tab pos="457200" algn="l"/>
              </a:tabLst>
            </a:pPr>
            <a:r>
              <a:rPr lang="en-US" sz="2400" kern="100" dirty="0">
                <a:solidFill>
                  <a:srgbClr val="DC143C"/>
                </a:solidFill>
                <a:effectLst/>
                <a:latin typeface="Times New Roman" panose="02020603050405020304" pitchFamily="18" charset="0"/>
                <a:ea typeface="Calibri" panose="020F0502020204030204" pitchFamily="34" charset="0"/>
                <a:cs typeface="Times New Roman" panose="02020603050405020304" pitchFamily="18" charset="0"/>
              </a:rPr>
              <a:t>font-style</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sự</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nghiêng</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chữ</a:t>
            </a:r>
            <a:endParaRPr lang="en-US"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1125"/>
              </a:spcBef>
              <a:spcAft>
                <a:spcPts val="1125"/>
              </a:spcAft>
              <a:buSzPts val="1000"/>
              <a:buFont typeface="Courier New" panose="02070309020205020404" pitchFamily="49" charset="0"/>
              <a:buChar char="o"/>
              <a:tabLst>
                <a:tab pos="457200" algn="l"/>
              </a:tabLst>
            </a:pPr>
            <a:r>
              <a:rPr lang="en-US" sz="2400" kern="100" dirty="0">
                <a:solidFill>
                  <a:srgbClr val="DC143C"/>
                </a:solidFill>
                <a:effectLst/>
                <a:latin typeface="Times New Roman" panose="02020603050405020304" pitchFamily="18" charset="0"/>
                <a:ea typeface="Calibri" panose="020F0502020204030204" pitchFamily="34" charset="0"/>
                <a:cs typeface="Times New Roman" panose="02020603050405020304" pitchFamily="18" charset="0"/>
              </a:rPr>
              <a:t>font-family</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kiểu</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chữ</a:t>
            </a:r>
            <a:endParaRPr lang="en-US"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3" name="Picture 2"/>
          <p:cNvPicPr>
            <a:picLocks noChangeAspect="1"/>
          </p:cNvPicPr>
          <p:nvPr/>
        </p:nvPicPr>
        <p:blipFill>
          <a:blip r:embed="rId2"/>
          <a:stretch>
            <a:fillRect/>
          </a:stretch>
        </p:blipFill>
        <p:spPr>
          <a:xfrm>
            <a:off x="6231752" y="1132080"/>
            <a:ext cx="5154286" cy="3610014"/>
          </a:xfrm>
          <a:prstGeom prst="rect">
            <a:avLst/>
          </a:prstGeom>
        </p:spPr>
      </p:pic>
    </p:spTree>
    <p:extLst>
      <p:ext uri="{BB962C8B-B14F-4D97-AF65-F5344CB8AC3E}">
        <p14:creationId xmlns:p14="http://schemas.microsoft.com/office/powerpoint/2010/main" val="2438786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CB0C08-618F-BA8E-C411-C9E0A12F40E9}"/>
              </a:ext>
            </a:extLst>
          </p:cNvPr>
          <p:cNvSpPr>
            <a:spLocks noChangeArrowheads="1"/>
          </p:cNvSpPr>
          <p:nvPr/>
        </p:nvSpPr>
        <p:spPr bwMode="auto">
          <a:xfrm>
            <a:off x="708880" y="873002"/>
            <a:ext cx="10464805" cy="254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800" b="1" i="0" u="none" strike="noStrike" cap="none" normalizeH="0" baseline="0" dirty="0">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rPr>
              <a:t>3</a:t>
            </a:r>
            <a:r>
              <a:rPr kumimoji="0" lang="vi-VN" altLang="en-US" sz="2800" b="1" i="0" u="none" strike="noStrike" cap="none" normalizeH="0" baseline="0" dirty="0" bmk="">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rPr>
              <a:t>. JavaScript Cơ bản </a:t>
            </a:r>
            <a:endParaRPr kumimoji="0" lang="en-US" altLang="en-US" sz="2800" b="1" i="0" u="none" strike="noStrike" cap="none" normalizeH="0" baseline="0" dirty="0" bmk="">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b="1" i="0" u="none" strike="noStrike" cap="none" normalizeH="0" baseline="0" dirty="0" bmk="">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1" i="0" u="none" strike="noStrike" cap="none" normalizeH="0" baseline="0" dirty="0" bmk="">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rPr>
              <a:t>3.1. Giới thiệu cú pháp JavaScript cơ bản</a:t>
            </a:r>
            <a:r>
              <a:rPr kumimoji="0" lang="vi-VN" altLang="en-US" b="1" i="0" u="none" strike="noStrike" cap="none" normalizeH="0" baseline="0" dirty="0">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Một chương tr</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m</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t</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l</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một tập danh s</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 c</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hướng dẫn (statements) để m</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t</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thực thi. V</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Javascript cũng vậy nhưng kh</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một điều l</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tập lệnh n</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cho</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duyệt thực hiện thay v</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t</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câu lệnh Javascript không cần phải đặt trong dấu ngoặc đơn, hay ngoặc nhọn v</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cuối mỗi câu lệnh cũng không cần dấu chấm phẩy.</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2049" name="Picture 10">
            <a:extLst>
              <a:ext uri="{FF2B5EF4-FFF2-40B4-BE49-F238E27FC236}">
                <a16:creationId xmlns:a16="http://schemas.microsoft.com/office/drawing/2014/main" id="{F52B9419-BBE5-E545-11C4-DBE92C33C9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335" y="3496046"/>
            <a:ext cx="8013610" cy="24123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EECBBD8-F5F2-F689-D3A8-22B292B3B6A3}"/>
              </a:ext>
            </a:extLst>
          </p:cNvPr>
          <p:cNvSpPr>
            <a:spLocks noChangeArrowheads="1"/>
          </p:cNvSpPr>
          <p:nvPr/>
        </p:nvSpPr>
        <p:spPr bwMode="auto">
          <a:xfrm>
            <a:off x="6474285" y="2829664"/>
            <a:ext cx="59574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374110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Red Line Business 16x9">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red line presentation (widescreen).potx" id="{8018D45A-0B59-4186-B046-1FF8092889B6}" vid="{86C2525B-C90B-4FD6-8D61-5E85FA833A06}"/>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red line presentation (widescreen)</Template>
  <TotalTime>218</TotalTime>
  <Words>757</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Cambria</vt:lpstr>
      <vt:lpstr>Courier New</vt:lpstr>
      <vt:lpstr>DengXian Light</vt:lpstr>
      <vt:lpstr>Tahoma</vt:lpstr>
      <vt:lpstr>Times New Roman</vt:lpstr>
      <vt:lpstr>Verdana</vt:lpstr>
      <vt:lpstr>Red Line Business 16x9</vt:lpstr>
      <vt:lpstr>TRƯỜNG ĐẠI HỌC KIẾN TRÚC HÀ NỘI KHOA CÔNG NGHỆ THÔNG TIN  </vt:lpstr>
      <vt:lpstr>MỤC LỤC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KIẾN TRÚC HÀ NỘI KHOA CÔNG NGHỆ THÔNG TIN  </dc:title>
  <dc:creator>Phạm Tuấn Anh</dc:creator>
  <cp:lastModifiedBy>Computer PC</cp:lastModifiedBy>
  <cp:revision>18</cp:revision>
  <dcterms:created xsi:type="dcterms:W3CDTF">2023-09-28T14:36:06Z</dcterms:created>
  <dcterms:modified xsi:type="dcterms:W3CDTF">2023-10-15T05:51:37Z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