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30"/>
  </p:notesMasterIdLst>
  <p:handoutMasterIdLst>
    <p:handoutMasterId r:id="rId31"/>
  </p:handoutMasterIdLst>
  <p:sldIdLst>
    <p:sldId id="265" r:id="rId5"/>
    <p:sldId id="310" r:id="rId6"/>
    <p:sldId id="320" r:id="rId7"/>
    <p:sldId id="333" r:id="rId8"/>
    <p:sldId id="339" r:id="rId9"/>
    <p:sldId id="340" r:id="rId10"/>
    <p:sldId id="341" r:id="rId11"/>
    <p:sldId id="342" r:id="rId12"/>
    <p:sldId id="325" r:id="rId13"/>
    <p:sldId id="338" r:id="rId14"/>
    <p:sldId id="334" r:id="rId15"/>
    <p:sldId id="335" r:id="rId16"/>
    <p:sldId id="323" r:id="rId17"/>
    <p:sldId id="336" r:id="rId18"/>
    <p:sldId id="337" r:id="rId19"/>
    <p:sldId id="311" r:id="rId20"/>
    <p:sldId id="327" r:id="rId21"/>
    <p:sldId id="313" r:id="rId22"/>
    <p:sldId id="321" r:id="rId23"/>
    <p:sldId id="322" r:id="rId24"/>
    <p:sldId id="328" r:id="rId25"/>
    <p:sldId id="329" r:id="rId26"/>
    <p:sldId id="330" r:id="rId27"/>
    <p:sldId id="331" r:id="rId28"/>
    <p:sldId id="332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21.05.2017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7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21.05.2017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Switch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Gigabit Switch 1820-24G (J9980A)</a:t>
            </a:r>
          </a:p>
          <a:p>
            <a:pPr lvl="1"/>
            <a:r>
              <a:rPr lang="de-DE" b="1" dirty="0"/>
              <a:t>24</a:t>
            </a:r>
            <a:r>
              <a:rPr lang="de-DE" dirty="0"/>
              <a:t>x Ethernet, </a:t>
            </a:r>
            <a:r>
              <a:rPr lang="de-DE" b="1" dirty="0"/>
              <a:t>2</a:t>
            </a:r>
            <a:r>
              <a:rPr lang="de-DE" dirty="0"/>
              <a:t>x DFP Anschlüssen.</a:t>
            </a:r>
          </a:p>
          <a:p>
            <a:pPr lvl="1"/>
            <a:r>
              <a:rPr lang="de-DE" dirty="0"/>
              <a:t>52 </a:t>
            </a:r>
            <a:r>
              <a:rPr lang="de-DE" dirty="0" err="1"/>
              <a:t>Gbps</a:t>
            </a:r>
            <a:r>
              <a:rPr lang="de-DE" dirty="0"/>
              <a:t> Kapazität.</a:t>
            </a:r>
          </a:p>
          <a:p>
            <a:pPr lvl="1"/>
            <a:r>
              <a:rPr lang="de-DE" dirty="0"/>
              <a:t>22W Leistung (Last).</a:t>
            </a:r>
          </a:p>
        </p:txBody>
      </p:sp>
    </p:spTree>
    <p:extLst>
      <p:ext uri="{BB962C8B-B14F-4D97-AF65-F5344CB8AC3E}">
        <p14:creationId xmlns:p14="http://schemas.microsoft.com/office/powerpoint/2010/main" val="19432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46221"/>
              </p:ext>
            </p:extLst>
          </p:nvPr>
        </p:nvGraphicFramePr>
        <p:xfrm>
          <a:off x="1197868" y="2132856"/>
          <a:ext cx="8815470" cy="460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en-US" dirty="0"/>
                        <a:t>Router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ZyXel ZyWall USG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r>
                        <a:rPr lang="en-US" dirty="0"/>
                        <a:t>PoE Switch für IP Telefone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D.Link 24.Port PoE Switch DGS-1210-24P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en-US" dirty="0"/>
                        <a:t>Placetel Telefonanlage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Placetel PROFI Complete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13,90€ im Monat + Zusätzliche Telefone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69876" y="32849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18136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NAS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QNAP TS-431P</a:t>
            </a:r>
          </a:p>
          <a:p>
            <a:pPr lvl="1"/>
            <a:r>
              <a:rPr lang="de-DE" dirty="0"/>
              <a:t>4x SATA 6Gbps für HDD und SSD (Hot-swap)</a:t>
            </a:r>
          </a:p>
          <a:p>
            <a:pPr lvl="1"/>
            <a:r>
              <a:rPr lang="de-DE" dirty="0"/>
              <a:t>2xGigabit LAN-Ports</a:t>
            </a:r>
          </a:p>
          <a:p>
            <a:pPr lvl="1"/>
            <a:r>
              <a:rPr lang="de-DE" sz="2000" dirty="0"/>
              <a:t>DLNA®, sowie </a:t>
            </a:r>
            <a:r>
              <a:rPr lang="de-DE" sz="2000" dirty="0" err="1"/>
              <a:t>AirPlay</a:t>
            </a:r>
            <a:r>
              <a:rPr lang="de-DE" sz="2000" dirty="0"/>
              <a:t>®.</a:t>
            </a:r>
          </a:p>
          <a:p>
            <a:r>
              <a:rPr lang="de-DE" dirty="0"/>
              <a:t>Speicher: </a:t>
            </a:r>
            <a:r>
              <a:rPr lang="en-US" dirty="0"/>
              <a:t>4x WD Red WD40EFRX – 4TB</a:t>
            </a:r>
          </a:p>
          <a:p>
            <a:pPr lvl="1"/>
            <a:r>
              <a:rPr lang="de-DE" dirty="0"/>
              <a:t>24/7 Betrieb wird unterstützt.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9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14876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133018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XXX,YY€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97868" y="32036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Programmierung</a:t>
            </a:r>
          </a:p>
        </p:txBody>
      </p:sp>
    </p:spTree>
    <p:extLst>
      <p:ext uri="{BB962C8B-B14F-4D97-AF65-F5344CB8AC3E}">
        <p14:creationId xmlns:p14="http://schemas.microsoft.com/office/powerpoint/2010/main" val="10705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39486"/>
              </p:ext>
            </p:extLst>
          </p:nvPr>
        </p:nvGraphicFramePr>
        <p:xfrm>
          <a:off x="1197868" y="2132856"/>
          <a:ext cx="8815470" cy="443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700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69876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Serverschrank</a:t>
            </a:r>
          </a:p>
        </p:txBody>
      </p:sp>
    </p:spTree>
    <p:extLst>
      <p:ext uri="{BB962C8B-B14F-4D97-AF65-F5344CB8AC3E}">
        <p14:creationId xmlns:p14="http://schemas.microsoft.com/office/powerpoint/2010/main" val="40422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072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</p:spTree>
    <p:extLst>
      <p:ext uri="{BB962C8B-B14F-4D97-AF65-F5344CB8AC3E}">
        <p14:creationId xmlns:p14="http://schemas.microsoft.com/office/powerpoint/2010/main" val="3060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2080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</p:spTree>
    <p:extLst>
      <p:ext uri="{BB962C8B-B14F-4D97-AF65-F5344CB8AC3E}">
        <p14:creationId xmlns:p14="http://schemas.microsoft.com/office/powerpoint/2010/main" val="3011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Musik/Aufnahme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</p:txBody>
      </p:sp>
    </p:spTree>
    <p:extLst>
      <p:ext uri="{BB962C8B-B14F-4D97-AF65-F5344CB8AC3E}">
        <p14:creationId xmlns:p14="http://schemas.microsoft.com/office/powerpoint/2010/main" val="23762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0726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Geschäftsführung</a:t>
            </a:r>
          </a:p>
        </p:txBody>
      </p:sp>
    </p:spTree>
    <p:extLst>
      <p:ext uri="{BB962C8B-B14F-4D97-AF65-F5344CB8AC3E}">
        <p14:creationId xmlns:p14="http://schemas.microsoft.com/office/powerpoint/2010/main" val="10674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Geschäftsführung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Acer </a:t>
            </a:r>
            <a:r>
              <a:rPr lang="de-DE" b="1" dirty="0" err="1"/>
              <a:t>Aspire</a:t>
            </a:r>
            <a:r>
              <a:rPr lang="de-DE" b="1" dirty="0"/>
              <a:t> XC-780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Intel® Core™ i5-6400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2TB HDD</a:t>
            </a:r>
          </a:p>
          <a:p>
            <a:pPr lvl="1"/>
            <a:r>
              <a:rPr lang="de-DE" dirty="0"/>
              <a:t>NVIDIA® </a:t>
            </a:r>
            <a:r>
              <a:rPr lang="de-DE" dirty="0" err="1"/>
              <a:t>GeForce</a:t>
            </a:r>
            <a:r>
              <a:rPr lang="de-DE" dirty="0"/>
              <a:t>® GT 705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4297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Aspire</a:t>
                      </a:r>
                      <a:r>
                        <a:rPr lang="de-DE" dirty="0"/>
                        <a:t> XC-780.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Geschäftsführung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02524" y="4581128"/>
            <a:ext cx="27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498,00€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224908" y="5067369"/>
            <a:ext cx="2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Zubehör</a:t>
            </a:r>
          </a:p>
        </p:txBody>
      </p:sp>
    </p:spTree>
    <p:extLst>
      <p:ext uri="{BB962C8B-B14F-4D97-AF65-F5344CB8AC3E}">
        <p14:creationId xmlns:p14="http://schemas.microsoft.com/office/powerpoint/2010/main" val="42839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1960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69876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NetzAdresse: 		192.168.*.0 /24</a:t>
            </a:r>
          </a:p>
          <a:p>
            <a:pPr marL="0" indent="0">
              <a:buNone/>
            </a:pPr>
            <a:r>
              <a:rPr lang="en-US" dirty="0"/>
              <a:t>Subnetzmaske: 		255.255.255.0</a:t>
            </a:r>
          </a:p>
          <a:p>
            <a:pPr marL="0" indent="0">
              <a:buNone/>
            </a:pPr>
            <a:r>
              <a:rPr lang="en-US" dirty="0"/>
              <a:t>Gateway:			192.168.*.1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= BereichsIP-Adresse</a:t>
            </a:r>
          </a:p>
        </p:txBody>
      </p:sp>
    </p:spTree>
    <p:extLst>
      <p:ext uri="{BB962C8B-B14F-4D97-AF65-F5344CB8AC3E}">
        <p14:creationId xmlns:p14="http://schemas.microsoft.com/office/powerpoint/2010/main" val="3539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- 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Entwicklung: 		192.168.1.0 /24</a:t>
            </a:r>
          </a:p>
          <a:p>
            <a:pPr marL="0" indent="0">
              <a:buNone/>
            </a:pPr>
            <a:r>
              <a:rPr lang="en-US" dirty="0"/>
              <a:t>Gamedesign: 		192.168.2.0 /24</a:t>
            </a:r>
          </a:p>
          <a:p>
            <a:pPr marL="0" indent="0">
              <a:buNone/>
            </a:pPr>
            <a:r>
              <a:rPr lang="en-US" dirty="0"/>
              <a:t>Verwaltung: 			192.168.3.0 /24</a:t>
            </a:r>
          </a:p>
          <a:p>
            <a:pPr marL="0" indent="0">
              <a:buNone/>
            </a:pPr>
            <a:r>
              <a:rPr lang="en-US" dirty="0"/>
              <a:t>Server (DMZ): 		192.168.4.0 /24</a:t>
            </a:r>
          </a:p>
          <a:p>
            <a:pPr marL="0" indent="0">
              <a:buNone/>
            </a:pPr>
            <a:r>
              <a:rPr lang="en-US" dirty="0"/>
              <a:t>Sonstiges: 			192.168.5.0 /24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 würden empfehlen Subnetze zu bilden um die Bereiche untereinander besser unterscheiden zu können.</a:t>
            </a:r>
          </a:p>
        </p:txBody>
      </p:sp>
    </p:spTree>
    <p:extLst>
      <p:ext uri="{BB962C8B-B14F-4D97-AF65-F5344CB8AC3E}">
        <p14:creationId xmlns:p14="http://schemas.microsoft.com/office/powerpoint/2010/main" val="383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- Bereiche</a:t>
            </a:r>
            <a:endParaRPr lang="de-DE" dirty="0"/>
          </a:p>
        </p:txBody>
      </p:sp>
      <p:pic>
        <p:nvPicPr>
          <p:cNvPr id="8" name="Grafik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5" y="2061380"/>
            <a:ext cx="6166952" cy="461854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847097" y="2568621"/>
            <a:ext cx="5114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Ringnetz ist stabil falls ein bereich mal ausfällt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Die DMZ und das WLAN sind geschützt durch eine Firewall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Der 192.168.1.1 Router ist das InternetGateway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– IP Telefon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Placetel.de – Placetel PROFI Complete</a:t>
            </a:r>
          </a:p>
          <a:p>
            <a:pPr marL="0" indent="0">
              <a:buNone/>
            </a:pPr>
            <a:r>
              <a:rPr lang="en-US" dirty="0"/>
              <a:t>Kosten: 13,90€ im Monat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AllnetFlat in Deutschland</a:t>
            </a:r>
          </a:p>
          <a:p>
            <a:pPr marL="0" indent="0">
              <a:buNone/>
            </a:pPr>
            <a:r>
              <a:rPr lang="en-US" dirty="0"/>
              <a:t>- Fax, Konferenzen, Sprachmenü</a:t>
            </a:r>
          </a:p>
          <a:p>
            <a:pPr>
              <a:buFontTx/>
              <a:buChar char="-"/>
            </a:pPr>
            <a:r>
              <a:rPr lang="en-US" dirty="0"/>
              <a:t>Und inklusive einem IP-Telefon (weitere sind auch bestellbar)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Die Telefone werden über einen PoE Switch mit Energie versorgt</a:t>
            </a:r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81" y="169813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5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– Router und Switch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145" y="2336873"/>
            <a:ext cx="7153101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Router: ZyXel ZyWall USG 100 (kosten ca. 300€)</a:t>
            </a:r>
          </a:p>
          <a:p>
            <a:pPr>
              <a:buFontTx/>
              <a:buChar char="-"/>
            </a:pPr>
            <a:r>
              <a:rPr lang="en-US" dirty="0"/>
              <a:t>5 GigabitEthernetports für die Subnetze, inklusive DMZ</a:t>
            </a:r>
          </a:p>
          <a:p>
            <a:pPr>
              <a:buFontTx/>
              <a:buChar char="-"/>
            </a:pPr>
            <a:r>
              <a:rPr lang="en-US" dirty="0"/>
              <a:t>Inklusive Firewall und ZyXel AntiVirus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für IP Telefone: DGS 1210-24P PoE Switch (kosten ca. 350€)</a:t>
            </a:r>
          </a:p>
          <a:p>
            <a:pPr marL="0" indent="0">
              <a:buNone/>
            </a:pPr>
            <a:r>
              <a:rPr lang="en-US" dirty="0"/>
              <a:t>- 24 PoE Ports um die Telefone im Büro mit Strom zu versorgen</a:t>
            </a:r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95" y="1118588"/>
            <a:ext cx="3682540" cy="3682540"/>
          </a:xfrm>
          <a:prstGeom prst="rect">
            <a:avLst/>
          </a:prstGeom>
        </p:spPr>
      </p:pic>
      <p:pic>
        <p:nvPicPr>
          <p:cNvPr id="7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95" y="4144266"/>
            <a:ext cx="3809524" cy="20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279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534</Words>
  <Application>Microsoft Office PowerPoint</Application>
  <PresentationFormat>Benutzerdefiniert</PresentationFormat>
  <Paragraphs>194</Paragraphs>
  <Slides>25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Corbel</vt:lpstr>
      <vt:lpstr>Trebuchet MS</vt:lpstr>
      <vt:lpstr>Berlin</vt:lpstr>
      <vt:lpstr>Angebot für mintBerryCrunchGames GmbH </vt:lpstr>
      <vt:lpstr>Gliederung </vt:lpstr>
      <vt:lpstr>Allgemeine Anforderungen </vt:lpstr>
      <vt:lpstr>Netzwerkkonfiguration</vt:lpstr>
      <vt:lpstr>Netzwerkkonfiguration - Bereiche</vt:lpstr>
      <vt:lpstr>Netzwerkkonfiguration - Bereiche</vt:lpstr>
      <vt:lpstr>Netzwerkkonfiguration – IP Telefon</vt:lpstr>
      <vt:lpstr>Netzwerkkonfiguration – Router und Switch</vt:lpstr>
      <vt:lpstr>Netzwerk</vt:lpstr>
      <vt:lpstr>Netzwerk Switch</vt:lpstr>
      <vt:lpstr>Netzwerk</vt:lpstr>
      <vt:lpstr>Netzwerk NAS</vt:lpstr>
      <vt:lpstr>Allgemeine Anforderungen </vt:lpstr>
      <vt:lpstr>Netzwerk</vt:lpstr>
      <vt:lpstr>Netzwerk Server</vt:lpstr>
      <vt:lpstr>Angebote Programmierung </vt:lpstr>
      <vt:lpstr>Allgemeine Anforderungen </vt:lpstr>
      <vt:lpstr>Angebot Grafik/Design</vt:lpstr>
      <vt:lpstr>Angebot Grafik/Design</vt:lpstr>
      <vt:lpstr>Angebot Grafik/Design</vt:lpstr>
      <vt:lpstr>Allgemeine Anforderungen </vt:lpstr>
      <vt:lpstr>Angebot Musik/Aufnahme </vt:lpstr>
      <vt:lpstr>Allgemeine Anforderungen </vt:lpstr>
      <vt:lpstr>Angebot Geschäftsführung </vt:lpstr>
      <vt:lpstr>Allgemeine Anforderungen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 für mintBerryCrunchGames GmbH</dc:title>
  <dc:creator/>
  <cp:lastModifiedBy/>
  <cp:revision>2</cp:revision>
  <dcterms:created xsi:type="dcterms:W3CDTF">2017-05-18T07:26:13Z</dcterms:created>
  <dcterms:modified xsi:type="dcterms:W3CDTF">2017-05-21T16:07:50Z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