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removePersonalInfoOnSave="1" saveSubsetFonts="1" conformance="strict">
  <p:sldMasterIdLst>
    <p:sldMasterId id="2147483690" r:id="rId4"/>
  </p:sldMasterIdLst>
  <p:notesMasterIdLst>
    <p:notesMasterId r:id="rId32"/>
  </p:notesMasterIdLst>
  <p:handoutMasterIdLst>
    <p:handoutMasterId r:id="rId33"/>
  </p:handoutMasterIdLst>
  <p:sldIdLst>
    <p:sldId id="265" r:id="rId5"/>
    <p:sldId id="310" r:id="rId6"/>
    <p:sldId id="320" r:id="rId7"/>
    <p:sldId id="325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23" r:id="rId21"/>
    <p:sldId id="311" r:id="rId22"/>
    <p:sldId id="327" r:id="rId23"/>
    <p:sldId id="313" r:id="rId24"/>
    <p:sldId id="321" r:id="rId25"/>
    <p:sldId id="322" r:id="rId26"/>
    <p:sldId id="328" r:id="rId27"/>
    <p:sldId id="329" r:id="rId28"/>
    <p:sldId id="330" r:id="rId29"/>
    <p:sldId id="331" r:id="rId30"/>
    <p:sldId id="332" r:id="rId31"/>
  </p:sldIdLst>
  <p:sldSz cx="12188825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.987%" autoAdjust="0"/>
    <p:restoredTop sz="94.629%" autoAdjust="0"/>
  </p:normalViewPr>
  <p:slideViewPr>
    <p:cSldViewPr showGuides="1">
      <p:cViewPr varScale="1">
        <p:scale>
          <a:sx n="107" d="100"/>
          <a:sy n="107" d="100"/>
        </p:scale>
        <p:origin x="138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slide" Target="slides/slide22.xml"/><Relationship Id="rId39" Type="http://schemas.microsoft.com/office/2015/10/relationships/revisionInfo" Target="revisionInfo.xml"/><Relationship Id="rId21" Type="http://purl.oclc.org/ooxml/officeDocument/relationships/slide" Target="slides/slide17.xml"/><Relationship Id="rId34" Type="http://purl.oclc.org/ooxml/officeDocument/relationships/tags" Target="tags/tag1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slide" Target="slides/slide21.xml"/><Relationship Id="rId33" Type="http://purl.oclc.org/ooxml/officeDocument/relationships/handoutMaster" Target="handoutMasters/handoutMaster1.xml"/><Relationship Id="rId38" Type="http://purl.oclc.org/ooxml/officeDocument/relationships/tableStyles" Target="tableStyles.xml"/><Relationship Id="rId2" Type="http://purl.oclc.org/ooxml/officeDocument/relationships/customXml" Target="../customXml/item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purl.oclc.org/ooxml/officeDocument/relationships/slide" Target="slides/slide25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slide" Target="slides/slide20.xml"/><Relationship Id="rId32" Type="http://purl.oclc.org/ooxml/officeDocument/relationships/notesMaster" Target="notesMasters/notesMaster1.xml"/><Relationship Id="rId37" Type="http://purl.oclc.org/ooxml/officeDocument/relationships/theme" Target="theme/theme1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slide" Target="slides/slide19.xml"/><Relationship Id="rId28" Type="http://purl.oclc.org/ooxml/officeDocument/relationships/slide" Target="slides/slide24.xml"/><Relationship Id="rId36" Type="http://purl.oclc.org/ooxml/officeDocument/relationships/viewProps" Target="viewProps.xml"/><Relationship Id="rId10" Type="http://purl.oclc.org/ooxml/officeDocument/relationships/slide" Target="slides/slide6.xml"/><Relationship Id="rId19" Type="http://purl.oclc.org/ooxml/officeDocument/relationships/slide" Target="slides/slide15.xml"/><Relationship Id="rId31" Type="http://purl.oclc.org/ooxml/officeDocument/relationships/slide" Target="slides/slide27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slide" Target="slides/slide23.xml"/><Relationship Id="rId30" Type="http://purl.oclc.org/ooxml/officeDocument/relationships/slide" Target="slides/slide26.xml"/><Relationship Id="rId35" Type="http://purl.oclc.org/ooxml/officeDocument/relationships/presProps" Target="presProps.xml"/><Relationship Id="rId8" Type="http://purl.oclc.org/ooxml/officeDocument/relationships/slide" Target="slides/slide4.xml"/><Relationship Id="rId3" Type="http://purl.oclc.org/ooxml/officeDocument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21.05.2017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70198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%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82703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638784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697388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122784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166999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03685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67C-9D02-45EC-B214-7132036CA0E2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3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270FAB6A-C057-4550-9260-DE7EF7F686AF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656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EA5D-0888-4F93-8E94-34D310102D57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4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%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%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%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67099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​</a:t>
            </a:r>
            <a:fld id="{8B789056-64C5-46DE-95B1-DA257F473F68}" type="datetime1">
              <a:rPr lang="de-DE" smtClean="0"/>
              <a:pPr/>
              <a:t>21.05.2017</a:t>
            </a:fld>
            <a:r>
              <a:rPr lang="de-DE"/>
              <a:t>​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2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739-A1FF-4B0F-A80D-4A7600AF59B6}" type="datetime1">
              <a:rPr lang="de-DE" noProof="0" smtClean="0"/>
              <a:pPr/>
              <a:t>21.05.2017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29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CAE9-9EFE-4152-8504-84F83B03DD4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6054-D64A-4276-A67A-52D6E88FBE8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9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737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%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5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1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%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21.05.2017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02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%"/>
        </a:lnSpc>
        <a:spcBef>
          <a:spcPct val="0%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37828" y="1988840"/>
            <a:ext cx="8142013" cy="1373070"/>
          </a:xfrm>
        </p:spPr>
        <p:txBody>
          <a:bodyPr rtlCol="0">
            <a:normAutofit fontScale="90%"/>
          </a:bodyPr>
          <a:lstStyle/>
          <a:p>
            <a:r>
              <a:rPr lang="de-DE" dirty="0"/>
              <a:t>Angebot für </a:t>
            </a:r>
            <a:r>
              <a:rPr lang="de-DE" dirty="0" err="1"/>
              <a:t>mintBerryCrunchGames</a:t>
            </a:r>
            <a:r>
              <a:rPr lang="de-DE" dirty="0"/>
              <a:t> GmbH</a:t>
            </a:r>
            <a:br>
              <a:rPr lang="de-DE" dirty="0"/>
            </a:b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7827" y="3861048"/>
            <a:ext cx="8142013" cy="1117687"/>
          </a:xfrm>
        </p:spPr>
        <p:txBody>
          <a:bodyPr rtlCol="0"/>
          <a:lstStyle/>
          <a:p>
            <a:r>
              <a:rPr lang="de-DE" dirty="0"/>
              <a:t>Dmitri </a:t>
            </a:r>
            <a:r>
              <a:rPr lang="de-DE" dirty="0" err="1"/>
              <a:t>Pidar</a:t>
            </a:r>
            <a:r>
              <a:rPr lang="de-DE" dirty="0"/>
              <a:t> </a:t>
            </a:r>
            <a:r>
              <a:rPr lang="de-DE" dirty="0" err="1"/>
              <a:t>Babowitsch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9814"/>
              </p:ext>
            </p:extLst>
          </p:nvPr>
        </p:nvGraphicFramePr>
        <p:xfrm>
          <a:off x="1197868" y="2132856"/>
          <a:ext cx="8815470" cy="4077783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Rack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HP </a:t>
            </a:r>
            <a:r>
              <a:rPr lang="de-DE" dirty="0" err="1" smtClean="0"/>
              <a:t>ProLiant</a:t>
            </a:r>
            <a:r>
              <a:rPr lang="de-DE" dirty="0" smtClean="0"/>
              <a:t> DL80 G9 2U</a:t>
            </a:r>
          </a:p>
          <a:p>
            <a:pPr lvl="1"/>
            <a:r>
              <a:rPr lang="pt-BR" dirty="0"/>
              <a:t>Intel Xeon E5-2603 v3 </a:t>
            </a:r>
            <a:r>
              <a:rPr lang="pt-BR" dirty="0" smtClean="0"/>
              <a:t>Hexa-core 1.60 GHz</a:t>
            </a:r>
          </a:p>
          <a:p>
            <a:pPr lvl="1"/>
            <a:r>
              <a:rPr lang="de-DE" dirty="0"/>
              <a:t>Gigabit </a:t>
            </a:r>
            <a:r>
              <a:rPr lang="de-DE" dirty="0" smtClean="0"/>
              <a:t>Ethernet und </a:t>
            </a:r>
            <a:r>
              <a:rPr lang="de-DE" dirty="0" err="1" smtClean="0"/>
              <a:t>microSD</a:t>
            </a:r>
            <a:endParaRPr lang="de-DE" dirty="0" smtClean="0"/>
          </a:p>
          <a:p>
            <a:pPr lvl="1"/>
            <a:r>
              <a:rPr lang="de-DE" dirty="0"/>
              <a:t>8 nutzbare Memory </a:t>
            </a:r>
            <a:r>
              <a:rPr lang="de-DE" dirty="0" smtClean="0"/>
              <a:t>Slots (256GB)</a:t>
            </a:r>
          </a:p>
          <a:p>
            <a:r>
              <a:rPr lang="de-DE" dirty="0" err="1"/>
              <a:t>HyperX</a:t>
            </a:r>
            <a:r>
              <a:rPr lang="de-DE" dirty="0"/>
              <a:t> DIMM 16GB DDR4-2133</a:t>
            </a:r>
            <a:endParaRPr lang="pt-BR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74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9537"/>
              </p:ext>
            </p:extLst>
          </p:nvPr>
        </p:nvGraphicFramePr>
        <p:xfrm>
          <a:off x="1197868" y="2132856"/>
          <a:ext cx="8815470" cy="4077783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HP </a:t>
                      </a:r>
                      <a:r>
                        <a:rPr lang="de-DE" dirty="0" err="1" smtClean="0"/>
                        <a:t>ProLiant</a:t>
                      </a:r>
                      <a:r>
                        <a:rPr lang="de-DE" dirty="0" smtClean="0"/>
                        <a:t> DL80 G9 2U…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138528" y="43245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1133,99€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34680" y="4797152"/>
            <a:ext cx="27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LAN Kabel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LAN Kabel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Kabel sind aus der Linie RJ45 von </a:t>
            </a:r>
            <a:r>
              <a:rPr lang="de-DE" dirty="0" err="1" smtClean="0"/>
              <a:t>Dätwyler</a:t>
            </a:r>
            <a:endParaRPr lang="de-DE" dirty="0" smtClean="0"/>
          </a:p>
          <a:p>
            <a:r>
              <a:rPr lang="de-DE" dirty="0" smtClean="0"/>
              <a:t>Programmierung</a:t>
            </a:r>
          </a:p>
          <a:p>
            <a:pPr lvl="1"/>
            <a:r>
              <a:rPr lang="de-DE" dirty="0" smtClean="0"/>
              <a:t>6X 3M</a:t>
            </a:r>
          </a:p>
          <a:p>
            <a:r>
              <a:rPr lang="de-DE" dirty="0" smtClean="0"/>
              <a:t>Musik</a:t>
            </a:r>
          </a:p>
          <a:p>
            <a:pPr lvl="1"/>
            <a:r>
              <a:rPr lang="de-DE" dirty="0" smtClean="0"/>
              <a:t>1X 10M</a:t>
            </a:r>
          </a:p>
          <a:p>
            <a:r>
              <a:rPr lang="de-DE" dirty="0" smtClean="0"/>
              <a:t>Aufnahme</a:t>
            </a:r>
          </a:p>
          <a:p>
            <a:pPr lvl="1"/>
            <a:r>
              <a:rPr lang="de-DE" dirty="0" smtClean="0"/>
              <a:t>10M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40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LAN Kabel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Geschäftsführung</a:t>
            </a:r>
          </a:p>
          <a:p>
            <a:pPr lvl="1"/>
            <a:r>
              <a:rPr lang="de-DE" dirty="0" smtClean="0"/>
              <a:t>1x 10M</a:t>
            </a:r>
          </a:p>
          <a:p>
            <a:r>
              <a:rPr lang="de-DE" dirty="0" smtClean="0"/>
              <a:t>Designabteilung</a:t>
            </a:r>
          </a:p>
          <a:p>
            <a:pPr lvl="1"/>
            <a:r>
              <a:rPr lang="de-DE" dirty="0" smtClean="0"/>
              <a:t>7x 10M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75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63678"/>
              </p:ext>
            </p:extLst>
          </p:nvPr>
        </p:nvGraphicFramePr>
        <p:xfrm>
          <a:off x="1197868" y="2132856"/>
          <a:ext cx="8815470" cy="4311589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 HE von ZPAS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4669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HP </a:t>
                      </a:r>
                      <a:r>
                        <a:rPr lang="de-DE" dirty="0" err="1" smtClean="0"/>
                        <a:t>ProLiant</a:t>
                      </a:r>
                      <a:r>
                        <a:rPr lang="de-DE" dirty="0" smtClean="0"/>
                        <a:t> DL80 G9 2U…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RJ45 von </a:t>
                      </a:r>
                      <a:r>
                        <a:rPr lang="de-DE" dirty="0" err="1" smtClean="0"/>
                        <a:t>Dätwyler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72897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102524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591,26€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34680" y="4293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Rack Server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138528" y="43245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1133,99€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34680" y="4797152"/>
            <a:ext cx="27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LAN Kabel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39154" y="47971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126,43€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34680" y="53012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Firewall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153675" y="527738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Cisco Systems ASA5505-50-BUN-K8.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138528" y="54359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239,19€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69876" y="60212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USV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USV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 PCs</a:t>
            </a:r>
          </a:p>
          <a:p>
            <a:pPr lvl="1"/>
            <a:r>
              <a:rPr lang="de-DE" dirty="0" smtClean="0"/>
              <a:t>7x AEG </a:t>
            </a:r>
            <a:r>
              <a:rPr lang="de-DE" dirty="0" err="1" smtClean="0"/>
              <a:t>Protect</a:t>
            </a:r>
            <a:r>
              <a:rPr lang="de-DE" dirty="0" smtClean="0"/>
              <a:t> Home</a:t>
            </a:r>
          </a:p>
          <a:p>
            <a:pPr lvl="1"/>
            <a:r>
              <a:rPr lang="de-DE" dirty="0" smtClean="0"/>
              <a:t>VFD</a:t>
            </a:r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/>
              <a:t>DIGITUS Line Interactive </a:t>
            </a:r>
            <a:r>
              <a:rPr lang="de-DE" dirty="0" smtClean="0"/>
              <a:t>USV</a:t>
            </a:r>
          </a:p>
          <a:p>
            <a:pPr lvl="1"/>
            <a:r>
              <a:rPr lang="de-DE" dirty="0" smtClean="0"/>
              <a:t>VFI</a:t>
            </a:r>
          </a:p>
          <a:p>
            <a:pPr lvl="1"/>
            <a:r>
              <a:rPr lang="de-DE" dirty="0" smtClean="0"/>
              <a:t>Min. 5 Minuten Strom bei Ausfall.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8819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50826"/>
              </p:ext>
            </p:extLst>
          </p:nvPr>
        </p:nvGraphicFramePr>
        <p:xfrm>
          <a:off x="1197868" y="2132856"/>
          <a:ext cx="8815470" cy="3933767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46761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133018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3.818,99€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7868" y="32036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0705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Angebote Programmierung 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</a:t>
            </a:r>
          </a:p>
          <a:p>
            <a:pPr lvl="1"/>
            <a:r>
              <a:rPr lang="de-DE" dirty="0"/>
              <a:t>Intel® Core™ i5 6400 (</a:t>
            </a:r>
            <a:r>
              <a:rPr lang="de-DE" dirty="0" err="1"/>
              <a:t>Skylake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8GB DDR4 SDRAM</a:t>
            </a:r>
          </a:p>
          <a:p>
            <a:pPr lvl="1"/>
            <a:r>
              <a:rPr lang="de-DE" dirty="0"/>
              <a:t>Preis: 414,99€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98072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DL80G92U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3.818,99€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</p:spTree>
    <p:extLst>
      <p:ext uri="{BB962C8B-B14F-4D97-AF65-F5344CB8AC3E}">
        <p14:creationId xmlns:p14="http://schemas.microsoft.com/office/powerpoint/2010/main" val="30609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 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Allgemeine Anforderungen </a:t>
            </a:r>
            <a:endParaRPr lang="de" dirty="0"/>
          </a:p>
          <a:p>
            <a:pPr rtl="0"/>
            <a:r>
              <a:rPr lang="de-DE" dirty="0"/>
              <a:t>Angebote</a:t>
            </a:r>
            <a:endParaRPr lang="de" dirty="0"/>
          </a:p>
          <a:p>
            <a:pPr rtl="0"/>
            <a:r>
              <a:rPr lang="de-DE" dirty="0"/>
              <a:t>Kalkulationen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Angebot Grafik/Design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142" y="2336873"/>
            <a:ext cx="11030893" cy="3599316"/>
          </a:xfrm>
        </p:spPr>
        <p:txBody>
          <a:bodyPr rtlCol="0"/>
          <a:lstStyle/>
          <a:p>
            <a:pPr rtl="0"/>
            <a:r>
              <a:rPr lang="en-US" dirty="0" err="1"/>
              <a:t>RenderPC</a:t>
            </a:r>
            <a:endParaRPr lang="en-US" dirty="0"/>
          </a:p>
          <a:p>
            <a:pPr lvl="1"/>
            <a:r>
              <a:rPr lang="de-DE" dirty="0"/>
              <a:t>Predator G6-710</a:t>
            </a:r>
          </a:p>
          <a:p>
            <a:pPr lvl="1"/>
            <a:r>
              <a:rPr lang="de-DE" dirty="0"/>
              <a:t>Intel® Core™ i7-6700K </a:t>
            </a:r>
          </a:p>
          <a:p>
            <a:pPr lvl="1"/>
            <a:r>
              <a:rPr lang="de-DE" dirty="0" err="1"/>
              <a:t>GeForce</a:t>
            </a:r>
            <a:r>
              <a:rPr lang="de-DE" dirty="0"/>
              <a:t>® GTX 1080 von NVIDIA®</a:t>
            </a:r>
          </a:p>
          <a:p>
            <a:pPr lvl="1"/>
            <a:r>
              <a:rPr lang="de-DE" dirty="0"/>
              <a:t>Nur Rendern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Grafik</a:t>
            </a:r>
          </a:p>
          <a:p>
            <a:r>
              <a:rPr lang="de-DE" dirty="0"/>
              <a:t>Acer Aspire GX-781</a:t>
            </a:r>
          </a:p>
          <a:p>
            <a:pPr lvl="1"/>
            <a:r>
              <a:rPr lang="de-DE" dirty="0"/>
              <a:t>Intel® Core™ i5-7400</a:t>
            </a:r>
          </a:p>
          <a:p>
            <a:pPr lvl="1"/>
            <a:r>
              <a:rPr lang="de-DE" dirty="0"/>
              <a:t>AMD Radeon RX 480</a:t>
            </a:r>
          </a:p>
          <a:p>
            <a:pPr lvl="1"/>
            <a:r>
              <a:rPr lang="de-DE" dirty="0"/>
              <a:t>Core-Gaming PC</a:t>
            </a:r>
          </a:p>
        </p:txBody>
      </p:sp>
    </p:spTree>
    <p:extLst>
      <p:ext uri="{BB962C8B-B14F-4D97-AF65-F5344CB8AC3E}">
        <p14:creationId xmlns:p14="http://schemas.microsoft.com/office/powerpoint/2010/main" val="27623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 Grafik/Design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M2710.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2080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3.818,99€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Angebot Musik/Aufnahme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Acer </a:t>
            </a:r>
            <a:r>
              <a:rPr lang="de-DE" dirty="0" err="1"/>
              <a:t>Extensa</a:t>
            </a:r>
            <a:r>
              <a:rPr lang="de-DE" dirty="0"/>
              <a:t> </a:t>
            </a:r>
            <a:r>
              <a:rPr lang="de-DE" dirty="0" smtClean="0"/>
              <a:t>M2710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2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0726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3.818,99€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Extensa</a:t>
                      </a:r>
                      <a:r>
                        <a:rPr lang="de-DE" dirty="0" smtClean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Geschäftsführung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Angebot Geschäftsführung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Acer </a:t>
            </a:r>
            <a:r>
              <a:rPr lang="de-DE" b="1" dirty="0" err="1"/>
              <a:t>Aspire</a:t>
            </a:r>
            <a:r>
              <a:rPr lang="de-DE" b="1" dirty="0"/>
              <a:t> XC-780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Intel® Core™ </a:t>
            </a:r>
            <a:r>
              <a:rPr lang="de-DE" dirty="0" smtClean="0"/>
              <a:t>i5-6400</a:t>
            </a:r>
          </a:p>
          <a:p>
            <a:pPr lvl="1"/>
            <a:r>
              <a:rPr lang="de-DE" dirty="0"/>
              <a:t>8GB DDR4 </a:t>
            </a:r>
            <a:r>
              <a:rPr lang="de-DE" dirty="0" smtClean="0"/>
              <a:t>SDRAM</a:t>
            </a:r>
          </a:p>
          <a:p>
            <a:pPr lvl="1"/>
            <a:r>
              <a:rPr lang="de-DE" dirty="0"/>
              <a:t>2TB </a:t>
            </a:r>
            <a:r>
              <a:rPr lang="de-DE" dirty="0" smtClean="0"/>
              <a:t>HDD</a:t>
            </a:r>
          </a:p>
          <a:p>
            <a:pPr lvl="1"/>
            <a:r>
              <a:rPr lang="de-DE" dirty="0"/>
              <a:t>NVIDIA® </a:t>
            </a:r>
            <a:r>
              <a:rPr lang="de-DE" dirty="0" err="1"/>
              <a:t>GeForce</a:t>
            </a:r>
            <a:r>
              <a:rPr lang="de-DE" dirty="0"/>
              <a:t>® GT 705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4297"/>
              </p:ext>
            </p:extLst>
          </p:nvPr>
        </p:nvGraphicFramePr>
        <p:xfrm>
          <a:off x="1197868" y="2132856"/>
          <a:ext cx="8815470" cy="3861759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Netzwerk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</a:t>
                      </a:r>
                      <a:r>
                        <a:rPr lang="de-DE" sz="1799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de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DL80G92U…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799" dirty="0">
                          <a:solidFill>
                            <a:schemeClr val="bg1"/>
                          </a:solidFill>
                        </a:rPr>
                        <a:t>Σ</a:t>
                      </a:r>
                      <a:r>
                        <a:rPr lang="de-DE" sz="1799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3.818,99€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Programmierung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Acer </a:t>
                      </a:r>
                      <a:r>
                        <a:rPr lang="de-DE" dirty="0" err="1"/>
                        <a:t>Extensa</a:t>
                      </a:r>
                      <a:r>
                        <a:rPr lang="de-DE" dirty="0"/>
                        <a:t> </a:t>
                      </a:r>
                      <a:r>
                        <a:rPr lang="de-DE" dirty="0" smtClean="0"/>
                        <a:t>M2710…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5872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Extensa</a:t>
                      </a:r>
                      <a:r>
                        <a:rPr lang="de-DE" dirty="0" smtClean="0"/>
                        <a:t> M2710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Acer </a:t>
                      </a:r>
                      <a:r>
                        <a:rPr lang="de-DE" dirty="0" err="1" smtClean="0"/>
                        <a:t>Aspire</a:t>
                      </a:r>
                      <a:r>
                        <a:rPr lang="de-DE" dirty="0" smtClean="0"/>
                        <a:t> XC-780.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102524" y="3140968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2489,94€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24908" y="360250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Grafik/Design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17671" y="363322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err="1">
                <a:solidFill>
                  <a:schemeClr val="bg1"/>
                </a:solidFill>
              </a:rPr>
              <a:t>Predator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G6-710…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133535" y="3648735"/>
            <a:ext cx="2736304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>
                <a:solidFill>
                  <a:schemeClr val="bg1"/>
                </a:solidFill>
              </a:rPr>
              <a:t>Σ</a:t>
            </a:r>
            <a:r>
              <a:rPr lang="de-DE" sz="1799" dirty="0">
                <a:solidFill>
                  <a:schemeClr val="bg1"/>
                </a:solidFill>
              </a:rPr>
              <a:t> </a:t>
            </a:r>
            <a:r>
              <a:rPr lang="de-DE" sz="1799" dirty="0" smtClean="0">
                <a:solidFill>
                  <a:schemeClr val="bg1"/>
                </a:solidFill>
              </a:rPr>
              <a:t>7454,96€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24908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Musik/Aufnahme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33535" y="409488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829,98€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224908" y="4581128"/>
            <a:ext cx="28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Geschäftsführung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02524" y="4581128"/>
            <a:ext cx="27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498,00€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224908" y="5067369"/>
            <a:ext cx="2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Zubehör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Anforderungen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19609"/>
              </p:ext>
            </p:extLst>
          </p:nvPr>
        </p:nvGraphicFramePr>
        <p:xfrm>
          <a:off x="1197868" y="2132856"/>
          <a:ext cx="8815470" cy="4320482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85432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69876" y="2636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74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51454"/>
              </p:ext>
            </p:extLst>
          </p:nvPr>
        </p:nvGraphicFramePr>
        <p:xfrm>
          <a:off x="1197868" y="2132856"/>
          <a:ext cx="8815470" cy="4005775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53962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Gigabit </a:t>
            </a:r>
            <a:r>
              <a:rPr lang="en-US" dirty="0" smtClean="0"/>
              <a:t>Switch </a:t>
            </a:r>
            <a:r>
              <a:rPr lang="en-US" dirty="0"/>
              <a:t>1820-24G (J9980A</a:t>
            </a:r>
            <a:r>
              <a:rPr lang="en-US" dirty="0" smtClean="0"/>
              <a:t>)</a:t>
            </a:r>
          </a:p>
          <a:p>
            <a:pPr lvl="1"/>
            <a:r>
              <a:rPr lang="de-DE" b="1" dirty="0"/>
              <a:t>24</a:t>
            </a:r>
            <a:r>
              <a:rPr lang="de-DE" dirty="0"/>
              <a:t>x Ethernet, </a:t>
            </a:r>
            <a:r>
              <a:rPr lang="de-DE" b="1" dirty="0"/>
              <a:t>2</a:t>
            </a:r>
            <a:r>
              <a:rPr lang="de-DE" dirty="0"/>
              <a:t>x DFP </a:t>
            </a:r>
            <a:r>
              <a:rPr lang="de-DE" dirty="0" smtClean="0"/>
              <a:t>Anschlüssen.</a:t>
            </a:r>
          </a:p>
          <a:p>
            <a:pPr lvl="1"/>
            <a:r>
              <a:rPr lang="de-DE" dirty="0" smtClean="0"/>
              <a:t>52 </a:t>
            </a:r>
            <a:r>
              <a:rPr lang="de-DE" dirty="0" err="1" smtClean="0"/>
              <a:t>Gbps</a:t>
            </a:r>
            <a:r>
              <a:rPr lang="de-DE" dirty="0" smtClean="0"/>
              <a:t> Kapazität.</a:t>
            </a:r>
          </a:p>
          <a:p>
            <a:pPr lvl="1"/>
            <a:r>
              <a:rPr lang="de-DE" dirty="0" smtClean="0"/>
              <a:t>22W Leistung (Last).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96668"/>
              </p:ext>
            </p:extLst>
          </p:nvPr>
        </p:nvGraphicFramePr>
        <p:xfrm>
          <a:off x="1197868" y="2132856"/>
          <a:ext cx="8815470" cy="4005775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3949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269876" y="32849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NAS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QNAP </a:t>
            </a:r>
            <a:r>
              <a:rPr lang="de-DE" dirty="0" smtClean="0"/>
              <a:t>TS-431P</a:t>
            </a:r>
          </a:p>
          <a:p>
            <a:pPr lvl="1"/>
            <a:r>
              <a:rPr lang="de-DE" dirty="0"/>
              <a:t>4x SATA </a:t>
            </a:r>
            <a:r>
              <a:rPr lang="de-DE" dirty="0" smtClean="0"/>
              <a:t>6Gbps für HDD und SSD (Hot-swap)</a:t>
            </a:r>
          </a:p>
          <a:p>
            <a:pPr lvl="1"/>
            <a:r>
              <a:rPr lang="de-DE" dirty="0"/>
              <a:t>2xGigabit </a:t>
            </a:r>
            <a:r>
              <a:rPr lang="de-DE" dirty="0" smtClean="0"/>
              <a:t>LAN-Ports</a:t>
            </a:r>
          </a:p>
          <a:p>
            <a:pPr lvl="1"/>
            <a:r>
              <a:rPr lang="de-DE" sz="2000" dirty="0"/>
              <a:t>DLNA®, sowie </a:t>
            </a:r>
            <a:r>
              <a:rPr lang="de-DE" sz="2000" dirty="0" err="1"/>
              <a:t>AirPlay</a:t>
            </a:r>
            <a:r>
              <a:rPr lang="de-DE" sz="2000" dirty="0" smtClean="0"/>
              <a:t>®.</a:t>
            </a:r>
          </a:p>
          <a:p>
            <a:r>
              <a:rPr lang="de-DE" dirty="0" smtClean="0"/>
              <a:t>Speicher: </a:t>
            </a:r>
            <a:r>
              <a:rPr lang="en-US" dirty="0"/>
              <a:t>4x WD Red WD40EFRX – </a:t>
            </a:r>
            <a:r>
              <a:rPr lang="en-US" dirty="0" smtClean="0"/>
              <a:t>4TB</a:t>
            </a:r>
          </a:p>
          <a:p>
            <a:pPr lvl="1"/>
            <a:r>
              <a:rPr lang="de-DE" dirty="0" smtClean="0"/>
              <a:t>24/7 </a:t>
            </a:r>
            <a:r>
              <a:rPr lang="de-DE" dirty="0"/>
              <a:t>Betrieb </a:t>
            </a:r>
            <a:r>
              <a:rPr lang="de-DE" dirty="0" smtClean="0"/>
              <a:t>wird unterstützt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16TB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9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18532"/>
              </p:ext>
            </p:extLst>
          </p:nvPr>
        </p:nvGraphicFramePr>
        <p:xfrm>
          <a:off x="1197868" y="2132856"/>
          <a:ext cx="8815470" cy="4005775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0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1"/>
                    </a:ext>
                  </a:extLst>
                </a:gridCol>
                <a:gridCol w="2938490">
                  <a:extLst>
                    <a:ext uri="{9D8B030D-6E8A-4147-A177-3AD203B41FA5}">
                      <a16:col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20002"/>
                    </a:ext>
                  </a:extLst>
                </a:gridCol>
              </a:tblGrid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0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99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de-DE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HP Gigabit Switch 1820-24G (J9980A)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1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r>
                        <a:rPr lang="de-DE" dirty="0" smtClean="0"/>
                        <a:t>NAS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QNAP TS-431P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2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3"/>
                  </a:ext>
                </a:extLst>
              </a:tr>
              <a:tr h="3949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4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5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6"/>
                  </a:ext>
                </a:extLst>
              </a:tr>
              <a:tr h="49516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xmlns:p="http://schemas.openxmlformats.org/presentationml/2006/main" xmlns:r="http://schemas.openxmlformats.org/officeDocument/2006/relationships" xmlns:a="http://schemas.openxmlformats.org/drawingml/2006/main" val="1000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02524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145,31€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102524" y="33164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99" dirty="0" smtClean="0">
                <a:solidFill>
                  <a:schemeClr val="bg1"/>
                </a:solidFill>
              </a:rPr>
              <a:t>Σ</a:t>
            </a:r>
            <a:r>
              <a:rPr lang="de-DE" sz="1799" dirty="0" smtClean="0">
                <a:solidFill>
                  <a:schemeClr val="bg1"/>
                </a:solidFill>
              </a:rPr>
              <a:t> 854,79€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97868" y="37890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Serverschrank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 </a:t>
            </a:r>
            <a:r>
              <a:rPr lang="de-DE" dirty="0" smtClean="0"/>
              <a:t>Serverschrank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42 </a:t>
            </a:r>
            <a:r>
              <a:rPr lang="de-DE" dirty="0"/>
              <a:t>HE von </a:t>
            </a:r>
            <a:r>
              <a:rPr lang="de-DE" dirty="0" smtClean="0"/>
              <a:t>ZPAS</a:t>
            </a:r>
          </a:p>
          <a:p>
            <a:pPr lvl="1"/>
            <a:r>
              <a:rPr lang="de-DE" dirty="0" smtClean="0"/>
              <a:t>1,86M Höhe</a:t>
            </a:r>
          </a:p>
          <a:p>
            <a:pPr lvl="1"/>
            <a:r>
              <a:rPr lang="de-DE" dirty="0" smtClean="0"/>
              <a:t>Inklusiv </a:t>
            </a:r>
            <a:r>
              <a:rPr lang="de-DE" dirty="0"/>
              <a:t>Erdungsschiene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6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ARTICULATE_PROJECT_OPEN" val="0"/>
</p:tagLst>
</file>

<file path=ppt/theme/theme1.xml><?xml version="1.0" encoding="utf-8"?>
<a:theme xmlns:a="http://purl.oclc.org/ooxml/drawingml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%">
              <a:schemeClr val="phClr">
                <a:tint val="60%"/>
                <a:satMod val="100%"/>
                <a:lumMod val="110%"/>
              </a:schemeClr>
            </a:gs>
            <a:gs pos="100%">
              <a:schemeClr val="phClr">
                <a:tint val="70%"/>
                <a:satMod val="100%"/>
                <a:lumMod val="10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4%"/>
                <a:satMod val="103%"/>
                <a:lumMod val="102%"/>
              </a:schemeClr>
            </a:gs>
            <a:gs pos="50%">
              <a:schemeClr val="phClr">
                <a:shade val="100%"/>
                <a:satMod val="110%"/>
                <a:lumMod val="100%"/>
              </a:schemeClr>
            </a:gs>
            <a:gs pos="100%">
              <a:schemeClr val="phClr">
                <a:shade val="78%"/>
                <a:satMod val="120%"/>
                <a:lumMod val="99%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6%"/>
                <a:shade val="100%"/>
                <a:hueMod val="270%"/>
                <a:satMod val="200%"/>
                <a:lumMod val="128%"/>
              </a:schemeClr>
            </a:gs>
            <a:gs pos="50%">
              <a:schemeClr val="phClr">
                <a:shade val="100%"/>
                <a:hueMod val="100%"/>
                <a:satMod val="110%"/>
                <a:lumMod val="130%"/>
              </a:schemeClr>
            </a:gs>
            <a:gs pos="100%">
              <a:schemeClr val="phClr">
                <a:shade val="78%"/>
                <a:hueMod val="44%"/>
                <a:satMod val="200%"/>
                <a:lumMod val="69%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purl.oclc.org/ooxml/drawingml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hade val="98%"/>
                <a:satMod val="150%"/>
                <a:lumMod val="102%"/>
              </a:schemeClr>
            </a:gs>
            <a:gs pos="50%">
              <a:schemeClr val="phClr">
                <a:tint val="98%"/>
                <a:shade val="90%"/>
                <a:satMod val="13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hade val="98%"/>
                <a:satMod val="150%"/>
                <a:lumMod val="102%"/>
              </a:schemeClr>
            </a:gs>
            <a:gs pos="50%">
              <a:schemeClr val="phClr">
                <a:tint val="98%"/>
                <a:shade val="90%"/>
                <a:satMod val="13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purl.oclc.org/ooxml/officeDocument/customXml" ds:itemID="{00E41224-0370-4595-877C-23316CD80004}">
  <ds:schemaRefs>
    <ds:schemaRef ds:uri="http://purl.org/dc/dcmitype/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purl.oclc.org/ooxml/officeDocument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purl.oclc.org/ooxml/officeDocument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purl.oclc.org/ooxml/officeDocument/extendedProperties" xmlns:vt="http://purl.oclc.org/ooxml/officeDocument/docPropsVTypes">
  <Template>Berlin</Template>
  <TotalTime>0</TotalTime>
  <Words>579</Words>
  <Application>Microsoft Office PowerPoint</Application>
  <PresentationFormat>Benutzerdefiniert</PresentationFormat>
  <Paragraphs>235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Corbel</vt:lpstr>
      <vt:lpstr>Trebuchet MS</vt:lpstr>
      <vt:lpstr>Berlin</vt:lpstr>
      <vt:lpstr>Angebot für mintBerryCrunchGames GmbH </vt:lpstr>
      <vt:lpstr>Gliederung </vt:lpstr>
      <vt:lpstr>Allgemeine Anforderungen </vt:lpstr>
      <vt:lpstr>Netzwerk</vt:lpstr>
      <vt:lpstr>Netzwerk Switch</vt:lpstr>
      <vt:lpstr>Netzwerk</vt:lpstr>
      <vt:lpstr>Netzwerk NAS</vt:lpstr>
      <vt:lpstr>Netzwerk</vt:lpstr>
      <vt:lpstr>Netzwerk Serverschrank</vt:lpstr>
      <vt:lpstr>Netzwerk</vt:lpstr>
      <vt:lpstr>Netzwerk Rack Server</vt:lpstr>
      <vt:lpstr>Netzwerk</vt:lpstr>
      <vt:lpstr>Netzwerk LAN Kabel</vt:lpstr>
      <vt:lpstr>Netzwerk LAN Kabel</vt:lpstr>
      <vt:lpstr>Netzwerk</vt:lpstr>
      <vt:lpstr>Netzwerk USV</vt:lpstr>
      <vt:lpstr>Allgemeine Anforderungen </vt:lpstr>
      <vt:lpstr>Angebote Programmierung </vt:lpstr>
      <vt:lpstr>Allgemeine Anforderungen </vt:lpstr>
      <vt:lpstr>Angebot Grafik/Design</vt:lpstr>
      <vt:lpstr>Angebot Grafik/Design</vt:lpstr>
      <vt:lpstr>Angebot Grafik/Design</vt:lpstr>
      <vt:lpstr>Allgemeine Anforderungen </vt:lpstr>
      <vt:lpstr>Angebot Musik/Aufnahme </vt:lpstr>
      <vt:lpstr>Allgemeine Anforderungen </vt:lpstr>
      <vt:lpstr>Angebot Geschäftsführung </vt:lpstr>
      <vt:lpstr>Allgemeine Anforderungen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2017-05-18T07:26:13Z</dcterms:created>
  <dcterms:modified xsi:type="dcterms:W3CDTF">2017-05-21T13:32:49Z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