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4"/>
  </p:sldMasterIdLst>
  <p:notesMasterIdLst>
    <p:notesMasterId r:id="rId38"/>
  </p:notesMasterIdLst>
  <p:handoutMasterIdLst>
    <p:handoutMasterId r:id="rId39"/>
  </p:handoutMasterIdLst>
  <p:sldIdLst>
    <p:sldId id="265" r:id="rId5"/>
    <p:sldId id="310" r:id="rId6"/>
    <p:sldId id="320" r:id="rId7"/>
    <p:sldId id="333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11" r:id="rId27"/>
    <p:sldId id="327" r:id="rId28"/>
    <p:sldId id="313" r:id="rId29"/>
    <p:sldId id="321" r:id="rId30"/>
    <p:sldId id="322" r:id="rId31"/>
    <p:sldId id="328" r:id="rId32"/>
    <p:sldId id="329" r:id="rId33"/>
    <p:sldId id="330" r:id="rId34"/>
    <p:sldId id="331" r:id="rId35"/>
    <p:sldId id="332" r:id="rId36"/>
    <p:sldId id="357" r:id="rId37"/>
  </p:sldIdLst>
  <p:sldSz cx="12188825" cy="6858000"/>
  <p:notesSz cx="6858000" cy="9144000"/>
  <p:custDataLst>
    <p:tags r:id="rId4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76" d="100"/>
          <a:sy n="76" d="100"/>
        </p:scale>
        <p:origin x="126" y="13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115D25CC-CE2B-44FC-97DA-587FCC13922E}" type="datetime1">
              <a:rPr lang="de-DE" smtClean="0"/>
              <a:pPr algn="r" rtl="0"/>
              <a:t>21.05.2017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832C949-ED9C-45D4-8A60-90C89D3B858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457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516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5749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43" y="4243845"/>
            <a:ext cx="3076307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57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09342" y="2590078"/>
            <a:ext cx="3076308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145" y="2733709"/>
            <a:ext cx="8142013" cy="1373070"/>
          </a:xfrm>
        </p:spPr>
        <p:txBody>
          <a:bodyPr anchor="b">
            <a:noAutofit/>
          </a:bodyPr>
          <a:lstStyle>
            <a:lvl1pPr algn="r">
              <a:defRPr sz="5398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45" y="4394040"/>
            <a:ext cx="8142013" cy="1117687"/>
          </a:xfrm>
        </p:spPr>
        <p:txBody>
          <a:bodyPr>
            <a:normAutofit/>
          </a:bodyPr>
          <a:lstStyle>
            <a:lvl1pPr marL="0" indent="0" algn="r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2936" y="2750337"/>
            <a:ext cx="1171583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3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6" y="4711617"/>
            <a:ext cx="9611355" cy="453051"/>
          </a:xfrm>
        </p:spPr>
        <p:txBody>
          <a:bodyPr anchor="b">
            <a:normAutofit/>
          </a:bodyPr>
          <a:lstStyle>
            <a:lvl1pPr>
              <a:defRPr sz="23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46" y="609598"/>
            <a:ext cx="9611355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2" y="5169584"/>
            <a:ext cx="9611358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310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8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609597"/>
            <a:ext cx="9611354" cy="3592750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61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4638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563" y="609599"/>
            <a:ext cx="8716606" cy="3036061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1923" y="3653379"/>
            <a:ext cx="8154455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583420" y="74811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1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0293" y="30335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1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6697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2" y="4711616"/>
            <a:ext cx="9611358" cy="5885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3" y="5300150"/>
            <a:ext cx="9611358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122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047" y="753228"/>
            <a:ext cx="9622454" cy="10809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774" y="2336873"/>
            <a:ext cx="3069235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145" y="3022674"/>
            <a:ext cx="3048908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4995" y="233687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4443" y="3022674"/>
            <a:ext cx="306244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2275" y="2336873"/>
            <a:ext cx="306922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2275" y="3022674"/>
            <a:ext cx="3069226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5166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6" cy="10809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141" y="4297503"/>
            <a:ext cx="3048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141" y="2336873"/>
            <a:ext cx="304891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141" y="4873765"/>
            <a:ext cx="3048911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444" y="429750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4443" y="2336873"/>
            <a:ext cx="306244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3090" y="4873764"/>
            <a:ext cx="30664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8796" y="4297503"/>
            <a:ext cx="3062707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28795" y="2336873"/>
            <a:ext cx="306270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28671" y="4873762"/>
            <a:ext cx="306676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003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67C-9D02-45EC-B214-7132036CA0E2}" type="datetime1">
              <a:rPr lang="de-DE" noProof="0" smtClean="0"/>
              <a:pPr/>
              <a:t>21.05.2017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3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3428" y="1869573"/>
            <a:ext cx="5106988" cy="13678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5424" y="5372581"/>
            <a:ext cx="1602997" cy="1367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6593" y="609597"/>
            <a:ext cx="1073522" cy="435376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145" y="609598"/>
            <a:ext cx="8867694" cy="532658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5353" y="5936188"/>
            <a:ext cx="2742486" cy="365125"/>
          </a:xfrm>
        </p:spPr>
        <p:txBody>
          <a:bodyPr/>
          <a:lstStyle/>
          <a:p>
            <a:fld id="{270FAB6A-C057-4550-9260-DE7EF7F686AF}" type="datetime1">
              <a:rPr lang="de-DE" noProof="0" smtClean="0"/>
              <a:pPr/>
              <a:t>21.05.2017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145" y="5936189"/>
            <a:ext cx="6125209" cy="365125"/>
          </a:xfrm>
        </p:spPr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4921" y="5398634"/>
            <a:ext cx="1153850" cy="1090789"/>
          </a:xfrm>
        </p:spPr>
        <p:txBody>
          <a:bodyPr anchor="t"/>
          <a:lstStyle>
            <a:lvl1pPr algn="ctr">
              <a:defRPr/>
            </a:lvl1pPr>
          </a:lstStyle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6566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EA5D-0888-4F93-8E94-34D310102D57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144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68" y="4087901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69" y="2726267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2869895"/>
            <a:ext cx="9611356" cy="1090788"/>
          </a:xfrm>
        </p:spPr>
        <p:txBody>
          <a:bodyPr anchor="ctr">
            <a:normAutofit/>
          </a:bodyPr>
          <a:lstStyle>
            <a:lvl1pPr algn="r">
              <a:defRPr sz="35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4232172"/>
            <a:ext cx="9611356" cy="1704017"/>
          </a:xfrm>
        </p:spPr>
        <p:txBody>
          <a:bodyPr>
            <a:normAutofit/>
          </a:bodyPr>
          <a:lstStyle>
            <a:lvl1pPr marL="0" indent="0" algn="r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662" y="286989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67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143" y="2336873"/>
            <a:ext cx="4697134" cy="359931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2666" y="2336873"/>
            <a:ext cx="4698834" cy="359931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​</a:t>
            </a:r>
            <a:fld id="{8B789056-64C5-46DE-95B1-DA257F473F68}" type="datetime1">
              <a:rPr lang="de-DE" smtClean="0"/>
              <a:pPr/>
              <a:t>21.05.2017</a:t>
            </a:fld>
            <a:r>
              <a:rPr lang="de-DE"/>
              <a:t>​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1258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3" y="753230"/>
            <a:ext cx="9611359" cy="108093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15" y="2336874"/>
            <a:ext cx="4471162" cy="693135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146" y="3030009"/>
            <a:ext cx="4697131" cy="29061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8638" y="2336873"/>
            <a:ext cx="4472863" cy="6920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2667" y="3030009"/>
            <a:ext cx="4698835" cy="29061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F739-A1FF-4B0F-A80D-4A7600AF59B6}" type="datetime1">
              <a:rPr lang="de-DE" noProof="0" smtClean="0"/>
              <a:pPr/>
              <a:t>21.05.2017</a:t>
            </a:fld>
            <a:endParaRPr lang="de-DE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9299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CAE9-9EFE-4152-8504-84F83B03DD4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82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6054-D64A-4276-A67A-52D6E88FBE8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29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753227"/>
            <a:ext cx="9611355" cy="108094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626" y="2336874"/>
            <a:ext cx="5606875" cy="359931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5" y="2336873"/>
            <a:ext cx="3789091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7" y="753228"/>
            <a:ext cx="9611353" cy="1080938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7066" y="2336874"/>
            <a:ext cx="5424436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2336874"/>
            <a:ext cx="387524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50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2336873"/>
            <a:ext cx="961135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9014" y="5936188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144" y="5936189"/>
            <a:ext cx="6868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6662" y="753228"/>
            <a:ext cx="1153850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402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icture1.cyberport.de/mall/shopde/pic/zbild1/zbild1-7902633F20-11K_600.JPG%2021.05.2017%2018:52" TargetMode="External"/><Relationship Id="rId2" Type="http://schemas.openxmlformats.org/officeDocument/2006/relationships/hyperlink" Target="https://media.nbb-cdn.de/images/products/220000/225783/HP_J9980A_1.jpg?size=280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.ebayimg.com/00/s/MTYwMFgxMDY2/z/GjAAAOxyLtFTjviV/$_58.JP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837828" y="1988840"/>
            <a:ext cx="8142013" cy="1373070"/>
          </a:xfrm>
        </p:spPr>
        <p:txBody>
          <a:bodyPr rtlCol="0">
            <a:normAutofit fontScale="90000"/>
          </a:bodyPr>
          <a:lstStyle/>
          <a:p>
            <a:r>
              <a:rPr lang="de-DE" dirty="0"/>
              <a:t>Angebot für </a:t>
            </a:r>
            <a:r>
              <a:rPr lang="de-DE" dirty="0" err="1"/>
              <a:t>mintBerryCrunchGames</a:t>
            </a:r>
            <a:r>
              <a:rPr lang="de-DE" dirty="0"/>
              <a:t> GmbH</a:t>
            </a:r>
            <a:br>
              <a:rPr lang="de-DE" dirty="0"/>
            </a:b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837827" y="3861048"/>
            <a:ext cx="8142013" cy="1117687"/>
          </a:xfrm>
        </p:spPr>
        <p:txBody>
          <a:bodyPr rtlCol="0"/>
          <a:lstStyle/>
          <a:p>
            <a:r>
              <a:rPr lang="de-DE" dirty="0"/>
              <a:t>Dmitri </a:t>
            </a:r>
            <a:r>
              <a:rPr lang="de-DE" dirty="0" err="1"/>
              <a:t>Pidar</a:t>
            </a:r>
            <a:r>
              <a:rPr lang="de-DE" dirty="0"/>
              <a:t> </a:t>
            </a:r>
            <a:r>
              <a:rPr lang="de-DE" dirty="0" err="1"/>
              <a:t>Babowitsch</a:t>
            </a:r>
            <a:endParaRPr lang="de-D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 Switch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HP Gigabit </a:t>
            </a:r>
            <a:r>
              <a:rPr lang="en-US" dirty="0" smtClean="0"/>
              <a:t>Switch </a:t>
            </a:r>
            <a:r>
              <a:rPr lang="en-US" dirty="0"/>
              <a:t>1820-24G (J9980A</a:t>
            </a:r>
            <a:r>
              <a:rPr lang="en-US" dirty="0" smtClean="0"/>
              <a:t>)</a:t>
            </a:r>
          </a:p>
          <a:p>
            <a:pPr lvl="1"/>
            <a:r>
              <a:rPr lang="de-DE" b="1" dirty="0"/>
              <a:t>24</a:t>
            </a:r>
            <a:r>
              <a:rPr lang="de-DE" dirty="0"/>
              <a:t>x Ethernet, </a:t>
            </a:r>
            <a:r>
              <a:rPr lang="de-DE" b="1" dirty="0"/>
              <a:t>2</a:t>
            </a:r>
            <a:r>
              <a:rPr lang="de-DE" dirty="0"/>
              <a:t>x DFP </a:t>
            </a:r>
            <a:r>
              <a:rPr lang="de-DE" dirty="0" smtClean="0"/>
              <a:t>Anschlüssen.</a:t>
            </a:r>
          </a:p>
          <a:p>
            <a:pPr lvl="1"/>
            <a:r>
              <a:rPr lang="de-DE" dirty="0" smtClean="0"/>
              <a:t>52 </a:t>
            </a:r>
            <a:r>
              <a:rPr lang="de-DE" dirty="0" err="1" smtClean="0"/>
              <a:t>Gbps</a:t>
            </a:r>
            <a:r>
              <a:rPr lang="de-DE" dirty="0" smtClean="0"/>
              <a:t> Kapazität.</a:t>
            </a:r>
          </a:p>
          <a:p>
            <a:pPr lvl="1"/>
            <a:r>
              <a:rPr lang="de-DE" dirty="0" smtClean="0"/>
              <a:t>22W Leistung (Last).</a:t>
            </a:r>
            <a:endParaRPr lang="de-DE" dirty="0"/>
          </a:p>
        </p:txBody>
      </p:sp>
      <p:pic>
        <p:nvPicPr>
          <p:cNvPr id="1026" name="Picture 2" descr="https://media.nbb-cdn.de/images/products/220000/225783/HP_J9980A_1.jpg?size=2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540" y="2420888"/>
            <a:ext cx="3744416" cy="374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29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1197868" y="2132856"/>
          <a:ext cx="8815470" cy="4005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Typ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de-DE" b="1" dirty="0" smtClean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HP Gigabit Switch 1820-24G (J9980A)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495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7102524" y="27809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145,31€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269876" y="32849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NAS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32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 NAS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QNAP </a:t>
            </a:r>
            <a:r>
              <a:rPr lang="de-DE" dirty="0" smtClean="0"/>
              <a:t>TS-431P</a:t>
            </a:r>
          </a:p>
          <a:p>
            <a:pPr lvl="1"/>
            <a:r>
              <a:rPr lang="de-DE" dirty="0"/>
              <a:t>4x SATA </a:t>
            </a:r>
            <a:r>
              <a:rPr lang="de-DE" dirty="0" smtClean="0"/>
              <a:t>6Gbps für HDD und SSD (Hot-swap)</a:t>
            </a:r>
          </a:p>
          <a:p>
            <a:pPr lvl="1"/>
            <a:r>
              <a:rPr lang="de-DE" dirty="0"/>
              <a:t>2xGigabit </a:t>
            </a:r>
            <a:r>
              <a:rPr lang="de-DE" dirty="0" smtClean="0"/>
              <a:t>LAN-Ports</a:t>
            </a:r>
          </a:p>
          <a:p>
            <a:pPr lvl="1"/>
            <a:r>
              <a:rPr lang="de-DE" sz="2000" dirty="0"/>
              <a:t>DLNA®, sowie </a:t>
            </a:r>
            <a:r>
              <a:rPr lang="de-DE" sz="2000" dirty="0" err="1"/>
              <a:t>AirPlay</a:t>
            </a:r>
            <a:r>
              <a:rPr lang="de-DE" sz="2000" dirty="0" smtClean="0"/>
              <a:t>®.</a:t>
            </a:r>
            <a:endParaRPr lang="de-DE" sz="2000" dirty="0" smtClean="0"/>
          </a:p>
          <a:p>
            <a:r>
              <a:rPr lang="de-DE" dirty="0" smtClean="0"/>
              <a:t>Speicher: </a:t>
            </a:r>
            <a:r>
              <a:rPr lang="en-US" dirty="0"/>
              <a:t>4x WD Red WD40EFRX – </a:t>
            </a:r>
            <a:r>
              <a:rPr lang="en-US" dirty="0" smtClean="0"/>
              <a:t>4TB</a:t>
            </a:r>
          </a:p>
          <a:p>
            <a:pPr lvl="1"/>
            <a:r>
              <a:rPr lang="de-DE" dirty="0" smtClean="0"/>
              <a:t>24/7 </a:t>
            </a:r>
            <a:r>
              <a:rPr lang="de-DE" dirty="0"/>
              <a:t>Betrieb </a:t>
            </a:r>
            <a:r>
              <a:rPr lang="de-DE" dirty="0" smtClean="0"/>
              <a:t>wird unterstützt.</a:t>
            </a:r>
          </a:p>
          <a:p>
            <a:pPr lvl="1"/>
            <a:r>
              <a:rPr lang="de-DE" dirty="0" smtClean="0"/>
              <a:t>16TB</a:t>
            </a:r>
            <a:endParaRPr lang="de-DE" dirty="0"/>
          </a:p>
          <a:p>
            <a:pPr marL="0" indent="0">
              <a:buNone/>
            </a:pP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pic>
        <p:nvPicPr>
          <p:cNvPr id="2050" name="Picture 2" descr="https://picture1.cyberport.de/mall/shopde/pic/zbild1/zbild1-7902633F20-11K_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2204864"/>
            <a:ext cx="432048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22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1197868" y="2132856"/>
          <a:ext cx="8815470" cy="4005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Typ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de-DE" b="1" dirty="0" smtClean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HP Gigabit Switch 1820-24G (J9980A)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NAS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QNAP TS-431P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495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7102524" y="27809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145,31€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102524" y="331643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854,79€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197868" y="37890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Serverschrank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3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 Serverschrank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42 </a:t>
            </a:r>
            <a:r>
              <a:rPr lang="de-DE" dirty="0"/>
              <a:t>HE von </a:t>
            </a:r>
            <a:r>
              <a:rPr lang="de-DE" dirty="0" smtClean="0"/>
              <a:t>ZPAS</a:t>
            </a:r>
          </a:p>
          <a:p>
            <a:pPr lvl="1"/>
            <a:r>
              <a:rPr lang="de-DE" dirty="0" smtClean="0"/>
              <a:t>1,86M Höhe</a:t>
            </a:r>
          </a:p>
          <a:p>
            <a:pPr lvl="1"/>
            <a:r>
              <a:rPr lang="de-DE" dirty="0" smtClean="0"/>
              <a:t>Inklusiv </a:t>
            </a:r>
            <a:r>
              <a:rPr lang="de-DE" dirty="0"/>
              <a:t>Erdungsschiene</a:t>
            </a:r>
            <a:r>
              <a:rPr lang="de-DE" dirty="0" smtClean="0"/>
              <a:t>	</a:t>
            </a:r>
            <a:endParaRPr lang="de-DE" dirty="0"/>
          </a:p>
        </p:txBody>
      </p:sp>
      <p:pic>
        <p:nvPicPr>
          <p:cNvPr id="3074" name="Picture 2" descr="https://i.ebayimg.com/00/s/MTYwMFgxMDY2/z/GjAAAOxyLtFTjviV/$_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92" y="2204864"/>
            <a:ext cx="2696118" cy="405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23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1197868" y="2132856"/>
          <a:ext cx="8815470" cy="4077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Typ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de-DE" b="1" dirty="0" smtClean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HP Gigabit Switch 1820-24G (J9980A)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NAS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QNAP TS-431P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42 HE von ZPAS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696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7102524" y="27809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145,31€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102524" y="331643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854,79€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197868" y="37890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Serverschrank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102524" y="37890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591,26€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234680" y="42930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Rack Server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39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 Rack Server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HP </a:t>
            </a:r>
            <a:r>
              <a:rPr lang="de-DE" dirty="0" err="1" smtClean="0"/>
              <a:t>ProLiant</a:t>
            </a:r>
            <a:r>
              <a:rPr lang="de-DE" dirty="0" smtClean="0"/>
              <a:t> DL80 G9 2U</a:t>
            </a:r>
          </a:p>
          <a:p>
            <a:pPr lvl="1"/>
            <a:r>
              <a:rPr lang="pt-BR" dirty="0"/>
              <a:t>Intel Xeon E5-2603 v3 </a:t>
            </a:r>
            <a:r>
              <a:rPr lang="pt-BR" dirty="0" smtClean="0"/>
              <a:t>Hexa-core 1.60 GHz</a:t>
            </a:r>
          </a:p>
          <a:p>
            <a:pPr lvl="1"/>
            <a:r>
              <a:rPr lang="de-DE" dirty="0"/>
              <a:t>Gigabit </a:t>
            </a:r>
            <a:r>
              <a:rPr lang="de-DE" dirty="0" smtClean="0"/>
              <a:t>Ethernet und </a:t>
            </a:r>
            <a:r>
              <a:rPr lang="de-DE" dirty="0" err="1" smtClean="0"/>
              <a:t>microSD</a:t>
            </a:r>
            <a:endParaRPr lang="de-DE" dirty="0" smtClean="0"/>
          </a:p>
          <a:p>
            <a:pPr lvl="1"/>
            <a:r>
              <a:rPr lang="de-DE" dirty="0"/>
              <a:t>8 nutzbare Memory </a:t>
            </a:r>
            <a:r>
              <a:rPr lang="de-DE" dirty="0" smtClean="0"/>
              <a:t>Slots (256GB)</a:t>
            </a:r>
          </a:p>
          <a:p>
            <a:r>
              <a:rPr lang="de-DE" dirty="0" err="1"/>
              <a:t>HyperX</a:t>
            </a:r>
            <a:r>
              <a:rPr lang="de-DE" dirty="0"/>
              <a:t> DIMM 16GB DDR4-2133</a:t>
            </a:r>
            <a:endParaRPr lang="pt-BR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090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1197868" y="2132856"/>
          <a:ext cx="8815470" cy="4077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Typ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de-DE" b="1" dirty="0" smtClean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HP Gigabit Switch 1820-24G (J9980A)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NAS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QNAP TS-431P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42 HE von ZPAS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696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HP </a:t>
                      </a:r>
                      <a:r>
                        <a:rPr lang="de-DE" dirty="0" err="1" smtClean="0"/>
                        <a:t>ProLiant</a:t>
                      </a:r>
                      <a:r>
                        <a:rPr lang="de-DE" dirty="0" smtClean="0"/>
                        <a:t> DL80 G9 2U…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7102524" y="27809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145,31€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102524" y="331643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854,79€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197868" y="37890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Serverschrank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102524" y="37890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591,26€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234680" y="42930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Rack Server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138528" y="432454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1133,99€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234680" y="4797152"/>
            <a:ext cx="27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LAN Kabel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83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 LAN Kabel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Alle Kabel sind aus der Linie RJ45 von </a:t>
            </a:r>
            <a:r>
              <a:rPr lang="de-DE" dirty="0" err="1" smtClean="0"/>
              <a:t>Dätwyler</a:t>
            </a:r>
            <a:endParaRPr lang="de-DE" dirty="0" smtClean="0"/>
          </a:p>
          <a:p>
            <a:r>
              <a:rPr lang="de-DE" dirty="0" smtClean="0"/>
              <a:t>Programmierung</a:t>
            </a:r>
          </a:p>
          <a:p>
            <a:pPr lvl="1"/>
            <a:r>
              <a:rPr lang="de-DE" dirty="0" smtClean="0"/>
              <a:t>6X 3M</a:t>
            </a:r>
          </a:p>
          <a:p>
            <a:r>
              <a:rPr lang="de-DE" dirty="0" smtClean="0"/>
              <a:t>Musik</a:t>
            </a:r>
          </a:p>
          <a:p>
            <a:pPr lvl="1"/>
            <a:r>
              <a:rPr lang="de-DE" dirty="0" smtClean="0"/>
              <a:t>1X 10M</a:t>
            </a:r>
          </a:p>
          <a:p>
            <a:r>
              <a:rPr lang="de-DE" dirty="0" smtClean="0"/>
              <a:t>Aufnahme</a:t>
            </a:r>
          </a:p>
          <a:p>
            <a:pPr lvl="1"/>
            <a:r>
              <a:rPr lang="de-DE" dirty="0" smtClean="0"/>
              <a:t>10M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716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 LAN Kabel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Geschäftsführung</a:t>
            </a:r>
          </a:p>
          <a:p>
            <a:pPr lvl="1"/>
            <a:r>
              <a:rPr lang="de-DE" dirty="0" smtClean="0"/>
              <a:t>1x 10M</a:t>
            </a:r>
          </a:p>
          <a:p>
            <a:r>
              <a:rPr lang="de-DE" dirty="0" smtClean="0"/>
              <a:t>Designabteilung</a:t>
            </a:r>
          </a:p>
          <a:p>
            <a:pPr lvl="1"/>
            <a:r>
              <a:rPr lang="de-DE" dirty="0" smtClean="0"/>
              <a:t>7x 10M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21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Gliederung 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Allgemeine Anforderungen </a:t>
            </a:r>
            <a:endParaRPr lang="de" dirty="0"/>
          </a:p>
          <a:p>
            <a:pPr rtl="0"/>
            <a:r>
              <a:rPr lang="de-DE" dirty="0"/>
              <a:t>Angebote</a:t>
            </a:r>
            <a:endParaRPr lang="de" dirty="0"/>
          </a:p>
          <a:p>
            <a:pPr rtl="0"/>
            <a:r>
              <a:rPr lang="de-DE" dirty="0"/>
              <a:t>Kalkulationen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1197868" y="2132856"/>
          <a:ext cx="8815470" cy="4311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Typ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de-DE" b="1" dirty="0" smtClean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HP Gigabit Switch 1820-24G (J9980A)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NAS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QNAP TS-431P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42 HE von ZPAS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696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HP </a:t>
                      </a:r>
                      <a:r>
                        <a:rPr lang="de-DE" dirty="0" err="1" smtClean="0"/>
                        <a:t>ProLiant</a:t>
                      </a:r>
                      <a:r>
                        <a:rPr lang="de-DE" dirty="0" smtClean="0"/>
                        <a:t> DL80 G9 2U…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RJ45 von </a:t>
                      </a:r>
                      <a:r>
                        <a:rPr lang="de-DE" dirty="0" err="1" smtClean="0"/>
                        <a:t>Dätwyler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2897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7102524" y="27809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145,31€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102524" y="331643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854,79€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197868" y="37890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Serverschrank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102524" y="37890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591,26€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234680" y="42930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Rack Server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138528" y="432454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1133,99€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234680" y="4797152"/>
            <a:ext cx="27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LAN Kabel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139154" y="47971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126,43€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234680" y="530120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Firewall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153675" y="5277381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Cisco Systems ASA5505-50-BUN-K8.</a:t>
            </a:r>
          </a:p>
          <a:p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7138528" y="543593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239,19€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269876" y="60212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USV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44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 USV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Büro PCs</a:t>
            </a:r>
          </a:p>
          <a:p>
            <a:pPr lvl="1"/>
            <a:r>
              <a:rPr lang="de-DE" dirty="0" smtClean="0"/>
              <a:t>7x AEG </a:t>
            </a:r>
            <a:r>
              <a:rPr lang="de-DE" dirty="0" err="1" smtClean="0"/>
              <a:t>Protect</a:t>
            </a:r>
            <a:r>
              <a:rPr lang="de-DE" dirty="0" smtClean="0"/>
              <a:t> Home</a:t>
            </a:r>
          </a:p>
          <a:p>
            <a:pPr lvl="1"/>
            <a:r>
              <a:rPr lang="de-DE" dirty="0" smtClean="0"/>
              <a:t>VFD</a:t>
            </a:r>
          </a:p>
          <a:p>
            <a:r>
              <a:rPr lang="de-DE" dirty="0" smtClean="0"/>
              <a:t>Server</a:t>
            </a:r>
          </a:p>
          <a:p>
            <a:pPr lvl="1"/>
            <a:r>
              <a:rPr lang="de-DE" dirty="0"/>
              <a:t>DIGITUS Line Interactive </a:t>
            </a:r>
            <a:r>
              <a:rPr lang="de-DE" dirty="0" smtClean="0"/>
              <a:t>USV</a:t>
            </a:r>
          </a:p>
          <a:p>
            <a:pPr lvl="1"/>
            <a:r>
              <a:rPr lang="de-DE" dirty="0" smtClean="0"/>
              <a:t>VFI</a:t>
            </a:r>
          </a:p>
          <a:p>
            <a:pPr lvl="1"/>
            <a:r>
              <a:rPr lang="de-DE" dirty="0" smtClean="0"/>
              <a:t>Min. 5 Minuten Strom bei Ausfall.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583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1197868" y="2132856"/>
          <a:ext cx="8815470" cy="3933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DL80G92U…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761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7133018" y="27089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.468,99</a:t>
            </a:r>
            <a:r>
              <a:rPr lang="de-DE" dirty="0" smtClean="0">
                <a:solidFill>
                  <a:schemeClr val="bg1"/>
                </a:solidFill>
              </a:rPr>
              <a:t>€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97868" y="320368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Programmierung</a:t>
            </a:r>
          </a:p>
        </p:txBody>
      </p:sp>
    </p:spTree>
    <p:extLst>
      <p:ext uri="{BB962C8B-B14F-4D97-AF65-F5344CB8AC3E}">
        <p14:creationId xmlns:p14="http://schemas.microsoft.com/office/powerpoint/2010/main" val="218452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Angebote Programmierung 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Acer </a:t>
            </a:r>
            <a:r>
              <a:rPr lang="de-DE" dirty="0" err="1"/>
              <a:t>Extensa</a:t>
            </a:r>
            <a:r>
              <a:rPr lang="de-DE" dirty="0"/>
              <a:t> M2710</a:t>
            </a:r>
          </a:p>
          <a:p>
            <a:pPr lvl="1"/>
            <a:r>
              <a:rPr lang="de-DE" dirty="0"/>
              <a:t>Intel® Core™ i5 6400 (</a:t>
            </a:r>
            <a:r>
              <a:rPr lang="de-DE" dirty="0" err="1"/>
              <a:t>Skylake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8GB DDR4 SDRAM</a:t>
            </a:r>
          </a:p>
          <a:p>
            <a:pPr lvl="1"/>
            <a:r>
              <a:rPr lang="de-DE" dirty="0"/>
              <a:t>Preis: 414,99€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098072"/>
              </p:ext>
            </p:extLst>
          </p:nvPr>
        </p:nvGraphicFramePr>
        <p:xfrm>
          <a:off x="1197868" y="2132856"/>
          <a:ext cx="8815470" cy="432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DL80G92U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799" dirty="0">
                          <a:solidFill>
                            <a:schemeClr val="bg1"/>
                          </a:solidFill>
                        </a:rPr>
                        <a:t>Σ</a:t>
                      </a:r>
                      <a:r>
                        <a:rPr lang="de-DE" sz="1799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4.468,99€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M2710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543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102524" y="3140968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2489,94€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24908" y="360250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Grafik/Design</a:t>
            </a:r>
          </a:p>
        </p:txBody>
      </p:sp>
    </p:spTree>
    <p:extLst>
      <p:ext uri="{BB962C8B-B14F-4D97-AF65-F5344CB8AC3E}">
        <p14:creationId xmlns:p14="http://schemas.microsoft.com/office/powerpoint/2010/main" val="306094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Angebot Grafik/Design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0142" y="2336873"/>
            <a:ext cx="11030893" cy="3599316"/>
          </a:xfrm>
        </p:spPr>
        <p:txBody>
          <a:bodyPr rtlCol="0"/>
          <a:lstStyle/>
          <a:p>
            <a:pPr rtl="0"/>
            <a:r>
              <a:rPr lang="en-US" dirty="0" err="1"/>
              <a:t>RenderPC</a:t>
            </a:r>
            <a:endParaRPr lang="en-US" dirty="0"/>
          </a:p>
          <a:p>
            <a:pPr lvl="1"/>
            <a:r>
              <a:rPr lang="de-DE" dirty="0"/>
              <a:t>Predator G6-710</a:t>
            </a:r>
          </a:p>
          <a:p>
            <a:pPr lvl="1"/>
            <a:r>
              <a:rPr lang="de-DE" dirty="0"/>
              <a:t>Intel® Core™ i7-6700K </a:t>
            </a:r>
          </a:p>
          <a:p>
            <a:pPr lvl="1"/>
            <a:r>
              <a:rPr lang="de-DE" dirty="0" err="1"/>
              <a:t>GeForce</a:t>
            </a:r>
            <a:r>
              <a:rPr lang="de-DE" dirty="0"/>
              <a:t>® GTX 1080 von NVIDIA®</a:t>
            </a:r>
          </a:p>
          <a:p>
            <a:pPr lvl="1"/>
            <a:r>
              <a:rPr lang="de-DE" dirty="0"/>
              <a:t>Nur Rendern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Angebot Grafik/Design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Grafik</a:t>
            </a:r>
          </a:p>
          <a:p>
            <a:r>
              <a:rPr lang="de-DE" dirty="0"/>
              <a:t>Acer Aspire GX-781</a:t>
            </a:r>
          </a:p>
          <a:p>
            <a:pPr lvl="1"/>
            <a:r>
              <a:rPr lang="de-DE" dirty="0"/>
              <a:t>Intel® Core™ i5-7400</a:t>
            </a:r>
          </a:p>
          <a:p>
            <a:pPr lvl="1"/>
            <a:r>
              <a:rPr lang="de-DE" dirty="0"/>
              <a:t>AMD Radeon RX 480</a:t>
            </a:r>
          </a:p>
          <a:p>
            <a:pPr lvl="1"/>
            <a:r>
              <a:rPr lang="de-DE" dirty="0"/>
              <a:t>Core-Gaming PC</a:t>
            </a:r>
          </a:p>
        </p:txBody>
      </p:sp>
    </p:spTree>
    <p:extLst>
      <p:ext uri="{BB962C8B-B14F-4D97-AF65-F5344CB8AC3E}">
        <p14:creationId xmlns:p14="http://schemas.microsoft.com/office/powerpoint/2010/main" val="276239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Angebot Grafik/Design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Design</a:t>
            </a:r>
          </a:p>
          <a:p>
            <a:r>
              <a:rPr lang="de-DE" dirty="0"/>
              <a:t>Acer </a:t>
            </a:r>
            <a:r>
              <a:rPr lang="de-DE" dirty="0" err="1"/>
              <a:t>Extensa</a:t>
            </a:r>
            <a:r>
              <a:rPr lang="de-DE" dirty="0"/>
              <a:t> M2710.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102080"/>
              </p:ext>
            </p:extLst>
          </p:nvPr>
        </p:nvGraphicFramePr>
        <p:xfrm>
          <a:off x="1197868" y="2132856"/>
          <a:ext cx="8815470" cy="386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DL80G92U…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799" dirty="0">
                          <a:solidFill>
                            <a:schemeClr val="bg1"/>
                          </a:solidFill>
                        </a:rPr>
                        <a:t>Σ</a:t>
                      </a:r>
                      <a:r>
                        <a:rPr lang="de-DE" sz="1799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4.468,99€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M2710…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872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102524" y="3140968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2489,94€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24908" y="360250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Grafik/Design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17671" y="363322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dirty="0" err="1">
                <a:solidFill>
                  <a:schemeClr val="bg1"/>
                </a:solidFill>
              </a:rPr>
              <a:t>Predator</a:t>
            </a:r>
            <a:r>
              <a:rPr lang="de-DE" dirty="0">
                <a:solidFill>
                  <a:schemeClr val="bg1"/>
                </a:solidFill>
              </a:rPr>
              <a:t> G6-710…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133535" y="3648735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7454,96€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224908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Musik/Aufnahme</a:t>
            </a:r>
          </a:p>
        </p:txBody>
      </p:sp>
    </p:spTree>
    <p:extLst>
      <p:ext uri="{BB962C8B-B14F-4D97-AF65-F5344CB8AC3E}">
        <p14:creationId xmlns:p14="http://schemas.microsoft.com/office/powerpoint/2010/main" val="301189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Angebot Musik/Aufnahme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Acer </a:t>
            </a:r>
            <a:r>
              <a:rPr lang="de-DE" dirty="0" err="1"/>
              <a:t>Extensa</a:t>
            </a:r>
            <a:r>
              <a:rPr lang="de-DE" dirty="0"/>
              <a:t> M2710</a:t>
            </a:r>
          </a:p>
        </p:txBody>
      </p:sp>
    </p:spTree>
    <p:extLst>
      <p:ext uri="{BB962C8B-B14F-4D97-AF65-F5344CB8AC3E}">
        <p14:creationId xmlns:p14="http://schemas.microsoft.com/office/powerpoint/2010/main" val="237623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19609"/>
              </p:ext>
            </p:extLst>
          </p:nvPr>
        </p:nvGraphicFramePr>
        <p:xfrm>
          <a:off x="1197868" y="2132856"/>
          <a:ext cx="8815470" cy="432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543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269876" y="26369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Netzwerk</a:t>
            </a:r>
          </a:p>
        </p:txBody>
      </p:sp>
    </p:spTree>
    <p:extLst>
      <p:ext uri="{BB962C8B-B14F-4D97-AF65-F5344CB8AC3E}">
        <p14:creationId xmlns:p14="http://schemas.microsoft.com/office/powerpoint/2010/main" val="21743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30726"/>
              </p:ext>
            </p:extLst>
          </p:nvPr>
        </p:nvGraphicFramePr>
        <p:xfrm>
          <a:off x="1197868" y="2132856"/>
          <a:ext cx="8815470" cy="386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DL80G92U…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799" dirty="0">
                          <a:solidFill>
                            <a:schemeClr val="bg1"/>
                          </a:solidFill>
                        </a:rPr>
                        <a:t>Σ</a:t>
                      </a:r>
                      <a:r>
                        <a:rPr lang="de-DE" sz="1799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4.468,99€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M2710…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872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M2710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102524" y="3140968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2489,94€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24908" y="360250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Grafik/Design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17671" y="363322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dirty="0" err="1">
                <a:solidFill>
                  <a:schemeClr val="bg1"/>
                </a:solidFill>
              </a:rPr>
              <a:t>Predator</a:t>
            </a:r>
            <a:r>
              <a:rPr lang="de-DE" dirty="0">
                <a:solidFill>
                  <a:schemeClr val="bg1"/>
                </a:solidFill>
              </a:rPr>
              <a:t> G6-710…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133535" y="3648735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7454,96€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224908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Musik/Aufnahme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133535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829,98€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224908" y="4581128"/>
            <a:ext cx="285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Geschäftsführung</a:t>
            </a:r>
          </a:p>
        </p:txBody>
      </p:sp>
    </p:spTree>
    <p:extLst>
      <p:ext uri="{BB962C8B-B14F-4D97-AF65-F5344CB8AC3E}">
        <p14:creationId xmlns:p14="http://schemas.microsoft.com/office/powerpoint/2010/main" val="106741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Angebot Geschäftsführung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Acer </a:t>
            </a:r>
            <a:r>
              <a:rPr lang="de-DE" b="1" dirty="0" err="1"/>
              <a:t>Aspire</a:t>
            </a:r>
            <a:r>
              <a:rPr lang="de-DE" b="1" dirty="0"/>
              <a:t> XC-780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Intel® Core™ i5-6400</a:t>
            </a:r>
          </a:p>
          <a:p>
            <a:pPr lvl="1"/>
            <a:r>
              <a:rPr lang="de-DE" dirty="0"/>
              <a:t>8GB DDR4 SDRAM</a:t>
            </a:r>
          </a:p>
          <a:p>
            <a:pPr lvl="1"/>
            <a:r>
              <a:rPr lang="de-DE" dirty="0"/>
              <a:t>2TB HDD</a:t>
            </a:r>
          </a:p>
          <a:p>
            <a:pPr lvl="1"/>
            <a:r>
              <a:rPr lang="de-DE" dirty="0"/>
              <a:t>NVIDIA® </a:t>
            </a:r>
            <a:r>
              <a:rPr lang="de-DE" dirty="0" err="1"/>
              <a:t>GeForce</a:t>
            </a:r>
            <a:r>
              <a:rPr lang="de-DE" dirty="0"/>
              <a:t>® GT 705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19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964297"/>
              </p:ext>
            </p:extLst>
          </p:nvPr>
        </p:nvGraphicFramePr>
        <p:xfrm>
          <a:off x="1197868" y="2132856"/>
          <a:ext cx="8815470" cy="386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DL80G92U…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799" dirty="0">
                          <a:solidFill>
                            <a:schemeClr val="bg1"/>
                          </a:solidFill>
                        </a:rPr>
                        <a:t>Σ</a:t>
                      </a:r>
                      <a:r>
                        <a:rPr lang="de-DE" sz="1799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4.468,99€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M2710…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872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M2710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Aspire</a:t>
                      </a:r>
                      <a:r>
                        <a:rPr lang="de-DE" dirty="0"/>
                        <a:t> XC-780.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102524" y="3140968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2489,94€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24908" y="360250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Grafik/Design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17671" y="363322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dirty="0" err="1">
                <a:solidFill>
                  <a:schemeClr val="bg1"/>
                </a:solidFill>
              </a:rPr>
              <a:t>Predator</a:t>
            </a:r>
            <a:r>
              <a:rPr lang="de-DE" dirty="0">
                <a:solidFill>
                  <a:schemeClr val="bg1"/>
                </a:solidFill>
              </a:rPr>
              <a:t> G6-710…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133535" y="3648735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7454,96€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224908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Musik/Aufnahme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133535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829,98€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224908" y="4581128"/>
            <a:ext cx="285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Geschäftsführung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102524" y="4581128"/>
            <a:ext cx="276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498,00€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224908" y="5067369"/>
            <a:ext cx="26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Zubehör</a:t>
            </a:r>
          </a:p>
        </p:txBody>
      </p:sp>
    </p:spTree>
    <p:extLst>
      <p:ext uri="{BB962C8B-B14F-4D97-AF65-F5344CB8AC3E}">
        <p14:creationId xmlns:p14="http://schemas.microsoft.com/office/powerpoint/2010/main" val="42839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Abbildungsverzeichnis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2204864"/>
            <a:ext cx="11999068" cy="3599316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media.nbb-cdn.de/images/products/220000/225783/HP_J9980A_1.jpg?size=2800</a:t>
            </a:r>
            <a:r>
              <a:rPr lang="de-DE" dirty="0" smtClean="0"/>
              <a:t> 21.05.2017 18:52</a:t>
            </a:r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picture1.cyberport.de/mall/shopde/pic/zbild1/zbild1-7902633F20-11K_600.JPG  </a:t>
            </a:r>
            <a:r>
              <a:rPr lang="de-DE" dirty="0" smtClean="0"/>
              <a:t>21.05.2017 18:52</a:t>
            </a:r>
          </a:p>
          <a:p>
            <a:r>
              <a:rPr lang="de-DE" dirty="0">
                <a:hlinkClick r:id="rId4"/>
              </a:rPr>
              <a:t>https://i.ebayimg.com/00/s/MTYwMFgxMDY2/z/GjAAAOxyLtFTjviV/$_</a:t>
            </a:r>
            <a:r>
              <a:rPr lang="de-DE" dirty="0" smtClean="0">
                <a:hlinkClick r:id="rId4"/>
              </a:rPr>
              <a:t>58.JPG</a:t>
            </a:r>
            <a:r>
              <a:rPr lang="de-DE" dirty="0" smtClean="0"/>
              <a:t> 21.05.2017 18:52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0175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</a:t>
            </a:r>
            <a:r>
              <a:rPr lang="en-US" dirty="0"/>
              <a:t>konfiguration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NetzAdresse: 		192.168.*.0 /24</a:t>
            </a:r>
          </a:p>
          <a:p>
            <a:pPr marL="0" indent="0">
              <a:buNone/>
            </a:pPr>
            <a:r>
              <a:rPr lang="en-US" dirty="0"/>
              <a:t>Subnetzmaske: 		255.255.255.0</a:t>
            </a:r>
          </a:p>
          <a:p>
            <a:pPr marL="0" indent="0">
              <a:buNone/>
            </a:pPr>
            <a:r>
              <a:rPr lang="en-US" dirty="0"/>
              <a:t>Gateway:			192.168.*.1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= BereichsIP-Adresse</a:t>
            </a:r>
          </a:p>
        </p:txBody>
      </p:sp>
    </p:spTree>
    <p:extLst>
      <p:ext uri="{BB962C8B-B14F-4D97-AF65-F5344CB8AC3E}">
        <p14:creationId xmlns:p14="http://schemas.microsoft.com/office/powerpoint/2010/main" val="35395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</a:t>
            </a:r>
            <a:r>
              <a:rPr lang="en-US" dirty="0"/>
              <a:t>konfiguration - Bereiche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Entwicklung: 		192.168.1.0 /24</a:t>
            </a:r>
          </a:p>
          <a:p>
            <a:pPr marL="0" indent="0">
              <a:buNone/>
            </a:pPr>
            <a:r>
              <a:rPr lang="en-US" dirty="0"/>
              <a:t>Gamedesign: 		192.168.2.0 /24</a:t>
            </a:r>
          </a:p>
          <a:p>
            <a:pPr marL="0" indent="0">
              <a:buNone/>
            </a:pPr>
            <a:r>
              <a:rPr lang="en-US" dirty="0"/>
              <a:t>Verwaltung: 			192.168.3.0 /24</a:t>
            </a:r>
          </a:p>
          <a:p>
            <a:pPr marL="0" indent="0">
              <a:buNone/>
            </a:pPr>
            <a:r>
              <a:rPr lang="en-US" dirty="0"/>
              <a:t>Server (DMZ): 		192.168.4.0 /24</a:t>
            </a:r>
          </a:p>
          <a:p>
            <a:pPr marL="0" indent="0">
              <a:buNone/>
            </a:pPr>
            <a:r>
              <a:rPr lang="en-US" dirty="0"/>
              <a:t>Sonstiges: 			192.168.5.0 /24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Wir würden empfehlen Subnetze zu bilden um die Bereiche untereinander besser unterscheiden zu können.</a:t>
            </a:r>
          </a:p>
        </p:txBody>
      </p:sp>
    </p:spTree>
    <p:extLst>
      <p:ext uri="{BB962C8B-B14F-4D97-AF65-F5344CB8AC3E}">
        <p14:creationId xmlns:p14="http://schemas.microsoft.com/office/powerpoint/2010/main" val="3834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</a:t>
            </a:r>
            <a:r>
              <a:rPr lang="en-US" dirty="0"/>
              <a:t>konfiguration - Bereiche</a:t>
            </a:r>
            <a:endParaRPr lang="de-DE" dirty="0"/>
          </a:p>
        </p:txBody>
      </p:sp>
      <p:pic>
        <p:nvPicPr>
          <p:cNvPr id="8" name="Grafik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5" y="2061380"/>
            <a:ext cx="6166952" cy="461854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847097" y="2568621"/>
            <a:ext cx="51141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Ringnetz ist stabil falls ein bereich mal ausfällt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Die DMZ und das WLAN sind geschützt durch eine Firewall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Der 192.168.1.1 Router ist das InternetGateway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10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</a:t>
            </a:r>
            <a:r>
              <a:rPr lang="en-US" dirty="0"/>
              <a:t>konfiguration – IP Telefon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Placetel.de – Placetel PROFI Complete</a:t>
            </a:r>
          </a:p>
          <a:p>
            <a:pPr marL="0" indent="0">
              <a:buNone/>
            </a:pPr>
            <a:r>
              <a:rPr lang="en-US" dirty="0"/>
              <a:t>Kosten: 13,90€ im Monat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AllnetFlat in Deutschland</a:t>
            </a:r>
          </a:p>
          <a:p>
            <a:pPr marL="0" indent="0">
              <a:buNone/>
            </a:pPr>
            <a:r>
              <a:rPr lang="en-US" dirty="0"/>
              <a:t>- Fax, Konferenzen, Sprachmenü</a:t>
            </a:r>
          </a:p>
          <a:p>
            <a:pPr>
              <a:buFontTx/>
              <a:buChar char="-"/>
            </a:pPr>
            <a:r>
              <a:rPr lang="en-US" dirty="0"/>
              <a:t>Und inklusive einem IP-Telefon (weitere sind auch bestellbar)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Die Telefone werden über einen PoE Switch mit Energie versorgt</a:t>
            </a:r>
          </a:p>
        </p:txBody>
      </p:sp>
      <p:pic>
        <p:nvPicPr>
          <p:cNvPr id="4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981" y="169813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5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</a:t>
            </a:r>
            <a:r>
              <a:rPr lang="en-US" dirty="0"/>
              <a:t>konfiguration – Router und Switch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145" y="2336873"/>
            <a:ext cx="7153101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Router: ZyXel ZyWall USG 100 (kosten ca. 300€)</a:t>
            </a:r>
          </a:p>
          <a:p>
            <a:pPr>
              <a:buFontTx/>
              <a:buChar char="-"/>
            </a:pPr>
            <a:r>
              <a:rPr lang="en-US" dirty="0"/>
              <a:t>5 GigabitEthernetports für die Subnetze, inklusive DMZ</a:t>
            </a:r>
          </a:p>
          <a:p>
            <a:pPr>
              <a:buFontTx/>
              <a:buChar char="-"/>
            </a:pPr>
            <a:r>
              <a:rPr lang="en-US" dirty="0"/>
              <a:t>Inklusive Firewall und ZyXel AntiVirus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Switch für IP Telefone: DGS 1210-24P PoE Switch (kosten ca. 350€)</a:t>
            </a:r>
          </a:p>
          <a:p>
            <a:pPr marL="0" indent="0">
              <a:buNone/>
            </a:pPr>
            <a:r>
              <a:rPr lang="en-US" dirty="0"/>
              <a:t>- 24 PoE Ports um die Telefone im Büro mit Strom zu versorgen</a:t>
            </a:r>
          </a:p>
        </p:txBody>
      </p:sp>
      <p:pic>
        <p:nvPicPr>
          <p:cNvPr id="5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195" y="1118588"/>
            <a:ext cx="3682540" cy="3682540"/>
          </a:xfrm>
          <a:prstGeom prst="rect">
            <a:avLst/>
          </a:prstGeom>
        </p:spPr>
      </p:pic>
      <p:pic>
        <p:nvPicPr>
          <p:cNvPr id="7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195" y="4144266"/>
            <a:ext cx="3809524" cy="20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0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1197868" y="2132856"/>
          <a:ext cx="8815470" cy="4005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Typ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de-DE" b="1" dirty="0" smtClean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962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8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4873beb7-5857-4685-be1f-d57550cc96cc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742</Words>
  <Application>Microsoft Office PowerPoint</Application>
  <PresentationFormat>Benutzerdefiniert</PresentationFormat>
  <Paragraphs>275</Paragraphs>
  <Slides>33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7" baseType="lpstr">
      <vt:lpstr>Arial</vt:lpstr>
      <vt:lpstr>Corbel</vt:lpstr>
      <vt:lpstr>Trebuchet MS</vt:lpstr>
      <vt:lpstr>Berlin</vt:lpstr>
      <vt:lpstr>Angebot für mintBerryCrunchGames GmbH </vt:lpstr>
      <vt:lpstr>Gliederung </vt:lpstr>
      <vt:lpstr>Allgemeine Anforderungen </vt:lpstr>
      <vt:lpstr>Netzwerkkonfiguration</vt:lpstr>
      <vt:lpstr>Netzwerkkonfiguration - Bereiche</vt:lpstr>
      <vt:lpstr>Netzwerkkonfiguration - Bereiche</vt:lpstr>
      <vt:lpstr>Netzwerkkonfiguration – IP Telefon</vt:lpstr>
      <vt:lpstr>Netzwerkkonfiguration – Router und Switch</vt:lpstr>
      <vt:lpstr>Netzwerk</vt:lpstr>
      <vt:lpstr>Netzwerk Switch</vt:lpstr>
      <vt:lpstr>Netzwerk</vt:lpstr>
      <vt:lpstr>Netzwerk NAS</vt:lpstr>
      <vt:lpstr>Netzwerk</vt:lpstr>
      <vt:lpstr>Netzwerk Serverschrank</vt:lpstr>
      <vt:lpstr>Netzwerk</vt:lpstr>
      <vt:lpstr>Netzwerk Rack Server</vt:lpstr>
      <vt:lpstr>Netzwerk</vt:lpstr>
      <vt:lpstr>Netzwerk LAN Kabel</vt:lpstr>
      <vt:lpstr>Netzwerk LAN Kabel</vt:lpstr>
      <vt:lpstr>Netzwerk</vt:lpstr>
      <vt:lpstr>Netzwerk USV</vt:lpstr>
      <vt:lpstr>Allgemeine Anforderungen </vt:lpstr>
      <vt:lpstr>Angebote Programmierung </vt:lpstr>
      <vt:lpstr>Allgemeine Anforderungen </vt:lpstr>
      <vt:lpstr>Angebot Grafik/Design</vt:lpstr>
      <vt:lpstr>Angebot Grafik/Design</vt:lpstr>
      <vt:lpstr>Angebot Grafik/Design</vt:lpstr>
      <vt:lpstr>Allgemeine Anforderungen </vt:lpstr>
      <vt:lpstr>Angebot Musik/Aufnahme </vt:lpstr>
      <vt:lpstr>Allgemeine Anforderungen </vt:lpstr>
      <vt:lpstr>Angebot Geschäftsführung </vt:lpstr>
      <vt:lpstr>Allgemeine Anforderungen </vt:lpstr>
      <vt:lpstr>Abbildungsverzeichnis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Angebot für mintBerryCrunchGames GmbH</dc:title>
  <dc:creator/>
  <cp:lastModifiedBy/>
  <cp:revision>2</cp:revision>
  <dcterms:created xsi:type="dcterms:W3CDTF">2017-05-18T07:26:13Z</dcterms:created>
  <dcterms:modified xsi:type="dcterms:W3CDTF">2017-05-21T18:21:47Z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