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8" r:id="rId3"/>
    <p:sldId id="256" r:id="rId5"/>
    <p:sldId id="257" r:id="rId6"/>
    <p:sldId id="259" r:id="rId7"/>
    <p:sldId id="260" r:id="rId8"/>
    <p:sldId id="261" r:id="rId9"/>
    <p:sldId id="366" r:id="rId10"/>
    <p:sldId id="367" r:id="rId11"/>
    <p:sldId id="361" r:id="rId12"/>
    <p:sldId id="262" r:id="rId13"/>
    <p:sldId id="263" r:id="rId14"/>
  </p:sldIdLst>
  <p:sldSz cx="9144000" cy="5143500"/>
  <p:notesSz cx="6858000" cy="9144000"/>
  <p:embeddedFontLst>
    <p:embeddedFont>
      <p:font typeface="Roboto" panose="0200000000000000000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10d8a3913ea_0_6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0d8a3913ea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gc6f73a04f_0_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c6f73a04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10d8a3913ea_0_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0d8a3913e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5fe14d3b49_0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fe14d3b49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g10d8a3913ea_0_12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0d8a3913ea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10d8a3913ea_0_1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d8a3913ea_0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10d8a3913ea_0_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0d8a3913ea_0_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10d8a3913ea_0_13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0d8a3913ea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 R01">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56" name="Shape 56"/>
        <p:cNvGrpSpPr/>
        <p:nvPr/>
      </p:nvGrpSpPr>
      <p:grpSpPr>
        <a:xfrm>
          <a:off x="0" y="0"/>
          <a:ext cx="0" cy="0"/>
          <a:chOff x="0" y="0"/>
          <a:chExt cx="0" cy="0"/>
        </a:xfrm>
      </p:grpSpPr>
      <p:sp>
        <p:nvSpPr>
          <p:cNvPr id="57" name="Google Shape;57;p11"/>
          <p:cNvSpPr txBox="1"/>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9" name="Google Shape;59;p11"/>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60" name="Shape 60"/>
        <p:cNvGrpSpPr/>
        <p:nvPr/>
      </p:nvGrpSpPr>
      <p:grpSpPr>
        <a:xfrm>
          <a:off x="0" y="0"/>
          <a:ext cx="0" cy="0"/>
          <a:chOff x="0" y="0"/>
          <a:chExt cx="0" cy="0"/>
        </a:xfrm>
      </p:grpSpPr>
      <p:sp>
        <p:nvSpPr>
          <p:cNvPr id="61" name="Google Shape;61;p12"/>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 R01">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 R01">
  <p:cSld name="TITLE_AND_BODY">
    <p:spTree>
      <p:nvGrpSpPr>
        <p:cNvPr id="16"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p:txBody>
      </p:sp>
      <p:sp>
        <p:nvSpPr>
          <p:cNvPr id="21" name="Google Shape;21;p4"/>
          <p:cNvSpPr txBox="1"/>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rgbClr val="FFFFFF"/>
                </a:solidFill>
                <a:latin typeface="Roboto" panose="02000000000000000000"/>
                <a:ea typeface="Roboto" panose="02000000000000000000"/>
                <a:cs typeface="Roboto" panose="02000000000000000000"/>
                <a:sym typeface="Roboto" panose="02000000000000000000"/>
              </a:rPr>
              <a:t>UIT.CS2205.ResearchMethodology</a:t>
            </a:r>
            <a:endParaRPr b="1">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5"/>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8" name="Google Shape;28;p5"/>
          <p:cNvSpPr txBox="1"/>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txBox="1"/>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0"/>
          <p:cNvSpPr txBox="1"/>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63"/>
          <p:cNvSpPr txBox="1"/>
          <p:nvPr>
            <p:ph type="title"/>
          </p:nvPr>
        </p:nvSpPr>
        <p:spPr>
          <a:xfrm>
            <a:off x="471900" y="0"/>
            <a:ext cx="8222100" cy="68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Tóm tắt </a:t>
            </a:r>
            <a:endParaRPr lang="en-GB" b="1"/>
          </a:p>
        </p:txBody>
      </p:sp>
      <p:sp>
        <p:nvSpPr>
          <p:cNvPr id="309" name="Google Shape;309;p63"/>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lang="en-GB"/>
              <a:t>Link Github: </a:t>
            </a:r>
            <a:endParaRPr lang="en-GB"/>
          </a:p>
          <a:p>
            <a:pPr marL="457200" lvl="0" indent="-368300" algn="l" rtl="0">
              <a:spcBef>
                <a:spcPts val="0"/>
              </a:spcBef>
              <a:spcAft>
                <a:spcPts val="0"/>
              </a:spcAft>
              <a:buSzPts val="2200"/>
              <a:buChar char="●"/>
            </a:pPr>
            <a:r>
              <a:rPr lang="en-GB"/>
              <a:t>Link YouTube video: </a:t>
            </a:r>
            <a:endParaRPr lang="en-GB"/>
          </a:p>
          <a:p>
            <a:pPr marL="457200" lvl="0" indent="-368300" algn="l" rtl="0">
              <a:spcBef>
                <a:spcPts val="0"/>
              </a:spcBef>
              <a:spcAft>
                <a:spcPts val="0"/>
              </a:spcAft>
              <a:buSzPts val="2200"/>
              <a:buChar char="●"/>
            </a:pPr>
            <a:r>
              <a:rPr lang="en-GB"/>
              <a:t>Ảnh + Họ và Tên của các thành viên</a:t>
            </a:r>
            <a:endParaRPr lang="en-GB"/>
          </a:p>
          <a:p>
            <a:pPr marL="457200" lvl="0" indent="-368300" algn="l" rtl="0">
              <a:spcBef>
                <a:spcPts val="0"/>
              </a:spcBef>
              <a:spcAft>
                <a:spcPts val="0"/>
              </a:spcAft>
              <a:buSzPts val="2200"/>
              <a:buChar char="●"/>
            </a:pPr>
            <a:r>
              <a:rPr lang="en-GB"/>
              <a:t>Tổng số slides không vượt quá 10</a:t>
            </a:r>
            <a:endParaRPr lang="en-GB"/>
          </a:p>
          <a:p>
            <a:pPr marL="457200" lvl="0" indent="0" algn="l" rtl="0">
              <a:spcBef>
                <a:spcPts val="1600"/>
              </a:spcBef>
              <a:spcAft>
                <a:spcPts val="0"/>
              </a:spcAft>
              <a:buNone/>
            </a:pPr>
          </a:p>
          <a:p>
            <a:pPr marL="457200" lvl="0" indent="0" algn="l" rtl="0">
              <a:spcBef>
                <a:spcPts val="1600"/>
              </a:spcBef>
              <a:spcAft>
                <a:spcPts val="0"/>
              </a:spcAft>
              <a:buNone/>
            </a:pPr>
          </a:p>
          <a:p>
            <a:pPr marL="457200" lvl="0" indent="0" algn="l" rtl="0">
              <a:spcBef>
                <a:spcPts val="1600"/>
              </a:spcBef>
              <a:spcAft>
                <a:spcPts val="0"/>
              </a:spcAft>
              <a:buNone/>
            </a:pPr>
          </a:p>
          <a:p>
            <a:pPr marL="914400" lvl="0" indent="0" algn="l" rtl="0">
              <a:spcBef>
                <a:spcPts val="1600"/>
              </a:spcBef>
              <a:spcAft>
                <a:spcPts val="1600"/>
              </a:spcAft>
              <a:buNone/>
            </a:pP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1" name="Shape 331"/>
        <p:cNvGrpSpPr/>
        <p:nvPr/>
      </p:nvGrpSpPr>
      <p:grpSpPr>
        <a:xfrm>
          <a:off x="0" y="0"/>
          <a:ext cx="0" cy="0"/>
          <a:chOff x="0" y="0"/>
          <a:chExt cx="0" cy="0"/>
        </a:xfrm>
      </p:grpSpPr>
      <p:sp>
        <p:nvSpPr>
          <p:cNvPr id="332" name="Google Shape;332;p67"/>
          <p:cNvSpPr txBox="1"/>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Kết quả dự kiến</a:t>
            </a:r>
            <a:endParaRPr lang="en-GB" b="1"/>
          </a:p>
        </p:txBody>
      </p:sp>
      <p:sp>
        <p:nvSpPr>
          <p:cNvPr id="333" name="Google Shape;333;p67"/>
          <p:cNvSpPr txBox="1"/>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lang="en-US" b="1">
                <a:latin typeface="Arial" panose="020B0604020202020204"/>
                <a:ea typeface="Arial" panose="020B0604020202020204"/>
                <a:cs typeface="Arial" panose="020B0604020202020204"/>
                <a:sym typeface="Arial" panose="020B0604020202020204"/>
              </a:rPr>
              <a:t>Cung cấp cái nhìn tổng quan về phương pháp.</a:t>
            </a:r>
            <a:endParaRPr lang="en-US" b="1">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SzPts val="2200"/>
              <a:buFont typeface="Arial" panose="020B0604020202020204"/>
              <a:buChar char="●"/>
            </a:pPr>
            <a:endParaRPr lang="en-US" b="1">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SzPts val="2200"/>
              <a:buFont typeface="Arial" panose="020B0604020202020204"/>
              <a:buChar char="●"/>
            </a:pPr>
            <a:r>
              <a:rPr b="1">
                <a:latin typeface="Arial" panose="020B0604020202020204"/>
                <a:ea typeface="Arial" panose="020B0604020202020204"/>
                <a:cs typeface="Arial" panose="020B0604020202020204"/>
                <a:sym typeface="Arial" panose="020B0604020202020204"/>
              </a:rPr>
              <a:t>Giúp </a:t>
            </a:r>
            <a:r>
              <a:rPr lang="en-US" b="1">
                <a:latin typeface="Arial" panose="020B0604020202020204"/>
                <a:ea typeface="Arial" panose="020B0604020202020204"/>
                <a:cs typeface="Arial" panose="020B0604020202020204"/>
                <a:sym typeface="Arial" panose="020B0604020202020204"/>
              </a:rPr>
              <a:t>đọc giả</a:t>
            </a:r>
            <a:r>
              <a:rPr b="1">
                <a:latin typeface="Arial" panose="020B0604020202020204"/>
                <a:ea typeface="Arial" panose="020B0604020202020204"/>
                <a:cs typeface="Arial" panose="020B0604020202020204"/>
                <a:sym typeface="Arial" panose="020B0604020202020204"/>
              </a:rPr>
              <a:t> hiểu rõ hơn về cách tổ chức và nhóm các kỹ thuật theo các nguyên tắc và phương pháp cốt lõi</a:t>
            </a:r>
            <a:r>
              <a:rPr lang="en-US" b="1">
                <a:latin typeface="Arial" panose="020B0604020202020204"/>
                <a:ea typeface="Arial" panose="020B0604020202020204"/>
                <a:cs typeface="Arial" panose="020B0604020202020204"/>
                <a:sym typeface="Arial" panose="020B0604020202020204"/>
              </a:rPr>
              <a:t>.</a:t>
            </a:r>
            <a:endParaRPr lang="en-US" b="1">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SzPts val="2200"/>
              <a:buFont typeface="Arial" panose="020B0604020202020204"/>
              <a:buChar char="●"/>
            </a:pPr>
            <a:endParaRPr lang="en-US" b="1">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SzPts val="2200"/>
              <a:buFont typeface="Arial" panose="020B0604020202020204"/>
              <a:buChar char="●"/>
            </a:pPr>
            <a:r>
              <a:rPr lang="en-US" b="1">
                <a:latin typeface="Arial" panose="020B0604020202020204"/>
                <a:ea typeface="Arial" panose="020B0604020202020204"/>
                <a:cs typeface="Arial" panose="020B0604020202020204"/>
                <a:sym typeface="Arial" panose="020B0604020202020204"/>
              </a:rPr>
              <a:t>Thách thức và hướng phát triển.</a:t>
            </a:r>
            <a:endParaRPr b="1">
              <a:latin typeface="Arial" panose="020B0604020202020204"/>
              <a:ea typeface="Arial" panose="020B0604020202020204"/>
              <a:cs typeface="Arial" panose="020B0604020202020204"/>
              <a:sym typeface="Arial" panose="020B0604020202020204"/>
            </a:endParaRPr>
          </a:p>
          <a:p>
            <a:pPr marL="457200" lvl="0" indent="0" algn="l" rtl="0">
              <a:spcBef>
                <a:spcPts val="1600"/>
              </a:spcBef>
              <a:spcAft>
                <a:spcPts val="0"/>
              </a:spcAft>
              <a:buNone/>
            </a:pPr>
            <a:endParaRPr b="1"/>
          </a:p>
          <a:p>
            <a:pPr marL="457200" lvl="0" indent="0" algn="l" rtl="0">
              <a:spcBef>
                <a:spcPts val="1600"/>
              </a:spcBef>
              <a:spcAft>
                <a:spcPts val="0"/>
              </a:spcAft>
              <a:buNone/>
            </a:pPr>
            <a:endParaRPr b="1"/>
          </a:p>
          <a:p>
            <a:pPr marL="457200" lvl="0" indent="0" algn="l" rtl="0">
              <a:spcBef>
                <a:spcPts val="1600"/>
              </a:spcBef>
              <a:spcAft>
                <a:spcPts val="0"/>
              </a:spcAft>
              <a:buNone/>
            </a:pPr>
            <a:endParaRPr b="1"/>
          </a:p>
          <a:p>
            <a:pPr marL="914400" lvl="0" indent="0" algn="l" rtl="0">
              <a:spcBef>
                <a:spcPts val="1600"/>
              </a:spcBef>
              <a:spcAft>
                <a:spcPts val="1600"/>
              </a:spcAft>
              <a:buNone/>
            </a:pPr>
            <a:endParaRPr sz="18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38" name="Google Shape;338;p68"/>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Tài liệu tham khảo</a:t>
            </a:r>
            <a:endParaRPr lang="en-GB" b="1"/>
          </a:p>
        </p:txBody>
      </p:sp>
      <p:sp>
        <p:nvSpPr>
          <p:cNvPr id="339" name="Google Shape;339;p68"/>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lang="en-GB" sz="1200"/>
              <a:t>[1] Energy Efficiency: The New Holy Grail of Data Management Systems Research. In arXiv: https://arxiv.org/abs/0909.1784</a:t>
            </a:r>
            <a:endParaRPr lang="en-GB" sz="1200"/>
          </a:p>
          <a:p>
            <a:pPr marL="457200" lvl="0" indent="-368300" algn="l" rtl="0">
              <a:spcBef>
                <a:spcPts val="0"/>
              </a:spcBef>
              <a:spcAft>
                <a:spcPts val="0"/>
              </a:spcAft>
              <a:buSzPts val="2200"/>
              <a:buFont typeface="Arial" panose="020B0604020202020204"/>
              <a:buChar char="●"/>
            </a:pPr>
            <a:endParaRPr lang="en-GB" sz="1200"/>
          </a:p>
          <a:p>
            <a:pPr marL="457200" lvl="0" indent="-368300" algn="l" rtl="0">
              <a:spcBef>
                <a:spcPts val="0"/>
              </a:spcBef>
              <a:spcAft>
                <a:spcPts val="0"/>
              </a:spcAft>
              <a:buSzPts val="2200"/>
              <a:buFont typeface="Arial" panose="020B0604020202020204"/>
              <a:buChar char="●"/>
            </a:pPr>
            <a:r>
              <a:rPr lang="en-GB" sz="1200"/>
              <a:t>[2]Tom Bostoen, Sape Mullender, and Yolande Berbers. 2013. Power-reduction techniques for data-center storage systems. ACM Computing Surveys </a:t>
            </a:r>
            <a:endParaRPr lang="en-GB" sz="1200"/>
          </a:p>
          <a:p>
            <a:pPr marL="457200" lvl="0" indent="-368300" algn="l" rtl="0">
              <a:spcBef>
                <a:spcPts val="0"/>
              </a:spcBef>
              <a:spcAft>
                <a:spcPts val="0"/>
              </a:spcAft>
              <a:buSzPts val="2200"/>
              <a:buFont typeface="Arial" panose="020B0604020202020204"/>
              <a:buChar char="●"/>
            </a:pPr>
            <a:r>
              <a:rPr lang="en-GB" sz="1200"/>
              <a:t>(CSUR) 45, 3 (2013), 1–38</a:t>
            </a:r>
            <a:endParaRPr lang="en-GB" sz="1200"/>
          </a:p>
          <a:p>
            <a:pPr marL="457200" lvl="0" indent="-368300" algn="l" rtl="0">
              <a:spcBef>
                <a:spcPts val="0"/>
              </a:spcBef>
              <a:spcAft>
                <a:spcPts val="0"/>
              </a:spcAft>
              <a:buSzPts val="2200"/>
              <a:buFont typeface="Arial" panose="020B0604020202020204"/>
              <a:buChar char="●"/>
            </a:pPr>
            <a:endParaRPr lang="en-GB" sz="1200"/>
          </a:p>
          <a:p>
            <a:pPr marL="457200" lvl="0" indent="-368300" algn="l" rtl="0">
              <a:spcBef>
                <a:spcPts val="0"/>
              </a:spcBef>
              <a:spcAft>
                <a:spcPts val="0"/>
              </a:spcAft>
              <a:buSzPts val="2200"/>
              <a:buFont typeface="Arial" panose="020B0604020202020204"/>
              <a:buChar char="●"/>
            </a:pPr>
            <a:r>
              <a:rPr lang="en-GB" sz="1200"/>
              <a:t>[3] Zichen Xu, Yi-Cheng Tu, and Xiaorui Wang. 2013. Dynamic energy estimation of query plans in database systems. In 2013 IEEE 33rd International </a:t>
            </a:r>
            <a:endParaRPr lang="en-GB" sz="1200"/>
          </a:p>
          <a:p>
            <a:pPr marL="457200" lvl="0" indent="-368300" algn="l" rtl="0">
              <a:spcBef>
                <a:spcPts val="0"/>
              </a:spcBef>
              <a:spcAft>
                <a:spcPts val="0"/>
              </a:spcAft>
              <a:buSzPts val="2200"/>
              <a:buFont typeface="Arial" panose="020B0604020202020204"/>
              <a:buChar char="●"/>
            </a:pPr>
            <a:r>
              <a:rPr lang="en-GB" sz="1200"/>
              <a:t>Conference on Distributed Computing Systems. IEEE, 83–92: https://doi.org/10.1109/icdcs.2013.21</a:t>
            </a:r>
            <a:endParaRPr lang="en-GB" sz="1200"/>
          </a:p>
          <a:p>
            <a:pPr marL="457200" lvl="0" indent="-368300" algn="l" rtl="0">
              <a:spcBef>
                <a:spcPts val="0"/>
              </a:spcBef>
              <a:spcAft>
                <a:spcPts val="0"/>
              </a:spcAft>
              <a:buSzPts val="2200"/>
              <a:buFont typeface="Arial" panose="020B0604020202020204"/>
              <a:buChar char="●"/>
            </a:pPr>
            <a:endParaRPr lang="en-GB" sz="1200"/>
          </a:p>
          <a:p>
            <a:pPr marL="457200" lvl="0" indent="-368300" algn="l" rtl="0">
              <a:spcBef>
                <a:spcPts val="0"/>
              </a:spcBef>
              <a:spcAft>
                <a:spcPts val="0"/>
              </a:spcAft>
              <a:buSzPts val="2200"/>
              <a:buFont typeface="Arial" panose="020B0604020202020204"/>
              <a:buChar char="●"/>
            </a:pPr>
            <a:r>
              <a:rPr lang="en-GB" sz="1200"/>
              <a:t>[4] Binglei Guo, Jiong Yu, Bin Liao, Dexian Yang, and Liang Lu. 2017. A green framework for DBMS based on energy-aware query optimization and </a:t>
            </a:r>
            <a:endParaRPr lang="en-GB" sz="1200"/>
          </a:p>
          <a:p>
            <a:pPr marL="457200" lvl="0" indent="-368300" algn="l" rtl="0">
              <a:spcBef>
                <a:spcPts val="0"/>
              </a:spcBef>
              <a:spcAft>
                <a:spcPts val="0"/>
              </a:spcAft>
              <a:buSzPts val="2200"/>
              <a:buFont typeface="Arial" panose="020B0604020202020204"/>
              <a:buChar char="●"/>
            </a:pPr>
            <a:r>
              <a:rPr lang="en-GB" sz="1200"/>
              <a:t>energy-efficient query processing. Journal of Network and Computer Applications 84 (2017), 118–130: https://doi.org/10.1016/j.jnca.2017.02.015</a:t>
            </a:r>
            <a:endParaRPr lang="en-GB"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sp>
        <p:nvSpPr>
          <p:cNvPr id="294" name="Google Shape;294;p61"/>
          <p:cNvSpPr txBox="1"/>
          <p:nvPr>
            <p:ph type="ctrTitle"/>
          </p:nvPr>
        </p:nvSpPr>
        <p:spPr>
          <a:xfrm>
            <a:off x="390525" y="747725"/>
            <a:ext cx="8222100" cy="110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BÁO CÁO ĐỒ ÁN CUỐI KỲ</a:t>
            </a:r>
            <a:endParaRPr b="1"/>
          </a:p>
        </p:txBody>
      </p:sp>
      <p:sp>
        <p:nvSpPr>
          <p:cNvPr id="295" name="Google Shape;295;p61"/>
          <p:cNvSpPr txBox="1"/>
          <p:nvPr>
            <p:ph type="subTitle" idx="1"/>
          </p:nvPr>
        </p:nvSpPr>
        <p:spPr>
          <a:xfrm>
            <a:off x="390525" y="3772598"/>
            <a:ext cx="8222100" cy="6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b="1"/>
              <a:t>Trường ĐH Công Nghệ Thông Tin, ĐHQG-HCM</a:t>
            </a:r>
            <a:r>
              <a:rPr lang="en-GB" sz="2400"/>
              <a:t> </a:t>
            </a:r>
            <a:endParaRPr sz="2400"/>
          </a:p>
        </p:txBody>
      </p:sp>
      <p:pic>
        <p:nvPicPr>
          <p:cNvPr id="296" name="Google Shape;296;p61"/>
          <p:cNvPicPr preferRelativeResize="0"/>
          <p:nvPr/>
        </p:nvPicPr>
        <p:blipFill>
          <a:blip r:embed="rId1"/>
          <a:stretch>
            <a:fillRect/>
          </a:stretch>
        </p:blipFill>
        <p:spPr>
          <a:xfrm>
            <a:off x="6925125" y="3079150"/>
            <a:ext cx="1771650" cy="1428750"/>
          </a:xfrm>
          <a:prstGeom prst="rect">
            <a:avLst/>
          </a:prstGeom>
          <a:noFill/>
          <a:ln>
            <a:noFill/>
          </a:ln>
        </p:spPr>
      </p:pic>
      <p:sp>
        <p:nvSpPr>
          <p:cNvPr id="297" name="Google Shape;297;p61"/>
          <p:cNvSpPr txBox="1"/>
          <p:nvPr>
            <p:ph type="ctrTitle"/>
          </p:nvPr>
        </p:nvSpPr>
        <p:spPr>
          <a:xfrm>
            <a:off x="390525" y="2285625"/>
            <a:ext cx="8306400" cy="14289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2500" b="1"/>
              <a:t>Môn học: CS2205 - PHƯƠNG PHÁP LUẬN NCKH</a:t>
            </a:r>
            <a:br>
              <a:rPr lang="en-GB" sz="2500" b="1"/>
            </a:br>
            <a:r>
              <a:rPr lang="en-GB" sz="2500" b="1"/>
              <a:t>Lớp: CS2205.APR2023</a:t>
            </a:r>
            <a:br>
              <a:rPr lang="en-GB" sz="2500" b="1"/>
            </a:br>
            <a:r>
              <a:rPr lang="en-GB" sz="2500" b="1"/>
              <a:t>GV: PGS.TS. Lê Đình Duy</a:t>
            </a:r>
            <a:br>
              <a:rPr lang="en-GB" sz="2500" b="1"/>
            </a:br>
            <a:endParaRPr lang="en-GB" sz="25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62"/>
          <p:cNvSpPr txBox="1"/>
          <p:nvPr>
            <p:ph type="title"/>
          </p:nvPr>
        </p:nvSpPr>
        <p:spPr>
          <a:xfrm>
            <a:off x="181610" y="1019810"/>
            <a:ext cx="8898255" cy="10128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NGHIÊN CỨU VÀ KHẢO SÁT HỆ THỐNG CƠ SỞ DỮ LIỆU TIẾT KIỆM NĂNG LƯỢNG.</a:t>
            </a:r>
            <a:endParaRPr lang="en-GB" b="1"/>
          </a:p>
        </p:txBody>
      </p:sp>
      <p:sp>
        <p:nvSpPr>
          <p:cNvPr id="303" name="Google Shape;303;p62"/>
          <p:cNvSpPr txBox="1"/>
          <p:nvPr>
            <p:ph type="title"/>
          </p:nvPr>
        </p:nvSpPr>
        <p:spPr>
          <a:xfrm>
            <a:off x="1259840" y="2788285"/>
            <a:ext cx="6212840" cy="10128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b="1"/>
              <a:t>Tác giả: HÀ KIỆT HÙNG</a:t>
            </a:r>
            <a:r>
              <a:rPr lang="en-US" altLang="en-GB" sz="2400" b="1"/>
              <a:t> - 220101031</a:t>
            </a:r>
            <a:endParaRPr lang="en-US" altLang="en-GB"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64"/>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Giới thiệu</a:t>
            </a:r>
            <a:endParaRPr lang="en-GB" b="1"/>
          </a:p>
        </p:txBody>
      </p:sp>
      <p:sp>
        <p:nvSpPr>
          <p:cNvPr id="315" name="Google Shape;315;p64"/>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lang="en-US" altLang="en-GB"/>
              <a:t>V</a:t>
            </a:r>
            <a:r>
              <a:rPr lang="en-GB"/>
              <a:t>iệc tiêu thụ năng lượng đang trở thành một thách thức lớn trong các ngành công nghiệp, đặc biệt là trong lĩnh vực công nghệ thông tin. </a:t>
            </a:r>
            <a:endParaRPr lang="en-GB"/>
          </a:p>
          <a:p>
            <a:pPr marL="457200" lvl="0" indent="-368300" algn="l" rtl="0">
              <a:spcBef>
                <a:spcPts val="0"/>
              </a:spcBef>
              <a:spcAft>
                <a:spcPts val="0"/>
              </a:spcAft>
              <a:buSzPts val="2200"/>
              <a:buFont typeface="Arial" panose="020B0604020202020204"/>
              <a:buChar char="●"/>
            </a:pPr>
            <a:r>
              <a:rPr lang="en-GB"/>
              <a:t>Mặc dù những nghiên cứu này đã phần nào giải quyết được những vấn đề được đặt ra nhưng bên cạnh đó vẫn còn tồn đọng nhiều khuyết điểm chưa được giải quyết triệt để.</a:t>
            </a:r>
            <a:endParaRPr lang="en-GB"/>
          </a:p>
          <a:p>
            <a:pPr marL="457200" lvl="0" indent="-368300" algn="l" rtl="0">
              <a:spcBef>
                <a:spcPts val="0"/>
              </a:spcBef>
              <a:spcAft>
                <a:spcPts val="0"/>
              </a:spcAft>
              <a:buSzPts val="2200"/>
              <a:buFont typeface="Arial" panose="020B0604020202020204"/>
              <a:buChar char="●"/>
            </a:pPr>
            <a:endParaRPr lang="en-GB"/>
          </a:p>
          <a:p>
            <a:pPr marL="457200" lvl="0" indent="0" algn="l" rtl="0">
              <a:spcBef>
                <a:spcPts val="1600"/>
              </a:spcBef>
              <a:spcAft>
                <a:spcPts val="0"/>
              </a:spcAft>
              <a:buNone/>
            </a:pPr>
          </a:p>
          <a:p>
            <a:pPr marL="457200" lvl="0" indent="0" algn="l" rtl="0">
              <a:spcBef>
                <a:spcPts val="1600"/>
              </a:spcBef>
              <a:spcAft>
                <a:spcPts val="0"/>
              </a:spcAft>
              <a:buNone/>
            </a:pPr>
          </a:p>
          <a:p>
            <a:pPr marL="457200" lvl="0" indent="0" algn="l" rtl="0">
              <a:spcBef>
                <a:spcPts val="1600"/>
              </a:spcBef>
              <a:spcAft>
                <a:spcPts val="0"/>
              </a:spcAft>
              <a:buNone/>
            </a:pPr>
          </a:p>
          <a:p>
            <a:pPr marL="914400" lvl="0" indent="0" algn="l" rtl="0">
              <a:spcBef>
                <a:spcPts val="1600"/>
              </a:spcBef>
              <a:spcAft>
                <a:spcPts val="160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Google Shape;320;p65"/>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Mục tiêu</a:t>
            </a:r>
            <a:endParaRPr lang="en-GB" b="1"/>
          </a:p>
        </p:txBody>
      </p:sp>
      <p:sp>
        <p:nvSpPr>
          <p:cNvPr id="321" name="Google Shape;321;p65"/>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lang="en-GB"/>
              <a:t>Cho đọc giả thấy được tầm quan trọng của tiêu thụ năng lượng trong các hệ thống cơ sở dữ liệu. </a:t>
            </a:r>
            <a:endParaRPr lang="en-GB"/>
          </a:p>
          <a:p>
            <a:pPr marL="457200" lvl="0" indent="-368300" algn="l" rtl="0">
              <a:spcBef>
                <a:spcPts val="0"/>
              </a:spcBef>
              <a:spcAft>
                <a:spcPts val="0"/>
              </a:spcAft>
              <a:buSzPts val="2200"/>
              <a:buFont typeface="Arial" panose="020B0604020202020204"/>
              <a:buChar char="●"/>
            </a:pPr>
            <a:endParaRPr lang="en-GB"/>
          </a:p>
          <a:p>
            <a:pPr marL="457200" lvl="0" indent="-368300" algn="l" rtl="0">
              <a:spcBef>
                <a:spcPts val="0"/>
              </a:spcBef>
              <a:spcAft>
                <a:spcPts val="0"/>
              </a:spcAft>
              <a:buSzPts val="2200"/>
              <a:buFont typeface="Arial" panose="020B0604020202020204"/>
              <a:buChar char="●"/>
            </a:pPr>
            <a:r>
              <a:rPr lang="en-GB"/>
              <a:t>Cung cấp chi tiết về các phương pháp và kỹ thuật được sử dụng để </a:t>
            </a:r>
            <a:r>
              <a:rPr lang="en-US" altLang="en-GB"/>
              <a:t>giải quyết </a:t>
            </a:r>
            <a:r>
              <a:rPr lang="en-GB"/>
              <a:t>được </a:t>
            </a:r>
            <a:r>
              <a:rPr lang="en-US" altLang="en-GB"/>
              <a:t>vấn đề</a:t>
            </a:r>
            <a:r>
              <a:rPr lang="en-GB"/>
              <a:t> này.</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5" name="Shape 325"/>
        <p:cNvGrpSpPr/>
        <p:nvPr/>
      </p:nvGrpSpPr>
      <p:grpSpPr>
        <a:xfrm>
          <a:off x="0" y="0"/>
          <a:ext cx="0" cy="0"/>
          <a:chOff x="0" y="0"/>
          <a:chExt cx="0" cy="0"/>
        </a:xfrm>
      </p:grpSpPr>
      <p:sp>
        <p:nvSpPr>
          <p:cNvPr id="326" name="Google Shape;326;p66"/>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Nội dung và Phương pháp</a:t>
            </a:r>
            <a:endParaRPr lang="en-GB" b="1"/>
          </a:p>
        </p:txBody>
      </p:sp>
      <p:sp>
        <p:nvSpPr>
          <p:cNvPr id="327" name="Google Shape;327;p66"/>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1" indent="-368300" algn="l" rtl="0">
              <a:spcBef>
                <a:spcPts val="0"/>
              </a:spcBef>
              <a:spcAft>
                <a:spcPts val="0"/>
              </a:spcAft>
              <a:buSzPts val="2200"/>
              <a:buFont typeface="Arial" panose="020B0604020202020204"/>
              <a:buChar char="●"/>
            </a:pPr>
            <a:r>
              <a:rPr lang="en-GB" sz="2200">
                <a:sym typeface="+mn-ea"/>
              </a:rPr>
              <a:t>Bằng cách tìm kiếm những thông tin liên quan tại Science Direct, ACM Digital Library, Web of Science và Google Scholar để tìm ra những mô hình cơ sở dữ liệu tối ưu nhất</a:t>
            </a:r>
            <a:r>
              <a:rPr lang="en-US" altLang="en-GB" sz="2200">
                <a:sym typeface="+mn-ea"/>
              </a:rPr>
              <a:t> đã được sử dụng</a:t>
            </a:r>
            <a:r>
              <a:rPr lang="en-GB" sz="2200">
                <a:sym typeface="+mn-ea"/>
              </a:rPr>
              <a:t>.</a:t>
            </a:r>
            <a:endParaRPr lang="en-GB" sz="2200">
              <a:sym typeface="+mn-ea"/>
            </a:endParaRPr>
          </a:p>
          <a:p>
            <a:pPr marL="0" lvl="1" indent="0" algn="l" rtl="0">
              <a:spcBef>
                <a:spcPts val="0"/>
              </a:spcBef>
              <a:spcAft>
                <a:spcPts val="0"/>
              </a:spcAft>
              <a:buSzPts val="2200"/>
              <a:buFont typeface="Arial" panose="020B0604020202020204"/>
              <a:buNone/>
            </a:pPr>
            <a:r>
              <a:rPr lang="en-GB" sz="2200">
                <a:sym typeface="+mn-ea"/>
              </a:rPr>
              <a:t> </a:t>
            </a:r>
            <a:endParaRPr lang="en-GB" sz="2200">
              <a:sym typeface="+mn-ea"/>
            </a:endParaRPr>
          </a:p>
          <a:p>
            <a:pPr marL="0" lvl="1" indent="-368300" algn="l" rtl="0">
              <a:spcBef>
                <a:spcPts val="0"/>
              </a:spcBef>
              <a:spcAft>
                <a:spcPts val="0"/>
              </a:spcAft>
              <a:buSzPts val="2200"/>
              <a:buFont typeface="Arial" panose="020B0604020202020204"/>
              <a:buChar char="●"/>
            </a:pPr>
            <a:r>
              <a:rPr lang="en-US" altLang="en-GB" sz="2200">
                <a:sym typeface="+mn-ea"/>
              </a:rPr>
              <a:t>K</a:t>
            </a:r>
            <a:r>
              <a:rPr lang="en-GB" sz="2200">
                <a:sym typeface="+mn-ea"/>
              </a:rPr>
              <a:t>ết hợp các kĩ thuật và phương pháp khác để xây dựng một hệ thống đạt hiệu quả cao hơn</a:t>
            </a:r>
            <a:r>
              <a:rPr lang="en-US" altLang="en-GB" sz="2200">
                <a:sym typeface="+mn-ea"/>
              </a:rPr>
              <a:t>.</a:t>
            </a:r>
            <a:endParaRPr>
              <a:latin typeface="Arial" panose="020B0604020202020204"/>
              <a:ea typeface="Arial" panose="020B0604020202020204"/>
              <a:cs typeface="Arial" panose="020B0604020202020204"/>
              <a:sym typeface="Arial" panose="020B0604020202020204"/>
            </a:endParaRPr>
          </a:p>
          <a:p>
            <a:pPr marL="457200" lvl="0" indent="0" algn="l" rtl="0">
              <a:spcBef>
                <a:spcPts val="1600"/>
              </a:spcBef>
              <a:spcAft>
                <a:spcPts val="0"/>
              </a:spcAft>
              <a:buNone/>
            </a:pPr>
          </a:p>
          <a:p>
            <a:pPr marL="457200" lvl="0" indent="0" algn="l" rtl="0">
              <a:spcBef>
                <a:spcPts val="1600"/>
              </a:spcBef>
              <a:spcAft>
                <a:spcPts val="0"/>
              </a:spcAft>
              <a:buNone/>
            </a:pPr>
          </a:p>
          <a:p>
            <a:pPr marL="457200" lvl="0" indent="0" algn="l" rtl="0">
              <a:spcBef>
                <a:spcPts val="1600"/>
              </a:spcBef>
              <a:spcAft>
                <a:spcPts val="0"/>
              </a:spcAft>
              <a:buNone/>
            </a:pPr>
          </a:p>
          <a:p>
            <a:pPr marL="914400" lvl="0" indent="0" algn="l" rtl="0">
              <a:spcBef>
                <a:spcPts val="1600"/>
              </a:spcBef>
              <a:spcAft>
                <a:spcPts val="160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Phương pháp</a:t>
            </a:r>
            <a:endParaRPr lang="en-US"/>
          </a:p>
        </p:txBody>
      </p:sp>
      <p:sp>
        <p:nvSpPr>
          <p:cNvPr id="3" name="Text Placeholder 2"/>
          <p:cNvSpPr/>
          <p:nvPr>
            <p:ph type="body" idx="1"/>
          </p:nvPr>
        </p:nvSpPr>
        <p:spPr/>
        <p:txBody>
          <a:bodyPr/>
          <a:p>
            <a:r>
              <a:rPr lang="en-US">
                <a:sym typeface="+mn-ea"/>
              </a:rPr>
              <a:t>Tìm kiếm thông tin liên quna</a:t>
            </a:r>
            <a:endParaRPr lang="en-US">
              <a:sym typeface="+mn-ea"/>
            </a:endParaRPr>
          </a:p>
          <a:p>
            <a:endParaRPr lang="en-US"/>
          </a:p>
          <a:p>
            <a:endParaRPr lang="en-US"/>
          </a:p>
        </p:txBody>
      </p:sp>
      <p:pic>
        <p:nvPicPr>
          <p:cNvPr id="6" name="Picture 5"/>
          <p:cNvPicPr>
            <a:picLocks noChangeAspect="1"/>
          </p:cNvPicPr>
          <p:nvPr/>
        </p:nvPicPr>
        <p:blipFill>
          <a:blip r:embed="rId1"/>
          <a:stretch>
            <a:fillRect/>
          </a:stretch>
        </p:blipFill>
        <p:spPr>
          <a:xfrm>
            <a:off x="2395220" y="1564005"/>
            <a:ext cx="4353560" cy="2921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Phương pháp kĩ thuật</a:t>
            </a:r>
            <a:endParaRPr lang="en-US"/>
          </a:p>
        </p:txBody>
      </p:sp>
      <p:sp>
        <p:nvSpPr>
          <p:cNvPr id="3" name="Text Placeholder 2"/>
          <p:cNvSpPr/>
          <p:nvPr>
            <p:ph type="body" idx="1"/>
          </p:nvPr>
        </p:nvSpPr>
        <p:spPr/>
        <p:txBody>
          <a:bodyPr/>
          <a:p>
            <a:r>
              <a:rPr lang="en-US">
                <a:sym typeface="+mn-ea"/>
              </a:rPr>
              <a:t>Power profiling</a:t>
            </a:r>
            <a:endParaRPr lang="en-US">
              <a:sym typeface="+mn-ea"/>
            </a:endParaRPr>
          </a:p>
          <a:p>
            <a:endParaRPr lang="en-US">
              <a:sym typeface="+mn-ea"/>
            </a:endParaRPr>
          </a:p>
          <a:p>
            <a:r>
              <a:rPr lang="en-US">
                <a:sym typeface="+mn-ea"/>
              </a:rPr>
              <a:t>Query optimization</a:t>
            </a:r>
            <a:endParaRPr lang="en-US">
              <a:sym typeface="+mn-ea"/>
            </a:endParaRPr>
          </a:p>
          <a:p>
            <a:endParaRPr lang="en-US">
              <a:sym typeface="+mn-ea"/>
            </a:endParaRPr>
          </a:p>
          <a:p>
            <a:r>
              <a:rPr lang="en-US">
                <a:sym typeface="+mn-ea"/>
              </a:rPr>
              <a:t>Energy models</a:t>
            </a:r>
            <a:endParaRPr lang="en-US">
              <a:sym typeface="+mn-ea"/>
            </a:endParaRPr>
          </a:p>
          <a:p>
            <a:endParaRPr lang="en-US">
              <a:sym typeface="+mn-ea"/>
            </a:endParaRPr>
          </a:p>
          <a:p>
            <a:r>
              <a:rPr lang="en-US">
                <a:sym typeface="+mn-ea"/>
              </a:rPr>
              <a:t>Workload management</a:t>
            </a:r>
            <a:endParaRPr lang="en-US">
              <a:sym typeface="+mn-ea"/>
            </a:endParaRPr>
          </a:p>
          <a:p>
            <a:endParaRPr lang="en-US">
              <a:sym typeface="+mn-ea"/>
            </a:endParaRPr>
          </a:p>
          <a:p>
            <a:r>
              <a:rPr lang="en-US">
                <a:sym typeface="+mn-ea"/>
              </a:rPr>
              <a:t>Caching and indexing techniques</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t>Phương pháp kĩ thuật</a:t>
            </a:r>
            <a:endParaRPr lang="en-US"/>
          </a:p>
        </p:txBody>
      </p:sp>
      <p:pic>
        <p:nvPicPr>
          <p:cNvPr id="7" name="Picture 7"/>
          <p:cNvPicPr>
            <a:picLocks noChangeAspect="1"/>
          </p:cNvPicPr>
          <p:nvPr/>
        </p:nvPicPr>
        <p:blipFill>
          <a:blip r:embed="rId1"/>
          <a:stretch>
            <a:fillRect/>
          </a:stretch>
        </p:blipFill>
        <p:spPr>
          <a:xfrm>
            <a:off x="2124075" y="1059815"/>
            <a:ext cx="4467860" cy="3164205"/>
          </a:xfrm>
          <a:prstGeom prst="rect">
            <a:avLst/>
          </a:prstGeom>
        </p:spPr>
      </p:pic>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2351</Words>
  <Application>WPS Presentation</Application>
  <PresentationFormat/>
  <Paragraphs>93</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Arial</vt:lpstr>
      <vt:lpstr>Roboto</vt:lpstr>
      <vt:lpstr>Microsoft YaHei</vt:lpstr>
      <vt:lpstr>Arial Unicode MS</vt:lpstr>
      <vt:lpstr>Tahoma</vt:lpstr>
      <vt:lpstr>Montserrat SemiBold</vt:lpstr>
      <vt:lpstr>Montserrat</vt:lpstr>
      <vt:lpstr>Times</vt:lpstr>
      <vt:lpstr>Times New Roman</vt:lpstr>
      <vt:lpstr>Times New Roman</vt:lpstr>
      <vt:lpstr>Wingdings</vt:lpstr>
      <vt:lpstr>Cambria</vt:lpstr>
      <vt:lpstr>Material - R01</vt:lpstr>
      <vt:lpstr>Tóm tắt </vt:lpstr>
      <vt:lpstr>GV: PGS.TS. Lê Đình Duy</vt:lpstr>
      <vt:lpstr>Nguyễn Văn A - 16xxx</vt:lpstr>
      <vt:lpstr>Giới thiệu</vt:lpstr>
      <vt:lpstr>Mục tiêu</vt:lpstr>
      <vt:lpstr>Nội dung và Phương pháp</vt:lpstr>
      <vt:lpstr>PowerPoint 演示文稿</vt:lpstr>
      <vt:lpstr>PowerPoint 演示文稿</vt:lpstr>
      <vt:lpstr>PowerPoint 演示文稿</vt:lpstr>
      <vt:lpstr>Kết quả dự kiến</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dc:title>
  <dc:creator/>
  <cp:lastModifiedBy>262 mt</cp:lastModifiedBy>
  <cp:revision>47</cp:revision>
  <dcterms:created xsi:type="dcterms:W3CDTF">2023-07-15T16:31:53Z</dcterms:created>
  <dcterms:modified xsi:type="dcterms:W3CDTF">2023-07-15T17:25:58Z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3D0C3C843FDA41CCAB4FE5B846FF11AC</vt:lpwstr>
  </property>
  <property fmtid="{D5CDD505-2E9C-101B-9397-08002B2CF9AE}" pid="3" name="KSOProductBuildVer">
    <vt:lpwstr>1033-11.2.0.11537</vt:lpwstr>
  </property>
</Properties>
</file>