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7" r:id="rId3"/>
    <p:sldId id="258" r:id="rId5"/>
    <p:sldId id="259" r:id="rId6"/>
    <p:sldId id="260" r:id="rId7"/>
    <p:sldId id="261" r:id="rId8"/>
    <p:sldId id="366" r:id="rId9"/>
    <p:sldId id="367" r:id="rId10"/>
    <p:sldId id="361" r:id="rId11"/>
    <p:sldId id="262" r:id="rId12"/>
    <p:sldId id="263" r:id="rId13"/>
  </p:sldIdLst>
  <p:sldSz cx="9144000" cy="5143500"/>
  <p:notesSz cx="6858000" cy="9144000"/>
  <p:embeddedFontLst>
    <p:embeddedFont>
      <p:font typeface="Roboto" panose="0200000000000000000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font" Target="fonts/font1.fntdata"/><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7-16T12:24:18.928"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8" name="Shape 298"/>
        <p:cNvGrpSpPr/>
        <p:nvPr/>
      </p:nvGrpSpPr>
      <p:grpSpPr>
        <a:xfrm>
          <a:off x="0" y="0"/>
          <a:ext cx="0" cy="0"/>
          <a:chOff x="0" y="0"/>
          <a:chExt cx="0" cy="0"/>
        </a:xfrm>
      </p:grpSpPr>
      <p:sp>
        <p:nvSpPr>
          <p:cNvPr id="299" name="Google Shape;299;g10d8a3913ea_0_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0d8a3913ea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10d8a3913ea_0_6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0d8a3913ea_0_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0" name="Shape 310"/>
        <p:cNvGrpSpPr/>
        <p:nvPr/>
      </p:nvGrpSpPr>
      <p:grpSpPr>
        <a:xfrm>
          <a:off x="0" y="0"/>
          <a:ext cx="0" cy="0"/>
          <a:chOff x="0" y="0"/>
          <a:chExt cx="0" cy="0"/>
        </a:xfrm>
      </p:grpSpPr>
      <p:sp>
        <p:nvSpPr>
          <p:cNvPr id="311" name="Google Shape;311;g5fe14d3b49_0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fe14d3b49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6" name="Shape 316"/>
        <p:cNvGrpSpPr/>
        <p:nvPr/>
      </p:nvGrpSpPr>
      <p:grpSpPr>
        <a:xfrm>
          <a:off x="0" y="0"/>
          <a:ext cx="0" cy="0"/>
          <a:chOff x="0" y="0"/>
          <a:chExt cx="0" cy="0"/>
        </a:xfrm>
      </p:grpSpPr>
      <p:sp>
        <p:nvSpPr>
          <p:cNvPr id="317" name="Google Shape;317;g10d8a3913ea_0_12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0d8a3913ea_0_1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 name="Shape 322"/>
        <p:cNvGrpSpPr/>
        <p:nvPr/>
      </p:nvGrpSpPr>
      <p:grpSpPr>
        <a:xfrm>
          <a:off x="0" y="0"/>
          <a:ext cx="0" cy="0"/>
          <a:chOff x="0" y="0"/>
          <a:chExt cx="0" cy="0"/>
        </a:xfrm>
      </p:grpSpPr>
      <p:sp>
        <p:nvSpPr>
          <p:cNvPr id="323" name="Google Shape;323;g10d8a3913ea_0_1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d8a3913ea_0_1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8" name="Shape 328"/>
        <p:cNvGrpSpPr/>
        <p:nvPr/>
      </p:nvGrpSpPr>
      <p:grpSpPr>
        <a:xfrm>
          <a:off x="0" y="0"/>
          <a:ext cx="0" cy="0"/>
          <a:chOff x="0" y="0"/>
          <a:chExt cx="0" cy="0"/>
        </a:xfrm>
      </p:grpSpPr>
      <p:sp>
        <p:nvSpPr>
          <p:cNvPr id="329" name="Google Shape;329;g10d8a3913ea_0_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0d8a3913ea_0_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4" name="Shape 334"/>
        <p:cNvGrpSpPr/>
        <p:nvPr/>
      </p:nvGrpSpPr>
      <p:grpSpPr>
        <a:xfrm>
          <a:off x="0" y="0"/>
          <a:ext cx="0" cy="0"/>
          <a:chOff x="0" y="0"/>
          <a:chExt cx="0" cy="0"/>
        </a:xfrm>
      </p:grpSpPr>
      <p:sp>
        <p:nvSpPr>
          <p:cNvPr id="335" name="Google Shape;335;g10d8a3913ea_0_13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0d8a3913ea_0_1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 R01">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56" name="Shape 56"/>
        <p:cNvGrpSpPr/>
        <p:nvPr/>
      </p:nvGrpSpPr>
      <p:grpSpPr>
        <a:xfrm>
          <a:off x="0" y="0"/>
          <a:ext cx="0" cy="0"/>
          <a:chOff x="0" y="0"/>
          <a:chExt cx="0" cy="0"/>
        </a:xfrm>
      </p:grpSpPr>
      <p:sp>
        <p:nvSpPr>
          <p:cNvPr id="57" name="Google Shape;57;p11"/>
          <p:cNvSpPr txBox="1"/>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59" name="Google Shape;59;p11"/>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4"/>
        </a:solidFill>
        <a:effectLst/>
      </p:bgPr>
    </p:bg>
    <p:spTree>
      <p:nvGrpSpPr>
        <p:cNvPr id="60" name="Shape 60"/>
        <p:cNvGrpSpPr/>
        <p:nvPr/>
      </p:nvGrpSpPr>
      <p:grpSpPr>
        <a:xfrm>
          <a:off x="0" y="0"/>
          <a:ext cx="0" cy="0"/>
          <a:chOff x="0" y="0"/>
          <a:chExt cx="0" cy="0"/>
        </a:xfrm>
      </p:grpSpPr>
      <p:sp>
        <p:nvSpPr>
          <p:cNvPr id="61" name="Google Shape;61;p12"/>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 R01">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 R01">
  <p:cSld name="TITLE_AND_BODY">
    <p:spTree>
      <p:nvGrpSpPr>
        <p:cNvPr id="16" name="Shape 16"/>
        <p:cNvGrpSpPr/>
        <p:nvPr/>
      </p:nvGrpSpPr>
      <p:grpSpPr>
        <a:xfrm>
          <a:off x="0" y="0"/>
          <a:ext cx="0" cy="0"/>
          <a:chOff x="0" y="0"/>
          <a:chExt cx="0" cy="0"/>
        </a:xfrm>
      </p:grpSpPr>
      <p:sp>
        <p:nvSpPr>
          <p:cNvPr id="17" name="Google Shape;17;p4"/>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4"/>
          <p:cNvSpPr txBox="1"/>
          <p:nvPr>
            <p:ph type="title"/>
          </p:nvPr>
        </p:nvSpPr>
        <p:spPr>
          <a:xfrm>
            <a:off x="471900" y="57875"/>
            <a:ext cx="8222100" cy="6705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0" name="Google Shape;20;p4"/>
          <p:cNvSpPr txBox="1"/>
          <p:nvPr>
            <p:ph type="body" idx="1"/>
          </p:nvPr>
        </p:nvSpPr>
        <p:spPr>
          <a:xfrm>
            <a:off x="471900" y="820500"/>
            <a:ext cx="8222100" cy="3908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Clr>
                <a:srgbClr val="000000"/>
              </a:buClr>
              <a:buSzPts val="2200"/>
              <a:buChar char="●"/>
              <a:defRPr sz="2200">
                <a:solidFill>
                  <a:srgbClr val="000000"/>
                </a:solidFill>
              </a:defRPr>
            </a:lvl1pPr>
            <a:lvl2pPr marL="914400" lvl="1" indent="-355600">
              <a:spcBef>
                <a:spcPts val="1600"/>
              </a:spcBef>
              <a:spcAft>
                <a:spcPts val="0"/>
              </a:spcAft>
              <a:buClr>
                <a:srgbClr val="000000"/>
              </a:buClr>
              <a:buSzPts val="2000"/>
              <a:buChar char="○"/>
              <a:defRPr sz="2000">
                <a:solidFill>
                  <a:srgbClr val="000000"/>
                </a:solidFill>
              </a:defRPr>
            </a:lvl2pPr>
            <a:lvl3pPr marL="1371600" lvl="2" indent="-342900">
              <a:spcBef>
                <a:spcPts val="1600"/>
              </a:spcBef>
              <a:spcAft>
                <a:spcPts val="0"/>
              </a:spcAft>
              <a:buClr>
                <a:srgbClr val="000000"/>
              </a:buClr>
              <a:buSzPts val="1800"/>
              <a:buChar char="■"/>
              <a:defRPr sz="1800">
                <a:solidFill>
                  <a:srgbClr val="000000"/>
                </a:solidFill>
              </a:defRPr>
            </a:lvl3pPr>
            <a:lvl4pPr marL="1828800" lvl="3" indent="-330200">
              <a:spcBef>
                <a:spcPts val="1600"/>
              </a:spcBef>
              <a:spcAft>
                <a:spcPts val="0"/>
              </a:spcAft>
              <a:buClr>
                <a:srgbClr val="000000"/>
              </a:buClr>
              <a:buSzPts val="1600"/>
              <a:buChar char="●"/>
              <a:defRPr sz="1600">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SzPts val="1400"/>
              <a:buChar char="■"/>
              <a:defRPr/>
            </a:lvl9pPr>
          </a:lstStyle>
          <a:p/>
        </p:txBody>
      </p:sp>
      <p:sp>
        <p:nvSpPr>
          <p:cNvPr id="21" name="Google Shape;21;p4"/>
          <p:cNvSpPr txBox="1"/>
          <p:nvPr>
            <p:ph type="sldNum" idx="12"/>
          </p:nvPr>
        </p:nvSpPr>
        <p:spPr>
          <a:xfrm>
            <a:off x="8523550" y="4813799"/>
            <a:ext cx="548700" cy="275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22" name="Google Shape;22;p4"/>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rgbClr val="FFFFFF"/>
                </a:solidFill>
                <a:latin typeface="Roboto" panose="02000000000000000000"/>
                <a:ea typeface="Roboto" panose="02000000000000000000"/>
                <a:cs typeface="Roboto" panose="02000000000000000000"/>
                <a:sym typeface="Roboto" panose="02000000000000000000"/>
              </a:rPr>
              <a:t>UIT.CS2205.ResearchMethodology</a:t>
            </a:r>
            <a:endParaRPr b="1">
              <a:solidFill>
                <a:srgbClr val="FFFFF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3" name="Shape 23"/>
        <p:cNvGrpSpPr/>
        <p:nvPr/>
      </p:nvGrpSpPr>
      <p:grpSpPr>
        <a:xfrm>
          <a:off x="0" y="0"/>
          <a:ext cx="0" cy="0"/>
          <a:chOff x="0" y="0"/>
          <a:chExt cx="0" cy="0"/>
        </a:xfrm>
      </p:grpSpPr>
      <p:sp>
        <p:nvSpPr>
          <p:cNvPr id="24" name="Google Shape;24;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5"/>
          <p:cNvSpPr txBox="1"/>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7" name="Google Shape;27;p5"/>
          <p:cNvSpPr txBox="1"/>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8" name="Google Shape;28;p5"/>
          <p:cNvSpPr txBox="1"/>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9" name="Google Shape;29;p5"/>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0" name="Shape 30"/>
        <p:cNvGrpSpPr/>
        <p:nvPr/>
      </p:nvGrpSpPr>
      <p:grpSpPr>
        <a:xfrm>
          <a:off x="0" y="0"/>
          <a:ext cx="0" cy="0"/>
          <a:chOff x="0" y="0"/>
          <a:chExt cx="0" cy="0"/>
        </a:xfrm>
      </p:grpSpPr>
      <p:sp>
        <p:nvSpPr>
          <p:cNvPr id="31" name="Google Shape;31;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6"/>
          <p:cNvSpPr txBox="1"/>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4" name="Google Shape;34;p6"/>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5" name="Shape 35"/>
        <p:cNvGrpSpPr/>
        <p:nvPr/>
      </p:nvGrpSpPr>
      <p:grpSpPr>
        <a:xfrm>
          <a:off x="0" y="0"/>
          <a:ext cx="0" cy="0"/>
          <a:chOff x="0" y="0"/>
          <a:chExt cx="0" cy="0"/>
        </a:xfrm>
      </p:grpSpPr>
      <p:sp>
        <p:nvSpPr>
          <p:cNvPr id="36" name="Google Shape;36;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7"/>
          <p:cNvSpPr txBox="1"/>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p:txBody>
      </p:sp>
      <p:sp>
        <p:nvSpPr>
          <p:cNvPr id="40" name="Google Shape;40;p7"/>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3" name="Google Shape;43;p8"/>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8" name="Google Shape;48;p9"/>
          <p:cNvSpPr txBox="1"/>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50" name="Google Shape;50;p9"/>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1" name="Shape 51"/>
        <p:cNvGrpSpPr/>
        <p:nvPr/>
      </p:nvGrpSpPr>
      <p:grpSpPr>
        <a:xfrm>
          <a:off x="0" y="0"/>
          <a:ext cx="0" cy="0"/>
          <a:chOff x="0" y="0"/>
          <a:chExt cx="0" cy="0"/>
        </a:xfrm>
      </p:grpSpPr>
      <p:sp>
        <p:nvSpPr>
          <p:cNvPr id="52" name="Google Shape;52;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10"/>
          <p:cNvSpPr txBox="1"/>
          <p:nvPr>
            <p:ph type="body" idx="1"/>
          </p:nvPr>
        </p:nvSpPr>
        <p:spPr>
          <a:xfrm>
            <a:off x="57150" y="41634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p:txBody>
      </p:sp>
      <p:sp>
        <p:nvSpPr>
          <p:cNvPr id="55" name="Google Shape;55;p10"/>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panose="02000000000000000000"/>
              <a:buChar char="●"/>
              <a:defRPr sz="1800">
                <a:solidFill>
                  <a:schemeClr val="lt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1600"/>
              </a:spcBef>
              <a:spcAft>
                <a:spcPts val="160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2"/>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2"/>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2"/>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2"/>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2"/>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2"/>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2"/>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1" name="Shape 301"/>
        <p:cNvGrpSpPr/>
        <p:nvPr/>
      </p:nvGrpSpPr>
      <p:grpSpPr>
        <a:xfrm>
          <a:off x="0" y="0"/>
          <a:ext cx="0" cy="0"/>
          <a:chOff x="0" y="0"/>
          <a:chExt cx="0" cy="0"/>
        </a:xfrm>
      </p:grpSpPr>
      <p:sp>
        <p:nvSpPr>
          <p:cNvPr id="302" name="Google Shape;302;p62"/>
          <p:cNvSpPr txBox="1"/>
          <p:nvPr>
            <p:ph type="title"/>
          </p:nvPr>
        </p:nvSpPr>
        <p:spPr>
          <a:xfrm>
            <a:off x="181610" y="1019810"/>
            <a:ext cx="8898255" cy="10128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t>NGHIÊN CỨU VÀ KHẢO SÁT HỆ THỐNG CƠ SỞ DỮ LIỆU TIẾT KIỆM NĂNG LƯỢNG.</a:t>
            </a:r>
            <a:endParaRPr lang="en-GB" b="1"/>
          </a:p>
        </p:txBody>
      </p:sp>
      <p:sp>
        <p:nvSpPr>
          <p:cNvPr id="303" name="Google Shape;303;p62"/>
          <p:cNvSpPr txBox="1"/>
          <p:nvPr>
            <p:ph type="title"/>
          </p:nvPr>
        </p:nvSpPr>
        <p:spPr>
          <a:xfrm>
            <a:off x="1259840" y="2788285"/>
            <a:ext cx="6212840" cy="10128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b="1"/>
              <a:t>Tác giả: HÀ KIỆT HÙNG</a:t>
            </a:r>
            <a:r>
              <a:rPr lang="en-US" altLang="en-GB" sz="2400" b="1"/>
              <a:t> - 220101031</a:t>
            </a:r>
            <a:endParaRPr lang="en-US" altLang="en-GB" sz="2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37" name="Shape 337"/>
        <p:cNvGrpSpPr/>
        <p:nvPr/>
      </p:nvGrpSpPr>
      <p:grpSpPr>
        <a:xfrm>
          <a:off x="0" y="0"/>
          <a:ext cx="0" cy="0"/>
          <a:chOff x="0" y="0"/>
          <a:chExt cx="0" cy="0"/>
        </a:xfrm>
      </p:grpSpPr>
      <p:sp>
        <p:nvSpPr>
          <p:cNvPr id="338" name="Google Shape;338;p68"/>
          <p:cNvSpPr txBox="1"/>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Tài liệu tham khảo</a:t>
            </a:r>
            <a:endParaRPr lang="en-GB" b="1"/>
          </a:p>
        </p:txBody>
      </p:sp>
      <p:sp>
        <p:nvSpPr>
          <p:cNvPr id="339" name="Google Shape;339;p68"/>
          <p:cNvSpPr txBox="1"/>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panose="020B0604020202020204"/>
              <a:buChar char="●"/>
            </a:pPr>
            <a:r>
              <a:rPr lang="en-GB" sz="1200"/>
              <a:t>[1] Energy Efficiency: The New Holy Grail of Data Management Systems Research. In arXiv: https://arxiv.org/abs/0909.1784</a:t>
            </a:r>
            <a:endParaRPr lang="en-GB" sz="1200"/>
          </a:p>
          <a:p>
            <a:pPr marL="457200" lvl="0" indent="-368300" algn="l" rtl="0">
              <a:spcBef>
                <a:spcPts val="0"/>
              </a:spcBef>
              <a:spcAft>
                <a:spcPts val="0"/>
              </a:spcAft>
              <a:buSzPts val="2200"/>
              <a:buFont typeface="Arial" panose="020B0604020202020204"/>
              <a:buChar char="●"/>
            </a:pPr>
            <a:endParaRPr lang="en-GB" sz="1200"/>
          </a:p>
          <a:p>
            <a:pPr marL="457200" lvl="0" indent="-368300" algn="l" rtl="0">
              <a:spcBef>
                <a:spcPts val="0"/>
              </a:spcBef>
              <a:spcAft>
                <a:spcPts val="0"/>
              </a:spcAft>
              <a:buSzPts val="2200"/>
              <a:buFont typeface="Arial" panose="020B0604020202020204"/>
              <a:buChar char="●"/>
            </a:pPr>
            <a:r>
              <a:rPr lang="en-GB" sz="1200"/>
              <a:t>[2]Tom Bostoen, Sape Mullender, and Yolande Berbers. 2013. Power-reduction techniques for data-center storage systems. ACM Computing Surveys </a:t>
            </a:r>
            <a:endParaRPr lang="en-GB" sz="1200"/>
          </a:p>
          <a:p>
            <a:pPr marL="457200" lvl="0" indent="-368300" algn="l" rtl="0">
              <a:spcBef>
                <a:spcPts val="0"/>
              </a:spcBef>
              <a:spcAft>
                <a:spcPts val="0"/>
              </a:spcAft>
              <a:buSzPts val="2200"/>
              <a:buFont typeface="Arial" panose="020B0604020202020204"/>
              <a:buChar char="●"/>
            </a:pPr>
            <a:r>
              <a:rPr lang="en-GB" sz="1200"/>
              <a:t>(CSUR) 45, 3 (2013), 1–38</a:t>
            </a:r>
            <a:endParaRPr lang="en-GB" sz="1200"/>
          </a:p>
          <a:p>
            <a:pPr marL="457200" lvl="0" indent="-368300" algn="l" rtl="0">
              <a:spcBef>
                <a:spcPts val="0"/>
              </a:spcBef>
              <a:spcAft>
                <a:spcPts val="0"/>
              </a:spcAft>
              <a:buSzPts val="2200"/>
              <a:buFont typeface="Arial" panose="020B0604020202020204"/>
              <a:buChar char="●"/>
            </a:pPr>
            <a:endParaRPr lang="en-GB" sz="1200"/>
          </a:p>
          <a:p>
            <a:pPr marL="457200" lvl="0" indent="-368300" algn="l" rtl="0">
              <a:spcBef>
                <a:spcPts val="0"/>
              </a:spcBef>
              <a:spcAft>
                <a:spcPts val="0"/>
              </a:spcAft>
              <a:buSzPts val="2200"/>
              <a:buFont typeface="Arial" panose="020B0604020202020204"/>
              <a:buChar char="●"/>
            </a:pPr>
            <a:r>
              <a:rPr lang="en-GB" sz="1200"/>
              <a:t>[3] Zichen Xu, Yi-Cheng Tu, and Xiaorui Wang. 2013. Dynamic energy estimation of query plans in database systems. In 2013 IEEE 33rd International </a:t>
            </a:r>
            <a:endParaRPr lang="en-GB" sz="1200"/>
          </a:p>
          <a:p>
            <a:pPr marL="457200" lvl="0" indent="-368300" algn="l" rtl="0">
              <a:spcBef>
                <a:spcPts val="0"/>
              </a:spcBef>
              <a:spcAft>
                <a:spcPts val="0"/>
              </a:spcAft>
              <a:buSzPts val="2200"/>
              <a:buFont typeface="Arial" panose="020B0604020202020204"/>
              <a:buChar char="●"/>
            </a:pPr>
            <a:r>
              <a:rPr lang="en-GB" sz="1200"/>
              <a:t>Conference on Distributed Computing Systems. IEEE, 83–92: https://doi.org/10.1109/icdcs.2013.21</a:t>
            </a:r>
            <a:endParaRPr lang="en-GB" sz="1200"/>
          </a:p>
          <a:p>
            <a:pPr marL="457200" lvl="0" indent="-368300" algn="l" rtl="0">
              <a:spcBef>
                <a:spcPts val="0"/>
              </a:spcBef>
              <a:spcAft>
                <a:spcPts val="0"/>
              </a:spcAft>
              <a:buSzPts val="2200"/>
              <a:buFont typeface="Arial" panose="020B0604020202020204"/>
              <a:buChar char="●"/>
            </a:pPr>
            <a:endParaRPr lang="en-GB" sz="1200"/>
          </a:p>
          <a:p>
            <a:pPr marL="457200" lvl="0" indent="-368300" algn="l" rtl="0">
              <a:spcBef>
                <a:spcPts val="0"/>
              </a:spcBef>
              <a:spcAft>
                <a:spcPts val="0"/>
              </a:spcAft>
              <a:buSzPts val="2200"/>
              <a:buFont typeface="Arial" panose="020B0604020202020204"/>
              <a:buChar char="●"/>
            </a:pPr>
            <a:r>
              <a:rPr lang="en-GB" sz="1200"/>
              <a:t>[4] Binglei Guo, Jiong Yu, Bin Liao, Dexian Yang, and Liang Lu. 2017. A green framework for DBMS based on energy-aware query optimization and </a:t>
            </a:r>
            <a:endParaRPr lang="en-GB" sz="1200"/>
          </a:p>
          <a:p>
            <a:pPr marL="457200" lvl="0" indent="-368300" algn="l" rtl="0">
              <a:spcBef>
                <a:spcPts val="0"/>
              </a:spcBef>
              <a:spcAft>
                <a:spcPts val="0"/>
              </a:spcAft>
              <a:buSzPts val="2200"/>
              <a:buFont typeface="Arial" panose="020B0604020202020204"/>
              <a:buChar char="●"/>
            </a:pPr>
            <a:r>
              <a:rPr lang="en-GB" sz="1200"/>
              <a:t>energy-efficient query processing. Journal of Network and Computer Applications 84 (2017), 118–130: https://doi.org/10.1016/j.jnca.2017.02.015</a:t>
            </a:r>
            <a:endParaRPr lang="en-GB"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sp>
        <p:nvSpPr>
          <p:cNvPr id="308" name="Google Shape;308;p63"/>
          <p:cNvSpPr txBox="1"/>
          <p:nvPr>
            <p:ph type="title"/>
          </p:nvPr>
        </p:nvSpPr>
        <p:spPr>
          <a:xfrm>
            <a:off x="471900" y="0"/>
            <a:ext cx="8222100" cy="68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Tóm tắt </a:t>
            </a:r>
            <a:endParaRPr lang="en-GB" b="1"/>
          </a:p>
        </p:txBody>
      </p:sp>
      <p:sp>
        <p:nvSpPr>
          <p:cNvPr id="309" name="Google Shape;309;p63"/>
          <p:cNvSpPr txBox="1"/>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panose="020B0604020202020204"/>
              <a:buChar char="●"/>
            </a:pPr>
            <a:r>
              <a:rPr lang="en-US" altLang="en-GB"/>
              <a:t>Lớp: CS2205.RM</a:t>
            </a:r>
            <a:endParaRPr lang="en-GB"/>
          </a:p>
          <a:p>
            <a:pPr marL="457200" lvl="0" indent="-368300" algn="l" rtl="0">
              <a:spcBef>
                <a:spcPts val="0"/>
              </a:spcBef>
              <a:spcAft>
                <a:spcPts val="0"/>
              </a:spcAft>
              <a:buSzPts val="2200"/>
              <a:buFont typeface="Arial" panose="020B0604020202020204"/>
              <a:buChar char="●"/>
            </a:pPr>
            <a:r>
              <a:rPr lang="en-GB"/>
              <a:t>Link Github: https://github.com/HaKietHung2905/220101031_CS2205_Final_Project</a:t>
            </a:r>
            <a:endParaRPr lang="en-GB"/>
          </a:p>
          <a:p>
            <a:pPr marL="457200" lvl="0" indent="-368300" algn="l" rtl="0">
              <a:spcBef>
                <a:spcPts val="0"/>
              </a:spcBef>
              <a:spcAft>
                <a:spcPts val="0"/>
              </a:spcAft>
              <a:buSzPts val="2200"/>
              <a:buChar char="●"/>
            </a:pPr>
            <a:r>
              <a:rPr lang="en-GB"/>
              <a:t>Link YouTube video:</a:t>
            </a:r>
            <a:r>
              <a:rPr lang="en-US" altLang="en-GB"/>
              <a:t> </a:t>
            </a:r>
            <a:r>
              <a:rPr lang="en-GB"/>
              <a:t>https://www.youtube.com/watch?v=nHDYDfuQ6jk</a:t>
            </a:r>
            <a:endParaRPr lang="en-GB"/>
          </a:p>
          <a:p>
            <a:pPr marL="457200" lvl="0" indent="-368300" algn="l" rtl="0">
              <a:spcBef>
                <a:spcPts val="0"/>
              </a:spcBef>
              <a:spcAft>
                <a:spcPts val="0"/>
              </a:spcAft>
              <a:buSzPts val="2200"/>
              <a:buChar char="●"/>
            </a:pPr>
            <a:r>
              <a:rPr lang="en-GB"/>
              <a:t>Ảnh + Họ và Tên</a:t>
            </a:r>
            <a:r>
              <a:rPr lang="en-US" altLang="en-GB"/>
              <a:t>: Hà Kiệt Hùng</a:t>
            </a:r>
            <a:endParaRPr lang="en-US" altLang="en-GB"/>
          </a:p>
          <a:p>
            <a:pPr marL="88900" lvl="0" indent="0" algn="l" rtl="0">
              <a:spcBef>
                <a:spcPts val="0"/>
              </a:spcBef>
              <a:spcAft>
                <a:spcPts val="0"/>
              </a:spcAft>
              <a:buSzPts val="2200"/>
              <a:buNone/>
            </a:pPr>
            <a:endParaRPr lang="en-GB"/>
          </a:p>
          <a:p>
            <a:pPr marL="457200" lvl="0" indent="0" algn="l" rtl="0">
              <a:spcBef>
                <a:spcPts val="1600"/>
              </a:spcBef>
              <a:spcAft>
                <a:spcPts val="0"/>
              </a:spcAft>
              <a:buNone/>
            </a:pPr>
          </a:p>
          <a:p>
            <a:pPr marL="457200" lvl="0" indent="0" algn="l" rtl="0">
              <a:spcBef>
                <a:spcPts val="1600"/>
              </a:spcBef>
              <a:spcAft>
                <a:spcPts val="0"/>
              </a:spcAft>
              <a:buNone/>
            </a:pPr>
          </a:p>
          <a:p>
            <a:pPr marL="457200" lvl="0" indent="0" algn="l" rtl="0">
              <a:spcBef>
                <a:spcPts val="1600"/>
              </a:spcBef>
              <a:spcAft>
                <a:spcPts val="0"/>
              </a:spcAft>
              <a:buNone/>
            </a:pPr>
          </a:p>
          <a:p>
            <a:pPr marL="914400" lvl="0" indent="0" algn="l" rtl="0">
              <a:spcBef>
                <a:spcPts val="1600"/>
              </a:spcBef>
              <a:spcAft>
                <a:spcPts val="1600"/>
              </a:spcAft>
              <a:buNone/>
            </a:pPr>
            <a:endParaRPr sz="1800"/>
          </a:p>
        </p:txBody>
      </p:sp>
      <p:pic>
        <p:nvPicPr>
          <p:cNvPr id="1" name="Picture 0" descr="Image123"/>
          <p:cNvPicPr>
            <a:picLocks noChangeAspect="1"/>
          </p:cNvPicPr>
          <p:nvPr/>
        </p:nvPicPr>
        <p:blipFill>
          <a:blip r:embed="rId1"/>
          <a:stretch>
            <a:fillRect/>
          </a:stretch>
        </p:blipFill>
        <p:spPr>
          <a:xfrm>
            <a:off x="5796280" y="3291840"/>
            <a:ext cx="1612900" cy="13912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3" name="Shape 313"/>
        <p:cNvGrpSpPr/>
        <p:nvPr/>
      </p:nvGrpSpPr>
      <p:grpSpPr>
        <a:xfrm>
          <a:off x="0" y="0"/>
          <a:ext cx="0" cy="0"/>
          <a:chOff x="0" y="0"/>
          <a:chExt cx="0" cy="0"/>
        </a:xfrm>
      </p:grpSpPr>
      <p:sp>
        <p:nvSpPr>
          <p:cNvPr id="314" name="Google Shape;314;p64"/>
          <p:cNvSpPr txBox="1"/>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Giới thiệu</a:t>
            </a:r>
            <a:endParaRPr lang="en-GB" b="1"/>
          </a:p>
        </p:txBody>
      </p:sp>
      <p:sp>
        <p:nvSpPr>
          <p:cNvPr id="315" name="Google Shape;315;p64"/>
          <p:cNvSpPr txBox="1"/>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panose="020B0604020202020204"/>
              <a:buChar char="●"/>
            </a:pPr>
            <a:r>
              <a:rPr lang="en-US" altLang="en-GB"/>
              <a:t>V</a:t>
            </a:r>
            <a:r>
              <a:rPr lang="en-GB"/>
              <a:t>iệc tiêu thụ năng lượng đang trở thành một thách thức lớn trong các ngành công nghiệp, đặc biệt là trong lĩnh vực công nghệ thông tin. </a:t>
            </a:r>
            <a:endParaRPr lang="en-GB"/>
          </a:p>
          <a:p>
            <a:pPr marL="457200" lvl="0" indent="-368300" algn="l" rtl="0">
              <a:spcBef>
                <a:spcPts val="0"/>
              </a:spcBef>
              <a:spcAft>
                <a:spcPts val="0"/>
              </a:spcAft>
              <a:buSzPts val="2200"/>
              <a:buFont typeface="Arial" panose="020B0604020202020204"/>
              <a:buChar char="●"/>
            </a:pPr>
            <a:r>
              <a:rPr lang="en-GB"/>
              <a:t>Mặc dù những nghiên cứu này đã phần nào giải quyết được những vấn đề được đặt ra nhưng bên cạnh đó vẫn còn tồn đọng nhiều khuyết điểm chưa được giải quyết triệt để.</a:t>
            </a:r>
            <a:endParaRPr lang="en-GB"/>
          </a:p>
          <a:p>
            <a:pPr marL="457200" lvl="0" indent="-368300" algn="l" rtl="0">
              <a:spcBef>
                <a:spcPts val="0"/>
              </a:spcBef>
              <a:spcAft>
                <a:spcPts val="0"/>
              </a:spcAft>
              <a:buSzPts val="2200"/>
              <a:buFont typeface="Arial" panose="020B0604020202020204"/>
              <a:buChar char="●"/>
            </a:pPr>
            <a:endParaRPr lang="en-GB"/>
          </a:p>
          <a:p>
            <a:pPr marL="457200" lvl="0" indent="0" algn="l" rtl="0">
              <a:spcBef>
                <a:spcPts val="1600"/>
              </a:spcBef>
              <a:spcAft>
                <a:spcPts val="0"/>
              </a:spcAft>
              <a:buNone/>
            </a:pPr>
          </a:p>
          <a:p>
            <a:pPr marL="457200" lvl="0" indent="0" algn="l" rtl="0">
              <a:spcBef>
                <a:spcPts val="1600"/>
              </a:spcBef>
              <a:spcAft>
                <a:spcPts val="0"/>
              </a:spcAft>
              <a:buNone/>
            </a:pPr>
          </a:p>
          <a:p>
            <a:pPr marL="457200" lvl="0" indent="0" algn="l" rtl="0">
              <a:spcBef>
                <a:spcPts val="1600"/>
              </a:spcBef>
              <a:spcAft>
                <a:spcPts val="0"/>
              </a:spcAft>
              <a:buNone/>
            </a:pPr>
          </a:p>
          <a:p>
            <a:pPr marL="914400" lvl="0" indent="0" algn="l" rtl="0">
              <a:spcBef>
                <a:spcPts val="1600"/>
              </a:spcBef>
              <a:spcAft>
                <a:spcPts val="1600"/>
              </a:spcAft>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9" name="Shape 319"/>
        <p:cNvGrpSpPr/>
        <p:nvPr/>
      </p:nvGrpSpPr>
      <p:grpSpPr>
        <a:xfrm>
          <a:off x="0" y="0"/>
          <a:ext cx="0" cy="0"/>
          <a:chOff x="0" y="0"/>
          <a:chExt cx="0" cy="0"/>
        </a:xfrm>
      </p:grpSpPr>
      <p:sp>
        <p:nvSpPr>
          <p:cNvPr id="320" name="Google Shape;320;p65"/>
          <p:cNvSpPr txBox="1"/>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Mục tiêu</a:t>
            </a:r>
            <a:endParaRPr lang="en-GB" b="1"/>
          </a:p>
        </p:txBody>
      </p:sp>
      <p:sp>
        <p:nvSpPr>
          <p:cNvPr id="321" name="Google Shape;321;p65"/>
          <p:cNvSpPr txBox="1"/>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panose="020B0604020202020204"/>
              <a:buChar char="●"/>
            </a:pPr>
            <a:r>
              <a:rPr lang="en-GB"/>
              <a:t>Cho đọc giả thấy được tầm quan trọng của tiêu thụ năng lượng trong các hệ thống cơ sở dữ liệu. </a:t>
            </a:r>
            <a:endParaRPr lang="en-GB"/>
          </a:p>
          <a:p>
            <a:pPr marL="457200" lvl="0" indent="-368300" algn="l" rtl="0">
              <a:spcBef>
                <a:spcPts val="0"/>
              </a:spcBef>
              <a:spcAft>
                <a:spcPts val="0"/>
              </a:spcAft>
              <a:buSzPts val="2200"/>
              <a:buFont typeface="Arial" panose="020B0604020202020204"/>
              <a:buChar char="●"/>
            </a:pPr>
            <a:endParaRPr lang="en-GB"/>
          </a:p>
          <a:p>
            <a:pPr marL="457200" lvl="0" indent="-368300" algn="l" rtl="0">
              <a:spcBef>
                <a:spcPts val="0"/>
              </a:spcBef>
              <a:spcAft>
                <a:spcPts val="0"/>
              </a:spcAft>
              <a:buSzPts val="2200"/>
              <a:buFont typeface="Arial" panose="020B0604020202020204"/>
              <a:buChar char="●"/>
            </a:pPr>
            <a:r>
              <a:rPr lang="en-GB"/>
              <a:t>Cung cấp chi tiết về các phương pháp và kỹ thuật được sử dụng để </a:t>
            </a:r>
            <a:r>
              <a:rPr lang="en-US" altLang="en-GB"/>
              <a:t>giải quyết </a:t>
            </a:r>
            <a:r>
              <a:rPr lang="en-GB"/>
              <a:t>được </a:t>
            </a:r>
            <a:r>
              <a:rPr lang="en-US" altLang="en-GB"/>
              <a:t>vấn đề</a:t>
            </a:r>
            <a:r>
              <a:rPr lang="en-GB"/>
              <a:t> này.</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5" name="Shape 325"/>
        <p:cNvGrpSpPr/>
        <p:nvPr/>
      </p:nvGrpSpPr>
      <p:grpSpPr>
        <a:xfrm>
          <a:off x="0" y="0"/>
          <a:ext cx="0" cy="0"/>
          <a:chOff x="0" y="0"/>
          <a:chExt cx="0" cy="0"/>
        </a:xfrm>
      </p:grpSpPr>
      <p:sp>
        <p:nvSpPr>
          <p:cNvPr id="326" name="Google Shape;326;p66"/>
          <p:cNvSpPr txBox="1"/>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Nội dung và Phương pháp</a:t>
            </a:r>
            <a:endParaRPr lang="en-GB" b="1"/>
          </a:p>
        </p:txBody>
      </p:sp>
      <p:sp>
        <p:nvSpPr>
          <p:cNvPr id="327" name="Google Shape;327;p66"/>
          <p:cNvSpPr txBox="1"/>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0" lvl="1" indent="-368300" algn="l" rtl="0">
              <a:spcBef>
                <a:spcPts val="0"/>
              </a:spcBef>
              <a:spcAft>
                <a:spcPts val="0"/>
              </a:spcAft>
              <a:buSzPts val="2200"/>
              <a:buFont typeface="Arial" panose="020B0604020202020204"/>
              <a:buChar char="●"/>
            </a:pPr>
            <a:r>
              <a:rPr lang="en-GB" sz="2200">
                <a:sym typeface="+mn-ea"/>
              </a:rPr>
              <a:t>Bằng cách tìm kiếm những thông tin liên quan tại Science Direct, ACM Digital Library, Web of Science và Google Scholar để tìm ra những mô hình cơ sở dữ liệu tối ưu nhất</a:t>
            </a:r>
            <a:r>
              <a:rPr lang="en-US" altLang="en-GB" sz="2200">
                <a:sym typeface="+mn-ea"/>
              </a:rPr>
              <a:t> đã được sử dụng</a:t>
            </a:r>
            <a:r>
              <a:rPr lang="en-GB" sz="2200">
                <a:sym typeface="+mn-ea"/>
              </a:rPr>
              <a:t>.</a:t>
            </a:r>
            <a:endParaRPr lang="en-GB" sz="2200">
              <a:sym typeface="+mn-ea"/>
            </a:endParaRPr>
          </a:p>
          <a:p>
            <a:pPr marL="0" lvl="1" indent="0" algn="l" rtl="0">
              <a:spcBef>
                <a:spcPts val="0"/>
              </a:spcBef>
              <a:spcAft>
                <a:spcPts val="0"/>
              </a:spcAft>
              <a:buSzPts val="2200"/>
              <a:buFont typeface="Arial" panose="020B0604020202020204"/>
              <a:buNone/>
            </a:pPr>
            <a:r>
              <a:rPr lang="en-GB" sz="2200">
                <a:sym typeface="+mn-ea"/>
              </a:rPr>
              <a:t> </a:t>
            </a:r>
            <a:endParaRPr lang="en-GB" sz="2200">
              <a:sym typeface="+mn-ea"/>
            </a:endParaRPr>
          </a:p>
          <a:p>
            <a:pPr marL="0" lvl="1" indent="-368300" algn="l" rtl="0">
              <a:spcBef>
                <a:spcPts val="0"/>
              </a:spcBef>
              <a:spcAft>
                <a:spcPts val="0"/>
              </a:spcAft>
              <a:buSzPts val="2200"/>
              <a:buFont typeface="Arial" panose="020B0604020202020204"/>
              <a:buChar char="●"/>
            </a:pPr>
            <a:r>
              <a:rPr lang="en-US" altLang="en-GB" sz="2200">
                <a:sym typeface="+mn-ea"/>
              </a:rPr>
              <a:t>K</a:t>
            </a:r>
            <a:r>
              <a:rPr lang="en-GB" sz="2200">
                <a:sym typeface="+mn-ea"/>
              </a:rPr>
              <a:t>ết hợp các kĩ thuật và phương pháp khác để xây dựng một hệ thống đạt hiệu quả cao</a:t>
            </a:r>
            <a:r>
              <a:rPr lang="en-US" altLang="en-GB" sz="2200">
                <a:sym typeface="+mn-ea"/>
              </a:rPr>
              <a:t>.</a:t>
            </a:r>
            <a:endParaRPr>
              <a:latin typeface="Arial" panose="020B0604020202020204"/>
              <a:ea typeface="Arial" panose="020B0604020202020204"/>
              <a:cs typeface="Arial" panose="020B0604020202020204"/>
              <a:sym typeface="Arial" panose="020B0604020202020204"/>
            </a:endParaRPr>
          </a:p>
          <a:p>
            <a:pPr marL="457200" lvl="0" indent="0" algn="l" rtl="0">
              <a:spcBef>
                <a:spcPts val="1600"/>
              </a:spcBef>
              <a:spcAft>
                <a:spcPts val="0"/>
              </a:spcAft>
              <a:buNone/>
            </a:pPr>
          </a:p>
          <a:p>
            <a:pPr marL="457200" lvl="0" indent="0" algn="l" rtl="0">
              <a:spcBef>
                <a:spcPts val="1600"/>
              </a:spcBef>
              <a:spcAft>
                <a:spcPts val="0"/>
              </a:spcAft>
              <a:buNone/>
            </a:pPr>
          </a:p>
          <a:p>
            <a:pPr marL="457200" lvl="0" indent="0" algn="l" rtl="0">
              <a:spcBef>
                <a:spcPts val="1600"/>
              </a:spcBef>
              <a:spcAft>
                <a:spcPts val="0"/>
              </a:spcAft>
              <a:buNone/>
            </a:pPr>
          </a:p>
          <a:p>
            <a:pPr marL="914400" lvl="0" indent="0" algn="l" rtl="0">
              <a:spcBef>
                <a:spcPts val="1600"/>
              </a:spcBef>
              <a:spcAft>
                <a:spcPts val="1600"/>
              </a:spcAft>
              <a:buNone/>
            </a:pP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Phương pháp</a:t>
            </a:r>
            <a:endParaRPr lang="en-US"/>
          </a:p>
        </p:txBody>
      </p:sp>
      <p:sp>
        <p:nvSpPr>
          <p:cNvPr id="3" name="Text Placeholder 2"/>
          <p:cNvSpPr/>
          <p:nvPr>
            <p:ph type="body" idx="1"/>
          </p:nvPr>
        </p:nvSpPr>
        <p:spPr/>
        <p:txBody>
          <a:bodyPr/>
          <a:p>
            <a:r>
              <a:rPr lang="en-US">
                <a:sym typeface="+mn-ea"/>
              </a:rPr>
              <a:t>Tìm kiếm thông tin liên quan</a:t>
            </a:r>
            <a:endParaRPr lang="en-US">
              <a:sym typeface="+mn-ea"/>
            </a:endParaRPr>
          </a:p>
          <a:p>
            <a:endParaRPr lang="en-US"/>
          </a:p>
          <a:p>
            <a:endParaRPr lang="en-US"/>
          </a:p>
        </p:txBody>
      </p:sp>
      <p:pic>
        <p:nvPicPr>
          <p:cNvPr id="6" name="Picture 5"/>
          <p:cNvPicPr>
            <a:picLocks noChangeAspect="1"/>
          </p:cNvPicPr>
          <p:nvPr/>
        </p:nvPicPr>
        <p:blipFill>
          <a:blip r:embed="rId1"/>
          <a:stretch>
            <a:fillRect/>
          </a:stretch>
        </p:blipFill>
        <p:spPr>
          <a:xfrm>
            <a:off x="2395220" y="1564005"/>
            <a:ext cx="4353560" cy="2921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Phương pháp kĩ thuật</a:t>
            </a:r>
            <a:endParaRPr lang="en-US"/>
          </a:p>
        </p:txBody>
      </p:sp>
      <p:sp>
        <p:nvSpPr>
          <p:cNvPr id="3" name="Text Placeholder 2"/>
          <p:cNvSpPr/>
          <p:nvPr>
            <p:ph type="body" idx="1"/>
          </p:nvPr>
        </p:nvSpPr>
        <p:spPr/>
        <p:txBody>
          <a:bodyPr/>
          <a:p>
            <a:r>
              <a:rPr lang="en-US">
                <a:sym typeface="+mn-ea"/>
              </a:rPr>
              <a:t>Power profiling</a:t>
            </a:r>
            <a:endParaRPr lang="en-US">
              <a:sym typeface="+mn-ea"/>
            </a:endParaRPr>
          </a:p>
          <a:p>
            <a:endParaRPr lang="en-US">
              <a:sym typeface="+mn-ea"/>
            </a:endParaRPr>
          </a:p>
          <a:p>
            <a:r>
              <a:rPr lang="en-US">
                <a:sym typeface="+mn-ea"/>
              </a:rPr>
              <a:t>Energy models</a:t>
            </a:r>
            <a:endParaRPr lang="en-US">
              <a:sym typeface="+mn-ea"/>
            </a:endParaRPr>
          </a:p>
          <a:p>
            <a:endParaRPr lang="en-US">
              <a:sym typeface="+mn-ea"/>
            </a:endParaRPr>
          </a:p>
          <a:p>
            <a:r>
              <a:rPr lang="en-US">
                <a:sym typeface="+mn-ea"/>
              </a:rPr>
              <a:t>Query optimization</a:t>
            </a:r>
            <a:endParaRPr lang="en-US">
              <a:sym typeface="+mn-ea"/>
            </a:endParaRPr>
          </a:p>
          <a:p>
            <a:endParaRPr lang="en-US">
              <a:sym typeface="+mn-ea"/>
            </a:endParaRPr>
          </a:p>
          <a:p>
            <a:r>
              <a:rPr lang="en-US">
                <a:sym typeface="+mn-ea"/>
              </a:rPr>
              <a:t>Workload management</a:t>
            </a:r>
            <a:endParaRPr lang="en-US">
              <a:sym typeface="+mn-ea"/>
            </a:endParaRPr>
          </a:p>
          <a:p>
            <a:endParaRPr lang="en-US">
              <a:sym typeface="+mn-ea"/>
            </a:endParaRPr>
          </a:p>
          <a:p>
            <a:r>
              <a:rPr lang="en-US">
                <a:sym typeface="+mn-ea"/>
              </a:rPr>
              <a:t>Caching and indexing techniques</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en-US"/>
              <a:t>Phương pháp kĩ thuật</a:t>
            </a:r>
            <a:endParaRPr lang="en-US"/>
          </a:p>
        </p:txBody>
      </p:sp>
      <p:pic>
        <p:nvPicPr>
          <p:cNvPr id="7" name="Picture 7"/>
          <p:cNvPicPr>
            <a:picLocks noChangeAspect="1"/>
          </p:cNvPicPr>
          <p:nvPr/>
        </p:nvPicPr>
        <p:blipFill>
          <a:blip r:embed="rId1"/>
          <a:stretch>
            <a:fillRect/>
          </a:stretch>
        </p:blipFill>
        <p:spPr>
          <a:xfrm>
            <a:off x="2124075" y="1059815"/>
            <a:ext cx="4467860" cy="31642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31" name="Shape 331"/>
        <p:cNvGrpSpPr/>
        <p:nvPr/>
      </p:nvGrpSpPr>
      <p:grpSpPr>
        <a:xfrm>
          <a:off x="0" y="0"/>
          <a:ext cx="0" cy="0"/>
          <a:chOff x="0" y="0"/>
          <a:chExt cx="0" cy="0"/>
        </a:xfrm>
      </p:grpSpPr>
      <p:sp>
        <p:nvSpPr>
          <p:cNvPr id="332" name="Google Shape;332;p67"/>
          <p:cNvSpPr txBox="1"/>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Kết quả dự kiến</a:t>
            </a:r>
            <a:endParaRPr lang="en-GB" b="1"/>
          </a:p>
        </p:txBody>
      </p:sp>
      <p:sp>
        <p:nvSpPr>
          <p:cNvPr id="333" name="Google Shape;333;p67"/>
          <p:cNvSpPr txBox="1"/>
          <p:nvPr>
            <p:ph type="body" idx="1"/>
          </p:nvPr>
        </p:nvSpPr>
        <p:spPr>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panose="020B0604020202020204"/>
              <a:buChar char="●"/>
            </a:pPr>
            <a:r>
              <a:rPr lang="en-US" b="1">
                <a:latin typeface="Arial" panose="020B0604020202020204"/>
                <a:ea typeface="Arial" panose="020B0604020202020204"/>
                <a:cs typeface="Arial" panose="020B0604020202020204"/>
                <a:sym typeface="Arial" panose="020B0604020202020204"/>
              </a:rPr>
              <a:t>Cung cấp cái nhìn tổng quan về phương pháp.</a:t>
            </a:r>
            <a:endParaRPr lang="en-US" b="1">
              <a:latin typeface="Arial" panose="020B0604020202020204"/>
              <a:ea typeface="Arial" panose="020B0604020202020204"/>
              <a:cs typeface="Arial" panose="020B0604020202020204"/>
              <a:sym typeface="Arial" panose="020B0604020202020204"/>
            </a:endParaRPr>
          </a:p>
          <a:p>
            <a:pPr marL="457200" lvl="0" indent="-368300" algn="l" rtl="0">
              <a:spcBef>
                <a:spcPts val="0"/>
              </a:spcBef>
              <a:spcAft>
                <a:spcPts val="0"/>
              </a:spcAft>
              <a:buSzPts val="2200"/>
              <a:buFont typeface="Arial" panose="020B0604020202020204"/>
              <a:buChar char="●"/>
            </a:pPr>
            <a:endParaRPr lang="en-US" b="1">
              <a:latin typeface="Arial" panose="020B0604020202020204"/>
              <a:ea typeface="Arial" panose="020B0604020202020204"/>
              <a:cs typeface="Arial" panose="020B0604020202020204"/>
              <a:sym typeface="Arial" panose="020B0604020202020204"/>
            </a:endParaRPr>
          </a:p>
          <a:p>
            <a:pPr marL="457200" lvl="0" indent="-368300" algn="l" rtl="0">
              <a:spcBef>
                <a:spcPts val="0"/>
              </a:spcBef>
              <a:spcAft>
                <a:spcPts val="0"/>
              </a:spcAft>
              <a:buSzPts val="2200"/>
              <a:buFont typeface="Arial" panose="020B0604020202020204"/>
              <a:buChar char="●"/>
            </a:pPr>
            <a:r>
              <a:rPr b="1">
                <a:latin typeface="Arial" panose="020B0604020202020204"/>
                <a:ea typeface="Arial" panose="020B0604020202020204"/>
                <a:cs typeface="Arial" panose="020B0604020202020204"/>
                <a:sym typeface="Arial" panose="020B0604020202020204"/>
              </a:rPr>
              <a:t>Giúp </a:t>
            </a:r>
            <a:r>
              <a:rPr lang="en-US" b="1">
                <a:latin typeface="Arial" panose="020B0604020202020204"/>
                <a:ea typeface="Arial" panose="020B0604020202020204"/>
                <a:cs typeface="Arial" panose="020B0604020202020204"/>
                <a:sym typeface="Arial" panose="020B0604020202020204"/>
              </a:rPr>
              <a:t>đọc giả</a:t>
            </a:r>
            <a:r>
              <a:rPr b="1">
                <a:latin typeface="Arial" panose="020B0604020202020204"/>
                <a:ea typeface="Arial" panose="020B0604020202020204"/>
                <a:cs typeface="Arial" panose="020B0604020202020204"/>
                <a:sym typeface="Arial" panose="020B0604020202020204"/>
              </a:rPr>
              <a:t> hiểu rõ hơn về cách tổ chức và nhóm các kỹ thuật theo các nguyên tắc và phương pháp cốt lõi</a:t>
            </a:r>
            <a:r>
              <a:rPr lang="en-US" b="1">
                <a:latin typeface="Arial" panose="020B0604020202020204"/>
                <a:ea typeface="Arial" panose="020B0604020202020204"/>
                <a:cs typeface="Arial" panose="020B0604020202020204"/>
                <a:sym typeface="Arial" panose="020B0604020202020204"/>
              </a:rPr>
              <a:t>.</a:t>
            </a:r>
            <a:endParaRPr lang="en-US" b="1">
              <a:latin typeface="Arial" panose="020B0604020202020204"/>
              <a:ea typeface="Arial" panose="020B0604020202020204"/>
              <a:cs typeface="Arial" panose="020B0604020202020204"/>
              <a:sym typeface="Arial" panose="020B0604020202020204"/>
            </a:endParaRPr>
          </a:p>
          <a:p>
            <a:pPr marL="457200" lvl="0" indent="-368300" algn="l" rtl="0">
              <a:spcBef>
                <a:spcPts val="0"/>
              </a:spcBef>
              <a:spcAft>
                <a:spcPts val="0"/>
              </a:spcAft>
              <a:buSzPts val="2200"/>
              <a:buFont typeface="Arial" panose="020B0604020202020204"/>
              <a:buChar char="●"/>
            </a:pPr>
            <a:endParaRPr lang="en-US" b="1">
              <a:latin typeface="Arial" panose="020B0604020202020204"/>
              <a:ea typeface="Arial" panose="020B0604020202020204"/>
              <a:cs typeface="Arial" panose="020B0604020202020204"/>
              <a:sym typeface="Arial" panose="020B0604020202020204"/>
            </a:endParaRPr>
          </a:p>
          <a:p>
            <a:pPr marL="457200" lvl="0" indent="-368300" algn="l" rtl="0">
              <a:spcBef>
                <a:spcPts val="0"/>
              </a:spcBef>
              <a:spcAft>
                <a:spcPts val="0"/>
              </a:spcAft>
              <a:buSzPts val="2200"/>
              <a:buFont typeface="Arial" panose="020B0604020202020204"/>
              <a:buChar char="●"/>
            </a:pPr>
            <a:r>
              <a:rPr lang="en-US" b="1">
                <a:latin typeface="Arial" panose="020B0604020202020204"/>
                <a:ea typeface="Arial" panose="020B0604020202020204"/>
                <a:cs typeface="Arial" panose="020B0604020202020204"/>
                <a:sym typeface="Arial" panose="020B0604020202020204"/>
              </a:rPr>
              <a:t>Thách thức và hướng phát triển.</a:t>
            </a:r>
            <a:endParaRPr b="1">
              <a:latin typeface="Arial" panose="020B0604020202020204"/>
              <a:ea typeface="Arial" panose="020B0604020202020204"/>
              <a:cs typeface="Arial" panose="020B0604020202020204"/>
              <a:sym typeface="Arial" panose="020B0604020202020204"/>
            </a:endParaRPr>
          </a:p>
          <a:p>
            <a:pPr marL="457200" lvl="0" indent="0" algn="l" rtl="0">
              <a:spcBef>
                <a:spcPts val="1600"/>
              </a:spcBef>
              <a:spcAft>
                <a:spcPts val="0"/>
              </a:spcAft>
              <a:buNone/>
            </a:pPr>
            <a:endParaRPr b="1"/>
          </a:p>
          <a:p>
            <a:pPr marL="457200" lvl="0" indent="0" algn="l" rtl="0">
              <a:spcBef>
                <a:spcPts val="1600"/>
              </a:spcBef>
              <a:spcAft>
                <a:spcPts val="0"/>
              </a:spcAft>
              <a:buNone/>
            </a:pPr>
            <a:endParaRPr b="1"/>
          </a:p>
          <a:p>
            <a:pPr marL="457200" lvl="0" indent="0" algn="l" rtl="0">
              <a:spcBef>
                <a:spcPts val="1600"/>
              </a:spcBef>
              <a:spcAft>
                <a:spcPts val="0"/>
              </a:spcAft>
              <a:buNone/>
            </a:pPr>
            <a:endParaRPr b="1"/>
          </a:p>
          <a:p>
            <a:pPr marL="914400" lvl="0" indent="0" algn="l" rtl="0">
              <a:spcBef>
                <a:spcPts val="1600"/>
              </a:spcBef>
              <a:spcAft>
                <a:spcPts val="1600"/>
              </a:spcAft>
              <a:buNone/>
            </a:pPr>
            <a:endParaRPr sz="1800" b="1"/>
          </a:p>
        </p:txBody>
      </p:sp>
    </p:spTree>
  </p:cSld>
  <p:clrMapOvr>
    <a:masterClrMapping/>
  </p:clrMapOvr>
</p:sld>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2286</Words>
  <Application>WPS Presentation</Application>
  <PresentationFormat/>
  <Paragraphs>88</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Arial</vt:lpstr>
      <vt:lpstr>Roboto</vt:lpstr>
      <vt:lpstr>Microsoft YaHei</vt:lpstr>
      <vt:lpstr>Arial Unicode MS</vt:lpstr>
      <vt:lpstr>Material - R01</vt:lpstr>
      <vt:lpstr>Tác giả: HÀ KIỆT HÙNG - 220101031</vt:lpstr>
      <vt:lpstr>Tóm tắt </vt:lpstr>
      <vt:lpstr>Giới thiệu</vt:lpstr>
      <vt:lpstr>Mục tiêu</vt:lpstr>
      <vt:lpstr>Nội dung và Phương pháp</vt:lpstr>
      <vt:lpstr>Phương pháp</vt:lpstr>
      <vt:lpstr>Phương pháp kĩ thuật</vt:lpstr>
      <vt:lpstr>Phương pháp kĩ thuật</vt:lpstr>
      <vt:lpstr>Kết quả dự kiến</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CUỐI KỲ</dc:title>
  <dc:creator/>
  <cp:lastModifiedBy>262 mt</cp:lastModifiedBy>
  <cp:revision>55</cp:revision>
  <dcterms:created xsi:type="dcterms:W3CDTF">2023-07-15T16:31:00Z</dcterms:created>
  <dcterms:modified xsi:type="dcterms:W3CDTF">2023-07-16T16:07:35Z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3D0C3C843FDA41CCAB4FE5B846FF11AC</vt:lpwstr>
  </property>
  <property fmtid="{D5CDD505-2E9C-101B-9397-08002B2CF9AE}" pid="3" name="KSOProductBuildVer">
    <vt:lpwstr>1033-11.2.0.11537</vt:lpwstr>
  </property>
</Properties>
</file>