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10287000" cx="18288000"/>
  <p:notesSz cx="6858000" cy="9144000"/>
  <p:embeddedFontLst>
    <p:embeddedFont>
      <p:font typeface="Cormorant Garamond"/>
      <p:regular r:id="rId44"/>
      <p:bold r:id="rId45"/>
      <p:italic r:id="rId46"/>
      <p:boldItalic r:id="rId47"/>
    </p:embeddedFont>
    <p:embeddedFont>
      <p:font typeface="Inter Light"/>
      <p:regular r:id="rId48"/>
      <p:bold r:id="rId49"/>
      <p:italic r:id="rId50"/>
      <p:boldItalic r:id="rId51"/>
    </p:embeddedFont>
    <p:embeddedFont>
      <p:font typeface="Inter"/>
      <p:regular r:id="rId52"/>
      <p:bold r:id="rId53"/>
      <p:italic r:id="rId54"/>
      <p:boldItalic r:id="rId55"/>
    </p:embeddedFont>
    <p:embeddedFont>
      <p:font typeface="Montserrat Light"/>
      <p:regular r:id="rId56"/>
      <p:bold r:id="rId57"/>
      <p:italic r:id="rId58"/>
      <p:boldItalic r:id="rId59"/>
    </p:embeddedFont>
    <p:embeddedFont>
      <p:font typeface="Cormorant Garamond Medium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4" roundtripDataSignature="AMtx7mhFTQT+qDo7RETnjg2oJMv+PUD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07597F-0096-4072-845F-90E93196B2A7}">
  <a:tblStyle styleId="{0007597F-0096-4072-845F-90E93196B2A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2E68488-A6EC-486E-B3E4-8A146800B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CormorantGaramond-regular.fntdata"/><Relationship Id="rId43" Type="http://schemas.openxmlformats.org/officeDocument/2006/relationships/slide" Target="slides/slide37.xml"/><Relationship Id="rId46" Type="http://schemas.openxmlformats.org/officeDocument/2006/relationships/font" Target="fonts/CormorantGaramond-italic.fntdata"/><Relationship Id="rId45" Type="http://schemas.openxmlformats.org/officeDocument/2006/relationships/font" Target="fonts/Cormorant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nterLight-regular.fntdata"/><Relationship Id="rId47" Type="http://schemas.openxmlformats.org/officeDocument/2006/relationships/font" Target="fonts/CormorantGaramond-boldItalic.fntdata"/><Relationship Id="rId49" Type="http://schemas.openxmlformats.org/officeDocument/2006/relationships/font" Target="fonts/Inter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ormorantGaramondMedium-italic.fntdata"/><Relationship Id="rId61" Type="http://schemas.openxmlformats.org/officeDocument/2006/relationships/font" Target="fonts/CormorantGaramondMedium-bold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CormorantGaramondMedium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ormorantGaramondMedium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nterLight-boldItalic.fntdata"/><Relationship Id="rId50" Type="http://schemas.openxmlformats.org/officeDocument/2006/relationships/font" Target="fonts/InterLight-italic.fntdata"/><Relationship Id="rId53" Type="http://schemas.openxmlformats.org/officeDocument/2006/relationships/font" Target="fonts/Inter-bold.fntdata"/><Relationship Id="rId52" Type="http://schemas.openxmlformats.org/officeDocument/2006/relationships/font" Target="fonts/Inter-regular.fntdata"/><Relationship Id="rId11" Type="http://schemas.openxmlformats.org/officeDocument/2006/relationships/slide" Target="slides/slide5.xml"/><Relationship Id="rId55" Type="http://schemas.openxmlformats.org/officeDocument/2006/relationships/font" Target="fonts/Inter-boldItalic.fntdata"/><Relationship Id="rId10" Type="http://schemas.openxmlformats.org/officeDocument/2006/relationships/slide" Target="slides/slide4.xml"/><Relationship Id="rId54" Type="http://schemas.openxmlformats.org/officeDocument/2006/relationships/font" Target="fonts/Inter-italic.fntdata"/><Relationship Id="rId13" Type="http://schemas.openxmlformats.org/officeDocument/2006/relationships/slide" Target="slides/slide7.xml"/><Relationship Id="rId57" Type="http://schemas.openxmlformats.org/officeDocument/2006/relationships/font" Target="fonts/MontserratLight-bold.fntdata"/><Relationship Id="rId12" Type="http://schemas.openxmlformats.org/officeDocument/2006/relationships/slide" Target="slides/slide6.xml"/><Relationship Id="rId56" Type="http://schemas.openxmlformats.org/officeDocument/2006/relationships/font" Target="fonts/MontserratLight-regular.fntdata"/><Relationship Id="rId15" Type="http://schemas.openxmlformats.org/officeDocument/2006/relationships/slide" Target="slides/slide9.xml"/><Relationship Id="rId59" Type="http://schemas.openxmlformats.org/officeDocument/2006/relationships/font" Target="fonts/MontserratLight-boldItalic.fntdata"/><Relationship Id="rId14" Type="http://schemas.openxmlformats.org/officeDocument/2006/relationships/slide" Target="slides/slide8.xml"/><Relationship Id="rId58" Type="http://schemas.openxmlformats.org/officeDocument/2006/relationships/font" Target="fonts/Montserrat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f155da2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1f155da2e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f155da2e7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f155da2e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f1898842a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f1898842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f1898842a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f1898842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f1898842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f1898842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f1898842a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f1898842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f1898842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f1898842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f1898842a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f1898842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f1898842a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f1898842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f155da2e7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f155da2e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efc1938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fefc19384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f155da2e7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f155da2e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f1898842a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f1898842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f155da2e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1f155da2e7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155da2e7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155da2e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f155da2e7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f155da2e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f155da2e7_2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f155da2e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f155da2e7_2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f155da2e7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155da2e7_2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155da2e7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f155da2e7_2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f155da2e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f155da2e7_2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f155da2e7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host reputation and reliability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f155da2e7_2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f155da2e7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f155da2e7_2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f155da2e7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f155da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31f155da2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c397332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c39733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f155da2e7_2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f155da2e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c3973329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c397332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fefc193847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fefc19384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efc19384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fefc193847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f16eae2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ff16eae26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f16eae263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ff16eae26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f16eae263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ff16eae26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13809790" y="0"/>
            <a:ext cx="4478210" cy="3525572"/>
          </a:xfrm>
          <a:custGeom>
            <a:rect b="b" l="l" r="r" t="t"/>
            <a:pathLst>
              <a:path extrusionOk="0"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flipH="1">
            <a:off x="13809790" y="5826116"/>
            <a:ext cx="4478210" cy="4478210"/>
          </a:xfrm>
          <a:custGeom>
            <a:rect b="b" l="l" r="r" t="t"/>
            <a:pathLst>
              <a:path extrusionOk="0"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2683455" y="1434332"/>
            <a:ext cx="1036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Research </a:t>
            </a:r>
            <a:r>
              <a:rPr b="1" lang="en-US" sz="6400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report</a:t>
            </a:r>
            <a:r>
              <a:rPr b="1" i="0" lang="en-US" sz="64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Presentation</a:t>
            </a:r>
            <a:endParaRPr b="0" i="0" sz="6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471350" y="3104900"/>
            <a:ext cx="150558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01E2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Predictive Pricing Dynamics for Short-Term Rent: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 Integrated Approach to Host Clustering and Price Prediction</a:t>
            </a:r>
            <a:endParaRPr b="0" i="0" sz="3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1E2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471351" y="9526175"/>
            <a:ext cx="1246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Dec 5, </a:t>
            </a:r>
            <a:r>
              <a:rPr b="0" i="0" lang="en-US" sz="3200" u="none" cap="none" strike="noStrike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1925123" y="2221779"/>
            <a:ext cx="0" cy="5843443"/>
          </a:xfrm>
          <a:prstGeom prst="straightConnector1">
            <a:avLst/>
          </a:prstGeom>
          <a:noFill/>
          <a:ln cap="flat" cmpd="sng" w="57150">
            <a:solidFill>
              <a:srgbClr val="FCA4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2683400" y="5826125"/>
            <a:ext cx="5297700" cy="1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Presented by</a:t>
            </a:r>
            <a:r>
              <a:rPr b="0" i="0" lang="en-US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b="1" i="0" lang="en-US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Group 3</a:t>
            </a:r>
            <a:endParaRPr b="1" i="0" sz="3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Anjali Khanal</a:t>
            </a:r>
            <a:endParaRPr b="0" i="0" sz="3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Coto Nagamine</a:t>
            </a:r>
            <a:endParaRPr b="0" i="0" sz="3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 Nguyen</a:t>
            </a:r>
            <a:endParaRPr b="0" i="0" sz="3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Samip Khand Thakuri</a:t>
            </a:r>
            <a:endParaRPr b="0" i="0" sz="3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2D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f155da2e7_2_0"/>
          <p:cNvSpPr/>
          <p:nvPr/>
        </p:nvSpPr>
        <p:spPr>
          <a:xfrm>
            <a:off x="0" y="0"/>
            <a:ext cx="13066628" cy="10287000"/>
          </a:xfrm>
          <a:custGeom>
            <a:rect b="b" l="l" r="r" t="t"/>
            <a:pathLst>
              <a:path extrusionOk="0"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g31f155da2e7_2_0"/>
          <p:cNvSpPr txBox="1"/>
          <p:nvPr/>
        </p:nvSpPr>
        <p:spPr>
          <a:xfrm>
            <a:off x="8686350" y="5158177"/>
            <a:ext cx="81153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7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31f155da2e7_2_5"/>
          <p:cNvGrpSpPr/>
          <p:nvPr/>
        </p:nvGrpSpPr>
        <p:grpSpPr>
          <a:xfrm>
            <a:off x="0" y="-180823"/>
            <a:ext cx="18289103" cy="1275092"/>
            <a:chOff x="0" y="-47623"/>
            <a:chExt cx="1667801" cy="2756956"/>
          </a:xfrm>
        </p:grpSpPr>
        <p:sp>
          <p:nvSpPr>
            <p:cNvPr id="215" name="Google Shape;215;g31f155da2e7_2_5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216" name="Google Shape;216;g31f155da2e7_2_5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EDA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7" name="Google Shape;217;g31f155da2e7_2_5"/>
          <p:cNvSpPr txBox="1"/>
          <p:nvPr/>
        </p:nvSpPr>
        <p:spPr>
          <a:xfrm>
            <a:off x="11463450" y="1487750"/>
            <a:ext cx="6824400" cy="8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g31f155da2e7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057"/>
            <a:ext cx="11217200" cy="787414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1f155da2e7_2_5"/>
          <p:cNvSpPr txBox="1"/>
          <p:nvPr/>
        </p:nvSpPr>
        <p:spPr>
          <a:xfrm>
            <a:off x="27350" y="9384150"/>
            <a:ext cx="110532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1. Distribution of Neighborhood Group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1f155da2e7_2_5"/>
          <p:cNvSpPr txBox="1"/>
          <p:nvPr/>
        </p:nvSpPr>
        <p:spPr>
          <a:xfrm>
            <a:off x="11271925" y="2517025"/>
            <a:ext cx="7017300" cy="7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Manhattan and Brooklyn have the highest listings.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Queens is in rank third </a:t>
            </a: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</a:t>
            </a: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medium activity.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Bronx and Staten Island have the lowest listings.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31f1898842a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275" y="0"/>
            <a:ext cx="11256725" cy="83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1f1898842a_1_3"/>
          <p:cNvSpPr txBox="1"/>
          <p:nvPr/>
        </p:nvSpPr>
        <p:spPr>
          <a:xfrm>
            <a:off x="8645450" y="8891700"/>
            <a:ext cx="96426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2. Distribution of Room Type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1f1898842a_1_3"/>
          <p:cNvSpPr txBox="1"/>
          <p:nvPr/>
        </p:nvSpPr>
        <p:spPr>
          <a:xfrm>
            <a:off x="27350" y="2434950"/>
            <a:ext cx="6812400" cy="7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1f1898842a_1_3"/>
          <p:cNvSpPr/>
          <p:nvPr/>
        </p:nvSpPr>
        <p:spPr>
          <a:xfrm>
            <a:off x="0" y="-158807"/>
            <a:ext cx="7029195" cy="10444479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29" name="Google Shape;229;g31f1898842a_1_3"/>
          <p:cNvSpPr txBox="1"/>
          <p:nvPr/>
        </p:nvSpPr>
        <p:spPr>
          <a:xfrm>
            <a:off x="82075" y="2024575"/>
            <a:ext cx="6812400" cy="8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Entire home/apt have the highest number of listings.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Private rooms comes second, still have high demands.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Hotel rooms and shared rooms have fewer listings.</a:t>
            </a:r>
            <a:endParaRPr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31f1898842a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325225" cy="8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1f1898842a_1_8"/>
          <p:cNvSpPr txBox="1"/>
          <p:nvPr/>
        </p:nvSpPr>
        <p:spPr>
          <a:xfrm>
            <a:off x="300950" y="9329425"/>
            <a:ext cx="112719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3. Room Type vs Price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1f1898842a_1_8"/>
          <p:cNvSpPr/>
          <p:nvPr/>
        </p:nvSpPr>
        <p:spPr>
          <a:xfrm>
            <a:off x="11572850" y="0"/>
            <a:ext cx="6716509" cy="10288692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37" name="Google Shape;237;g31f1898842a_1_8"/>
          <p:cNvSpPr txBox="1"/>
          <p:nvPr/>
        </p:nvSpPr>
        <p:spPr>
          <a:xfrm>
            <a:off x="11764400" y="1915125"/>
            <a:ext cx="6523500" cy="8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Entire homes/apts have highest prices then any other 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Private rooms have medium price, with some outliers.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Shared rooms and hotel rooms have the lowest prices.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Outliers are present in entire home/apt and private rooms.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1f1898842a_1_16"/>
          <p:cNvPicPr preferRelativeResize="0"/>
          <p:nvPr/>
        </p:nvPicPr>
        <p:blipFill rotWithShape="1">
          <a:blip r:embed="rId3">
            <a:alphaModFix/>
          </a:blip>
          <a:srcRect b="7381" l="0" r="0" t="0"/>
          <a:stretch/>
        </p:blipFill>
        <p:spPr>
          <a:xfrm>
            <a:off x="8399225" y="0"/>
            <a:ext cx="9888775" cy="90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1f1898842a_1_16"/>
          <p:cNvSpPr txBox="1"/>
          <p:nvPr/>
        </p:nvSpPr>
        <p:spPr>
          <a:xfrm>
            <a:off x="7262400" y="9329400"/>
            <a:ext cx="11025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 Distribution of calculated_host_listings_count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1f1898842a_1_16"/>
          <p:cNvSpPr/>
          <p:nvPr/>
        </p:nvSpPr>
        <p:spPr>
          <a:xfrm>
            <a:off x="0" y="-158807"/>
            <a:ext cx="7029195" cy="10444479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45" name="Google Shape;245;g31f1898842a_1_16"/>
          <p:cNvSpPr txBox="1"/>
          <p:nvPr/>
        </p:nvSpPr>
        <p:spPr>
          <a:xfrm>
            <a:off x="218875" y="1340600"/>
            <a:ext cx="6810300" cy="8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51% of hosts have only one listing, indicating presence of individual hosts.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wide range of host have multiple listings with significant portions. 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smaller hosts have a substantial number of listings, in 501-800 and 101-500 categories.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31f1898842a_1_28"/>
          <p:cNvPicPr preferRelativeResize="0"/>
          <p:nvPr/>
        </p:nvPicPr>
        <p:blipFill rotWithShape="1">
          <a:blip r:embed="rId3">
            <a:alphaModFix/>
          </a:blip>
          <a:srcRect b="0" l="1409" r="0" t="0"/>
          <a:stretch/>
        </p:blipFill>
        <p:spPr>
          <a:xfrm>
            <a:off x="0" y="0"/>
            <a:ext cx="10637175" cy="86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1f1898842a_1_28"/>
          <p:cNvSpPr txBox="1"/>
          <p:nvPr/>
        </p:nvSpPr>
        <p:spPr>
          <a:xfrm>
            <a:off x="54725" y="8973775"/>
            <a:ext cx="96030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 Availbility_bins vs price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1f1898842a_1_28"/>
          <p:cNvSpPr/>
          <p:nvPr/>
        </p:nvSpPr>
        <p:spPr>
          <a:xfrm>
            <a:off x="11258800" y="-7"/>
            <a:ext cx="7029195" cy="10444479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53" name="Google Shape;253;g31f1898842a_1_28"/>
          <p:cNvSpPr txBox="1"/>
          <p:nvPr/>
        </p:nvSpPr>
        <p:spPr>
          <a:xfrm>
            <a:off x="11299275" y="1422675"/>
            <a:ext cx="6988800" cy="8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plot shows the distribution of prices across different availability bins.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outliers with very high prices, in the higher availability bins.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slight trend of increasing prices with higher availability, but  relationship is not strong.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31f1898842a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75" y="0"/>
            <a:ext cx="11480425" cy="87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1f1898842a_1_25"/>
          <p:cNvSpPr txBox="1"/>
          <p:nvPr/>
        </p:nvSpPr>
        <p:spPr>
          <a:xfrm>
            <a:off x="8672825" y="8973775"/>
            <a:ext cx="94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 Time_from_last_review vs Price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1f1898842a_1_25"/>
          <p:cNvSpPr/>
          <p:nvPr/>
        </p:nvSpPr>
        <p:spPr>
          <a:xfrm>
            <a:off x="0" y="-158800"/>
            <a:ext cx="6808230" cy="10444479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61" name="Google Shape;261;g31f1898842a_1_25"/>
          <p:cNvSpPr txBox="1"/>
          <p:nvPr/>
        </p:nvSpPr>
        <p:spPr>
          <a:xfrm>
            <a:off x="109425" y="629250"/>
            <a:ext cx="6698100" cy="9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plot shows the distribution of prices based on the time since the last review.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very high price outliers with very high prices in higher time-since-last-review ranges.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most price are in lower ranges with fewer listing in higher price bracket. 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slight trend of increasing prices with longer time since the last review, but relationship is not very strong.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31f1898842a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13027225" cy="84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31f1898842a_1_22"/>
          <p:cNvSpPr txBox="1"/>
          <p:nvPr/>
        </p:nvSpPr>
        <p:spPr>
          <a:xfrm>
            <a:off x="0" y="8590750"/>
            <a:ext cx="136794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7. Interaction between room type, neighbourhood groups,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price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1f1898842a_1_22"/>
          <p:cNvSpPr/>
          <p:nvPr/>
        </p:nvSpPr>
        <p:spPr>
          <a:xfrm>
            <a:off x="13027101" y="0"/>
            <a:ext cx="5257304" cy="10444479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69" name="Google Shape;269;g31f1898842a_1_22"/>
          <p:cNvSpPr txBox="1"/>
          <p:nvPr/>
        </p:nvSpPr>
        <p:spPr>
          <a:xfrm>
            <a:off x="13027225" y="1039650"/>
            <a:ext cx="5257800" cy="9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Char char="●"/>
            </a:pPr>
            <a:r>
              <a:rPr lang="en-US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price of accommodation varies with different room types and neighborhoods.</a:t>
            </a:r>
            <a:endParaRPr sz="3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Char char="●"/>
            </a:pPr>
            <a:r>
              <a:rPr lang="en-US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Entire house/apt has higher prices, in Manhattan and Brooklyn.</a:t>
            </a:r>
            <a:endParaRPr sz="3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Char char="●"/>
            </a:pPr>
            <a:r>
              <a:rPr lang="en-US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Shared Rooms is affordable in all neighborhoods</a:t>
            </a:r>
            <a:endParaRPr sz="3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"/>
              <a:buChar char="●"/>
            </a:pPr>
            <a:r>
              <a:rPr lang="en-US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Some outliers in higher price ranges for certain room types and neighborhoods.</a:t>
            </a:r>
            <a:endParaRPr sz="3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31f1898842a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050" y="0"/>
            <a:ext cx="12248951" cy="90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1f1898842a_1_40"/>
          <p:cNvSpPr txBox="1"/>
          <p:nvPr/>
        </p:nvSpPr>
        <p:spPr>
          <a:xfrm>
            <a:off x="6073700" y="9192650"/>
            <a:ext cx="122142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 Correlation Matrix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1f1898842a_1_40"/>
          <p:cNvSpPr/>
          <p:nvPr/>
        </p:nvSpPr>
        <p:spPr>
          <a:xfrm>
            <a:off x="0" y="-1325"/>
            <a:ext cx="6041106" cy="10288692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77" name="Google Shape;277;g31f1898842a_1_40"/>
          <p:cNvSpPr txBox="1"/>
          <p:nvPr/>
        </p:nvSpPr>
        <p:spPr>
          <a:xfrm>
            <a:off x="82075" y="511350"/>
            <a:ext cx="5957100" cy="9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Positive Relationships:</a:t>
            </a:r>
            <a:endParaRPr b="1"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Char char="●"/>
            </a:pPr>
            <a:r>
              <a:rPr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More listings correlate with more reviews</a:t>
            </a:r>
            <a:endParaRPr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Char char="●"/>
            </a:pPr>
            <a:r>
              <a:rPr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Higher minimum nights correspond to higher prices.</a:t>
            </a:r>
            <a:endParaRPr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Char char="●"/>
            </a:pPr>
            <a:r>
              <a:rPr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more reviews tend to have better ratings.</a:t>
            </a:r>
            <a:endParaRPr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Negative Relationships:</a:t>
            </a:r>
            <a:endParaRPr b="1"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Char char="●"/>
            </a:pPr>
            <a:r>
              <a:rPr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Properties for longer periods have lower prices.</a:t>
            </a:r>
            <a:endParaRPr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Weak Correlations: </a:t>
            </a:r>
            <a:endParaRPr b="1"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Char char="●"/>
            </a:pPr>
            <a:r>
              <a:rPr lang="en-US" sz="3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variable with weak relationships, indicate less influence on each other.</a:t>
            </a:r>
            <a:endParaRPr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g31f155da2e7_2_12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283" name="Google Shape;283;g31f155da2e7_2_12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284" name="Google Shape;284;g31f155da2e7_2_12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Outliers and Missing Values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5" name="Google Shape;285;g31f155da2e7_2_12"/>
          <p:cNvSpPr txBox="1"/>
          <p:nvPr/>
        </p:nvSpPr>
        <p:spPr>
          <a:xfrm>
            <a:off x="1522725" y="1969800"/>
            <a:ext cx="15396900" cy="8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Price, minimum nights, number of reviews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Listing with prices over $100,000 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above the 99th percentile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Data (median)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Char char="●"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Data (mode)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fefc193847_0_9"/>
          <p:cNvPicPr preferRelativeResize="0"/>
          <p:nvPr/>
        </p:nvPicPr>
        <p:blipFill rotWithShape="1">
          <a:blip r:embed="rId3">
            <a:alphaModFix/>
          </a:blip>
          <a:srcRect b="35139" l="0" r="0" t="35136"/>
          <a:stretch/>
        </p:blipFill>
        <p:spPr>
          <a:xfrm>
            <a:off x="0" y="0"/>
            <a:ext cx="18288005" cy="3628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2fefc193847_0_9"/>
          <p:cNvGrpSpPr/>
          <p:nvPr/>
        </p:nvGrpSpPr>
        <p:grpSpPr>
          <a:xfrm>
            <a:off x="1028700" y="3845161"/>
            <a:ext cx="16230707" cy="5413176"/>
            <a:chOff x="0" y="-47625"/>
            <a:chExt cx="4274726" cy="1425683"/>
          </a:xfrm>
        </p:grpSpPr>
        <p:sp>
          <p:nvSpPr>
            <p:cNvPr id="97" name="Google Shape;97;g2fefc193847_0_9"/>
            <p:cNvSpPr/>
            <p:nvPr/>
          </p:nvSpPr>
          <p:spPr>
            <a:xfrm>
              <a:off x="0" y="0"/>
              <a:ext cx="4274726" cy="1378058"/>
            </a:xfrm>
            <a:custGeom>
              <a:rect b="b" l="l" r="r" t="t"/>
              <a:pathLst>
                <a:path extrusionOk="0" h="137805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78058"/>
                  </a:lnTo>
                  <a:lnTo>
                    <a:pt x="0" y="1378058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98" name="Google Shape;98;g2fefc193847_0_9"/>
            <p:cNvSpPr txBox="1"/>
            <p:nvPr/>
          </p:nvSpPr>
          <p:spPr>
            <a:xfrm>
              <a:off x="0" y="-47625"/>
              <a:ext cx="42747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7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g2fefc193847_0_9"/>
          <p:cNvSpPr txBox="1"/>
          <p:nvPr/>
        </p:nvSpPr>
        <p:spPr>
          <a:xfrm>
            <a:off x="4497200" y="4763100"/>
            <a:ext cx="92937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Executive Summary</a:t>
            </a:r>
            <a:endParaRPr b="1" i="0" sz="6000" u="none" cap="none" strike="noStrike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rgbClr val="201E2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sp>
        <p:nvSpPr>
          <p:cNvPr id="100" name="Google Shape;100;g2fefc193847_0_9"/>
          <p:cNvSpPr txBox="1"/>
          <p:nvPr/>
        </p:nvSpPr>
        <p:spPr>
          <a:xfrm>
            <a:off x="2140225" y="6005825"/>
            <a:ext cx="144060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This research project aims to develop an integrated approach to analyzing Airbnb listing prices in New York City by combining host clustering analysis with price prediction modeling. </a:t>
            </a:r>
            <a:endParaRPr b="0" i="0" sz="3200" u="none" cap="none" strike="noStrike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marR="0" rtl="0" algn="ctr">
              <a:lnSpc>
                <a:spcPct val="169958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g31f155da2e7_2_19"/>
          <p:cNvGrpSpPr/>
          <p:nvPr/>
        </p:nvGrpSpPr>
        <p:grpSpPr>
          <a:xfrm>
            <a:off x="0" y="-180827"/>
            <a:ext cx="18289103" cy="1564573"/>
            <a:chOff x="0" y="-47623"/>
            <a:chExt cx="1667801" cy="2756956"/>
          </a:xfrm>
        </p:grpSpPr>
        <p:sp>
          <p:nvSpPr>
            <p:cNvPr id="291" name="Google Shape;291;g31f155da2e7_2_19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292" name="Google Shape;292;g31f155da2e7_2_19"/>
            <p:cNvSpPr txBox="1"/>
            <p:nvPr/>
          </p:nvSpPr>
          <p:spPr>
            <a:xfrm>
              <a:off x="97301" y="-47623"/>
              <a:ext cx="1570500" cy="21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5720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Price Normalization and Feature Engineering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3" name="Google Shape;293;g31f155da2e7_2_19"/>
          <p:cNvSpPr txBox="1"/>
          <p:nvPr/>
        </p:nvSpPr>
        <p:spPr>
          <a:xfrm>
            <a:off x="0" y="1723675"/>
            <a:ext cx="18069900" cy="8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time_from_last_review was created to capture the effect of review timeliness on price.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g31f155da2e7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9275" y="2713937"/>
            <a:ext cx="12377100" cy="67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31f155da2e7_2_19"/>
          <p:cNvSpPr txBox="1"/>
          <p:nvPr/>
        </p:nvSpPr>
        <p:spPr>
          <a:xfrm>
            <a:off x="82075" y="9302075"/>
            <a:ext cx="1250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9. Skewness of Price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31f155da2e7_2_19"/>
          <p:cNvSpPr/>
          <p:nvPr/>
        </p:nvSpPr>
        <p:spPr>
          <a:xfrm>
            <a:off x="12452675" y="1723675"/>
            <a:ext cx="5836817" cy="8724052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297" name="Google Shape;297;g31f155da2e7_2_19"/>
          <p:cNvSpPr txBox="1"/>
          <p:nvPr/>
        </p:nvSpPr>
        <p:spPr>
          <a:xfrm>
            <a:off x="12512850" y="2756675"/>
            <a:ext cx="5775300" cy="7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price distribution is heavily right-skewed, a long tail of higher-priced listings.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lower price range listing, with a few outliers at  higher prices.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outliers suggests that there is luxury or unique properties with high prices.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31f1898842a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75"/>
            <a:ext cx="11135125" cy="89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31f1898842a_1_66"/>
          <p:cNvSpPr txBox="1"/>
          <p:nvPr/>
        </p:nvSpPr>
        <p:spPr>
          <a:xfrm>
            <a:off x="218875" y="9192650"/>
            <a:ext cx="103965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 Price Normalization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1f1898842a_1_66"/>
          <p:cNvSpPr/>
          <p:nvPr/>
        </p:nvSpPr>
        <p:spPr>
          <a:xfrm>
            <a:off x="11279599" y="0"/>
            <a:ext cx="7008350" cy="10288692"/>
          </a:xfrm>
          <a:custGeom>
            <a:rect b="b" l="l" r="r" t="t"/>
            <a:pathLst>
              <a:path extrusionOk="0" h="2709333" w="1667662">
                <a:moveTo>
                  <a:pt x="0" y="0"/>
                </a:moveTo>
                <a:lnTo>
                  <a:pt x="1667662" y="0"/>
                </a:lnTo>
                <a:lnTo>
                  <a:pt x="1667662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CA4C0"/>
          </a:solidFill>
          <a:ln>
            <a:noFill/>
          </a:ln>
        </p:spPr>
      </p:sp>
      <p:sp>
        <p:nvSpPr>
          <p:cNvPr id="305" name="Google Shape;305;g31f1898842a_1_66"/>
          <p:cNvSpPr txBox="1"/>
          <p:nvPr/>
        </p:nvSpPr>
        <p:spPr>
          <a:xfrm>
            <a:off x="11279600" y="1955125"/>
            <a:ext cx="6977700" cy="83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 transformation makes the price distribution more normal making it more bell-shaped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Log-transformed prices follow a normal distribution.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Char char="●"/>
            </a:pPr>
            <a:r>
              <a:rPr lang="en-US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Normalization slightly reduces outliers, but some remain.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2D0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f155da2e7_2_26"/>
          <p:cNvSpPr/>
          <p:nvPr/>
        </p:nvSpPr>
        <p:spPr>
          <a:xfrm>
            <a:off x="0" y="0"/>
            <a:ext cx="13066628" cy="10287000"/>
          </a:xfrm>
          <a:custGeom>
            <a:rect b="b" l="l" r="r" t="t"/>
            <a:pathLst>
              <a:path extrusionOk="0"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g31f155da2e7_2_26"/>
          <p:cNvSpPr txBox="1"/>
          <p:nvPr/>
        </p:nvSpPr>
        <p:spPr>
          <a:xfrm>
            <a:off x="8686350" y="5158177"/>
            <a:ext cx="81153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7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g31f155da2e7_2_31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17" name="Google Shape;317;g31f155da2e7_2_31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18" name="Google Shape;318;g31f155da2e7_2_31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5720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Selection and HyperParameter Tuning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9" name="Google Shape;319;g31f155da2e7_2_31"/>
          <p:cNvSpPr txBox="1"/>
          <p:nvPr/>
        </p:nvSpPr>
        <p:spPr>
          <a:xfrm>
            <a:off x="10794125" y="2559750"/>
            <a:ext cx="7120500" cy="6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model revealed initial feature-price relationships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addressed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interactions but underperformed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techniques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mitigated multicollinearity and perform feature selections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emerged as superior model with highest R² of 0.746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g31f155da2e7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31" y="2646381"/>
            <a:ext cx="9606051" cy="6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31f155da2e7_2_31"/>
          <p:cNvSpPr txBox="1"/>
          <p:nvPr/>
        </p:nvSpPr>
        <p:spPr>
          <a:xfrm>
            <a:off x="1053275" y="9251600"/>
            <a:ext cx="4242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359 trees, a maximum depth of 40, and at least 4 samples per split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g31f155da2e7_2_38"/>
          <p:cNvGrpSpPr/>
          <p:nvPr/>
        </p:nvGrpSpPr>
        <p:grpSpPr>
          <a:xfrm>
            <a:off x="-550" y="-180825"/>
            <a:ext cx="18289103" cy="1904506"/>
            <a:chOff x="0" y="-47623"/>
            <a:chExt cx="1667801" cy="2756956"/>
          </a:xfrm>
        </p:grpSpPr>
        <p:sp>
          <p:nvSpPr>
            <p:cNvPr id="327" name="Google Shape;327;g31f155da2e7_2_38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28" name="Google Shape;328;g31f155da2e7_2_38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 Importance - Base Model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9" name="Google Shape;329;g31f155da2e7_2_38"/>
          <p:cNvSpPr txBox="1"/>
          <p:nvPr/>
        </p:nvSpPr>
        <p:spPr>
          <a:xfrm>
            <a:off x="382575" y="3149713"/>
            <a:ext cx="7555200" cy="4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coordinates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dramatically influence Airbnb pricing across New York City neighborhoods.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Hosts with multiple listings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strategically price properties based on portfolio experience.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 type and availability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significantly determine the final listing price range.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0" name="Google Shape;330;g31f155da2e7_2_38"/>
          <p:cNvGraphicFramePr/>
          <p:nvPr/>
        </p:nvGraphicFramePr>
        <p:xfrm>
          <a:off x="8308250" y="230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{82E68488-A6EC-486E-B3E4-8A146800B396}</a:tableStyleId>
              </a:tblPr>
              <a:tblGrid>
                <a:gridCol w="1488425"/>
                <a:gridCol w="4700775"/>
                <a:gridCol w="3094600"/>
              </a:tblGrid>
              <a:tr h="107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Ranking</a:t>
                      </a:r>
                      <a:endParaRPr b="1"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Name</a:t>
                      </a:r>
                      <a:endParaRPr b="1"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  <a:endParaRPr b="1"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7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0.3350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7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0.1639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7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calculated_host_lisitngs_count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0.1112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7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availability_365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0.1046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7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room_type_Private room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0.1046</a:t>
                      </a:r>
                      <a:endParaRPr sz="28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g31f155da2e7_2_45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36" name="Google Shape;336;g31f155da2e7_2_45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37" name="Google Shape;337;g31f155da2e7_2_45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Cluster Analysis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8" name="Google Shape;338;g31f155da2e7_2_45"/>
          <p:cNvSpPr txBox="1"/>
          <p:nvPr/>
        </p:nvSpPr>
        <p:spPr>
          <a:xfrm>
            <a:off x="372225" y="1969850"/>
            <a:ext cx="17697600" cy="8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g31f155da2e7_2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25" y="2526900"/>
            <a:ext cx="9859825" cy="6622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g31f155da2e7_2_45"/>
          <p:cNvGraphicFramePr/>
          <p:nvPr/>
        </p:nvGraphicFramePr>
        <p:xfrm>
          <a:off x="10958025" y="2733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{82E68488-A6EC-486E-B3E4-8A146800B396}</a:tableStyleId>
              </a:tblPr>
              <a:tblGrid>
                <a:gridCol w="1721575"/>
                <a:gridCol w="1721575"/>
                <a:gridCol w="1721575"/>
                <a:gridCol w="1721575"/>
              </a:tblGrid>
              <a:tr h="75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Geo_cluster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Price (log)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Price (USD)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7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Urban Core - Mid-Priced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4.855197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128.405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5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Affordable</a:t>
                      </a: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Urban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4.778366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118.90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7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Suburban Budget Friendly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4.653657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104.97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3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Transitional Zone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4.705453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110.55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5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Central - High Price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5.505788 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246.11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g31f155da2e7_2_59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46" name="Google Shape;346;g31f155da2e7_2_59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47" name="Google Shape;347;g31f155da2e7_2_59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Applying Random Forest to Clusters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8" name="Google Shape;348;g31f155da2e7_2_59"/>
          <p:cNvSpPr txBox="1"/>
          <p:nvPr/>
        </p:nvSpPr>
        <p:spPr>
          <a:xfrm>
            <a:off x="9158950" y="3572875"/>
            <a:ext cx="88695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3 shows best model performance with lowest MSE and highest R-squared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Clusters 0 and 1 demonstrate consistent predictive capabilities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 exhibits weakest performance with lowest R-squared value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9" name="Google Shape;349;g31f155da2e7_2_59"/>
          <p:cNvGraphicFramePr/>
          <p:nvPr/>
        </p:nvGraphicFramePr>
        <p:xfrm>
          <a:off x="661875" y="357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{82E68488-A6EC-486E-B3E4-8A146800B396}</a:tableStyleId>
              </a:tblPr>
              <a:tblGrid>
                <a:gridCol w="2606750"/>
                <a:gridCol w="2606750"/>
                <a:gridCol w="2606750"/>
              </a:tblGrid>
              <a:tr h="6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RSME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R-Squared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0.1607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0.6000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0.1336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0.6093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0.1210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0.6456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0.1131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0.6713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0.1859</a:t>
                      </a:r>
                      <a:endParaRPr b="1" sz="24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0.4692</a:t>
                      </a:r>
                      <a:endParaRPr sz="24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50" name="Google Shape;350;g31f155da2e7_2_59"/>
          <p:cNvSpPr txBox="1"/>
          <p:nvPr/>
        </p:nvSpPr>
        <p:spPr>
          <a:xfrm>
            <a:off x="222300" y="7996438"/>
            <a:ext cx="8699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results of applying Random Forest to 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Clusters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g31f155da2e7_2_209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56" name="Google Shape;356;g31f155da2e7_2_209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57" name="Google Shape;357;g31f155da2e7_2_209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Applying Random Forest to Clusters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8" name="Google Shape;358;g31f155da2e7_2_209"/>
          <p:cNvSpPr txBox="1"/>
          <p:nvPr/>
        </p:nvSpPr>
        <p:spPr>
          <a:xfrm>
            <a:off x="9158950" y="3572875"/>
            <a:ext cx="88695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4: Host listing count, longitude, and availability drive pricing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0 and 2: Geographical location and room type most influential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 and 3: Private room type consistently impacts pricing across segments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g31f155da2e7_2_209"/>
          <p:cNvSpPr txBox="1"/>
          <p:nvPr/>
        </p:nvSpPr>
        <p:spPr>
          <a:xfrm>
            <a:off x="509400" y="9383238"/>
            <a:ext cx="8699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Clusters’ Feature 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0" name="Google Shape;360;g31f155da2e7_2_209"/>
          <p:cNvGraphicFramePr/>
          <p:nvPr/>
        </p:nvGraphicFramePr>
        <p:xfrm>
          <a:off x="861500" y="201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{82E68488-A6EC-486E-B3E4-8A146800B396}</a:tableStyleId>
              </a:tblPr>
              <a:tblGrid>
                <a:gridCol w="901225"/>
                <a:gridCol w="2265950"/>
                <a:gridCol w="2343200"/>
                <a:gridCol w="2484825"/>
              </a:tblGrid>
              <a:tr h="105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1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2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3</a:t>
                      </a:r>
                      <a:endParaRPr b="1"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58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Calculated_host_</a:t>
                      </a:r>
                      <a:endParaRPr sz="20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listings_count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availability_365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19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Room_type</a:t>
                      </a:r>
                      <a:endParaRPr sz="20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_Private room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5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room_type_Private room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19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room_type_Private room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Calculated_host_</a:t>
                      </a:r>
                      <a:endParaRPr sz="20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listings_count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availability_365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5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</a:t>
                      </a:r>
                      <a:r>
                        <a:rPr lang="en-US" sz="2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om_type_Private room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2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g31f155da2e7_2_66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66" name="Google Shape;366;g31f155da2e7_2_66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67" name="Google Shape;367;g31f155da2e7_2_66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Applying Linear Regression to Clusters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8" name="Google Shape;368;g31f155da2e7_2_66"/>
          <p:cNvSpPr txBox="1"/>
          <p:nvPr/>
        </p:nvSpPr>
        <p:spPr>
          <a:xfrm>
            <a:off x="372225" y="1969850"/>
            <a:ext cx="8176200" cy="8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4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0.205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-6.36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romanLcPeriod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Nights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-0.0166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romanLcPeriod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Host Listings Count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0.0004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romanLcPeriod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31f155da2e7_2_66"/>
          <p:cNvSpPr txBox="1"/>
          <p:nvPr/>
        </p:nvSpPr>
        <p:spPr>
          <a:xfrm>
            <a:off x="9779900" y="2049125"/>
            <a:ext cx="7906800" cy="7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0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0.356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5.83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-3.15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Room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-0.459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g31f155da2e7_2_188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75" name="Google Shape;375;g31f155da2e7_2_188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76" name="Google Shape;376;g31f155da2e7_2_188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Applying Linear Regression to Clusters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7" name="Google Shape;377;g31f155da2e7_2_188"/>
          <p:cNvSpPr txBox="1"/>
          <p:nvPr/>
        </p:nvSpPr>
        <p:spPr>
          <a:xfrm>
            <a:off x="372225" y="1969850"/>
            <a:ext cx="7979400" cy="8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0.377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-5.14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-2.33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Room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-0.456 (Significant, p-value = 0.000)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g31f155da2e7_2_188"/>
          <p:cNvSpPr txBox="1"/>
          <p:nvPr/>
        </p:nvSpPr>
        <p:spPr>
          <a:xfrm>
            <a:off x="8951975" y="2049125"/>
            <a:ext cx="8734800" cy="7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3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0.384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2.60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-3.70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Room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-0.495 (Significant, p-value = 0.000)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 flipH="1" rot="10800000">
            <a:off x="0" y="5796756"/>
            <a:ext cx="5703543" cy="4490244"/>
          </a:xfrm>
          <a:custGeom>
            <a:rect b="b" l="l" r="r" t="t"/>
            <a:pathLst>
              <a:path extrusionOk="0"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>
            <a:off x="14587794" y="6483050"/>
            <a:ext cx="3700206" cy="3803950"/>
          </a:xfrm>
          <a:custGeom>
            <a:rect b="b" l="l" r="r" t="t"/>
            <a:pathLst>
              <a:path extrusionOk="0"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 txBox="1"/>
          <p:nvPr/>
        </p:nvSpPr>
        <p:spPr>
          <a:xfrm>
            <a:off x="2786379" y="895350"/>
            <a:ext cx="12715243" cy="122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Agenda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2786379" y="3029301"/>
            <a:ext cx="842787" cy="842787"/>
            <a:chOff x="0" y="0"/>
            <a:chExt cx="812800" cy="812800"/>
          </a:xfrm>
        </p:grpSpPr>
        <p:sp>
          <p:nvSpPr>
            <p:cNvPr id="109" name="Google Shape;109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2786379" y="4157838"/>
            <a:ext cx="842787" cy="842787"/>
            <a:chOff x="0" y="0"/>
            <a:chExt cx="812800" cy="812800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2786379" y="5286375"/>
            <a:ext cx="842787" cy="842787"/>
            <a:chOff x="0" y="0"/>
            <a:chExt cx="812800" cy="812800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9494202" y="3029301"/>
            <a:ext cx="842787" cy="842787"/>
            <a:chOff x="0" y="0"/>
            <a:chExt cx="812800" cy="812800"/>
          </a:xfrm>
        </p:grpSpPr>
        <p:sp>
          <p:nvSpPr>
            <p:cNvPr id="118" name="Google Shape;11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</a:t>
              </a:r>
              <a:r>
                <a:rPr lang="en-US" sz="2800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9494202" y="4157838"/>
            <a:ext cx="842787" cy="842787"/>
            <a:chOff x="0" y="0"/>
            <a:chExt cx="812800" cy="812800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3837582" y="3155420"/>
            <a:ext cx="49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600" u="none" cap="none" strike="noStrike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Introduction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3837582" y="4283957"/>
            <a:ext cx="49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600" u="none" cap="none" strike="noStrike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Problem Statement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3837582" y="5407906"/>
            <a:ext cx="49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600" u="none" cap="none" strike="noStrike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Objectives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0546539" y="3182697"/>
            <a:ext cx="49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Methodologies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0545406" y="4283957"/>
            <a:ext cx="49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Limitations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9494202" y="5320439"/>
            <a:ext cx="842792" cy="842792"/>
            <a:chOff x="0" y="0"/>
            <a:chExt cx="812800" cy="812800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"/>
          <p:cNvSpPr txBox="1"/>
          <p:nvPr/>
        </p:nvSpPr>
        <p:spPr>
          <a:xfrm>
            <a:off x="10546539" y="5434810"/>
            <a:ext cx="49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Future Work</a:t>
            </a:r>
            <a:r>
              <a:rPr b="0" i="0" lang="en-US" sz="3600" u="none" cap="none" strike="noStrike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3"/>
          <p:cNvGrpSpPr/>
          <p:nvPr/>
        </p:nvGrpSpPr>
        <p:grpSpPr>
          <a:xfrm>
            <a:off x="2786377" y="6531964"/>
            <a:ext cx="842792" cy="842792"/>
            <a:chOff x="0" y="0"/>
            <a:chExt cx="812800" cy="812800"/>
          </a:xfrm>
        </p:grpSpPr>
        <p:sp>
          <p:nvSpPr>
            <p:cNvPr id="133" name="Google Shape;133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"/>
          <p:cNvSpPr txBox="1"/>
          <p:nvPr/>
        </p:nvSpPr>
        <p:spPr>
          <a:xfrm>
            <a:off x="3838714" y="6646335"/>
            <a:ext cx="49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600" u="none" cap="none" strike="noStrike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Literature Reviews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9494202" y="6646313"/>
            <a:ext cx="842792" cy="842792"/>
            <a:chOff x="0" y="0"/>
            <a:chExt cx="812800" cy="812800"/>
          </a:xfrm>
        </p:grpSpPr>
        <p:sp>
          <p:nvSpPr>
            <p:cNvPr id="137" name="Google Shape;13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201E21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08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"/>
          <p:cNvSpPr txBox="1"/>
          <p:nvPr/>
        </p:nvSpPr>
        <p:spPr>
          <a:xfrm>
            <a:off x="10546539" y="6760685"/>
            <a:ext cx="49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Conclusion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g31f155da2e7_2_177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84" name="Google Shape;384;g31f155da2e7_2_177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85" name="Google Shape;385;g31f155da2e7_2_177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Applying Linear Regression to Clusters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6" name="Google Shape;386;g31f155da2e7_2_177"/>
          <p:cNvSpPr txBox="1"/>
          <p:nvPr/>
        </p:nvSpPr>
        <p:spPr>
          <a:xfrm>
            <a:off x="372225" y="1969850"/>
            <a:ext cx="7865700" cy="8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0.300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-2.23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Room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-0.441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○"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Room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-0.484 (Significant, p-value = 0.000)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g31f155da2e7_2_177"/>
          <p:cNvSpPr txBox="1"/>
          <p:nvPr/>
        </p:nvSpPr>
        <p:spPr>
          <a:xfrm>
            <a:off x="8827775" y="2183650"/>
            <a:ext cx="9014100" cy="7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Implications for Pricing</a:t>
            </a:r>
            <a:r>
              <a:rPr lang="en-US" sz="3200">
                <a:solidFill>
                  <a:schemeClr val="dk1"/>
                </a:solidFill>
              </a:rPr>
              <a:t>: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</a:rPr>
              <a:t>Geography</a:t>
            </a:r>
            <a:r>
              <a:rPr lang="en-US" sz="3200">
                <a:solidFill>
                  <a:schemeClr val="dk1"/>
                </a:solidFill>
              </a:rPr>
              <a:t>: The impact of longitude and latitude suggests that listings in central, high-demand locations can command significantly higher prices.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</a:rPr>
              <a:t>Room Type</a:t>
            </a:r>
            <a:r>
              <a:rPr lang="en-US" sz="3200">
                <a:solidFill>
                  <a:schemeClr val="dk1"/>
                </a:solidFill>
              </a:rPr>
              <a:t>: "Private rooms" are a major factor in determining price across all clusters.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</a:rPr>
              <a:t>Host Experience</a:t>
            </a:r>
            <a:r>
              <a:rPr lang="en-US" sz="3200">
                <a:solidFill>
                  <a:schemeClr val="dk1"/>
                </a:solidFill>
              </a:rPr>
              <a:t>: More experienced hosts generally command higher prices.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g31f155da2e7_2_73"/>
          <p:cNvGrpSpPr/>
          <p:nvPr/>
        </p:nvGrpSpPr>
        <p:grpSpPr>
          <a:xfrm>
            <a:off x="0" y="-180825"/>
            <a:ext cx="18289103" cy="1904506"/>
            <a:chOff x="0" y="-47623"/>
            <a:chExt cx="1667801" cy="2756956"/>
          </a:xfrm>
        </p:grpSpPr>
        <p:sp>
          <p:nvSpPr>
            <p:cNvPr id="393" name="Google Shape;393;g31f155da2e7_2_73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394" name="Google Shape;394;g31f155da2e7_2_73"/>
            <p:cNvSpPr txBox="1"/>
            <p:nvPr/>
          </p:nvSpPr>
          <p:spPr>
            <a:xfrm>
              <a:off x="97301" y="-47623"/>
              <a:ext cx="1570500" cy="27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Evaluation</a:t>
              </a:r>
              <a:endParaRPr b="1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5" name="Google Shape;395;g31f155da2e7_2_73"/>
          <p:cNvSpPr txBox="1"/>
          <p:nvPr/>
        </p:nvSpPr>
        <p:spPr>
          <a:xfrm>
            <a:off x="295200" y="6240500"/>
            <a:ext cx="176976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Out-of-Bag score of 0.708 validates robust Random Forest model performance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Squared Error of 0.123 indicates high predictive accuracy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 of 0.744 shows model explains 74.4% of price variation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6" name="Google Shape;396;g31f155da2e7_2_73"/>
          <p:cNvGraphicFramePr/>
          <p:nvPr/>
        </p:nvGraphicFramePr>
        <p:xfrm>
          <a:off x="4836588" y="205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{82E68488-A6EC-486E-B3E4-8A146800B396}</a:tableStyleId>
              </a:tblPr>
              <a:tblGrid>
                <a:gridCol w="2805675"/>
                <a:gridCol w="2805675"/>
                <a:gridCol w="2805675"/>
              </a:tblGrid>
              <a:tr h="143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OOB </a:t>
                      </a:r>
                      <a:endParaRPr b="1" sz="4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4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  <a:endParaRPr b="1" sz="4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4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b="1" sz="4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4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R²</a:t>
                      </a:r>
                      <a:endParaRPr b="1" sz="4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2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4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0.707559</a:t>
                      </a:r>
                      <a:endParaRPr sz="4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4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0.122798</a:t>
                      </a:r>
                      <a:endParaRPr sz="4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4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0.744</a:t>
                      </a:r>
                      <a:endParaRPr sz="4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97" name="Google Shape;397;g31f155da2e7_2_73"/>
          <p:cNvSpPr txBox="1"/>
          <p:nvPr/>
        </p:nvSpPr>
        <p:spPr>
          <a:xfrm>
            <a:off x="6695900" y="5032025"/>
            <a:ext cx="5252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25. OOB Results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2D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f155da2e7_0_0"/>
          <p:cNvSpPr/>
          <p:nvPr/>
        </p:nvSpPr>
        <p:spPr>
          <a:xfrm>
            <a:off x="0" y="0"/>
            <a:ext cx="13066628" cy="10287000"/>
          </a:xfrm>
          <a:custGeom>
            <a:rect b="b" l="l" r="r" t="t"/>
            <a:pathLst>
              <a:path extrusionOk="0"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3" name="Google Shape;403;g31f155da2e7_0_0"/>
          <p:cNvSpPr txBox="1"/>
          <p:nvPr/>
        </p:nvSpPr>
        <p:spPr>
          <a:xfrm>
            <a:off x="8686350" y="5158177"/>
            <a:ext cx="81153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7"/>
              <a:buFont typeface="Arial"/>
              <a:buNone/>
            </a:pPr>
            <a:r>
              <a:rPr b="1" lang="en-US" sz="12007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Discussion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c39733296_0_0"/>
          <p:cNvSpPr txBox="1"/>
          <p:nvPr/>
        </p:nvSpPr>
        <p:spPr>
          <a:xfrm>
            <a:off x="502825" y="3320700"/>
            <a:ext cx="16368900" cy="7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Geography</a:t>
            </a:r>
            <a:r>
              <a:rPr lang="en-US" sz="2800">
                <a:solidFill>
                  <a:schemeClr val="dk1"/>
                </a:solidFill>
              </a:rPr>
              <a:t>: Latitude and longitude play critical roles in pricing.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Room Type</a:t>
            </a:r>
            <a:r>
              <a:rPr lang="en-US" sz="2800">
                <a:solidFill>
                  <a:schemeClr val="dk1"/>
                </a:solidFill>
              </a:rPr>
              <a:t>: Entire homes and hotel rooms have the highest prices.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Host Experience</a:t>
            </a:r>
            <a:r>
              <a:rPr lang="en-US" sz="2800">
                <a:solidFill>
                  <a:schemeClr val="dk1"/>
                </a:solidFill>
              </a:rPr>
              <a:t>: More listings and availability lead to higher prices.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Actionable Insight</a:t>
            </a:r>
            <a:r>
              <a:rPr lang="en-US" sz="2800">
                <a:solidFill>
                  <a:schemeClr val="dk1"/>
                </a:solidFill>
              </a:rPr>
              <a:t>: </a:t>
            </a:r>
            <a:endParaRPr sz="2800">
              <a:solidFill>
                <a:schemeClr val="dk1"/>
              </a:solidFill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lphaLcPeriod"/>
            </a:pPr>
            <a:r>
              <a:rPr lang="en-US" sz="2600">
                <a:solidFill>
                  <a:schemeClr val="dk1"/>
                </a:solidFill>
              </a:rPr>
              <a:t>Cluster 4 Hosts in prime locations should prioritize availability year-round and having multiple listings.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eriod"/>
            </a:pPr>
            <a:r>
              <a:rPr lang="en-US" sz="2600">
                <a:solidFill>
                  <a:schemeClr val="dk1"/>
                </a:solidFill>
              </a:rPr>
              <a:t>Cluster 0 and 1 Hosts should focus on having Private room options and the seasonality (campus visits, breaks, etc.) to remain competitive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eriod"/>
            </a:pPr>
            <a:r>
              <a:rPr lang="en-US" sz="2600">
                <a:solidFill>
                  <a:schemeClr val="dk1"/>
                </a:solidFill>
              </a:rPr>
              <a:t>Cluster 3 Hosts should make availability and the option for private rooms as well as the abundance of reviews their focus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eriod"/>
            </a:pPr>
            <a:r>
              <a:rPr lang="en-US" sz="2600">
                <a:solidFill>
                  <a:schemeClr val="dk1"/>
                </a:solidFill>
              </a:rPr>
              <a:t>Cluster 2 Hosts with listings further away from the city should leverage the key amenities around their listings as 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9" name="Google Shape;409;g31c39733296_0_0"/>
          <p:cNvGrpSpPr/>
          <p:nvPr/>
        </p:nvGrpSpPr>
        <p:grpSpPr>
          <a:xfrm>
            <a:off x="0" y="-180825"/>
            <a:ext cx="18287998" cy="3304816"/>
            <a:chOff x="0" y="-47625"/>
            <a:chExt cx="1667700" cy="2757000"/>
          </a:xfrm>
        </p:grpSpPr>
        <p:sp>
          <p:nvSpPr>
            <p:cNvPr id="410" name="Google Shape;410;g31c39733296_0_0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411" name="Google Shape;411;g31c39733296_0_0"/>
            <p:cNvSpPr txBox="1"/>
            <p:nvPr/>
          </p:nvSpPr>
          <p:spPr>
            <a:xfrm>
              <a:off x="0" y="-47625"/>
              <a:ext cx="1667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t/>
              </a:r>
              <a:endPara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g31c39733296_0_0"/>
          <p:cNvSpPr txBox="1"/>
          <p:nvPr/>
        </p:nvSpPr>
        <p:spPr>
          <a:xfrm>
            <a:off x="0" y="825088"/>
            <a:ext cx="1828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Findings and Insights</a:t>
            </a:r>
            <a:endParaRPr sz="7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f155da2e7_2_155"/>
          <p:cNvSpPr txBox="1"/>
          <p:nvPr/>
        </p:nvSpPr>
        <p:spPr>
          <a:xfrm>
            <a:off x="1381125" y="3429000"/>
            <a:ext cx="163689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Limitations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Limitations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Clustering Limitations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Missing Data and Outliers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8" name="Google Shape;418;g31f155da2e7_2_155"/>
          <p:cNvGrpSpPr/>
          <p:nvPr/>
        </p:nvGrpSpPr>
        <p:grpSpPr>
          <a:xfrm>
            <a:off x="0" y="-180825"/>
            <a:ext cx="18287998" cy="3304816"/>
            <a:chOff x="0" y="-47625"/>
            <a:chExt cx="1667700" cy="2757000"/>
          </a:xfrm>
        </p:grpSpPr>
        <p:sp>
          <p:nvSpPr>
            <p:cNvPr id="419" name="Google Shape;419;g31f155da2e7_2_155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420" name="Google Shape;420;g31f155da2e7_2_155"/>
            <p:cNvSpPr txBox="1"/>
            <p:nvPr/>
          </p:nvSpPr>
          <p:spPr>
            <a:xfrm>
              <a:off x="0" y="-47625"/>
              <a:ext cx="1667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t/>
              </a:r>
              <a:endPara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g31f155da2e7_2_155"/>
          <p:cNvSpPr txBox="1"/>
          <p:nvPr/>
        </p:nvSpPr>
        <p:spPr>
          <a:xfrm>
            <a:off x="0" y="825088"/>
            <a:ext cx="1828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c39733296_0_3"/>
          <p:cNvSpPr txBox="1"/>
          <p:nvPr/>
        </p:nvSpPr>
        <p:spPr>
          <a:xfrm>
            <a:off x="1313900" y="2762725"/>
            <a:ext cx="16808700" cy="6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Incorporating Real-Time Data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Cross-Regional Analysis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Enhanced Feature Engineering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Advanced Clustering and Segmentation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 of External Data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AutoNum type="arabicPeriod"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Price Optimization Framework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7" name="Google Shape;427;g31c39733296_0_3"/>
          <p:cNvGrpSpPr/>
          <p:nvPr/>
        </p:nvGrpSpPr>
        <p:grpSpPr>
          <a:xfrm>
            <a:off x="0" y="-180825"/>
            <a:ext cx="18287998" cy="3304816"/>
            <a:chOff x="0" y="-47625"/>
            <a:chExt cx="1667700" cy="2757000"/>
          </a:xfrm>
        </p:grpSpPr>
        <p:sp>
          <p:nvSpPr>
            <p:cNvPr id="428" name="Google Shape;428;g31c39733296_0_3"/>
            <p:cNvSpPr/>
            <p:nvPr/>
          </p:nvSpPr>
          <p:spPr>
            <a:xfrm>
              <a:off x="0" y="0"/>
              <a:ext cx="1667662" cy="2709333"/>
            </a:xfrm>
            <a:custGeom>
              <a:rect b="b" l="l" r="r" t="t"/>
              <a:pathLst>
                <a:path extrusionOk="0" h="2709333" w="1667662">
                  <a:moveTo>
                    <a:pt x="0" y="0"/>
                  </a:moveTo>
                  <a:lnTo>
                    <a:pt x="1667662" y="0"/>
                  </a:lnTo>
                  <a:lnTo>
                    <a:pt x="16676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A4C0"/>
            </a:solidFill>
            <a:ln>
              <a:noFill/>
            </a:ln>
          </p:spPr>
        </p:sp>
        <p:sp>
          <p:nvSpPr>
            <p:cNvPr id="429" name="Google Shape;429;g31c39733296_0_3"/>
            <p:cNvSpPr txBox="1"/>
            <p:nvPr/>
          </p:nvSpPr>
          <p:spPr>
            <a:xfrm>
              <a:off x="0" y="-47625"/>
              <a:ext cx="1667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lang="en-US" sz="7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Future Work</a:t>
              </a:r>
              <a:endPara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efc193847_0_318"/>
          <p:cNvSpPr txBox="1"/>
          <p:nvPr>
            <p:ph type="ctrTitle"/>
          </p:nvPr>
        </p:nvSpPr>
        <p:spPr>
          <a:xfrm>
            <a:off x="816550" y="452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/>
              <a:t>References</a:t>
            </a:r>
            <a:endParaRPr b="1" sz="4800"/>
          </a:p>
        </p:txBody>
      </p:sp>
      <p:sp>
        <p:nvSpPr>
          <p:cNvPr id="435" name="Google Shape;435;g2fefc193847_0_318"/>
          <p:cNvSpPr txBox="1"/>
          <p:nvPr/>
        </p:nvSpPr>
        <p:spPr>
          <a:xfrm>
            <a:off x="816550" y="2122800"/>
            <a:ext cx="16187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Alharbi ZH. (2023). A Sustainable Price Prediction Model for Airbnb Listings Using Machine Learning and Sentiment Analysis. Sustainability, 15(17):13159.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Forge, D.,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Lawani, A., Reed, M. R., Mark, T., &amp; Zheng, Y. (2019). Reviews and price on online platforms: Evidence from sentiment analysis of Airbnb reviews in Boston. Regional Science and Urban Economics, 75, 22-34.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Wang, D., &amp; Nicolau, J. L. (2017). Price determinants of sharing economy based accommodation rental: A study of listings from 33 cities on Airbnb.com. International Journal of Hospitality Management, 62, 120-131.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2D0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/>
          <p:nvPr/>
        </p:nvSpPr>
        <p:spPr>
          <a:xfrm>
            <a:off x="0" y="0"/>
            <a:ext cx="13066628" cy="10287000"/>
          </a:xfrm>
          <a:custGeom>
            <a:rect b="b" l="l" r="r" t="t"/>
            <a:pathLst>
              <a:path extrusionOk="0"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1" name="Google Shape;441;p13"/>
          <p:cNvSpPr txBox="1"/>
          <p:nvPr/>
        </p:nvSpPr>
        <p:spPr>
          <a:xfrm>
            <a:off x="9144000" y="5419727"/>
            <a:ext cx="8115300" cy="206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7"/>
              <a:buFont typeface="Arial"/>
              <a:buNone/>
            </a:pPr>
            <a:r>
              <a:rPr b="1" i="0" lang="en-US" sz="12007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2D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22002" r="21995" t="0"/>
          <a:stretch/>
        </p:blipFill>
        <p:spPr>
          <a:xfrm>
            <a:off x="10607045" y="0"/>
            <a:ext cx="7680962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1028700" y="990600"/>
            <a:ext cx="552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821200" y="2636250"/>
            <a:ext cx="9330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Airbnb's Impact:</a:t>
            </a:r>
            <a:r>
              <a:rPr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Enables homeowners to earn income through short-term rentals, while presenting challenges in competitive pricing due to various influencing factors.</a:t>
            </a:r>
            <a:endParaRPr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Study Purpose:</a:t>
            </a:r>
            <a:r>
              <a:rPr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Analyze the New York City Airbnb dataset to identify key predictors affecting pricing.</a:t>
            </a:r>
            <a:endParaRPr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Methodology:</a:t>
            </a:r>
            <a:r>
              <a:rPr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Employ clustering and predictive modeling techniques to uncover insights into pricing influences.</a:t>
            </a:r>
            <a:endParaRPr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2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-109900" y="7919350"/>
            <a:ext cx="3994021" cy="2250842"/>
          </a:xfrm>
          <a:custGeom>
            <a:rect b="b" l="l" r="r" t="t"/>
            <a:pathLst>
              <a:path extrusionOk="0" h="3104610" w="7328478">
                <a:moveTo>
                  <a:pt x="0" y="0"/>
                </a:moveTo>
                <a:lnTo>
                  <a:pt x="7328478" y="0"/>
                </a:lnTo>
                <a:lnTo>
                  <a:pt x="7328478" y="3104610"/>
                </a:lnTo>
                <a:lnTo>
                  <a:pt x="0" y="3104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5"/>
          <p:cNvSpPr/>
          <p:nvPr/>
        </p:nvSpPr>
        <p:spPr>
          <a:xfrm>
            <a:off x="2985779" y="2709053"/>
            <a:ext cx="1466396" cy="1239104"/>
          </a:xfrm>
          <a:custGeom>
            <a:rect b="b" l="l" r="r" t="t"/>
            <a:pathLst>
              <a:path extrusionOk="0" h="1239104" w="1466396">
                <a:moveTo>
                  <a:pt x="0" y="0"/>
                </a:moveTo>
                <a:lnTo>
                  <a:pt x="1466396" y="0"/>
                </a:lnTo>
                <a:lnTo>
                  <a:pt x="1466396" y="1239105"/>
                </a:lnTo>
                <a:lnTo>
                  <a:pt x="0" y="12391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5"/>
          <p:cNvSpPr/>
          <p:nvPr/>
        </p:nvSpPr>
        <p:spPr>
          <a:xfrm>
            <a:off x="2985775" y="5300370"/>
            <a:ext cx="1466396" cy="1466396"/>
          </a:xfrm>
          <a:custGeom>
            <a:rect b="b" l="l" r="r" t="t"/>
            <a:pathLst>
              <a:path extrusionOk="0" h="1466396" w="1466396">
                <a:moveTo>
                  <a:pt x="0" y="0"/>
                </a:moveTo>
                <a:lnTo>
                  <a:pt x="1466396" y="0"/>
                </a:lnTo>
                <a:lnTo>
                  <a:pt x="1466396" y="1466396"/>
                </a:lnTo>
                <a:lnTo>
                  <a:pt x="0" y="14663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5"/>
          <p:cNvSpPr txBox="1"/>
          <p:nvPr/>
        </p:nvSpPr>
        <p:spPr>
          <a:xfrm>
            <a:off x="875850" y="345100"/>
            <a:ext cx="795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015675" y="2807075"/>
            <a:ext cx="11421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01E21"/>
                </a:solidFill>
                <a:latin typeface="Inter Light"/>
                <a:ea typeface="Inter Light"/>
                <a:cs typeface="Inter Light"/>
                <a:sym typeface="Inter Light"/>
              </a:rPr>
              <a:t>This study focuses on analyzing Airbnb listings in New York City to determine the key factors that influence rental prices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5015738" y="2158253"/>
            <a:ext cx="75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201E2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Scope of the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4572000" y="5773475"/>
            <a:ext cx="132450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Light"/>
              <a:buAutoNum type="arabicPeriod"/>
            </a:pPr>
            <a:r>
              <a:rPr lang="en-US" sz="2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What are the key features that significantly impact the price of short-term rental listings?</a:t>
            </a:r>
            <a:endParaRPr sz="2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Light"/>
              <a:buAutoNum type="arabicPeriod"/>
            </a:pPr>
            <a:r>
              <a:rPr lang="en-US" sz="2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How can insights from the model's predictions inform hosts' pricing strategies?</a:t>
            </a:r>
            <a:endParaRPr sz="2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Light"/>
              <a:buAutoNum type="arabicPeriod"/>
            </a:pPr>
            <a:r>
              <a:rPr lang="en-US" sz="2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To what extent does machine learning provide answers to these critical questions?</a:t>
            </a:r>
            <a:endParaRPr sz="2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01E2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1E2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4862795" y="5300383"/>
            <a:ext cx="75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201E2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Research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2fefc193847_0_201"/>
          <p:cNvGrpSpPr/>
          <p:nvPr/>
        </p:nvGrpSpPr>
        <p:grpSpPr>
          <a:xfrm>
            <a:off x="-120914" y="-252756"/>
            <a:ext cx="1069587" cy="10671366"/>
            <a:chOff x="0" y="-47625"/>
            <a:chExt cx="281700" cy="2810547"/>
          </a:xfrm>
        </p:grpSpPr>
        <p:sp>
          <p:nvSpPr>
            <p:cNvPr id="164" name="Google Shape;164;g2fefc193847_0_201"/>
            <p:cNvSpPr/>
            <p:nvPr/>
          </p:nvSpPr>
          <p:spPr>
            <a:xfrm>
              <a:off x="0" y="0"/>
              <a:ext cx="281553" cy="2762922"/>
            </a:xfrm>
            <a:custGeom>
              <a:rect b="b" l="l" r="r" t="t"/>
              <a:pathLst>
                <a:path extrusionOk="0" h="2762922" w="281553">
                  <a:moveTo>
                    <a:pt x="0" y="0"/>
                  </a:moveTo>
                  <a:lnTo>
                    <a:pt x="281553" y="0"/>
                  </a:lnTo>
                  <a:lnTo>
                    <a:pt x="281553" y="2762922"/>
                  </a:lnTo>
                  <a:lnTo>
                    <a:pt x="0" y="2762922"/>
                  </a:lnTo>
                  <a:close/>
                </a:path>
              </a:pathLst>
            </a:custGeom>
            <a:solidFill>
              <a:srgbClr val="FBC2D0"/>
            </a:solidFill>
            <a:ln>
              <a:noFill/>
            </a:ln>
          </p:spPr>
        </p:sp>
        <p:sp>
          <p:nvSpPr>
            <p:cNvPr id="165" name="Google Shape;165;g2fefc193847_0_201"/>
            <p:cNvSpPr txBox="1"/>
            <p:nvPr/>
          </p:nvSpPr>
          <p:spPr>
            <a:xfrm>
              <a:off x="0" y="-47625"/>
              <a:ext cx="281700" cy="28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g2fefc193847_0_201"/>
          <p:cNvPicPr preferRelativeResize="0"/>
          <p:nvPr/>
        </p:nvPicPr>
        <p:blipFill rotWithShape="1">
          <a:blip r:embed="rId3">
            <a:alphaModFix/>
          </a:blip>
          <a:srcRect b="6169" l="0" r="0" t="6179"/>
          <a:stretch/>
        </p:blipFill>
        <p:spPr>
          <a:xfrm>
            <a:off x="7878431" y="1132666"/>
            <a:ext cx="9057452" cy="528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fefc193847_0_201"/>
          <p:cNvSpPr/>
          <p:nvPr/>
        </p:nvSpPr>
        <p:spPr>
          <a:xfrm>
            <a:off x="-1571064" y="7709860"/>
            <a:ext cx="4129818" cy="4114800"/>
          </a:xfrm>
          <a:custGeom>
            <a:rect b="b" l="l" r="r" t="t"/>
            <a:pathLst>
              <a:path extrusionOk="0"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2fefc193847_0_201"/>
          <p:cNvSpPr/>
          <p:nvPr/>
        </p:nvSpPr>
        <p:spPr>
          <a:xfrm>
            <a:off x="369926" y="8823853"/>
            <a:ext cx="247838" cy="987759"/>
          </a:xfrm>
          <a:custGeom>
            <a:rect b="b" l="l" r="r" t="t"/>
            <a:pathLst>
              <a:path extrusionOk="0" h="987759" w="247838">
                <a:moveTo>
                  <a:pt x="0" y="0"/>
                </a:moveTo>
                <a:lnTo>
                  <a:pt x="247837" y="0"/>
                </a:lnTo>
                <a:lnTo>
                  <a:pt x="247837" y="987759"/>
                </a:lnTo>
                <a:lnTo>
                  <a:pt x="0" y="9877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g2fefc193847_0_201"/>
          <p:cNvSpPr/>
          <p:nvPr/>
        </p:nvSpPr>
        <p:spPr>
          <a:xfrm rot="10800000">
            <a:off x="15718969" y="382941"/>
            <a:ext cx="2075186" cy="1852104"/>
          </a:xfrm>
          <a:custGeom>
            <a:rect b="b" l="l" r="r" t="t"/>
            <a:pathLst>
              <a:path extrusionOk="0" h="1852104" w="2075186">
                <a:moveTo>
                  <a:pt x="2075187" y="1852103"/>
                </a:moveTo>
                <a:lnTo>
                  <a:pt x="0" y="1852103"/>
                </a:lnTo>
                <a:lnTo>
                  <a:pt x="0" y="0"/>
                </a:lnTo>
                <a:lnTo>
                  <a:pt x="2075187" y="0"/>
                </a:lnTo>
                <a:lnTo>
                  <a:pt x="2075187" y="1852103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0" name="Google Shape;170;g2fefc193847_0_201"/>
          <p:cNvGrpSpPr/>
          <p:nvPr/>
        </p:nvGrpSpPr>
        <p:grpSpPr>
          <a:xfrm>
            <a:off x="16935881" y="6383113"/>
            <a:ext cx="1767252" cy="4376808"/>
            <a:chOff x="0" y="-47625"/>
            <a:chExt cx="465446" cy="1152732"/>
          </a:xfrm>
        </p:grpSpPr>
        <p:sp>
          <p:nvSpPr>
            <p:cNvPr id="171" name="Google Shape;171;g2fefc193847_0_201"/>
            <p:cNvSpPr/>
            <p:nvPr/>
          </p:nvSpPr>
          <p:spPr>
            <a:xfrm>
              <a:off x="0" y="0"/>
              <a:ext cx="465446" cy="1105107"/>
            </a:xfrm>
            <a:custGeom>
              <a:rect b="b" l="l" r="r" t="t"/>
              <a:pathLst>
                <a:path extrusionOk="0" h="1105107" w="465446">
                  <a:moveTo>
                    <a:pt x="0" y="0"/>
                  </a:moveTo>
                  <a:lnTo>
                    <a:pt x="465446" y="0"/>
                  </a:lnTo>
                  <a:lnTo>
                    <a:pt x="465446" y="1105107"/>
                  </a:lnTo>
                  <a:lnTo>
                    <a:pt x="0" y="1105107"/>
                  </a:lnTo>
                  <a:close/>
                </a:path>
              </a:pathLst>
            </a:custGeom>
            <a:solidFill>
              <a:srgbClr val="DF89A5"/>
            </a:solidFill>
            <a:ln>
              <a:noFill/>
            </a:ln>
          </p:spPr>
        </p:sp>
        <p:sp>
          <p:nvSpPr>
            <p:cNvPr id="172" name="Google Shape;172;g2fefc193847_0_201"/>
            <p:cNvSpPr txBox="1"/>
            <p:nvPr/>
          </p:nvSpPr>
          <p:spPr>
            <a:xfrm>
              <a:off x="0" y="-47625"/>
              <a:ext cx="465300" cy="11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g2fefc193847_0_201"/>
          <p:cNvGrpSpPr/>
          <p:nvPr/>
        </p:nvGrpSpPr>
        <p:grpSpPr>
          <a:xfrm>
            <a:off x="1315450" y="3027652"/>
            <a:ext cx="6204287" cy="3720314"/>
            <a:chOff x="0" y="0"/>
            <a:chExt cx="1418382" cy="787501"/>
          </a:xfrm>
        </p:grpSpPr>
        <p:sp>
          <p:nvSpPr>
            <p:cNvPr id="174" name="Google Shape;174;g2fefc193847_0_201"/>
            <p:cNvSpPr/>
            <p:nvPr/>
          </p:nvSpPr>
          <p:spPr>
            <a:xfrm>
              <a:off x="0" y="0"/>
              <a:ext cx="1127461" cy="679712"/>
            </a:xfrm>
            <a:custGeom>
              <a:rect b="b" l="l" r="r" t="t"/>
              <a:pathLst>
                <a:path extrusionOk="0" h="679712" w="1127461">
                  <a:moveTo>
                    <a:pt x="0" y="0"/>
                  </a:moveTo>
                  <a:lnTo>
                    <a:pt x="1127461" y="0"/>
                  </a:lnTo>
                  <a:lnTo>
                    <a:pt x="1127461" y="679712"/>
                  </a:lnTo>
                  <a:lnTo>
                    <a:pt x="0" y="679712"/>
                  </a:lnTo>
                  <a:close/>
                </a:path>
              </a:pathLst>
            </a:custGeom>
            <a:solidFill>
              <a:srgbClr val="F9E6AB"/>
            </a:solidFill>
            <a:ln>
              <a:noFill/>
            </a:ln>
          </p:spPr>
        </p:sp>
        <p:sp>
          <p:nvSpPr>
            <p:cNvPr id="175" name="Google Shape;175;g2fefc193847_0_201"/>
            <p:cNvSpPr txBox="1"/>
            <p:nvPr/>
          </p:nvSpPr>
          <p:spPr>
            <a:xfrm>
              <a:off x="290982" y="60301"/>
              <a:ext cx="11274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g2fefc193847_0_201"/>
          <p:cNvSpPr txBox="1"/>
          <p:nvPr/>
        </p:nvSpPr>
        <p:spPr>
          <a:xfrm>
            <a:off x="1596575" y="3188375"/>
            <a:ext cx="4252200" cy="2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highlight>
                  <a:srgbClr val="F9E6AB"/>
                </a:highlight>
                <a:latin typeface="Inter"/>
                <a:ea typeface="Inter"/>
                <a:cs typeface="Inter"/>
                <a:sym typeface="Inter"/>
              </a:rPr>
              <a:t>Determine and analyze the most pronounced determinants of price of Airbnb listings</a:t>
            </a:r>
            <a:endParaRPr i="0" sz="2900" u="none" cap="none" strike="noStrike">
              <a:solidFill>
                <a:srgbClr val="000000"/>
              </a:solidFill>
              <a:highlight>
                <a:srgbClr val="F9E6AB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9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201E21"/>
              </a:solidFill>
              <a:highlight>
                <a:srgbClr val="F9E6AB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marR="0" rtl="0" algn="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9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201E21"/>
              </a:solidFill>
              <a:highlight>
                <a:srgbClr val="F9E6AB"/>
              </a:highlight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77" name="Google Shape;177;g2fefc193847_0_201"/>
          <p:cNvGrpSpPr/>
          <p:nvPr/>
        </p:nvGrpSpPr>
        <p:grpSpPr>
          <a:xfrm>
            <a:off x="11936360" y="7008425"/>
            <a:ext cx="5298896" cy="3233769"/>
            <a:chOff x="759094" y="115300"/>
            <a:chExt cx="6579211" cy="4201337"/>
          </a:xfrm>
        </p:grpSpPr>
        <p:grpSp>
          <p:nvGrpSpPr>
            <p:cNvPr id="178" name="Google Shape;178;g2fefc193847_0_201"/>
            <p:cNvGrpSpPr/>
            <p:nvPr/>
          </p:nvGrpSpPr>
          <p:grpSpPr>
            <a:xfrm>
              <a:off x="759094" y="115300"/>
              <a:ext cx="6579211" cy="4029604"/>
              <a:chOff x="162648" y="24705"/>
              <a:chExt cx="1409700" cy="863406"/>
            </a:xfrm>
          </p:grpSpPr>
          <p:sp>
            <p:nvSpPr>
              <p:cNvPr id="179" name="Google Shape;179;g2fefc193847_0_201"/>
              <p:cNvSpPr/>
              <p:nvPr/>
            </p:nvSpPr>
            <p:spPr>
              <a:xfrm>
                <a:off x="303765" y="24705"/>
                <a:ext cx="1127461" cy="679712"/>
              </a:xfrm>
              <a:custGeom>
                <a:rect b="b" l="l" r="r" t="t"/>
                <a:pathLst>
                  <a:path extrusionOk="0" h="679712" w="1127461">
                    <a:moveTo>
                      <a:pt x="0" y="0"/>
                    </a:moveTo>
                    <a:lnTo>
                      <a:pt x="1127461" y="0"/>
                    </a:lnTo>
                    <a:lnTo>
                      <a:pt x="1127461" y="679712"/>
                    </a:lnTo>
                    <a:lnTo>
                      <a:pt x="0" y="679712"/>
                    </a:lnTo>
                    <a:close/>
                  </a:path>
                </a:pathLst>
              </a:custGeom>
              <a:solidFill>
                <a:srgbClr val="F9E6AB"/>
              </a:solidFill>
              <a:ln>
                <a:noFill/>
              </a:ln>
            </p:spPr>
          </p:sp>
          <p:sp>
            <p:nvSpPr>
              <p:cNvPr id="180" name="Google Shape;180;g2fefc193847_0_201"/>
              <p:cNvSpPr txBox="1"/>
              <p:nvPr/>
            </p:nvSpPr>
            <p:spPr>
              <a:xfrm>
                <a:off x="162648" y="36411"/>
                <a:ext cx="1409700" cy="85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22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g2fefc193847_0_201"/>
            <p:cNvSpPr txBox="1"/>
            <p:nvPr/>
          </p:nvSpPr>
          <p:spPr>
            <a:xfrm>
              <a:off x="1054277" y="506037"/>
              <a:ext cx="5462400" cy="381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highlight>
                    <a:srgbClr val="F9E6AB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Provide actionable insights to allow hosts to optimize their price-setting</a:t>
              </a:r>
              <a:endParaRPr sz="2800">
                <a:solidFill>
                  <a:schemeClr val="dk1"/>
                </a:solidFill>
                <a:highlight>
                  <a:srgbClr val="F9E6AB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rtl="0" algn="just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highlight>
                  <a:srgbClr val="F9E6AB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49"/>
                <a:buFont typeface="Arial"/>
                <a:buNone/>
              </a:pPr>
              <a:r>
                <a:t/>
              </a:r>
              <a:endParaRPr sz="2849">
                <a:solidFill>
                  <a:srgbClr val="201E21"/>
                </a:solidFill>
                <a:highlight>
                  <a:srgbClr val="F9E6AB"/>
                </a:highlight>
                <a:latin typeface="Inter Light"/>
                <a:ea typeface="Inter Light"/>
                <a:cs typeface="Inter Light"/>
                <a:sym typeface="Inter Light"/>
              </a:endParaRPr>
            </a:p>
            <a:p>
              <a:pPr indent="0" lvl="0" marL="0" marR="0" rtl="0" algn="ctr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49"/>
                <a:buFont typeface="Arial"/>
                <a:buNone/>
              </a:pPr>
              <a:r>
                <a:t/>
              </a:r>
              <a:endParaRPr b="0" i="0" sz="2849" u="none" cap="none" strike="noStrike">
                <a:solidFill>
                  <a:srgbClr val="201E21"/>
                </a:solidFill>
                <a:highlight>
                  <a:srgbClr val="F9E6AB"/>
                </a:highlight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82" name="Google Shape;182;g2fefc193847_0_201"/>
          <p:cNvSpPr txBox="1"/>
          <p:nvPr/>
        </p:nvSpPr>
        <p:spPr>
          <a:xfrm>
            <a:off x="1446172" y="1028700"/>
            <a:ext cx="689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g2fefc193847_0_201"/>
          <p:cNvGrpSpPr/>
          <p:nvPr/>
        </p:nvGrpSpPr>
        <p:grpSpPr>
          <a:xfrm>
            <a:off x="2737175" y="6926675"/>
            <a:ext cx="8332453" cy="3307149"/>
            <a:chOff x="-1" y="-128444"/>
            <a:chExt cx="5986818" cy="4178859"/>
          </a:xfrm>
        </p:grpSpPr>
        <p:sp>
          <p:nvSpPr>
            <p:cNvPr id="184" name="Google Shape;184;g2fefc193847_0_201"/>
            <p:cNvSpPr/>
            <p:nvPr/>
          </p:nvSpPr>
          <p:spPr>
            <a:xfrm>
              <a:off x="-1" y="-128444"/>
              <a:ext cx="5986818" cy="3675543"/>
            </a:xfrm>
            <a:custGeom>
              <a:rect b="b" l="l" r="r" t="t"/>
              <a:pathLst>
                <a:path extrusionOk="0" h="679712" w="1127461">
                  <a:moveTo>
                    <a:pt x="0" y="0"/>
                  </a:moveTo>
                  <a:lnTo>
                    <a:pt x="1127461" y="0"/>
                  </a:lnTo>
                  <a:lnTo>
                    <a:pt x="1127461" y="679712"/>
                  </a:lnTo>
                  <a:lnTo>
                    <a:pt x="0" y="679712"/>
                  </a:lnTo>
                  <a:close/>
                </a:path>
              </a:pathLst>
            </a:custGeom>
            <a:solidFill>
              <a:srgbClr val="F9E6AB"/>
            </a:solidFill>
            <a:ln>
              <a:noFill/>
            </a:ln>
          </p:spPr>
        </p:sp>
        <p:sp>
          <p:nvSpPr>
            <p:cNvPr id="185" name="Google Shape;185;g2fefc193847_0_201"/>
            <p:cNvSpPr txBox="1"/>
            <p:nvPr/>
          </p:nvSpPr>
          <p:spPr>
            <a:xfrm>
              <a:off x="88356" y="112015"/>
              <a:ext cx="5810100" cy="39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highlight>
                    <a:srgbClr val="F9E6AB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Assess the performance of the formulated models in predicting Airbnb prices, as well as investigate the effectiveness of incorporating clustering compared to the pure regression model in price prediction prowess.</a:t>
              </a:r>
              <a:endParaRPr sz="3000">
                <a:solidFill>
                  <a:schemeClr val="dk1"/>
                </a:solidFill>
                <a:highlight>
                  <a:srgbClr val="F9E6AB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49"/>
                <a:buFont typeface="Arial"/>
                <a:buNone/>
              </a:pPr>
              <a:r>
                <a:t/>
              </a:r>
              <a:endParaRPr sz="3000">
                <a:solidFill>
                  <a:srgbClr val="201E21"/>
                </a:solidFill>
                <a:highlight>
                  <a:srgbClr val="F9E6AB"/>
                </a:highlight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2D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16eae263_0_6"/>
          <p:cNvSpPr/>
          <p:nvPr/>
        </p:nvSpPr>
        <p:spPr>
          <a:xfrm>
            <a:off x="0" y="0"/>
            <a:ext cx="13066628" cy="10287000"/>
          </a:xfrm>
          <a:custGeom>
            <a:rect b="b" l="l" r="r" t="t"/>
            <a:pathLst>
              <a:path extrusionOk="0"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g2ff16eae263_0_6"/>
          <p:cNvSpPr txBox="1"/>
          <p:nvPr/>
        </p:nvSpPr>
        <p:spPr>
          <a:xfrm>
            <a:off x="8686350" y="5158177"/>
            <a:ext cx="81153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7"/>
              <a:buFont typeface="Arial"/>
              <a:buNone/>
            </a:pPr>
            <a:r>
              <a:rPr b="1" i="0" lang="en-US" sz="12007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BE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g2ff16eae263_0_130"/>
          <p:cNvGraphicFramePr/>
          <p:nvPr/>
        </p:nvGraphicFramePr>
        <p:xfrm>
          <a:off x="1028775" y="171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{0007597F-0096-4072-845F-90E93196B2A7}</a:tableStyleId>
              </a:tblPr>
              <a:tblGrid>
                <a:gridCol w="2090550"/>
                <a:gridCol w="4799600"/>
                <a:gridCol w="4647025"/>
                <a:gridCol w="4693250"/>
              </a:tblGrid>
              <a:tr h="19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Name</a:t>
                      </a:r>
                      <a:endParaRPr sz="32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1" lang="en-US" sz="2000" u="none" cap="none" strike="noStrike">
                          <a:solidFill>
                            <a:schemeClr val="dk1"/>
                          </a:solidFill>
                        </a:rPr>
                        <a:t>A Sustainable Price Prediction Model for Airbnb Listings Using Machine Learning and Sentiment Analysis </a:t>
                      </a:r>
                      <a:endParaRPr i="1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1" lang="en-US" sz="2000" u="none" cap="none" strike="noStrike">
                          <a:solidFill>
                            <a:schemeClr val="dk1"/>
                          </a:solidFill>
                        </a:rPr>
                        <a:t>Alharbi ZH. (2023)</a:t>
                      </a:r>
                      <a:endParaRPr i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i="1" lang="en-US" sz="2000" u="none" cap="none" strike="noStrike">
                          <a:solidFill>
                            <a:schemeClr val="dk1"/>
                          </a:solidFill>
                        </a:rPr>
                        <a:t> Price determinants of sharing economy based accommodation rental: A study of listings from 33 cities on Airbnb.com</a:t>
                      </a:r>
                      <a:endParaRPr i="1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i="1" lang="en-US" sz="2000" u="none" cap="none" strike="noStrike">
                          <a:solidFill>
                            <a:schemeClr val="dk1"/>
                          </a:solidFill>
                        </a:rPr>
                        <a:t>Wang, D., &amp; Nicolau, J. L. (2017).</a:t>
                      </a:r>
                      <a:endParaRPr i="1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i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i="1" lang="en-US" sz="2000" u="none" cap="none" strike="noStrike">
                          <a:solidFill>
                            <a:schemeClr val="dk1"/>
                          </a:solidFill>
                        </a:rPr>
                        <a:t>Reviews and price on online platforms: Evidence from sentiment analysis of Airbnb reviews in Boston.</a:t>
                      </a:r>
                      <a:endParaRPr i="1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i="1" lang="en-US" sz="2000" u="none" cap="none" strike="noStrike">
                          <a:solidFill>
                            <a:schemeClr val="dk1"/>
                          </a:solidFill>
                        </a:rPr>
                        <a:t>Lawani, A., Reed, M. R., Mark, T., &amp; Zheng, Y. (2019)</a:t>
                      </a:r>
                      <a:endParaRPr i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4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Method</a:t>
                      </a:r>
                      <a:endParaRPr sz="32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Employed multiple advanced models: Lasso, Ridge, KNN, Decision Tree Regression across 191 countries</a:t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Used OLS and Quantile Regression analysis to analyze 25 variables across 33 cities</a:t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Innovative approach combining regression and sentiment analysis of textual data </a:t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</a:tr>
              <a:tr h="298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Findings</a:t>
                      </a:r>
                      <a:endParaRPr sz="32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Number of beds and guest accommodation capacity consistently ranked as top pricing factors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5 key categories of price predictors: host, property, amenities, rules, reviews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Highlighted importance of comprehensive data approach in price predictions</a:t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g2ff16eae263_0_130"/>
          <p:cNvSpPr txBox="1"/>
          <p:nvPr/>
        </p:nvSpPr>
        <p:spPr>
          <a:xfrm>
            <a:off x="4045950" y="373075"/>
            <a:ext cx="1019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Price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g2ff16eae263_0_124"/>
          <p:cNvGraphicFramePr/>
          <p:nvPr/>
        </p:nvGraphicFramePr>
        <p:xfrm>
          <a:off x="413188" y="179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{0007597F-0096-4072-845F-90E93196B2A7}</a:tableStyleId>
              </a:tblPr>
              <a:tblGrid>
                <a:gridCol w="2768700"/>
                <a:gridCol w="7053300"/>
                <a:gridCol w="7584900"/>
              </a:tblGrid>
              <a:tr h="251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Name</a:t>
                      </a:r>
                      <a:endParaRPr sz="2800" u="none" cap="none" strike="noStrike"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The impacts of quality and quantity attributes of Airbnb hosts on listing performance. </a:t>
                      </a:r>
                      <a:endParaRPr i="1" sz="2800" u="none" cap="none" strike="noStrike">
                        <a:solidFill>
                          <a:schemeClr val="dk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Xie, K. L., &amp; Mao, Z. (2017)</a:t>
                      </a:r>
                      <a:endParaRPr i="1" sz="2800" u="none" cap="none" strike="noStrike">
                        <a:solidFill>
                          <a:schemeClr val="dk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 When guests trust hosts for their words: Host description and trust in sharing economy</a:t>
                      </a:r>
                      <a:endParaRPr i="1" sz="2800" u="none" cap="none" strike="noStrike">
                        <a:solidFill>
                          <a:schemeClr val="dk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ct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i="1" lang="en-US" sz="2800" u="none" cap="none" strike="noStrike">
                          <a:solidFill>
                            <a:schemeClr val="dk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Tussyadiah, I. P., &amp; Park, S. (2018)</a:t>
                      </a:r>
                      <a:endParaRPr sz="2800" u="none" cap="none" strike="noStrike"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</a:tr>
              <a:tr h="151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Method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Gamma-LaPlace Penalties in Clusterings, </a:t>
                      </a:r>
                      <a:r>
                        <a:rPr lang="en-US" sz="2800">
                          <a:solidFill>
                            <a:schemeClr val="dk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Variational Em Expectation-Maximization</a:t>
                      </a:r>
                      <a:endParaRPr sz="2800" u="none" cap="none" strike="noStrike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TOSCA Clustering for foming density based clusters</a:t>
                      </a:r>
                      <a:endParaRPr sz="2800" u="none" cap="none" strike="noStrike"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</a:tr>
              <a:tr h="312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Findings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2 latent traits: host-focused vs property-focused and 4 groups of reviews: neutral, positive, negative, compound</a:t>
                      </a:r>
                      <a:endParaRPr sz="2800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2800" u="none" cap="none" strike="noStrike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Identified </a:t>
                      </a: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30 clusters as the optimal</a:t>
                      </a:r>
                      <a:endParaRPr sz="2800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Price varies significantly even between clusters with close proximity</a:t>
                      </a:r>
                      <a:endParaRPr sz="2800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Key findings: Price is influenced by </a:t>
                      </a: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the</a:t>
                      </a:r>
                      <a:r>
                        <a:rPr lang="en-US" sz="2800">
                          <a:solidFill>
                            <a:srgbClr val="201E21"/>
                          </a:solidFill>
                          <a:latin typeface="Inter Light"/>
                          <a:ea typeface="Inter Light"/>
                          <a:cs typeface="Inter Light"/>
                          <a:sym typeface="Inter Light"/>
                        </a:rPr>
                        <a:t> moderness of the area</a:t>
                      </a:r>
                      <a:endParaRPr sz="2800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201E21"/>
                        </a:solidFill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Inter Light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g2ff16eae263_0_124"/>
          <p:cNvSpPr txBox="1"/>
          <p:nvPr/>
        </p:nvSpPr>
        <p:spPr>
          <a:xfrm>
            <a:off x="4141713" y="279400"/>
            <a:ext cx="1019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201E2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Host 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