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8" r:id="rId5"/>
    <p:sldId id="269" r:id="rId6"/>
    <p:sldId id="270" r:id="rId7"/>
    <p:sldId id="28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825"/>
    <a:srgbClr val="DB5066"/>
    <a:srgbClr val="FF6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>
        <p:guide orient="horz" pos="731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15F19-A8D0-4890-AE33-52ED9632C4E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E547004-E699-45CE-856F-35F5D02E8742}">
      <dgm:prSet phldrT="[텍스트]" custT="1"/>
      <dgm:spPr/>
      <dgm:t>
        <a:bodyPr/>
        <a:lstStyle/>
        <a:p>
          <a:pPr latinLnBrk="1"/>
          <a:r>
            <a:rPr lang="en-US" altLang="ko-KR" sz="1200"/>
            <a:t>NER</a:t>
          </a:r>
          <a:r>
            <a:rPr lang="ko-KR" altLang="en-US" sz="1200"/>
            <a:t>에 대한 최적의 모델을 </a:t>
          </a:r>
          <a:r>
            <a:rPr lang="en-US" altLang="ko-KR" sz="1200"/>
            <a:t>search</a:t>
          </a:r>
          <a:endParaRPr lang="ko-KR" altLang="en-US" sz="1200"/>
        </a:p>
      </dgm:t>
    </dgm:pt>
    <dgm:pt modelId="{E45D8A65-5647-4577-A04D-08104F6D237C}" type="parTrans" cxnId="{D67D9C1D-41B4-4008-A2C7-DBF781EBF9C8}">
      <dgm:prSet/>
      <dgm:spPr/>
      <dgm:t>
        <a:bodyPr/>
        <a:lstStyle/>
        <a:p>
          <a:pPr latinLnBrk="1"/>
          <a:endParaRPr lang="ko-KR" altLang="en-US"/>
        </a:p>
      </dgm:t>
    </dgm:pt>
    <dgm:pt modelId="{694A3FA9-2946-4D68-954E-772EE646FC6C}" type="sibTrans" cxnId="{D67D9C1D-41B4-4008-A2C7-DBF781EBF9C8}">
      <dgm:prSet/>
      <dgm:spPr/>
      <dgm:t>
        <a:bodyPr/>
        <a:lstStyle/>
        <a:p>
          <a:pPr latinLnBrk="1"/>
          <a:endParaRPr lang="ko-KR" altLang="en-US"/>
        </a:p>
      </dgm:t>
    </dgm:pt>
    <dgm:pt modelId="{49F9822F-40D9-4D16-8221-97118AAB2910}">
      <dgm:prSet phldrT="[텍스트]" custT="1"/>
      <dgm:spPr/>
      <dgm:t>
        <a:bodyPr/>
        <a:lstStyle/>
        <a:p>
          <a:pPr latinLnBrk="1"/>
          <a:r>
            <a:rPr lang="ko-KR" altLang="en-US" sz="1200"/>
            <a:t>딥러닝 모델에 대한 경험 축적</a:t>
          </a:r>
        </a:p>
      </dgm:t>
    </dgm:pt>
    <dgm:pt modelId="{51F403C9-F18B-44A6-BADF-7FE2D9F19F80}" type="sibTrans" cxnId="{58B92D86-8D3F-4091-A567-962A395754C9}">
      <dgm:prSet/>
      <dgm:spPr/>
      <dgm:t>
        <a:bodyPr/>
        <a:lstStyle/>
        <a:p>
          <a:pPr latinLnBrk="1"/>
          <a:endParaRPr lang="ko-KR" altLang="en-US"/>
        </a:p>
      </dgm:t>
    </dgm:pt>
    <dgm:pt modelId="{0650FFD7-0747-4738-9FD7-178466036EA4}" type="parTrans" cxnId="{58B92D86-8D3F-4091-A567-962A395754C9}">
      <dgm:prSet/>
      <dgm:spPr/>
      <dgm:t>
        <a:bodyPr/>
        <a:lstStyle/>
        <a:p>
          <a:pPr latinLnBrk="1"/>
          <a:endParaRPr lang="ko-KR" altLang="en-US"/>
        </a:p>
      </dgm:t>
    </dgm:pt>
    <dgm:pt modelId="{D6ACC850-D740-4288-A443-BEF1A3E83162}">
      <dgm:prSet phldrT="[텍스트]" custT="1"/>
      <dgm:spPr/>
      <dgm:t>
        <a:bodyPr/>
        <a:lstStyle/>
        <a:p>
          <a:pPr latinLnBrk="1"/>
          <a:r>
            <a:rPr lang="ko-KR" altLang="en-US" sz="1200"/>
            <a:t>차후 연구에 따른 참고모델 구축</a:t>
          </a:r>
        </a:p>
      </dgm:t>
    </dgm:pt>
    <dgm:pt modelId="{871ABAF1-4EAC-42B9-9385-D1A12BC317D9}" type="sibTrans" cxnId="{4EE94C88-C8EE-4C66-9F23-F46929BED23A}">
      <dgm:prSet/>
      <dgm:spPr/>
      <dgm:t>
        <a:bodyPr/>
        <a:lstStyle/>
        <a:p>
          <a:pPr latinLnBrk="1"/>
          <a:endParaRPr lang="ko-KR" altLang="en-US"/>
        </a:p>
      </dgm:t>
    </dgm:pt>
    <dgm:pt modelId="{15FFDC9C-4CDB-4451-BC18-323759995C66}" type="parTrans" cxnId="{4EE94C88-C8EE-4C66-9F23-F46929BED23A}">
      <dgm:prSet/>
      <dgm:spPr/>
      <dgm:t>
        <a:bodyPr/>
        <a:lstStyle/>
        <a:p>
          <a:pPr latinLnBrk="1"/>
          <a:endParaRPr lang="ko-KR" altLang="en-US"/>
        </a:p>
      </dgm:t>
    </dgm:pt>
    <dgm:pt modelId="{30E5B5F2-3E33-4649-8B8D-46C70464441D}" type="pres">
      <dgm:prSet presAssocID="{CED15F19-A8D0-4890-AE33-52ED9632C4E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0D18593-B74B-45D4-99A5-7C4899B6DE07}" type="pres">
      <dgm:prSet presAssocID="{9E547004-E699-45CE-856F-35F5D02E8742}" presName="Accent1" presStyleCnt="0"/>
      <dgm:spPr/>
    </dgm:pt>
    <dgm:pt modelId="{0FFB002F-B1E5-4C4B-B45A-27D7388EB2E4}" type="pres">
      <dgm:prSet presAssocID="{9E547004-E699-45CE-856F-35F5D02E8742}" presName="Accent" presStyleLbl="node1" presStyleIdx="0" presStyleCnt="3"/>
      <dgm:spPr/>
    </dgm:pt>
    <dgm:pt modelId="{5D8477CE-670B-45FC-BA3F-6027616E5ED6}" type="pres">
      <dgm:prSet presAssocID="{9E547004-E699-45CE-856F-35F5D02E874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920A2C8-8826-4FCB-A545-C896EE57F678}" type="pres">
      <dgm:prSet presAssocID="{49F9822F-40D9-4D16-8221-97118AAB2910}" presName="Accent2" presStyleCnt="0"/>
      <dgm:spPr/>
    </dgm:pt>
    <dgm:pt modelId="{908C0CE1-69A5-4844-A299-95821E982CE6}" type="pres">
      <dgm:prSet presAssocID="{49F9822F-40D9-4D16-8221-97118AAB2910}" presName="Accent" presStyleLbl="node1" presStyleIdx="1" presStyleCnt="3"/>
      <dgm:spPr/>
    </dgm:pt>
    <dgm:pt modelId="{25FF7FE1-DFC1-4A8F-851E-34422432E947}" type="pres">
      <dgm:prSet presAssocID="{49F9822F-40D9-4D16-8221-97118AAB291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126B16A-E45A-4FE1-95CC-4D025703EEA0}" type="pres">
      <dgm:prSet presAssocID="{D6ACC850-D740-4288-A443-BEF1A3E83162}" presName="Accent3" presStyleCnt="0"/>
      <dgm:spPr/>
    </dgm:pt>
    <dgm:pt modelId="{22C8FCDF-2F64-4B47-BC2B-A9C7102DF8DB}" type="pres">
      <dgm:prSet presAssocID="{D6ACC850-D740-4288-A443-BEF1A3E83162}" presName="Accent" presStyleLbl="node1" presStyleIdx="2" presStyleCnt="3"/>
      <dgm:spPr/>
    </dgm:pt>
    <dgm:pt modelId="{A636C716-FBD6-47EB-B5A9-60DE4D7C2EC0}" type="pres">
      <dgm:prSet presAssocID="{D6ACC850-D740-4288-A443-BEF1A3E83162}" presName="Parent3" presStyleLbl="revTx" presStyleIdx="2" presStyleCnt="3" custScaleX="104409">
        <dgm:presLayoutVars>
          <dgm:chMax val="1"/>
          <dgm:chPref val="1"/>
          <dgm:bulletEnabled val="1"/>
        </dgm:presLayoutVars>
      </dgm:prSet>
      <dgm:spPr/>
    </dgm:pt>
  </dgm:ptLst>
  <dgm:cxnLst>
    <dgm:cxn modelId="{D67D9C1D-41B4-4008-A2C7-DBF781EBF9C8}" srcId="{CED15F19-A8D0-4890-AE33-52ED9632C4E5}" destId="{9E547004-E699-45CE-856F-35F5D02E8742}" srcOrd="0" destOrd="0" parTransId="{E45D8A65-5647-4577-A04D-08104F6D237C}" sibTransId="{694A3FA9-2946-4D68-954E-772EE646FC6C}"/>
    <dgm:cxn modelId="{D2D0F450-A2B9-4EEE-8260-171A103DA1F2}" type="presOf" srcId="{49F9822F-40D9-4D16-8221-97118AAB2910}" destId="{25FF7FE1-DFC1-4A8F-851E-34422432E947}" srcOrd="0" destOrd="0" presId="urn:microsoft.com/office/officeart/2009/layout/CircleArrowProcess"/>
    <dgm:cxn modelId="{510B7C7D-2198-45CB-9FCB-6EB2FCE701B7}" type="presOf" srcId="{CED15F19-A8D0-4890-AE33-52ED9632C4E5}" destId="{30E5B5F2-3E33-4649-8B8D-46C70464441D}" srcOrd="0" destOrd="0" presId="urn:microsoft.com/office/officeart/2009/layout/CircleArrowProcess"/>
    <dgm:cxn modelId="{E3A87385-5454-4CF7-86FF-D32333588CFB}" type="presOf" srcId="{D6ACC850-D740-4288-A443-BEF1A3E83162}" destId="{A636C716-FBD6-47EB-B5A9-60DE4D7C2EC0}" srcOrd="0" destOrd="0" presId="urn:microsoft.com/office/officeart/2009/layout/CircleArrowProcess"/>
    <dgm:cxn modelId="{58B92D86-8D3F-4091-A567-962A395754C9}" srcId="{CED15F19-A8D0-4890-AE33-52ED9632C4E5}" destId="{49F9822F-40D9-4D16-8221-97118AAB2910}" srcOrd="1" destOrd="0" parTransId="{0650FFD7-0747-4738-9FD7-178466036EA4}" sibTransId="{51F403C9-F18B-44A6-BADF-7FE2D9F19F80}"/>
    <dgm:cxn modelId="{4EE94C88-C8EE-4C66-9F23-F46929BED23A}" srcId="{CED15F19-A8D0-4890-AE33-52ED9632C4E5}" destId="{D6ACC850-D740-4288-A443-BEF1A3E83162}" srcOrd="2" destOrd="0" parTransId="{15FFDC9C-4CDB-4451-BC18-323759995C66}" sibTransId="{871ABAF1-4EAC-42B9-9385-D1A12BC317D9}"/>
    <dgm:cxn modelId="{B4E1CC89-E68C-4965-AAD2-0C28572C0B86}" type="presOf" srcId="{9E547004-E699-45CE-856F-35F5D02E8742}" destId="{5D8477CE-670B-45FC-BA3F-6027616E5ED6}" srcOrd="0" destOrd="0" presId="urn:microsoft.com/office/officeart/2009/layout/CircleArrowProcess"/>
    <dgm:cxn modelId="{7D4349DB-9064-47B5-988F-86B4C4FD7038}" type="presParOf" srcId="{30E5B5F2-3E33-4649-8B8D-46C70464441D}" destId="{70D18593-B74B-45D4-99A5-7C4899B6DE07}" srcOrd="0" destOrd="0" presId="urn:microsoft.com/office/officeart/2009/layout/CircleArrowProcess"/>
    <dgm:cxn modelId="{FCF9E62F-4C12-4767-891C-F26D4F8A8579}" type="presParOf" srcId="{70D18593-B74B-45D4-99A5-7C4899B6DE07}" destId="{0FFB002F-B1E5-4C4B-B45A-27D7388EB2E4}" srcOrd="0" destOrd="0" presId="urn:microsoft.com/office/officeart/2009/layout/CircleArrowProcess"/>
    <dgm:cxn modelId="{5993328F-66C4-490F-816B-EF9FF25E9FEE}" type="presParOf" srcId="{30E5B5F2-3E33-4649-8B8D-46C70464441D}" destId="{5D8477CE-670B-45FC-BA3F-6027616E5ED6}" srcOrd="1" destOrd="0" presId="urn:microsoft.com/office/officeart/2009/layout/CircleArrowProcess"/>
    <dgm:cxn modelId="{F35C900C-3977-44FE-BCAA-412BD43A5375}" type="presParOf" srcId="{30E5B5F2-3E33-4649-8B8D-46C70464441D}" destId="{E920A2C8-8826-4FCB-A545-C896EE57F678}" srcOrd="2" destOrd="0" presId="urn:microsoft.com/office/officeart/2009/layout/CircleArrowProcess"/>
    <dgm:cxn modelId="{7A90CDCA-F1F7-40BA-9CC2-2AD4DBE861FA}" type="presParOf" srcId="{E920A2C8-8826-4FCB-A545-C896EE57F678}" destId="{908C0CE1-69A5-4844-A299-95821E982CE6}" srcOrd="0" destOrd="0" presId="urn:microsoft.com/office/officeart/2009/layout/CircleArrowProcess"/>
    <dgm:cxn modelId="{FE34DD36-E2DD-40A1-A28B-508F670D2370}" type="presParOf" srcId="{30E5B5F2-3E33-4649-8B8D-46C70464441D}" destId="{25FF7FE1-DFC1-4A8F-851E-34422432E947}" srcOrd="3" destOrd="0" presId="urn:microsoft.com/office/officeart/2009/layout/CircleArrowProcess"/>
    <dgm:cxn modelId="{B9FEA47A-836C-4B94-BD2D-DA7505C27862}" type="presParOf" srcId="{30E5B5F2-3E33-4649-8B8D-46C70464441D}" destId="{D126B16A-E45A-4FE1-95CC-4D025703EEA0}" srcOrd="4" destOrd="0" presId="urn:microsoft.com/office/officeart/2009/layout/CircleArrowProcess"/>
    <dgm:cxn modelId="{DD70E088-8516-4ECB-A8B9-23430E239B1F}" type="presParOf" srcId="{D126B16A-E45A-4FE1-95CC-4D025703EEA0}" destId="{22C8FCDF-2F64-4B47-BC2B-A9C7102DF8DB}" srcOrd="0" destOrd="0" presId="urn:microsoft.com/office/officeart/2009/layout/CircleArrowProcess"/>
    <dgm:cxn modelId="{F676E696-C895-40B8-828E-B56D69F4162A}" type="presParOf" srcId="{30E5B5F2-3E33-4649-8B8D-46C70464441D}" destId="{A636C716-FBD6-47EB-B5A9-60DE4D7C2EC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1A8FA-9346-4CE3-B6EB-D1604D157FF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9155C8C-90C7-4DF7-B358-3146915E1092}">
      <dgm:prSet phldrT="[텍스트]"/>
      <dgm:spPr/>
      <dgm:t>
        <a:bodyPr/>
        <a:lstStyle/>
        <a:p>
          <a:pPr latinLnBrk="1"/>
          <a:r>
            <a:rPr lang="en-US" altLang="ko-KR"/>
            <a:t>CNN</a:t>
          </a:r>
          <a:endParaRPr lang="ko-KR" altLang="en-US"/>
        </a:p>
      </dgm:t>
    </dgm:pt>
    <dgm:pt modelId="{811F3EED-75DF-4214-A3F1-972DDE3953E9}" type="parTrans" cxnId="{BB3069EA-801A-46E8-919E-4ED3EA6AF5F4}">
      <dgm:prSet/>
      <dgm:spPr/>
      <dgm:t>
        <a:bodyPr/>
        <a:lstStyle/>
        <a:p>
          <a:pPr latinLnBrk="1"/>
          <a:endParaRPr lang="ko-KR" altLang="en-US"/>
        </a:p>
      </dgm:t>
    </dgm:pt>
    <dgm:pt modelId="{B28A152E-34FE-4369-B716-5A8249D9D4BD}" type="sibTrans" cxnId="{BB3069EA-801A-46E8-919E-4ED3EA6AF5F4}">
      <dgm:prSet/>
      <dgm:spPr/>
      <dgm:t>
        <a:bodyPr/>
        <a:lstStyle/>
        <a:p>
          <a:pPr latinLnBrk="1"/>
          <a:endParaRPr lang="ko-KR" altLang="en-US"/>
        </a:p>
      </dgm:t>
    </dgm:pt>
    <dgm:pt modelId="{B2FE04B9-04DC-40CD-BB27-B1ECBD5DB25B}">
      <dgm:prSet phldrT="[텍스트]"/>
      <dgm:spPr/>
      <dgm:t>
        <a:bodyPr/>
        <a:lstStyle/>
        <a:p>
          <a:pPr latinLnBrk="1"/>
          <a:r>
            <a:rPr lang="en-US" altLang="ko-KR"/>
            <a:t>RNN</a:t>
          </a:r>
          <a:endParaRPr lang="ko-KR" altLang="en-US"/>
        </a:p>
      </dgm:t>
    </dgm:pt>
    <dgm:pt modelId="{1F781251-1B4F-49B3-9A99-8D6A50A53B05}" type="parTrans" cxnId="{498F0BD7-22F6-45B7-9DDA-75744B3D28C6}">
      <dgm:prSet/>
      <dgm:spPr/>
      <dgm:t>
        <a:bodyPr/>
        <a:lstStyle/>
        <a:p>
          <a:pPr latinLnBrk="1"/>
          <a:endParaRPr lang="ko-KR" altLang="en-US"/>
        </a:p>
      </dgm:t>
    </dgm:pt>
    <dgm:pt modelId="{40ED0F81-A65D-42AB-8F5C-27303CE63C53}" type="sibTrans" cxnId="{498F0BD7-22F6-45B7-9DDA-75744B3D28C6}">
      <dgm:prSet/>
      <dgm:spPr/>
      <dgm:t>
        <a:bodyPr/>
        <a:lstStyle/>
        <a:p>
          <a:pPr latinLnBrk="1"/>
          <a:endParaRPr lang="ko-KR" altLang="en-US"/>
        </a:p>
      </dgm:t>
    </dgm:pt>
    <dgm:pt modelId="{67D1ECB1-B68A-49E9-B890-7941ADC80D1D}">
      <dgm:prSet phldrT="[텍스트]"/>
      <dgm:spPr/>
      <dgm:t>
        <a:bodyPr/>
        <a:lstStyle/>
        <a:p>
          <a:pPr latinLnBrk="1"/>
          <a:r>
            <a:rPr lang="en-US" altLang="ko-KR"/>
            <a:t>LSTM</a:t>
          </a:r>
          <a:endParaRPr lang="ko-KR" altLang="en-US"/>
        </a:p>
      </dgm:t>
    </dgm:pt>
    <dgm:pt modelId="{CA4D937D-6B1E-47C0-B1A2-ACB19073016B}" type="parTrans" cxnId="{5A7B8A39-953B-476C-A8C3-72594CF03294}">
      <dgm:prSet/>
      <dgm:spPr/>
      <dgm:t>
        <a:bodyPr/>
        <a:lstStyle/>
        <a:p>
          <a:pPr latinLnBrk="1"/>
          <a:endParaRPr lang="ko-KR" altLang="en-US"/>
        </a:p>
      </dgm:t>
    </dgm:pt>
    <dgm:pt modelId="{8634368A-EB39-4CA9-A852-AD6488DB1306}" type="sibTrans" cxnId="{5A7B8A39-953B-476C-A8C3-72594CF03294}">
      <dgm:prSet/>
      <dgm:spPr/>
      <dgm:t>
        <a:bodyPr/>
        <a:lstStyle/>
        <a:p>
          <a:pPr latinLnBrk="1"/>
          <a:endParaRPr lang="ko-KR" altLang="en-US"/>
        </a:p>
      </dgm:t>
    </dgm:pt>
    <dgm:pt modelId="{F3235857-0C85-492F-A188-E2159B897254}">
      <dgm:prSet phldrT="[텍스트]"/>
      <dgm:spPr/>
      <dgm:t>
        <a:bodyPr/>
        <a:lstStyle/>
        <a:p>
          <a:pPr latinLnBrk="1"/>
          <a:r>
            <a:rPr lang="en-US" altLang="ko-KR"/>
            <a:t>GRU</a:t>
          </a:r>
          <a:endParaRPr lang="ko-KR" altLang="en-US"/>
        </a:p>
      </dgm:t>
    </dgm:pt>
    <dgm:pt modelId="{1865369C-ACF3-4DE4-AB43-65853916B23A}" type="parTrans" cxnId="{F83CDC19-78A9-46D1-B5AF-6B60350EE0E1}">
      <dgm:prSet/>
      <dgm:spPr/>
      <dgm:t>
        <a:bodyPr/>
        <a:lstStyle/>
        <a:p>
          <a:pPr latinLnBrk="1"/>
          <a:endParaRPr lang="ko-KR" altLang="en-US"/>
        </a:p>
      </dgm:t>
    </dgm:pt>
    <dgm:pt modelId="{E26A56BA-2353-425C-9EC6-6853B2D2CAC1}" type="sibTrans" cxnId="{F83CDC19-78A9-46D1-B5AF-6B60350EE0E1}">
      <dgm:prSet/>
      <dgm:spPr/>
      <dgm:t>
        <a:bodyPr/>
        <a:lstStyle/>
        <a:p>
          <a:pPr latinLnBrk="1"/>
          <a:endParaRPr lang="ko-KR" altLang="en-US"/>
        </a:p>
      </dgm:t>
    </dgm:pt>
    <dgm:pt modelId="{C9957C8E-2A28-4FEA-ABF3-239143088E96}" type="pres">
      <dgm:prSet presAssocID="{A381A8FA-9346-4CE3-B6EB-D1604D157FF3}" presName="matrix" presStyleCnt="0">
        <dgm:presLayoutVars>
          <dgm:chMax val="1"/>
          <dgm:dir/>
          <dgm:resizeHandles val="exact"/>
        </dgm:presLayoutVars>
      </dgm:prSet>
      <dgm:spPr/>
    </dgm:pt>
    <dgm:pt modelId="{F453159D-7EC4-4492-9CE5-B35BEECD8983}" type="pres">
      <dgm:prSet presAssocID="{A381A8FA-9346-4CE3-B6EB-D1604D157FF3}" presName="diamond" presStyleLbl="bgShp" presStyleIdx="0" presStyleCnt="1"/>
      <dgm:spPr/>
    </dgm:pt>
    <dgm:pt modelId="{5DCD39E9-D76A-4F47-8523-AA5C569721CC}" type="pres">
      <dgm:prSet presAssocID="{A381A8FA-9346-4CE3-B6EB-D1604D157FF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E7BEAD-DFF0-4848-B618-65B906602A57}" type="pres">
      <dgm:prSet presAssocID="{A381A8FA-9346-4CE3-B6EB-D1604D157FF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4DCD2-40CF-44AB-8579-25B65B2C5E31}" type="pres">
      <dgm:prSet presAssocID="{A381A8FA-9346-4CE3-B6EB-D1604D157FF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B3BD9F-E267-4702-8D38-14333B009A22}" type="pres">
      <dgm:prSet presAssocID="{A381A8FA-9346-4CE3-B6EB-D1604D157FF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83CDC19-78A9-46D1-B5AF-6B60350EE0E1}" srcId="{A381A8FA-9346-4CE3-B6EB-D1604D157FF3}" destId="{F3235857-0C85-492F-A188-E2159B897254}" srcOrd="3" destOrd="0" parTransId="{1865369C-ACF3-4DE4-AB43-65853916B23A}" sibTransId="{E26A56BA-2353-425C-9EC6-6853B2D2CAC1}"/>
    <dgm:cxn modelId="{C7784F28-1AD7-4EC3-BB9C-4FCF965B0AA1}" type="presOf" srcId="{19155C8C-90C7-4DF7-B358-3146915E1092}" destId="{5DCD39E9-D76A-4F47-8523-AA5C569721CC}" srcOrd="0" destOrd="0" presId="urn:microsoft.com/office/officeart/2005/8/layout/matrix3"/>
    <dgm:cxn modelId="{5A7B8A39-953B-476C-A8C3-72594CF03294}" srcId="{A381A8FA-9346-4CE3-B6EB-D1604D157FF3}" destId="{67D1ECB1-B68A-49E9-B890-7941ADC80D1D}" srcOrd="2" destOrd="0" parTransId="{CA4D937D-6B1E-47C0-B1A2-ACB19073016B}" sibTransId="{8634368A-EB39-4CA9-A852-AD6488DB1306}"/>
    <dgm:cxn modelId="{47293565-20B9-47FA-98FB-5BB349627951}" type="presOf" srcId="{A381A8FA-9346-4CE3-B6EB-D1604D157FF3}" destId="{C9957C8E-2A28-4FEA-ABF3-239143088E96}" srcOrd="0" destOrd="0" presId="urn:microsoft.com/office/officeart/2005/8/layout/matrix3"/>
    <dgm:cxn modelId="{96F77372-30A3-434D-BE35-7D42006E5DC3}" type="presOf" srcId="{67D1ECB1-B68A-49E9-B890-7941ADC80D1D}" destId="{FF04DCD2-40CF-44AB-8579-25B65B2C5E31}" srcOrd="0" destOrd="0" presId="urn:microsoft.com/office/officeart/2005/8/layout/matrix3"/>
    <dgm:cxn modelId="{E38B21A4-8E7B-4794-8C76-772B44C0019A}" type="presOf" srcId="{B2FE04B9-04DC-40CD-BB27-B1ECBD5DB25B}" destId="{14E7BEAD-DFF0-4848-B618-65B906602A57}" srcOrd="0" destOrd="0" presId="urn:microsoft.com/office/officeart/2005/8/layout/matrix3"/>
    <dgm:cxn modelId="{498F0BD7-22F6-45B7-9DDA-75744B3D28C6}" srcId="{A381A8FA-9346-4CE3-B6EB-D1604D157FF3}" destId="{B2FE04B9-04DC-40CD-BB27-B1ECBD5DB25B}" srcOrd="1" destOrd="0" parTransId="{1F781251-1B4F-49B3-9A99-8D6A50A53B05}" sibTransId="{40ED0F81-A65D-42AB-8F5C-27303CE63C53}"/>
    <dgm:cxn modelId="{09F90DE1-2A7C-42B3-9821-8E1EE9C25100}" type="presOf" srcId="{F3235857-0C85-492F-A188-E2159B897254}" destId="{79B3BD9F-E267-4702-8D38-14333B009A22}" srcOrd="0" destOrd="0" presId="urn:microsoft.com/office/officeart/2005/8/layout/matrix3"/>
    <dgm:cxn modelId="{BB3069EA-801A-46E8-919E-4ED3EA6AF5F4}" srcId="{A381A8FA-9346-4CE3-B6EB-D1604D157FF3}" destId="{19155C8C-90C7-4DF7-B358-3146915E1092}" srcOrd="0" destOrd="0" parTransId="{811F3EED-75DF-4214-A3F1-972DDE3953E9}" sibTransId="{B28A152E-34FE-4369-B716-5A8249D9D4BD}"/>
    <dgm:cxn modelId="{43EF252B-5070-4C60-932D-F12E8032C816}" type="presParOf" srcId="{C9957C8E-2A28-4FEA-ABF3-239143088E96}" destId="{F453159D-7EC4-4492-9CE5-B35BEECD8983}" srcOrd="0" destOrd="0" presId="urn:microsoft.com/office/officeart/2005/8/layout/matrix3"/>
    <dgm:cxn modelId="{32FAB5FF-CD5A-40FF-BAA7-2DD9AA2E5E77}" type="presParOf" srcId="{C9957C8E-2A28-4FEA-ABF3-239143088E96}" destId="{5DCD39E9-D76A-4F47-8523-AA5C569721CC}" srcOrd="1" destOrd="0" presId="urn:microsoft.com/office/officeart/2005/8/layout/matrix3"/>
    <dgm:cxn modelId="{2E31C3D7-CE83-49D8-B78C-02AA20AFB442}" type="presParOf" srcId="{C9957C8E-2A28-4FEA-ABF3-239143088E96}" destId="{14E7BEAD-DFF0-4848-B618-65B906602A57}" srcOrd="2" destOrd="0" presId="urn:microsoft.com/office/officeart/2005/8/layout/matrix3"/>
    <dgm:cxn modelId="{75ECF13F-A7A6-4F50-A39F-829602F654B9}" type="presParOf" srcId="{C9957C8E-2A28-4FEA-ABF3-239143088E96}" destId="{FF04DCD2-40CF-44AB-8579-25B65B2C5E31}" srcOrd="3" destOrd="0" presId="urn:microsoft.com/office/officeart/2005/8/layout/matrix3"/>
    <dgm:cxn modelId="{A01F2FF9-8B36-49F2-9740-512C7B55E62C}" type="presParOf" srcId="{C9957C8E-2A28-4FEA-ABF3-239143088E96}" destId="{79B3BD9F-E267-4702-8D38-14333B009A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B002F-B1E5-4C4B-B45A-27D7388EB2E4}">
      <dsp:nvSpPr>
        <dsp:cNvPr id="0" name=""/>
        <dsp:cNvSpPr/>
      </dsp:nvSpPr>
      <dsp:spPr>
        <a:xfrm>
          <a:off x="1315484" y="0"/>
          <a:ext cx="2243216" cy="22435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477CE-670B-45FC-BA3F-6027616E5ED6}">
      <dsp:nvSpPr>
        <dsp:cNvPr id="0" name=""/>
        <dsp:cNvSpPr/>
      </dsp:nvSpPr>
      <dsp:spPr>
        <a:xfrm>
          <a:off x="1811309" y="809992"/>
          <a:ext cx="1246512" cy="62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NER</a:t>
          </a:r>
          <a:r>
            <a:rPr lang="ko-KR" altLang="en-US" sz="1200" kern="1200"/>
            <a:t>에 대한 최적의 모델을 </a:t>
          </a:r>
          <a:r>
            <a:rPr lang="en-US" altLang="ko-KR" sz="1200" kern="1200"/>
            <a:t>search</a:t>
          </a:r>
          <a:endParaRPr lang="ko-KR" altLang="en-US" sz="1200" kern="1200"/>
        </a:p>
      </dsp:txBody>
      <dsp:txXfrm>
        <a:off x="1811309" y="809992"/>
        <a:ext cx="1246512" cy="623106"/>
      </dsp:txXfrm>
    </dsp:sp>
    <dsp:sp modelId="{908C0CE1-69A5-4844-A299-95821E982CE6}">
      <dsp:nvSpPr>
        <dsp:cNvPr id="0" name=""/>
        <dsp:cNvSpPr/>
      </dsp:nvSpPr>
      <dsp:spPr>
        <a:xfrm>
          <a:off x="692439" y="1289090"/>
          <a:ext cx="2243216" cy="22435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7FE1-DFC1-4A8F-851E-34422432E947}">
      <dsp:nvSpPr>
        <dsp:cNvPr id="0" name=""/>
        <dsp:cNvSpPr/>
      </dsp:nvSpPr>
      <dsp:spPr>
        <a:xfrm>
          <a:off x="1190791" y="2106539"/>
          <a:ext cx="1246512" cy="62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/>
            <a:t>딥러닝 모델에 대한 경험 축적</a:t>
          </a:r>
        </a:p>
      </dsp:txBody>
      <dsp:txXfrm>
        <a:off x="1190791" y="2106539"/>
        <a:ext cx="1246512" cy="623106"/>
      </dsp:txXfrm>
    </dsp:sp>
    <dsp:sp modelId="{22C8FCDF-2F64-4B47-BC2B-A9C7102DF8DB}">
      <dsp:nvSpPr>
        <dsp:cNvPr id="0" name=""/>
        <dsp:cNvSpPr/>
      </dsp:nvSpPr>
      <dsp:spPr>
        <a:xfrm>
          <a:off x="1475143" y="2732442"/>
          <a:ext cx="1927270" cy="19280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6C716-FBD6-47EB-B5A9-60DE4D7C2EC0}">
      <dsp:nvSpPr>
        <dsp:cNvPr id="0" name=""/>
        <dsp:cNvSpPr/>
      </dsp:nvSpPr>
      <dsp:spPr>
        <a:xfrm>
          <a:off x="1786779" y="3404951"/>
          <a:ext cx="1301471" cy="62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/>
            <a:t>차후 연구에 따른 참고모델 구축</a:t>
          </a:r>
        </a:p>
      </dsp:txBody>
      <dsp:txXfrm>
        <a:off x="1786779" y="3404951"/>
        <a:ext cx="1301471" cy="623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159D-7EC4-4492-9CE5-B35BEECD8983}">
      <dsp:nvSpPr>
        <dsp:cNvPr id="0" name=""/>
        <dsp:cNvSpPr/>
      </dsp:nvSpPr>
      <dsp:spPr>
        <a:xfrm>
          <a:off x="57412" y="0"/>
          <a:ext cx="3971932" cy="39719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CD39E9-D76A-4F47-8523-AA5C569721CC}">
      <dsp:nvSpPr>
        <dsp:cNvPr id="0" name=""/>
        <dsp:cNvSpPr/>
      </dsp:nvSpPr>
      <dsp:spPr>
        <a:xfrm>
          <a:off x="434746" y="377333"/>
          <a:ext cx="1549053" cy="15490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/>
            <a:t>CNN</a:t>
          </a:r>
          <a:endParaRPr lang="ko-KR" altLang="en-US" sz="3500" kern="1200"/>
        </a:p>
      </dsp:txBody>
      <dsp:txXfrm>
        <a:off x="510365" y="452952"/>
        <a:ext cx="1397815" cy="1397815"/>
      </dsp:txXfrm>
    </dsp:sp>
    <dsp:sp modelId="{14E7BEAD-DFF0-4848-B618-65B906602A57}">
      <dsp:nvSpPr>
        <dsp:cNvPr id="0" name=""/>
        <dsp:cNvSpPr/>
      </dsp:nvSpPr>
      <dsp:spPr>
        <a:xfrm>
          <a:off x="2102957" y="377333"/>
          <a:ext cx="1549053" cy="15490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/>
            <a:t>RNN</a:t>
          </a:r>
          <a:endParaRPr lang="ko-KR" altLang="en-US" sz="3500" kern="1200"/>
        </a:p>
      </dsp:txBody>
      <dsp:txXfrm>
        <a:off x="2178576" y="452952"/>
        <a:ext cx="1397815" cy="1397815"/>
      </dsp:txXfrm>
    </dsp:sp>
    <dsp:sp modelId="{FF04DCD2-40CF-44AB-8579-25B65B2C5E31}">
      <dsp:nvSpPr>
        <dsp:cNvPr id="0" name=""/>
        <dsp:cNvSpPr/>
      </dsp:nvSpPr>
      <dsp:spPr>
        <a:xfrm>
          <a:off x="434746" y="2045544"/>
          <a:ext cx="1549053" cy="15490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/>
            <a:t>LSTM</a:t>
          </a:r>
          <a:endParaRPr lang="ko-KR" altLang="en-US" sz="3500" kern="1200"/>
        </a:p>
      </dsp:txBody>
      <dsp:txXfrm>
        <a:off x="510365" y="2121163"/>
        <a:ext cx="1397815" cy="1397815"/>
      </dsp:txXfrm>
    </dsp:sp>
    <dsp:sp modelId="{79B3BD9F-E267-4702-8D38-14333B009A22}">
      <dsp:nvSpPr>
        <dsp:cNvPr id="0" name=""/>
        <dsp:cNvSpPr/>
      </dsp:nvSpPr>
      <dsp:spPr>
        <a:xfrm>
          <a:off x="2102957" y="2045544"/>
          <a:ext cx="1549053" cy="15490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/>
            <a:t>GRU</a:t>
          </a:r>
          <a:endParaRPr lang="ko-KR" altLang="en-US" sz="3500" kern="1200"/>
        </a:p>
      </dsp:txBody>
      <dsp:txXfrm>
        <a:off x="2178576" y="2121163"/>
        <a:ext cx="1397815" cy="139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4F606-AE6A-4C37-98CE-E0CD7EFAA70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D6ED-0EE5-4587-98F0-C4BBCD10A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3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A1E69-C279-42E6-A23D-80F3227E92AC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198028-FAA2-49BE-AE28-95DC147C78BE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6A95C-9F54-436C-897E-3E24A9698D56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949136-9747-424F-A987-154D5D34D3E4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1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5658F-823E-4707-931D-C103272E581D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8740A-F2F7-4584-A2E5-E37625CB5459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0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994CF6-7077-4E89-8A6B-5347CABAEA26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FA7F27-9DDB-4AB6-8756-4A8CAB088FC2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FC173D-D690-4F7D-89D0-F51C92180126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EAA039-1DCB-4694-A720-C065B021D193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53BAB-1BF3-433D-B465-23284826E9AD}" type="datetime1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51178"/>
            <a:ext cx="12192000" cy="106822"/>
          </a:xfrm>
          <a:prstGeom prst="rect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0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657458" y="6511896"/>
            <a:ext cx="2888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ctbay.iitp.kr/techdb/announce/getDetailPopView.do;jsessionid=ABB35C08992D013245350E4C57A619C0?NOTI_TECH_ID=75J2ZT3SW05JU5Q000&amp;PJT_ID=75IPAS8VL051BVJPJ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38436" y="2967521"/>
            <a:ext cx="9858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            개체명인식에 대한 딥러닝 모델 성능 평가</a:t>
            </a:r>
            <a:endParaRPr lang="en-US" altLang="ko-KR" sz="2800" b="1"/>
          </a:p>
          <a:p>
            <a:r>
              <a:rPr lang="en-US" altLang="ko-KR" sz="2800" b="1"/>
              <a:t>(Deep Learning Model Performance Evaluation for NER) </a:t>
            </a:r>
            <a:endParaRPr lang="ko-KR" altLang="en-US" sz="2800" b="1"/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EB9601B-399B-40A0-AF10-E91C0105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9" y="4534648"/>
            <a:ext cx="2224669" cy="815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68900E-DC3B-4BB2-94F8-10D96B7A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454" y="4795732"/>
            <a:ext cx="2283147" cy="436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E7625-91C6-4E80-9CBF-C73226C64F2C}"/>
              </a:ext>
            </a:extLst>
          </p:cNvPr>
          <p:cNvSpPr txBox="1"/>
          <p:nvPr/>
        </p:nvSpPr>
        <p:spPr>
          <a:xfrm>
            <a:off x="8732926" y="578844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인턴 기간 </a:t>
            </a:r>
            <a:r>
              <a:rPr lang="en-US" altLang="ko-KR" sz="1400"/>
              <a:t>: 19/07/01 ~ 19/08/23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A8948-0B3C-4D48-BDB2-AD7A6038C62D}"/>
              </a:ext>
            </a:extLst>
          </p:cNvPr>
          <p:cNvSpPr txBox="1"/>
          <p:nvPr/>
        </p:nvSpPr>
        <p:spPr>
          <a:xfrm>
            <a:off x="1554155" y="527637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컴퓨터공학 김하연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FE302-6548-4C92-AD4D-5968DBE7355C}"/>
              </a:ext>
            </a:extLst>
          </p:cNvPr>
          <p:cNvSpPr txBox="1"/>
          <p:nvPr/>
        </p:nvSpPr>
        <p:spPr>
          <a:xfrm>
            <a:off x="9981718" y="6096223"/>
            <a:ext cx="162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발표일 </a:t>
            </a:r>
            <a:r>
              <a:rPr lang="en-US" altLang="ko-KR" sz="1400"/>
              <a:t>: 19/08/23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BE610-C872-4FF0-ABC5-209053083985}"/>
              </a:ext>
            </a:extLst>
          </p:cNvPr>
          <p:cNvSpPr txBox="1"/>
          <p:nvPr/>
        </p:nvSpPr>
        <p:spPr>
          <a:xfrm>
            <a:off x="9853376" y="527637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연구소 인턴 김하연</a:t>
            </a:r>
          </a:p>
        </p:txBody>
      </p:sp>
    </p:spTree>
    <p:extLst>
      <p:ext uri="{BB962C8B-B14F-4D97-AF65-F5344CB8AC3E}">
        <p14:creationId xmlns:p14="http://schemas.microsoft.com/office/powerpoint/2010/main" val="30581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E0C9-7361-411B-A941-A19833669240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1BF41-3927-4BD8-9299-5DD22034AF15}"/>
              </a:ext>
            </a:extLst>
          </p:cNvPr>
          <p:cNvSpPr/>
          <p:nvPr/>
        </p:nvSpPr>
        <p:spPr>
          <a:xfrm>
            <a:off x="306602" y="829888"/>
            <a:ext cx="307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4.2. Character + Word Data</a:t>
            </a:r>
            <a:endParaRPr lang="ko-KR" altLang="en-US"/>
          </a:p>
        </p:txBody>
      </p:sp>
      <p:cxnSp>
        <p:nvCxnSpPr>
          <p:cNvPr id="43" name="직선 연결선[R] 21">
            <a:extLst>
              <a:ext uri="{FF2B5EF4-FFF2-40B4-BE49-F238E27FC236}">
                <a16:creationId xmlns:a16="http://schemas.microsoft.com/office/drawing/2014/main" id="{7634FFF6-71FC-4710-BF49-0F5CDB4B7224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D7BB82-0AB8-48F5-9C07-606ED75F4C97}"/>
              </a:ext>
            </a:extLst>
          </p:cNvPr>
          <p:cNvSpPr txBox="1"/>
          <p:nvPr/>
        </p:nvSpPr>
        <p:spPr>
          <a:xfrm>
            <a:off x="796550" y="5843446"/>
            <a:ext cx="553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Character +Word data</a:t>
            </a:r>
            <a:r>
              <a:rPr lang="ko-KR" altLang="en-US">
                <a:solidFill>
                  <a:srgbClr val="FF0000"/>
                </a:solidFill>
              </a:rPr>
              <a:t>에 대한 실험 순서도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3E8F06-2378-4EF2-9198-A4714978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199220"/>
            <a:ext cx="5068586" cy="45042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AB85D-C9C4-4685-911C-C96738D321CA}"/>
              </a:ext>
            </a:extLst>
          </p:cNvPr>
          <p:cNvSpPr/>
          <p:nvPr/>
        </p:nvSpPr>
        <p:spPr>
          <a:xfrm>
            <a:off x="6415141" y="829888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4.2.1. Character Embedding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6F76BF-65B6-4291-822B-912C9F65A676}"/>
              </a:ext>
            </a:extLst>
          </p:cNvPr>
          <p:cNvGrpSpPr/>
          <p:nvPr/>
        </p:nvGrpSpPr>
        <p:grpSpPr>
          <a:xfrm>
            <a:off x="6512268" y="1503140"/>
            <a:ext cx="1848898" cy="885980"/>
            <a:chOff x="5302843" y="0"/>
            <a:chExt cx="1848906" cy="1109343"/>
          </a:xfrm>
          <a:solidFill>
            <a:schemeClr val="accent2"/>
          </a:solidFill>
          <a:scene3d>
            <a:camera prst="orthographicFront"/>
            <a:lightRig rig="flat" dir="t"/>
          </a:scene3d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DE36526-4B31-4177-AFF8-B9EA09061664}"/>
                </a:ext>
              </a:extLst>
            </p:cNvPr>
            <p:cNvSpPr/>
            <p:nvPr/>
          </p:nvSpPr>
          <p:spPr>
            <a:xfrm>
              <a:off x="5302843" y="0"/>
              <a:ext cx="1848906" cy="1109343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사각형: 둥근 모서리 4">
              <a:extLst>
                <a:ext uri="{FF2B5EF4-FFF2-40B4-BE49-F238E27FC236}">
                  <a16:creationId xmlns:a16="http://schemas.microsoft.com/office/drawing/2014/main" id="{637E5657-733E-41B6-8064-C5637A4D79E6}"/>
                </a:ext>
              </a:extLst>
            </p:cNvPr>
            <p:cNvSpPr txBox="1"/>
            <p:nvPr/>
          </p:nvSpPr>
          <p:spPr>
            <a:xfrm>
              <a:off x="5335336" y="32493"/>
              <a:ext cx="1783922" cy="104436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/>
                <a:t>CoNLL –</a:t>
              </a:r>
            </a:p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/>
                <a:t>2003 </a:t>
              </a:r>
              <a:endParaRPr lang="ko-KR" altLang="en-US" sz="24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065A8A-1C49-4C71-8306-9E6DC78BAC83}"/>
              </a:ext>
            </a:extLst>
          </p:cNvPr>
          <p:cNvSpPr txBox="1"/>
          <p:nvPr/>
        </p:nvSpPr>
        <p:spPr>
          <a:xfrm>
            <a:off x="7224682" y="3181276"/>
            <a:ext cx="9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Word</a:t>
            </a:r>
            <a:endParaRPr lang="ko-KR" altLang="en-US" sz="240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879C41-E519-4B58-AE5E-E1D3D6C50C5B}"/>
              </a:ext>
            </a:extLst>
          </p:cNvPr>
          <p:cNvGrpSpPr/>
          <p:nvPr/>
        </p:nvGrpSpPr>
        <p:grpSpPr>
          <a:xfrm>
            <a:off x="6761528" y="3129340"/>
            <a:ext cx="1417311" cy="672051"/>
            <a:chOff x="5302843" y="0"/>
            <a:chExt cx="1848906" cy="1109343"/>
          </a:xfrm>
          <a:solidFill>
            <a:schemeClr val="accent2"/>
          </a:solidFill>
          <a:scene3d>
            <a:camera prst="orthographicFront"/>
            <a:lightRig rig="fla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44D56A8-022B-414C-9508-F9AA10C07479}"/>
                </a:ext>
              </a:extLst>
            </p:cNvPr>
            <p:cNvSpPr/>
            <p:nvPr/>
          </p:nvSpPr>
          <p:spPr>
            <a:xfrm>
              <a:off x="5302843" y="0"/>
              <a:ext cx="1848906" cy="1109343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A107F600-9645-44AD-83AE-FCE817470099}"/>
                </a:ext>
              </a:extLst>
            </p:cNvPr>
            <p:cNvSpPr txBox="1"/>
            <p:nvPr/>
          </p:nvSpPr>
          <p:spPr>
            <a:xfrm>
              <a:off x="5335336" y="32492"/>
              <a:ext cx="1783922" cy="104435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/>
                <a:t>Word</a:t>
              </a:r>
              <a:endParaRPr lang="ko-KR" altLang="en-US" sz="2400" kern="1200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C3335F-AC1B-4A85-BBF8-76F66B9C456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436717" y="2389120"/>
            <a:ext cx="0" cy="7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A9F009-A5D8-4238-8516-AC000CB88DA3}"/>
              </a:ext>
            </a:extLst>
          </p:cNvPr>
          <p:cNvSpPr txBox="1"/>
          <p:nvPr/>
        </p:nvSpPr>
        <p:spPr>
          <a:xfrm>
            <a:off x="10549731" y="3161591"/>
            <a:ext cx="9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Word</a:t>
            </a:r>
            <a:endParaRPr lang="ko-KR" altLang="en-US" sz="240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1D634B-A00A-43DD-B4E8-3EB5EBA8099F}"/>
              </a:ext>
            </a:extLst>
          </p:cNvPr>
          <p:cNvGrpSpPr/>
          <p:nvPr/>
        </p:nvGrpSpPr>
        <p:grpSpPr>
          <a:xfrm>
            <a:off x="10086577" y="3109655"/>
            <a:ext cx="1712495" cy="672051"/>
            <a:chOff x="5302843" y="0"/>
            <a:chExt cx="1848906" cy="1109343"/>
          </a:xfrm>
          <a:solidFill>
            <a:schemeClr val="accent2"/>
          </a:solidFill>
          <a:scene3d>
            <a:camera prst="orthographicFront"/>
            <a:lightRig rig="flat" dir="t"/>
          </a:scene3d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46652A5-FB6E-4017-9B79-0452DDA42FC8}"/>
                </a:ext>
              </a:extLst>
            </p:cNvPr>
            <p:cNvSpPr/>
            <p:nvPr/>
          </p:nvSpPr>
          <p:spPr>
            <a:xfrm>
              <a:off x="5302843" y="0"/>
              <a:ext cx="1848906" cy="1109343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사각형: 둥근 모서리 4">
              <a:extLst>
                <a:ext uri="{FF2B5EF4-FFF2-40B4-BE49-F238E27FC236}">
                  <a16:creationId xmlns:a16="http://schemas.microsoft.com/office/drawing/2014/main" id="{8E61FCFF-B8C6-403C-BD80-930CF68A18B4}"/>
                </a:ext>
              </a:extLst>
            </p:cNvPr>
            <p:cNvSpPr txBox="1"/>
            <p:nvPr/>
          </p:nvSpPr>
          <p:spPr>
            <a:xfrm>
              <a:off x="5335336" y="32492"/>
              <a:ext cx="1783922" cy="104435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/>
                <a:t>Character</a:t>
              </a:r>
              <a:endParaRPr lang="ko-KR" altLang="en-US" sz="2400" kern="1200" dirty="0"/>
            </a:p>
          </p:txBody>
        </p: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280D9DB-EE42-4EB0-8B33-72129C2B1F86}"/>
              </a:ext>
            </a:extLst>
          </p:cNvPr>
          <p:cNvSpPr/>
          <p:nvPr/>
        </p:nvSpPr>
        <p:spPr>
          <a:xfrm>
            <a:off x="8515187" y="3161591"/>
            <a:ext cx="1378478" cy="521382"/>
          </a:xfrm>
          <a:custGeom>
            <a:avLst/>
            <a:gdLst>
              <a:gd name="connsiteX0" fmla="*/ 0 w 900532"/>
              <a:gd name="connsiteY0" fmla="*/ 146899 h 734496"/>
              <a:gd name="connsiteX1" fmla="*/ 533284 w 900532"/>
              <a:gd name="connsiteY1" fmla="*/ 146899 h 734496"/>
              <a:gd name="connsiteX2" fmla="*/ 533284 w 900532"/>
              <a:gd name="connsiteY2" fmla="*/ 0 h 734496"/>
              <a:gd name="connsiteX3" fmla="*/ 900532 w 900532"/>
              <a:gd name="connsiteY3" fmla="*/ 367248 h 734496"/>
              <a:gd name="connsiteX4" fmla="*/ 533284 w 900532"/>
              <a:gd name="connsiteY4" fmla="*/ 734496 h 734496"/>
              <a:gd name="connsiteX5" fmla="*/ 533284 w 900532"/>
              <a:gd name="connsiteY5" fmla="*/ 587597 h 734496"/>
              <a:gd name="connsiteX6" fmla="*/ 0 w 900532"/>
              <a:gd name="connsiteY6" fmla="*/ 587597 h 734496"/>
              <a:gd name="connsiteX7" fmla="*/ 0 w 900532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532" h="734496">
                <a:moveTo>
                  <a:pt x="0" y="146899"/>
                </a:moveTo>
                <a:lnTo>
                  <a:pt x="533284" y="146899"/>
                </a:lnTo>
                <a:lnTo>
                  <a:pt x="533284" y="0"/>
                </a:lnTo>
                <a:lnTo>
                  <a:pt x="900532" y="367248"/>
                </a:lnTo>
                <a:lnTo>
                  <a:pt x="533284" y="734496"/>
                </a:lnTo>
                <a:lnTo>
                  <a:pt x="533284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flat" dir="t"/>
          </a:scene3d>
          <a:sp3d z="-80000" prstMaterial="plastic"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6898" rIns="220348" bIns="146899" numCol="1" spcCol="1270" anchor="ctr" anchorCtr="0">
            <a:noAutofit/>
          </a:bodyPr>
          <a:lstStyle/>
          <a:p>
            <a:pPr marL="0" lvl="0" indent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/>
              <a:t> </a:t>
            </a:r>
            <a:r>
              <a:rPr lang="en-US" altLang="ko-KR" sz="1600" kern="1200"/>
              <a:t>1. extract</a:t>
            </a:r>
            <a:endParaRPr lang="ko-KR" altLang="en-US" sz="1600" kern="12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03ADF8B-3B79-45C1-8BAC-F732F1AB7F27}"/>
              </a:ext>
            </a:extLst>
          </p:cNvPr>
          <p:cNvGrpSpPr/>
          <p:nvPr/>
        </p:nvGrpSpPr>
        <p:grpSpPr>
          <a:xfrm>
            <a:off x="10037457" y="4508091"/>
            <a:ext cx="1840229" cy="1657147"/>
            <a:chOff x="9699595" y="275464"/>
            <a:chExt cx="1840229" cy="1657147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4DE3A2E6-03F3-46B1-AD32-BF5B62FED71F}"/>
                </a:ext>
              </a:extLst>
            </p:cNvPr>
            <p:cNvSpPr/>
            <p:nvPr/>
          </p:nvSpPr>
          <p:spPr>
            <a:xfrm>
              <a:off x="10125694" y="583241"/>
              <a:ext cx="1414130" cy="1349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8B9158-0ED4-48FC-ABED-6473CAF5E4DA}"/>
                </a:ext>
              </a:extLst>
            </p:cNvPr>
            <p:cNvSpPr txBox="1"/>
            <p:nvPr/>
          </p:nvSpPr>
          <p:spPr>
            <a:xfrm>
              <a:off x="9699595" y="102012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84</a:t>
              </a:r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25648A-E1A2-4741-8090-ACF4401A3B3D}"/>
                </a:ext>
              </a:extLst>
            </p:cNvPr>
            <p:cNvSpPr txBox="1"/>
            <p:nvPr/>
          </p:nvSpPr>
          <p:spPr>
            <a:xfrm>
              <a:off x="10565240" y="27546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en-US" altLang="ko-KR" sz="1400"/>
                <a:t>00</a:t>
              </a:r>
              <a:endParaRPr 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2347DFC-B1E9-4F45-B193-0ED24EAC5772}"/>
              </a:ext>
            </a:extLst>
          </p:cNvPr>
          <p:cNvSpPr txBox="1"/>
          <p:nvPr/>
        </p:nvSpPr>
        <p:spPr>
          <a:xfrm>
            <a:off x="10482441" y="5187687"/>
            <a:ext cx="147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Embedding</a:t>
            </a:r>
            <a:r>
              <a:rPr lang="ko-KR" altLang="en-US">
                <a:solidFill>
                  <a:schemeClr val="bg1"/>
                </a:solidFill>
              </a:rPr>
              <a:t>            </a:t>
            </a:r>
            <a:r>
              <a:rPr lang="en-US" altLang="ko-KR">
                <a:solidFill>
                  <a:schemeClr val="bg1"/>
                </a:solidFill>
              </a:rPr>
              <a:t>lookup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EF286-0F0E-4815-A018-B88766AF1983}"/>
              </a:ext>
            </a:extLst>
          </p:cNvPr>
          <p:cNvSpPr txBox="1"/>
          <p:nvPr/>
        </p:nvSpPr>
        <p:spPr>
          <a:xfrm>
            <a:off x="7081582" y="5145724"/>
            <a:ext cx="9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Word</a:t>
            </a:r>
            <a:endParaRPr lang="ko-KR" altLang="en-US" sz="240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926C17-6850-474E-8991-55F07D30B3D8}"/>
              </a:ext>
            </a:extLst>
          </p:cNvPr>
          <p:cNvGrpSpPr/>
          <p:nvPr/>
        </p:nvGrpSpPr>
        <p:grpSpPr>
          <a:xfrm>
            <a:off x="6618428" y="5093788"/>
            <a:ext cx="1712495" cy="672051"/>
            <a:chOff x="5302843" y="0"/>
            <a:chExt cx="1848906" cy="1109343"/>
          </a:xfrm>
          <a:solidFill>
            <a:schemeClr val="accent2"/>
          </a:solidFill>
          <a:scene3d>
            <a:camera prst="orthographicFront"/>
            <a:lightRig rig="flat" dir="t"/>
          </a:scene3d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CAEB575-F51D-44ED-8343-CF802C0186F3}"/>
                </a:ext>
              </a:extLst>
            </p:cNvPr>
            <p:cNvSpPr/>
            <p:nvPr/>
          </p:nvSpPr>
          <p:spPr>
            <a:xfrm>
              <a:off x="5302843" y="0"/>
              <a:ext cx="1848906" cy="1109343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사각형: 둥근 모서리 4">
              <a:extLst>
                <a:ext uri="{FF2B5EF4-FFF2-40B4-BE49-F238E27FC236}">
                  <a16:creationId xmlns:a16="http://schemas.microsoft.com/office/drawing/2014/main" id="{A1D4689F-6BA3-49FA-9FB0-77807BA78A4A}"/>
                </a:ext>
              </a:extLst>
            </p:cNvPr>
            <p:cNvSpPr txBox="1"/>
            <p:nvPr/>
          </p:nvSpPr>
          <p:spPr>
            <a:xfrm>
              <a:off x="5335336" y="32492"/>
              <a:ext cx="1783922" cy="104435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/>
                <a:t>Vector initializer</a:t>
              </a:r>
              <a:endParaRPr lang="ko-KR" altLang="en-US" sz="24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E8EF5C-4D60-4D7D-B359-F562C884E462}"/>
              </a:ext>
            </a:extLst>
          </p:cNvPr>
          <p:cNvGrpSpPr/>
          <p:nvPr/>
        </p:nvGrpSpPr>
        <p:grpSpPr>
          <a:xfrm rot="19883193">
            <a:off x="8592582" y="4173859"/>
            <a:ext cx="1458194" cy="521382"/>
            <a:chOff x="8359585" y="4108174"/>
            <a:chExt cx="1458194" cy="521382"/>
          </a:xfrm>
        </p:grpSpPr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DD66124E-846D-4218-8EC8-8E9402C0B77A}"/>
                </a:ext>
              </a:extLst>
            </p:cNvPr>
            <p:cNvSpPr/>
            <p:nvPr/>
          </p:nvSpPr>
          <p:spPr>
            <a:xfrm>
              <a:off x="8359585" y="4108174"/>
              <a:ext cx="1402240" cy="52138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BDA379-2EDE-455D-9E19-5BC61C46368B}"/>
                </a:ext>
              </a:extLst>
            </p:cNvPr>
            <p:cNvSpPr txBox="1"/>
            <p:nvPr/>
          </p:nvSpPr>
          <p:spPr>
            <a:xfrm>
              <a:off x="8558431" y="4197451"/>
              <a:ext cx="1259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1"/>
                  </a:solidFill>
                </a:rPr>
                <a:t>2. match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ADEBB83A-72A7-45C4-B638-F52A3BC1CB62}"/>
              </a:ext>
            </a:extLst>
          </p:cNvPr>
          <p:cNvSpPr/>
          <p:nvPr/>
        </p:nvSpPr>
        <p:spPr>
          <a:xfrm>
            <a:off x="8649537" y="5143552"/>
            <a:ext cx="1378478" cy="521382"/>
          </a:xfrm>
          <a:custGeom>
            <a:avLst/>
            <a:gdLst>
              <a:gd name="connsiteX0" fmla="*/ 0 w 900532"/>
              <a:gd name="connsiteY0" fmla="*/ 146899 h 734496"/>
              <a:gd name="connsiteX1" fmla="*/ 533284 w 900532"/>
              <a:gd name="connsiteY1" fmla="*/ 146899 h 734496"/>
              <a:gd name="connsiteX2" fmla="*/ 533284 w 900532"/>
              <a:gd name="connsiteY2" fmla="*/ 0 h 734496"/>
              <a:gd name="connsiteX3" fmla="*/ 900532 w 900532"/>
              <a:gd name="connsiteY3" fmla="*/ 367248 h 734496"/>
              <a:gd name="connsiteX4" fmla="*/ 533284 w 900532"/>
              <a:gd name="connsiteY4" fmla="*/ 734496 h 734496"/>
              <a:gd name="connsiteX5" fmla="*/ 533284 w 900532"/>
              <a:gd name="connsiteY5" fmla="*/ 587597 h 734496"/>
              <a:gd name="connsiteX6" fmla="*/ 0 w 900532"/>
              <a:gd name="connsiteY6" fmla="*/ 587597 h 734496"/>
              <a:gd name="connsiteX7" fmla="*/ 0 w 900532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532" h="734496">
                <a:moveTo>
                  <a:pt x="0" y="146899"/>
                </a:moveTo>
                <a:lnTo>
                  <a:pt x="533284" y="146899"/>
                </a:lnTo>
                <a:lnTo>
                  <a:pt x="533284" y="0"/>
                </a:lnTo>
                <a:lnTo>
                  <a:pt x="900532" y="367248"/>
                </a:lnTo>
                <a:lnTo>
                  <a:pt x="533284" y="734496"/>
                </a:lnTo>
                <a:lnTo>
                  <a:pt x="533284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flat" dir="t"/>
          </a:scene3d>
          <a:sp3d z="-80000" prstMaterial="plastic"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6898" rIns="220348" bIns="146899" numCol="1" spcCol="1270" anchor="ctr" anchorCtr="0">
            <a:noAutofit/>
          </a:bodyPr>
          <a:lstStyle/>
          <a:p>
            <a:pPr marL="0" lvl="0" indent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/>
              <a:t>3</a:t>
            </a:r>
            <a:endParaRPr lang="ko-KR" alt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8180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01305-E83A-4961-849A-41CB71FAF0B5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B22-3A78-49A6-8A9C-F6632E6D152D}"/>
              </a:ext>
            </a:extLst>
          </p:cNvPr>
          <p:cNvSpPr txBox="1"/>
          <p:nvPr/>
        </p:nvSpPr>
        <p:spPr>
          <a:xfrm>
            <a:off x="2483411" y="26310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4.2.2. </a:t>
            </a:r>
            <a:r>
              <a:rPr lang="ko-KR" altLang="en-US"/>
              <a:t>학습 모델</a:t>
            </a:r>
          </a:p>
        </p:txBody>
      </p:sp>
      <p:cxnSp>
        <p:nvCxnSpPr>
          <p:cNvPr id="6" name="직선 연결선[R] 21">
            <a:extLst>
              <a:ext uri="{FF2B5EF4-FFF2-40B4-BE49-F238E27FC236}">
                <a16:creationId xmlns:a16="http://schemas.microsoft.com/office/drawing/2014/main" id="{D4889920-5192-46BE-A75E-E37C8593843E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318B20-8464-4A9A-BF6B-D39E65D27C5A}"/>
              </a:ext>
            </a:extLst>
          </p:cNvPr>
          <p:cNvSpPr txBox="1"/>
          <p:nvPr/>
        </p:nvSpPr>
        <p:spPr>
          <a:xfrm>
            <a:off x="63285" y="1314700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CNN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64F05-04A2-45CE-AE3E-9039B4F4FEE9}"/>
              </a:ext>
            </a:extLst>
          </p:cNvPr>
          <p:cNvSpPr txBox="1"/>
          <p:nvPr/>
        </p:nvSpPr>
        <p:spPr>
          <a:xfrm>
            <a:off x="6179977" y="1314700"/>
            <a:ext cx="296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CNN</a:t>
            </a:r>
            <a:r>
              <a:rPr lang="ko-KR" altLang="en-US" sz="2000">
                <a:solidFill>
                  <a:srgbClr val="FF0000"/>
                </a:solidFill>
              </a:rPr>
              <a:t>을 통한 학습과정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FC7D8-1034-4E2F-A277-B131F901F36A}"/>
              </a:ext>
            </a:extLst>
          </p:cNvPr>
          <p:cNvSpPr/>
          <p:nvPr/>
        </p:nvSpPr>
        <p:spPr>
          <a:xfrm>
            <a:off x="6417578" y="1954635"/>
            <a:ext cx="1845570" cy="153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5C6AD-2B93-4682-BF3B-6E82DBDF37A6}"/>
              </a:ext>
            </a:extLst>
          </p:cNvPr>
          <p:cNvSpPr txBox="1"/>
          <p:nvPr/>
        </p:nvSpPr>
        <p:spPr>
          <a:xfrm>
            <a:off x="6740803" y="2260562"/>
            <a:ext cx="143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Character</a:t>
            </a:r>
          </a:p>
          <a:p>
            <a:r>
              <a:rPr lang="en-US" altLang="ko-KR"/>
              <a:t>Embedding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57DA01-0C53-4300-B9E7-7DE8F923412A}"/>
              </a:ext>
            </a:extLst>
          </p:cNvPr>
          <p:cNvSpPr/>
          <p:nvPr/>
        </p:nvSpPr>
        <p:spPr>
          <a:xfrm>
            <a:off x="9077387" y="2397070"/>
            <a:ext cx="1291904" cy="46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368D4-D1EC-43A3-8EB8-FF106CAEA56D}"/>
              </a:ext>
            </a:extLst>
          </p:cNvPr>
          <p:cNvSpPr txBox="1"/>
          <p:nvPr/>
        </p:nvSpPr>
        <p:spPr>
          <a:xfrm>
            <a:off x="9270333" y="2444192"/>
            <a:ext cx="9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193E6-CEA3-4265-84DD-9E26173B4283}"/>
              </a:ext>
            </a:extLst>
          </p:cNvPr>
          <p:cNvSpPr txBox="1"/>
          <p:nvPr/>
        </p:nvSpPr>
        <p:spPr>
          <a:xfrm>
            <a:off x="8481269" y="2485921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41E7266-0F71-4510-BC04-7084573C7DE5}"/>
              </a:ext>
            </a:extLst>
          </p:cNvPr>
          <p:cNvSpPr/>
          <p:nvPr/>
        </p:nvSpPr>
        <p:spPr>
          <a:xfrm>
            <a:off x="8539993" y="3733101"/>
            <a:ext cx="360719" cy="671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54FE5-698D-4A4C-8799-2753852F2720}"/>
              </a:ext>
            </a:extLst>
          </p:cNvPr>
          <p:cNvSpPr txBox="1"/>
          <p:nvPr/>
        </p:nvSpPr>
        <p:spPr>
          <a:xfrm>
            <a:off x="9143999" y="3842158"/>
            <a:ext cx="122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합성곱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5D7CB-F9E1-46B6-A5D3-501ABED2B33F}"/>
              </a:ext>
            </a:extLst>
          </p:cNvPr>
          <p:cNvSpPr txBox="1"/>
          <p:nvPr/>
        </p:nvSpPr>
        <p:spPr>
          <a:xfrm>
            <a:off x="7961152" y="4639112"/>
            <a:ext cx="18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특징을 추출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9AD36B-EBEA-4E80-BBEA-4C2CB4C61B61}"/>
              </a:ext>
            </a:extLst>
          </p:cNvPr>
          <p:cNvCxnSpPr/>
          <p:nvPr/>
        </p:nvCxnSpPr>
        <p:spPr>
          <a:xfrm>
            <a:off x="8665828" y="5008444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2087FC-850B-40E3-A2E7-F89DEDB8E90C}"/>
              </a:ext>
            </a:extLst>
          </p:cNvPr>
          <p:cNvCxnSpPr/>
          <p:nvPr/>
        </p:nvCxnSpPr>
        <p:spPr>
          <a:xfrm>
            <a:off x="8665828" y="5553512"/>
            <a:ext cx="85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E2DBAD-94B4-4BA5-9285-BBE2B0D9F821}"/>
              </a:ext>
            </a:extLst>
          </p:cNvPr>
          <p:cNvSpPr txBox="1"/>
          <p:nvPr/>
        </p:nvSpPr>
        <p:spPr>
          <a:xfrm>
            <a:off x="9597005" y="5280979"/>
            <a:ext cx="244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Word embedding </a:t>
            </a:r>
            <a:r>
              <a:rPr lang="ko-KR" altLang="en-US"/>
              <a:t>과 </a:t>
            </a:r>
            <a:r>
              <a:rPr lang="en-US" altLang="ko-KR"/>
              <a:t>concat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4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01305-E83A-4961-849A-41CB71FAF0B5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B22-3A78-49A6-8A9C-F6632E6D152D}"/>
              </a:ext>
            </a:extLst>
          </p:cNvPr>
          <p:cNvSpPr txBox="1"/>
          <p:nvPr/>
        </p:nvSpPr>
        <p:spPr>
          <a:xfrm>
            <a:off x="2483411" y="26310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4.2.3. </a:t>
            </a:r>
            <a:r>
              <a:rPr lang="ko-KR" altLang="en-US"/>
              <a:t>실험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22BAE-C8E2-46BF-AD37-5216A83E408F}"/>
              </a:ext>
            </a:extLst>
          </p:cNvPr>
          <p:cNvSpPr txBox="1"/>
          <p:nvPr/>
        </p:nvSpPr>
        <p:spPr>
          <a:xfrm>
            <a:off x="453004" y="1233182"/>
            <a:ext cx="64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Word data</a:t>
            </a:r>
            <a:r>
              <a:rPr lang="ko-KR" altLang="en-US"/>
              <a:t>에 대한 실험 방식과 동일하게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2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FF8BD-B0DA-49F9-B899-97753CDE130A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  론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3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FF8BD-B0DA-49F9-B899-97753CDE130A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참고 문헌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2F39A-DE93-435D-A7FB-4764260B3188}"/>
              </a:ext>
            </a:extLst>
          </p:cNvPr>
          <p:cNvSpPr txBox="1"/>
          <p:nvPr/>
        </p:nvSpPr>
        <p:spPr>
          <a:xfrm>
            <a:off x="679508" y="906011"/>
            <a:ext cx="56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2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35335" y="3033760"/>
            <a:ext cx="573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6597"/>
            <a:ext cx="150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77824" y="609316"/>
            <a:ext cx="507502" cy="376397"/>
            <a:chOff x="5548842" y="2334627"/>
            <a:chExt cx="507502" cy="37639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548842" y="233462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48842" y="246628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48842" y="2597939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896450" y="233462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896450" y="246628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96450" y="2597939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18514" y="1205897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인턴쉽 타임라인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83D53-613B-4479-9089-1C3CD59BBB75}"/>
              </a:ext>
            </a:extLst>
          </p:cNvPr>
          <p:cNvSpPr txBox="1"/>
          <p:nvPr/>
        </p:nvSpPr>
        <p:spPr>
          <a:xfrm>
            <a:off x="1318514" y="1544451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이론적 배경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3688A-7E27-4BAD-BDFA-B92A1697C610}"/>
              </a:ext>
            </a:extLst>
          </p:cNvPr>
          <p:cNvSpPr txBox="1"/>
          <p:nvPr/>
        </p:nvSpPr>
        <p:spPr>
          <a:xfrm>
            <a:off x="1457851" y="1886658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2.1. NER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028E6-CCE7-493C-8225-28E56D94BD37}"/>
              </a:ext>
            </a:extLst>
          </p:cNvPr>
          <p:cNvSpPr txBox="1"/>
          <p:nvPr/>
        </p:nvSpPr>
        <p:spPr>
          <a:xfrm>
            <a:off x="1318514" y="2599968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목적 및 기대 효과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F6E4C-45C0-4E38-A2E3-C090C186EB58}"/>
              </a:ext>
            </a:extLst>
          </p:cNvPr>
          <p:cNvSpPr txBox="1"/>
          <p:nvPr/>
        </p:nvSpPr>
        <p:spPr>
          <a:xfrm>
            <a:off x="1318514" y="2915356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DAA8D-4B06-432E-A5BD-8AAE88A315C5}"/>
              </a:ext>
            </a:extLst>
          </p:cNvPr>
          <p:cNvSpPr txBox="1"/>
          <p:nvPr/>
        </p:nvSpPr>
        <p:spPr>
          <a:xfrm>
            <a:off x="1457851" y="3421710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4.2. Word Data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23DD8-9CDB-4161-BB5B-4619ED712845}"/>
              </a:ext>
            </a:extLst>
          </p:cNvPr>
          <p:cNvSpPr txBox="1"/>
          <p:nvPr/>
        </p:nvSpPr>
        <p:spPr>
          <a:xfrm>
            <a:off x="1708485" y="3680011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4.2.1. Word Embedding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161DA-3DD2-4F08-B09B-A81BB91BA29D}"/>
              </a:ext>
            </a:extLst>
          </p:cNvPr>
          <p:cNvSpPr txBox="1"/>
          <p:nvPr/>
        </p:nvSpPr>
        <p:spPr>
          <a:xfrm>
            <a:off x="1708485" y="3943244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4.2.2.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모델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04F33-9D1D-4A6C-AD4B-F5E15C59B5C6}"/>
              </a:ext>
            </a:extLst>
          </p:cNvPr>
          <p:cNvSpPr txBox="1"/>
          <p:nvPr/>
        </p:nvSpPr>
        <p:spPr>
          <a:xfrm>
            <a:off x="1457851" y="4541650"/>
            <a:ext cx="365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4.3. Character + Word Data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4897C3-CE3D-45BE-811C-BDE72D9C187C}"/>
              </a:ext>
            </a:extLst>
          </p:cNvPr>
          <p:cNvSpPr txBox="1"/>
          <p:nvPr/>
        </p:nvSpPr>
        <p:spPr>
          <a:xfrm>
            <a:off x="1708485" y="4791562"/>
            <a:ext cx="393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4.3.1. Character Embedding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E9DB8-2286-4646-8C4C-656D1A6E583F}"/>
              </a:ext>
            </a:extLst>
          </p:cNvPr>
          <p:cNvSpPr txBox="1"/>
          <p:nvPr/>
        </p:nvSpPr>
        <p:spPr>
          <a:xfrm>
            <a:off x="1708485" y="5054300"/>
            <a:ext cx="393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4.3.2.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학습 모델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B87989-F806-4B74-92CE-A075E2C4425C}"/>
              </a:ext>
            </a:extLst>
          </p:cNvPr>
          <p:cNvSpPr txBox="1"/>
          <p:nvPr/>
        </p:nvSpPr>
        <p:spPr>
          <a:xfrm>
            <a:off x="1708485" y="4201545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4.2.3.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결과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9B367-F7F4-4EAE-B998-3D6F0EA9669C}"/>
              </a:ext>
            </a:extLst>
          </p:cNvPr>
          <p:cNvSpPr txBox="1"/>
          <p:nvPr/>
        </p:nvSpPr>
        <p:spPr>
          <a:xfrm>
            <a:off x="1708485" y="5308200"/>
            <a:ext cx="268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4.3.3.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결과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06630-2B55-4293-99AA-A15975D86A4C}"/>
              </a:ext>
            </a:extLst>
          </p:cNvPr>
          <p:cNvSpPr txBox="1"/>
          <p:nvPr/>
        </p:nvSpPr>
        <p:spPr>
          <a:xfrm>
            <a:off x="1318514" y="5692143"/>
            <a:ext cx="365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결론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C05F57-6A8C-4511-922C-3EF260D31128}"/>
              </a:ext>
            </a:extLst>
          </p:cNvPr>
          <p:cNvSpPr txBox="1"/>
          <p:nvPr/>
        </p:nvSpPr>
        <p:spPr>
          <a:xfrm>
            <a:off x="1318514" y="6053626"/>
            <a:ext cx="365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6. </a:t>
            </a:r>
            <a:r>
              <a: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참고 문헌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3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75" y="216942"/>
            <a:ext cx="316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인턴쉽 타임라인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742E04E-738C-4594-85BB-6E65DEA9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5" y="968355"/>
            <a:ext cx="11946280" cy="49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E0C9-7361-411B-A941-A19833669240}"/>
              </a:ext>
            </a:extLst>
          </p:cNvPr>
          <p:cNvSpPr txBox="1"/>
          <p:nvPr/>
        </p:nvSpPr>
        <p:spPr>
          <a:xfrm>
            <a:off x="45975" y="216942"/>
            <a:ext cx="316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이론적 배경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95B23-628C-41BE-B5EB-B812570DFF9E}"/>
              </a:ext>
            </a:extLst>
          </p:cNvPr>
          <p:cNvSpPr txBox="1"/>
          <p:nvPr/>
        </p:nvSpPr>
        <p:spPr>
          <a:xfrm>
            <a:off x="2483411" y="26310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2.1. NER (Name Entity Recognition)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611CF-C418-419D-95D2-43A1C37980A4}"/>
              </a:ext>
            </a:extLst>
          </p:cNvPr>
          <p:cNvSpPr txBox="1"/>
          <p:nvPr/>
        </p:nvSpPr>
        <p:spPr>
          <a:xfrm>
            <a:off x="531469" y="1212421"/>
            <a:ext cx="4997683" cy="539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Subtask of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Predefined category(</a:t>
            </a:r>
            <a:r>
              <a:rPr lang="ko-KR" altLang="en-US" dirty="0"/>
              <a:t>지명</a:t>
            </a:r>
            <a:r>
              <a:rPr lang="en-US" altLang="ko-KR" dirty="0"/>
              <a:t>,</a:t>
            </a:r>
            <a:r>
              <a:rPr lang="ko-KR" altLang="en-US" dirty="0"/>
              <a:t> 위치</a:t>
            </a:r>
            <a:r>
              <a:rPr lang="en-US" altLang="ko-KR" dirty="0"/>
              <a:t>,</a:t>
            </a:r>
            <a:r>
              <a:rPr lang="ko-KR" altLang="en-US" dirty="0"/>
              <a:t> 사람 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classify</a:t>
            </a:r>
            <a:r>
              <a:rPr lang="en-US" altLang="ko-KR" dirty="0"/>
              <a:t> </a:t>
            </a:r>
            <a:r>
              <a:rPr lang="ko-KR" altLang="en-US"/>
              <a:t>하는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최근에는 </a:t>
            </a:r>
            <a:r>
              <a:rPr lang="en-US" altLang="ko-KR">
                <a:solidFill>
                  <a:srgbClr val="FF0000"/>
                </a:solidFill>
              </a:rPr>
              <a:t>Deep Learning </a:t>
            </a:r>
            <a:r>
              <a:rPr lang="ko-KR" altLang="en-US"/>
              <a:t>기술을 이용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 of </a:t>
            </a:r>
            <a:r>
              <a:rPr lang="en-US"/>
              <a:t>NER: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summarizing resumes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Simplifying </a:t>
            </a:r>
            <a:r>
              <a:rPr lang="en-US"/>
              <a:t>customer supports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Example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i="1" dirty="0"/>
              <a:t>“</a:t>
            </a:r>
            <a:r>
              <a:rPr lang="en-US" altLang="ko-KR" b="1" i="1" dirty="0">
                <a:highlight>
                  <a:srgbClr val="C0C0C0"/>
                </a:highlight>
              </a:rPr>
              <a:t>Apple</a:t>
            </a:r>
            <a:r>
              <a:rPr lang="en-US" altLang="ko-KR" b="1" i="1" dirty="0"/>
              <a:t> CEO </a:t>
            </a:r>
            <a:r>
              <a:rPr lang="en-US" altLang="ko-KR" b="1" i="1" dirty="0">
                <a:highlight>
                  <a:srgbClr val="808000"/>
                </a:highlight>
              </a:rPr>
              <a:t>Tim Cook </a:t>
            </a:r>
            <a:r>
              <a:rPr lang="en-US" altLang="ko-KR" b="1" i="1" dirty="0"/>
              <a:t>introduces 2 new, larger iPhones, Smart watch at </a:t>
            </a:r>
            <a:r>
              <a:rPr lang="en-US" altLang="ko-KR" b="1" i="1" dirty="0">
                <a:highlight>
                  <a:srgbClr val="008080"/>
                </a:highlight>
              </a:rPr>
              <a:t>Cupertino</a:t>
            </a:r>
            <a:r>
              <a:rPr lang="en-US" altLang="ko-KR" b="1" i="1" dirty="0"/>
              <a:t> </a:t>
            </a:r>
            <a:r>
              <a:rPr lang="en-US" altLang="ko-KR" b="1" i="1" dirty="0">
                <a:highlight>
                  <a:srgbClr val="C0C0C0"/>
                </a:highlight>
              </a:rPr>
              <a:t>Flint Center</a:t>
            </a:r>
            <a:r>
              <a:rPr lang="en-US" altLang="ko-KR" b="1" i="1" dirty="0"/>
              <a:t> Event”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C0C0C0"/>
                </a:highlight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8080"/>
                </a:highlight>
              </a:rPr>
              <a:t>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808000"/>
                </a:highlight>
              </a:rPr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cxnSp>
        <p:nvCxnSpPr>
          <p:cNvPr id="7" name="직선 연결선[R] 21">
            <a:extLst>
              <a:ext uri="{FF2B5EF4-FFF2-40B4-BE49-F238E27FC236}">
                <a16:creationId xmlns:a16="http://schemas.microsoft.com/office/drawing/2014/main" id="{A1F99CF9-769B-4496-83D4-BB100643ACD8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6C30CA-E0E6-41B2-8FC8-C65D89CB20A6}"/>
              </a:ext>
            </a:extLst>
          </p:cNvPr>
          <p:cNvSpPr txBox="1"/>
          <p:nvPr/>
        </p:nvSpPr>
        <p:spPr>
          <a:xfrm>
            <a:off x="6244044" y="1342132"/>
            <a:ext cx="470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딥러닝을 이용한 국내 관련 기술 동향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38581-E60C-4E4F-A5F4-7BB3BCBA3C7C}"/>
              </a:ext>
            </a:extLst>
          </p:cNvPr>
          <p:cNvSpPr txBox="1"/>
          <p:nvPr/>
        </p:nvSpPr>
        <p:spPr>
          <a:xfrm>
            <a:off x="6104462" y="2247787"/>
            <a:ext cx="5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▶ </a:t>
            </a:r>
            <a:r>
              <a:rPr lang="en-US" altLang="ko-KR" sz="1200"/>
              <a:t> LSTM </a:t>
            </a:r>
            <a:r>
              <a:rPr lang="ko-KR" altLang="en-US" sz="1200"/>
              <a:t>구조를 활용한 채권 데이터의 예측에 관한 연구</a:t>
            </a:r>
            <a:r>
              <a:rPr lang="en-US" altLang="ko-KR" sz="1200"/>
              <a:t>(</a:t>
            </a:r>
            <a:r>
              <a:rPr lang="ko-KR" altLang="en-US" sz="1200"/>
              <a:t>심규대</a:t>
            </a:r>
            <a:r>
              <a:rPr lang="en-US" altLang="ko-KR" sz="1200"/>
              <a:t>, </a:t>
            </a:r>
            <a:r>
              <a:rPr lang="ko-KR" altLang="en-US" sz="1200"/>
              <a:t>석준희 </a:t>
            </a:r>
            <a:r>
              <a:rPr lang="en-US" altLang="ko-KR" sz="1200"/>
              <a:t>/ </a:t>
            </a:r>
            <a:r>
              <a:rPr lang="ko-KR" altLang="en-US" sz="1200"/>
              <a:t>한국통신학회 학술대회논문집 </a:t>
            </a:r>
            <a:r>
              <a:rPr lang="en-US" altLang="ko-KR" sz="1200"/>
              <a:t>, 2018.1)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552CDD-0DDB-4CC7-BEF0-D0F39273F8F6}"/>
              </a:ext>
            </a:extLst>
          </p:cNvPr>
          <p:cNvSpPr/>
          <p:nvPr/>
        </p:nvSpPr>
        <p:spPr>
          <a:xfrm>
            <a:off x="6104462" y="1724567"/>
            <a:ext cx="6554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▶</a:t>
            </a:r>
            <a:r>
              <a:rPr lang="en-US" altLang="ko-KR" sz="1200"/>
              <a:t> </a:t>
            </a:r>
            <a:r>
              <a:rPr lang="ko-KR" altLang="en-US" sz="1200"/>
              <a:t>식품 도메인 개체명 인식을 위한 문자 기반 </a:t>
            </a:r>
            <a:r>
              <a:rPr lang="en-US" altLang="ko-KR" sz="1200"/>
              <a:t>LSTM CRF</a:t>
            </a:r>
            <a:br>
              <a:rPr lang="ko-KR" altLang="en-US" sz="1200"/>
            </a:br>
            <a:r>
              <a:rPr lang="ko-KR" altLang="en-US" sz="1200"/>
              <a:t>    </a:t>
            </a:r>
            <a:r>
              <a:rPr lang="en-US" altLang="ko-KR" sz="1200"/>
              <a:t>(</a:t>
            </a:r>
            <a:r>
              <a:rPr lang="ko-KR" altLang="en-US" sz="1200"/>
              <a:t>민진우</a:t>
            </a:r>
            <a:r>
              <a:rPr lang="en-US" altLang="ko-KR" sz="1200"/>
              <a:t>, </a:t>
            </a:r>
            <a:r>
              <a:rPr lang="ko-KR" altLang="en-US" sz="1200"/>
              <a:t>오효정</a:t>
            </a:r>
            <a:r>
              <a:rPr lang="en-US" altLang="ko-KR" sz="1200"/>
              <a:t>, </a:t>
            </a:r>
            <a:r>
              <a:rPr lang="ko-KR" altLang="en-US" sz="1200"/>
              <a:t>나승훈 </a:t>
            </a:r>
            <a:r>
              <a:rPr lang="en-US" altLang="ko-KR" sz="1200"/>
              <a:t>/ </a:t>
            </a:r>
            <a:r>
              <a:rPr lang="ko-KR" altLang="en-US" sz="1200"/>
              <a:t>한국정보과학회 학술발표논문집 </a:t>
            </a:r>
            <a:r>
              <a:rPr lang="en-US" altLang="ko-KR" sz="1200"/>
              <a:t>, 2016.12)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9641C-030A-410B-966D-B3972E2F8D46}"/>
              </a:ext>
            </a:extLst>
          </p:cNvPr>
          <p:cNvSpPr/>
          <p:nvPr/>
        </p:nvSpPr>
        <p:spPr>
          <a:xfrm>
            <a:off x="6104462" y="2762461"/>
            <a:ext cx="6413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▶</a:t>
            </a:r>
            <a:r>
              <a:rPr lang="en-US" altLang="ko-KR" sz="1200"/>
              <a:t> Bidirectional LSTM-Attention </a:t>
            </a:r>
            <a:r>
              <a:rPr lang="ko-KR" altLang="en-US" sz="1200"/>
              <a:t>기반 한국어 게시글 내용 분류에 관한 연구</a:t>
            </a:r>
            <a:br>
              <a:rPr lang="ko-KR" altLang="en-US" sz="1200"/>
            </a:br>
            <a:r>
              <a:rPr lang="ko-KR" altLang="en-US" sz="1200"/>
              <a:t>  </a:t>
            </a:r>
            <a:r>
              <a:rPr lang="en-US" altLang="ko-KR" sz="1200"/>
              <a:t>(</a:t>
            </a:r>
            <a:r>
              <a:rPr lang="ko-KR" altLang="en-US" sz="1200"/>
              <a:t>정혜선</a:t>
            </a:r>
            <a:r>
              <a:rPr lang="en-US" altLang="ko-KR" sz="1200"/>
              <a:t>, </a:t>
            </a:r>
            <a:r>
              <a:rPr lang="ko-KR" altLang="en-US" sz="1200"/>
              <a:t>박유경</a:t>
            </a:r>
            <a:r>
              <a:rPr lang="en-US" altLang="ko-KR" sz="1200"/>
              <a:t>, </a:t>
            </a:r>
            <a:r>
              <a:rPr lang="ko-KR" altLang="en-US" sz="1200"/>
              <a:t>이치욱</a:t>
            </a:r>
            <a:r>
              <a:rPr lang="en-US" altLang="ko-KR" sz="1200"/>
              <a:t>, </a:t>
            </a:r>
            <a:r>
              <a:rPr lang="ko-KR" altLang="en-US" sz="1200"/>
              <a:t>구명완</a:t>
            </a:r>
            <a:r>
              <a:rPr lang="en-US" altLang="ko-KR" sz="1200"/>
              <a:t>/</a:t>
            </a:r>
            <a:r>
              <a:rPr lang="ko-KR" altLang="en-US" sz="1200"/>
              <a:t>한국정보과학회 학술발표논문집 </a:t>
            </a:r>
            <a:r>
              <a:rPr lang="en-US" altLang="ko-KR" sz="1200"/>
              <a:t>, 2018.6)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69F09-0FB1-43A7-ABE4-B316E35E6F02}"/>
              </a:ext>
            </a:extLst>
          </p:cNvPr>
          <p:cNvSpPr txBox="1"/>
          <p:nvPr/>
        </p:nvSpPr>
        <p:spPr>
          <a:xfrm>
            <a:off x="6244044" y="3821215"/>
            <a:ext cx="338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의료 산업 관련 기술 동향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FFDE6-F5EB-4660-9DDD-6796254E0064}"/>
              </a:ext>
            </a:extLst>
          </p:cNvPr>
          <p:cNvSpPr/>
          <p:nvPr/>
        </p:nvSpPr>
        <p:spPr>
          <a:xfrm>
            <a:off x="6104462" y="4221326"/>
            <a:ext cx="6554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▶ 기계학습을 이용한 의료도메인 개체명 인식기술</a:t>
            </a:r>
            <a:r>
              <a:rPr lang="en-US" altLang="ko-KR" sz="1000"/>
              <a:t>(</a:t>
            </a:r>
            <a:r>
              <a:rPr lang="en-US" altLang="ko-KR" sz="1000">
                <a:hlinkClick r:id="rId2"/>
              </a:rPr>
              <a:t>https://ictbay.iitp.kr/techdb/announce/getDetailPopView.do;jsessionid=ABB35C08992D013245350E</a:t>
            </a:r>
          </a:p>
          <a:p>
            <a:r>
              <a:rPr lang="en-US" altLang="ko-KR" sz="1000">
                <a:hlinkClick r:id="rId2"/>
              </a:rPr>
              <a:t>4C57A619C0?NOTI_TECH_ID=75J2ZT3SW05JU5Q000&amp;PJT_ID=75IPAS8VL051BVJPJ0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D7E213-6CE0-4E76-9C81-ABBFD391DD91}"/>
              </a:ext>
            </a:extLst>
          </p:cNvPr>
          <p:cNvSpPr/>
          <p:nvPr/>
        </p:nvSpPr>
        <p:spPr>
          <a:xfrm>
            <a:off x="6104462" y="4807373"/>
            <a:ext cx="6554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▶ 관동맥 시술 기록 내 개체명 인식 평가 </a:t>
            </a:r>
            <a:r>
              <a:rPr lang="en-US" altLang="ko-KR" sz="1200"/>
              <a:t>(</a:t>
            </a:r>
            <a:r>
              <a:rPr lang="ko-KR" altLang="en-US" sz="1200"/>
              <a:t>대한의료정보학회</a:t>
            </a:r>
            <a:r>
              <a:rPr lang="en-US" altLang="ko-KR" sz="1200"/>
              <a:t>/</a:t>
            </a:r>
            <a:r>
              <a:rPr lang="ko-KR" altLang="en-US" sz="1200"/>
              <a:t>춘계</a:t>
            </a:r>
            <a:r>
              <a:rPr lang="en-US" altLang="ko-KR" sz="1200"/>
              <a:t>, 2019)</a:t>
            </a:r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D2A76F-CA72-4075-B2EC-6AD17F981A9B}"/>
              </a:ext>
            </a:extLst>
          </p:cNvPr>
          <p:cNvSpPr/>
          <p:nvPr/>
        </p:nvSpPr>
        <p:spPr>
          <a:xfrm>
            <a:off x="6104462" y="5132211"/>
            <a:ext cx="6554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▶ </a:t>
            </a:r>
            <a:r>
              <a:rPr lang="en-US" altLang="ko-KR" sz="1200"/>
              <a:t>Amazon Comprehend Medical (</a:t>
            </a:r>
            <a:r>
              <a:rPr lang="ko-KR" altLang="en-US" sz="1200"/>
              <a:t>의학 문서를 위한 자연어 처리 서비스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561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E0C9-7361-411B-A941-A19833669240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목적 및 기대효과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0DECF-228F-4F9A-B56A-5BA7813D7169}"/>
              </a:ext>
            </a:extLst>
          </p:cNvPr>
          <p:cNvSpPr txBox="1"/>
          <p:nvPr/>
        </p:nvSpPr>
        <p:spPr>
          <a:xfrm>
            <a:off x="112234" y="2164395"/>
            <a:ext cx="750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기존의 연구에서는 다양한 순환 신경망 모델에 대한 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ko-KR" altLang="en-US" sz="1600">
                <a:solidFill>
                  <a:srgbClr val="FF0000"/>
                </a:solidFill>
              </a:rPr>
              <a:t>성능 비교 연구가 부족 </a:t>
            </a:r>
            <a:r>
              <a:rPr lang="en-US" altLang="ko-KR" sz="1600">
                <a:solidFill>
                  <a:srgbClr val="FF0000"/>
                </a:solidFill>
              </a:rPr>
              <a:t>!!!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827EF-5A0E-4499-B6A1-04CC020C05AB}"/>
              </a:ext>
            </a:extLst>
          </p:cNvPr>
          <p:cNvSpPr txBox="1"/>
          <p:nvPr/>
        </p:nvSpPr>
        <p:spPr>
          <a:xfrm>
            <a:off x="1173360" y="3512471"/>
            <a:ext cx="473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다양한 </a:t>
            </a:r>
            <a:r>
              <a:rPr lang="ko-KR" altLang="en-US">
                <a:solidFill>
                  <a:srgbClr val="FF0000"/>
                </a:solidFill>
              </a:rPr>
              <a:t>순환 신경망 모델</a:t>
            </a:r>
            <a:r>
              <a:rPr lang="ko-KR" altLang="en-US"/>
              <a:t>에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/>
              <a:t>대한 성능 평가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9A77D-1655-4BD2-8D2F-F041FE8B1BBC}"/>
              </a:ext>
            </a:extLst>
          </p:cNvPr>
          <p:cNvSpPr txBox="1"/>
          <p:nvPr/>
        </p:nvSpPr>
        <p:spPr>
          <a:xfrm>
            <a:off x="1186272" y="4318892"/>
            <a:ext cx="473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학습 데이터</a:t>
            </a:r>
            <a:r>
              <a:rPr lang="ko-KR" altLang="en-US"/>
              <a:t>에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/>
              <a:t>대한 성능 평가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DD14D-98BB-4394-9010-7312ABAF6A5B}"/>
              </a:ext>
            </a:extLst>
          </p:cNvPr>
          <p:cNvSpPr/>
          <p:nvPr/>
        </p:nvSpPr>
        <p:spPr>
          <a:xfrm>
            <a:off x="112234" y="2138647"/>
            <a:ext cx="4989852" cy="630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8D3DA1-7A8C-414B-9D2F-FE49AF3D3860}"/>
              </a:ext>
            </a:extLst>
          </p:cNvPr>
          <p:cNvCxnSpPr>
            <a:cxnSpLocks/>
          </p:cNvCxnSpPr>
          <p:nvPr/>
        </p:nvCxnSpPr>
        <p:spPr>
          <a:xfrm>
            <a:off x="616766" y="2769489"/>
            <a:ext cx="0" cy="175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6B5C49-0994-4DC2-A11A-A822FA57EE2B}"/>
              </a:ext>
            </a:extLst>
          </p:cNvPr>
          <p:cNvSpPr/>
          <p:nvPr/>
        </p:nvSpPr>
        <p:spPr>
          <a:xfrm>
            <a:off x="1186272" y="3516392"/>
            <a:ext cx="4538667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9675F3-E76D-4341-8360-48504B62E12D}"/>
              </a:ext>
            </a:extLst>
          </p:cNvPr>
          <p:cNvSpPr/>
          <p:nvPr/>
        </p:nvSpPr>
        <p:spPr>
          <a:xfrm>
            <a:off x="1186272" y="4353332"/>
            <a:ext cx="3235993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86034-3549-403E-AE41-C5F78340A188}"/>
              </a:ext>
            </a:extLst>
          </p:cNvPr>
          <p:cNvSpPr txBox="1"/>
          <p:nvPr/>
        </p:nvSpPr>
        <p:spPr>
          <a:xfrm>
            <a:off x="63285" y="1314700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</a:rPr>
              <a:t>실험 목적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FB0CD-3080-4088-AE69-43BA37DF4599}"/>
              </a:ext>
            </a:extLst>
          </p:cNvPr>
          <p:cNvSpPr txBox="1"/>
          <p:nvPr/>
        </p:nvSpPr>
        <p:spPr>
          <a:xfrm>
            <a:off x="6502890" y="1314700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</a:rPr>
              <a:t>기대 효과</a:t>
            </a:r>
          </a:p>
        </p:txBody>
      </p:sp>
      <p:cxnSp>
        <p:nvCxnSpPr>
          <p:cNvPr id="38" name="직선 연결선[R] 21">
            <a:extLst>
              <a:ext uri="{FF2B5EF4-FFF2-40B4-BE49-F238E27FC236}">
                <a16:creationId xmlns:a16="http://schemas.microsoft.com/office/drawing/2014/main" id="{6763F661-5369-4B0E-96B4-01C8D076EC45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다이어그램 38">
            <a:extLst>
              <a:ext uri="{FF2B5EF4-FFF2-40B4-BE49-F238E27FC236}">
                <a16:creationId xmlns:a16="http://schemas.microsoft.com/office/drawing/2014/main" id="{8753765E-1B01-4E5E-8F31-C9C346540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555449"/>
              </p:ext>
            </p:extLst>
          </p:nvPr>
        </p:nvGraphicFramePr>
        <p:xfrm>
          <a:off x="7052215" y="1379338"/>
          <a:ext cx="4251141" cy="466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262472-A2ED-4E06-81A3-33CBD8DF7D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6766" y="3683726"/>
            <a:ext cx="569506" cy="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440312-71D6-4AF2-BBE5-69B444751559}"/>
              </a:ext>
            </a:extLst>
          </p:cNvPr>
          <p:cNvCxnSpPr>
            <a:cxnSpLocks/>
          </p:cNvCxnSpPr>
          <p:nvPr/>
        </p:nvCxnSpPr>
        <p:spPr>
          <a:xfrm>
            <a:off x="610311" y="4514678"/>
            <a:ext cx="569506" cy="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E0C9-7361-411B-A941-A19833669240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A2CA0-2F8F-4380-AA61-6BBE2E6927F9}"/>
              </a:ext>
            </a:extLst>
          </p:cNvPr>
          <p:cNvSpPr txBox="1"/>
          <p:nvPr/>
        </p:nvSpPr>
        <p:spPr>
          <a:xfrm>
            <a:off x="217290" y="1760640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Tensorflow </a:t>
            </a:r>
            <a:r>
              <a:rPr lang="ko-KR" altLang="en-US"/>
              <a:t>몇 버전</a:t>
            </a:r>
            <a:r>
              <a:rPr lang="en-US" altLang="ko-KR"/>
              <a:t>??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EA28C-BFA5-4DF4-B1B3-FFB925A74EFD}"/>
              </a:ext>
            </a:extLst>
          </p:cNvPr>
          <p:cNvSpPr txBox="1"/>
          <p:nvPr/>
        </p:nvSpPr>
        <p:spPr>
          <a:xfrm>
            <a:off x="217290" y="1351397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Python </a:t>
            </a:r>
            <a:r>
              <a:rPr lang="ko-KR" altLang="en-US"/>
              <a:t>버전</a:t>
            </a:r>
            <a:r>
              <a:rPr lang="en-US" altLang="ko-KR"/>
              <a:t>??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5DD6F-7C62-4678-8071-6900672FE87C}"/>
              </a:ext>
            </a:extLst>
          </p:cNvPr>
          <p:cNvSpPr txBox="1"/>
          <p:nvPr/>
        </p:nvSpPr>
        <p:spPr>
          <a:xfrm>
            <a:off x="217290" y="2592337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학습 데이터 </a:t>
            </a:r>
            <a:r>
              <a:rPr lang="en-US" altLang="ko-KR"/>
              <a:t>: CoNLL - 2003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D1C24-B335-4CCA-AA27-1111E348BECD}"/>
              </a:ext>
            </a:extLst>
          </p:cNvPr>
          <p:cNvSpPr txBox="1"/>
          <p:nvPr/>
        </p:nvSpPr>
        <p:spPr>
          <a:xfrm>
            <a:off x="217290" y="3174226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Word Embedding Data : GloVe</a:t>
            </a:r>
            <a:endParaRPr lang="ko-KR" altLang="en-US"/>
          </a:p>
        </p:txBody>
      </p:sp>
      <p:cxnSp>
        <p:nvCxnSpPr>
          <p:cNvPr id="43" name="직선 연결선[R] 21">
            <a:extLst>
              <a:ext uri="{FF2B5EF4-FFF2-40B4-BE49-F238E27FC236}">
                <a16:creationId xmlns:a16="http://schemas.microsoft.com/office/drawing/2014/main" id="{7634FFF6-71FC-4710-BF49-0F5CDB4B7224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09B09-C3E5-40F2-A251-2C82BB492CEA}"/>
              </a:ext>
            </a:extLst>
          </p:cNvPr>
          <p:cNvSpPr txBox="1"/>
          <p:nvPr/>
        </p:nvSpPr>
        <p:spPr>
          <a:xfrm>
            <a:off x="217290" y="2166401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오픈 소스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15AE0-5EC0-443A-8D8A-F27BE7251149}"/>
              </a:ext>
            </a:extLst>
          </p:cNvPr>
          <p:cNvSpPr txBox="1"/>
          <p:nvPr/>
        </p:nvSpPr>
        <p:spPr>
          <a:xfrm>
            <a:off x="217290" y="354355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Optimizer : Adam 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51C3D-06EA-4690-93D8-A083E16C4BAB}"/>
              </a:ext>
            </a:extLst>
          </p:cNvPr>
          <p:cNvSpPr txBox="1"/>
          <p:nvPr/>
        </p:nvSpPr>
        <p:spPr>
          <a:xfrm>
            <a:off x="217290" y="3912890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Learning rate : 0.001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BCA18-7FD4-40F0-9B9D-346CE17275A6}"/>
              </a:ext>
            </a:extLst>
          </p:cNvPr>
          <p:cNvSpPr txBox="1"/>
          <p:nvPr/>
        </p:nvSpPr>
        <p:spPr>
          <a:xfrm>
            <a:off x="7561665" y="5789173"/>
            <a:ext cx="35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실험에 사용된 딥러닝 모델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8AEAF2F3-073A-483A-963D-F12B0069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646017"/>
              </p:ext>
            </p:extLst>
          </p:nvPr>
        </p:nvGraphicFramePr>
        <p:xfrm>
          <a:off x="7065394" y="1443033"/>
          <a:ext cx="4086758" cy="39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4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5E0C9-7361-411B-A941-A19833669240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1BF41-3927-4BD8-9299-5DD22034AF15}"/>
              </a:ext>
            </a:extLst>
          </p:cNvPr>
          <p:cNvSpPr/>
          <p:nvPr/>
        </p:nvSpPr>
        <p:spPr>
          <a:xfrm>
            <a:off x="484502" y="829888"/>
            <a:ext cx="175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4.1. Word Data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34DE37A-A938-4D8A-879C-5224FFC3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27" y="1528617"/>
            <a:ext cx="4092681" cy="3656285"/>
          </a:xfrm>
          <a:prstGeom prst="rect">
            <a:avLst/>
          </a:prstGeom>
        </p:spPr>
      </p:pic>
      <p:cxnSp>
        <p:nvCxnSpPr>
          <p:cNvPr id="43" name="직선 연결선[R] 21">
            <a:extLst>
              <a:ext uri="{FF2B5EF4-FFF2-40B4-BE49-F238E27FC236}">
                <a16:creationId xmlns:a16="http://schemas.microsoft.com/office/drawing/2014/main" id="{7634FFF6-71FC-4710-BF49-0F5CDB4B7224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D7BB82-0AB8-48F5-9C07-606ED75F4C97}"/>
              </a:ext>
            </a:extLst>
          </p:cNvPr>
          <p:cNvSpPr txBox="1"/>
          <p:nvPr/>
        </p:nvSpPr>
        <p:spPr>
          <a:xfrm>
            <a:off x="1311284" y="5532588"/>
            <a:ext cx="40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Word data</a:t>
            </a:r>
            <a:r>
              <a:rPr lang="ko-KR" altLang="en-US">
                <a:solidFill>
                  <a:srgbClr val="FF0000"/>
                </a:solidFill>
              </a:rPr>
              <a:t>에 대한 실험 순서도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69A3A4-4382-402A-9869-CEE9CC9DAEDC}"/>
              </a:ext>
            </a:extLst>
          </p:cNvPr>
          <p:cNvGrpSpPr/>
          <p:nvPr/>
        </p:nvGrpSpPr>
        <p:grpSpPr>
          <a:xfrm>
            <a:off x="6258188" y="1649618"/>
            <a:ext cx="5836023" cy="4256232"/>
            <a:chOff x="2311329" y="1251903"/>
            <a:chExt cx="7356400" cy="496044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621FBBA-0380-4900-A536-186E79EBD2F8}"/>
                </a:ext>
              </a:extLst>
            </p:cNvPr>
            <p:cNvSpPr/>
            <p:nvPr/>
          </p:nvSpPr>
          <p:spPr>
            <a:xfrm>
              <a:off x="7079622" y="1251903"/>
              <a:ext cx="1848898" cy="8859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00A2791E-5A39-435F-9890-40FE89B6A0D7}"/>
                </a:ext>
              </a:extLst>
            </p:cNvPr>
            <p:cNvSpPr txBox="1"/>
            <p:nvPr/>
          </p:nvSpPr>
          <p:spPr>
            <a:xfrm>
              <a:off x="7112114" y="1277853"/>
              <a:ext cx="1783914" cy="834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ln>
                    <a:solidFill>
                      <a:schemeClr val="bg1"/>
                    </a:solidFill>
                  </a:ln>
                </a:defRPr>
              </a:lvl1pPr>
            </a:lstStyle>
            <a:p>
              <a:r>
                <a:rPr lang="en-US" altLang="ko-KR" sz="2400">
                  <a:ln>
                    <a:noFill/>
                  </a:ln>
                  <a:solidFill>
                    <a:schemeClr val="bg1"/>
                  </a:solidFill>
                </a:rPr>
                <a:t>GloVe </a:t>
              </a:r>
            </a:p>
            <a:p>
              <a:r>
                <a:rPr lang="en-US" altLang="ko-KR" sz="2400">
                  <a:ln>
                    <a:noFill/>
                  </a:ln>
                  <a:solidFill>
                    <a:schemeClr val="bg1"/>
                  </a:solidFill>
                </a:rPr>
                <a:t>(40</a:t>
              </a:r>
              <a:r>
                <a:rPr lang="ko-KR" altLang="en-US" sz="2400">
                  <a:ln>
                    <a:noFill/>
                  </a:ln>
                  <a:solidFill>
                    <a:schemeClr val="bg1"/>
                  </a:solidFill>
                </a:rPr>
                <a:t>만개</a:t>
              </a:r>
              <a:r>
                <a:rPr lang="en-US" altLang="ko-KR" sz="2400">
                  <a:ln>
                    <a:noFill/>
                  </a:ln>
                  <a:solidFill>
                    <a:schemeClr val="bg1"/>
                  </a:solidFill>
                </a:rPr>
                <a:t>)</a:t>
              </a:r>
              <a:endParaRPr lang="ko-KR" altLang="en-US" sz="240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D9BDFE8-879A-44AE-A890-B5128B4E7A45}"/>
                </a:ext>
              </a:extLst>
            </p:cNvPr>
            <p:cNvSpPr/>
            <p:nvPr/>
          </p:nvSpPr>
          <p:spPr>
            <a:xfrm>
              <a:off x="6018264" y="2878103"/>
              <a:ext cx="1433348" cy="6720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EBFF72-A022-4D2B-A5ED-4EFFD9E1CBC3}"/>
                </a:ext>
              </a:extLst>
            </p:cNvPr>
            <p:cNvSpPr txBox="1"/>
            <p:nvPr/>
          </p:nvSpPr>
          <p:spPr>
            <a:xfrm>
              <a:off x="6125337" y="2927102"/>
              <a:ext cx="1219200" cy="600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</a:rPr>
                <a:t>Word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A716750-A1D0-4609-BC1C-263E14CC8CC5}"/>
                </a:ext>
              </a:extLst>
            </p:cNvPr>
            <p:cNvSpPr/>
            <p:nvPr/>
          </p:nvSpPr>
          <p:spPr>
            <a:xfrm>
              <a:off x="8168286" y="2855410"/>
              <a:ext cx="1433348" cy="6720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5D489-D74F-4288-9D1B-76C335AFFE35}"/>
                </a:ext>
              </a:extLst>
            </p:cNvPr>
            <p:cNvSpPr txBox="1"/>
            <p:nvPr/>
          </p:nvSpPr>
          <p:spPr>
            <a:xfrm>
              <a:off x="8234381" y="2897838"/>
              <a:ext cx="1433348" cy="60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</a:rPr>
                <a:t>Vector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7E241E-DB01-4BBD-BAAD-F1E6D5CD8763}"/>
                </a:ext>
              </a:extLst>
            </p:cNvPr>
            <p:cNvGrpSpPr/>
            <p:nvPr/>
          </p:nvGrpSpPr>
          <p:grpSpPr>
            <a:xfrm>
              <a:off x="2311329" y="1277853"/>
              <a:ext cx="1848898" cy="885980"/>
              <a:chOff x="5302843" y="0"/>
              <a:chExt cx="1848906" cy="1109343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3F9EEF9-4E40-4216-A1F9-41618F14C9F4}"/>
                  </a:ext>
                </a:extLst>
              </p:cNvPr>
              <p:cNvSpPr/>
              <p:nvPr/>
            </p:nvSpPr>
            <p:spPr>
              <a:xfrm>
                <a:off x="5302843" y="0"/>
                <a:ext cx="1848906" cy="1109343"/>
              </a:xfrm>
              <a:prstGeom prst="roundRect">
                <a:avLst>
                  <a:gd name="adj" fmla="val 10000"/>
                </a:avLst>
              </a:prstGeom>
              <a:grpFill/>
              <a:sp3d prstMaterial="plastic"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사각형: 둥근 모서리 4">
                <a:extLst>
                  <a:ext uri="{FF2B5EF4-FFF2-40B4-BE49-F238E27FC236}">
                    <a16:creationId xmlns:a16="http://schemas.microsoft.com/office/drawing/2014/main" id="{F2A5A0FB-6AD7-4D0E-AA71-B79ED9AFD3D8}"/>
                  </a:ext>
                </a:extLst>
              </p:cNvPr>
              <p:cNvSpPr txBox="1"/>
              <p:nvPr/>
            </p:nvSpPr>
            <p:spPr>
              <a:xfrm>
                <a:off x="5335334" y="32494"/>
                <a:ext cx="1783922" cy="1044360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/>
                  <a:t>CoNLL –</a:t>
                </a:r>
              </a:p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/>
                  <a:t>2003 </a:t>
                </a:r>
                <a:endParaRPr lang="ko-KR" altLang="en-US" kern="1200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03D67-17CE-4898-8237-5B16CF83933E}"/>
                </a:ext>
              </a:extLst>
            </p:cNvPr>
            <p:cNvSpPr txBox="1"/>
            <p:nvPr/>
          </p:nvSpPr>
          <p:spPr>
            <a:xfrm>
              <a:off x="3023743" y="2955989"/>
              <a:ext cx="954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</a:rPr>
                <a:t>Word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C3BEC5-AAC5-419C-99FC-4BA4D22366B2}"/>
                </a:ext>
              </a:extLst>
            </p:cNvPr>
            <p:cNvGrpSpPr/>
            <p:nvPr/>
          </p:nvGrpSpPr>
          <p:grpSpPr>
            <a:xfrm>
              <a:off x="2560589" y="2904053"/>
              <a:ext cx="1417311" cy="672051"/>
              <a:chOff x="5302843" y="0"/>
              <a:chExt cx="1848906" cy="1109343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C053C86-E546-47E5-944D-1969A8BDF18B}"/>
                  </a:ext>
                </a:extLst>
              </p:cNvPr>
              <p:cNvSpPr/>
              <p:nvPr/>
            </p:nvSpPr>
            <p:spPr>
              <a:xfrm>
                <a:off x="5302843" y="0"/>
                <a:ext cx="1848906" cy="1109343"/>
              </a:xfrm>
              <a:prstGeom prst="roundRect">
                <a:avLst>
                  <a:gd name="adj" fmla="val 10000"/>
                </a:avLst>
              </a:prstGeom>
              <a:grpFill/>
              <a:sp3d prstMaterial="plastic"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E7764502-C02C-4E37-8A56-8112A12A65B3}"/>
                  </a:ext>
                </a:extLst>
              </p:cNvPr>
              <p:cNvSpPr txBox="1"/>
              <p:nvPr/>
            </p:nvSpPr>
            <p:spPr>
              <a:xfrm>
                <a:off x="5335336" y="32492"/>
                <a:ext cx="1783922" cy="1044358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400"/>
                  <a:t>Word</a:t>
                </a:r>
                <a:endParaRPr lang="ko-KR" altLang="en-US" sz="2400" kern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A8E916A-5C1D-43FA-AEA0-61E5A1239D60}"/>
                </a:ext>
              </a:extLst>
            </p:cNvPr>
            <p:cNvGrpSpPr/>
            <p:nvPr/>
          </p:nvGrpSpPr>
          <p:grpSpPr>
            <a:xfrm>
              <a:off x="6438100" y="4555197"/>
              <a:ext cx="2452654" cy="1657147"/>
              <a:chOff x="9328406" y="275464"/>
              <a:chExt cx="2452654" cy="1657147"/>
            </a:xfrm>
          </p:grpSpPr>
          <p:sp>
            <p:nvSpPr>
              <p:cNvPr id="37" name="Rectangle 22">
                <a:extLst>
                  <a:ext uri="{FF2B5EF4-FFF2-40B4-BE49-F238E27FC236}">
                    <a16:creationId xmlns:a16="http://schemas.microsoft.com/office/drawing/2014/main" id="{4063370D-5C55-49FE-9663-87FBB0A29B1C}"/>
                  </a:ext>
                </a:extLst>
              </p:cNvPr>
              <p:cNvSpPr/>
              <p:nvPr/>
            </p:nvSpPr>
            <p:spPr>
              <a:xfrm>
                <a:off x="10125693" y="583241"/>
                <a:ext cx="1655367" cy="13493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EFC380-8B1E-416E-B831-C1F4F8E9DB62}"/>
                  </a:ext>
                </a:extLst>
              </p:cNvPr>
              <p:cNvSpPr txBox="1"/>
              <p:nvPr/>
            </p:nvSpPr>
            <p:spPr>
              <a:xfrm>
                <a:off x="9328406" y="1092379"/>
                <a:ext cx="6415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22217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50AE69-F398-49E4-A884-AD9849229CF0}"/>
                  </a:ext>
                </a:extLst>
              </p:cNvPr>
              <p:cNvSpPr txBox="1"/>
              <p:nvPr/>
            </p:nvSpPr>
            <p:spPr>
              <a:xfrm>
                <a:off x="10565240" y="275464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300</a:t>
                </a:r>
                <a:endParaRPr lang="en-US" sz="1400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424C8EE-60E3-4CDB-9863-94421CB7A755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3235778" y="2163833"/>
              <a:ext cx="0" cy="71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CE8AA42-3AA9-4FEE-91D5-D7D99E1FF7C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734938" y="2120715"/>
              <a:ext cx="1136832" cy="75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82CDEDB-ACA2-42B9-AEDA-98115CD2350C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8004071" y="2111933"/>
              <a:ext cx="880889" cy="743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0036DFD-B6CA-4F1F-B3BB-E5D3595547E5}"/>
                </a:ext>
              </a:extLst>
            </p:cNvPr>
            <p:cNvSpPr/>
            <p:nvPr/>
          </p:nvSpPr>
          <p:spPr>
            <a:xfrm>
              <a:off x="4404021" y="2992345"/>
              <a:ext cx="1378478" cy="521382"/>
            </a:xfrm>
            <a:custGeom>
              <a:avLst/>
              <a:gdLst>
                <a:gd name="connsiteX0" fmla="*/ 0 w 900532"/>
                <a:gd name="connsiteY0" fmla="*/ 146899 h 734496"/>
                <a:gd name="connsiteX1" fmla="*/ 533284 w 900532"/>
                <a:gd name="connsiteY1" fmla="*/ 146899 h 734496"/>
                <a:gd name="connsiteX2" fmla="*/ 533284 w 900532"/>
                <a:gd name="connsiteY2" fmla="*/ 0 h 734496"/>
                <a:gd name="connsiteX3" fmla="*/ 900532 w 900532"/>
                <a:gd name="connsiteY3" fmla="*/ 367248 h 734496"/>
                <a:gd name="connsiteX4" fmla="*/ 533284 w 900532"/>
                <a:gd name="connsiteY4" fmla="*/ 734496 h 734496"/>
                <a:gd name="connsiteX5" fmla="*/ 533284 w 900532"/>
                <a:gd name="connsiteY5" fmla="*/ 587597 h 734496"/>
                <a:gd name="connsiteX6" fmla="*/ 0 w 900532"/>
                <a:gd name="connsiteY6" fmla="*/ 587597 h 734496"/>
                <a:gd name="connsiteX7" fmla="*/ 0 w 900532"/>
                <a:gd name="connsiteY7" fmla="*/ 146899 h 73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532" h="734496">
                  <a:moveTo>
                    <a:pt x="0" y="146899"/>
                  </a:moveTo>
                  <a:lnTo>
                    <a:pt x="533284" y="146899"/>
                  </a:lnTo>
                  <a:lnTo>
                    <a:pt x="533284" y="0"/>
                  </a:lnTo>
                  <a:lnTo>
                    <a:pt x="900532" y="367248"/>
                  </a:lnTo>
                  <a:lnTo>
                    <a:pt x="533284" y="734496"/>
                  </a:lnTo>
                  <a:lnTo>
                    <a:pt x="533284" y="587597"/>
                  </a:lnTo>
                  <a:lnTo>
                    <a:pt x="0" y="587597"/>
                  </a:lnTo>
                  <a:lnTo>
                    <a:pt x="0" y="1468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/>
              <a:lightRig rig="flat" dir="t"/>
            </a:scene3d>
            <a:sp3d z="-80000" prstMaterial="plastic"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46898" rIns="220348" bIns="146899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/>
                <a:t> </a:t>
              </a:r>
              <a:r>
                <a:rPr lang="en-US" altLang="ko-KR" sz="1600" kern="1200"/>
                <a:t>1. match</a:t>
              </a:r>
              <a:endParaRPr lang="ko-KR" altLang="en-US" sz="1600" kern="1200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7841CE0-FCAA-4DDF-99B4-5A757A3E72B4}"/>
                </a:ext>
              </a:extLst>
            </p:cNvPr>
            <p:cNvSpPr/>
            <p:nvPr/>
          </p:nvSpPr>
          <p:spPr>
            <a:xfrm rot="2666671">
              <a:off x="6730225" y="3867821"/>
              <a:ext cx="1048097" cy="425238"/>
            </a:xfrm>
            <a:custGeom>
              <a:avLst/>
              <a:gdLst>
                <a:gd name="connsiteX0" fmla="*/ 0 w 900532"/>
                <a:gd name="connsiteY0" fmla="*/ 146899 h 734496"/>
                <a:gd name="connsiteX1" fmla="*/ 533284 w 900532"/>
                <a:gd name="connsiteY1" fmla="*/ 146899 h 734496"/>
                <a:gd name="connsiteX2" fmla="*/ 533284 w 900532"/>
                <a:gd name="connsiteY2" fmla="*/ 0 h 734496"/>
                <a:gd name="connsiteX3" fmla="*/ 900532 w 900532"/>
                <a:gd name="connsiteY3" fmla="*/ 367248 h 734496"/>
                <a:gd name="connsiteX4" fmla="*/ 533284 w 900532"/>
                <a:gd name="connsiteY4" fmla="*/ 734496 h 734496"/>
                <a:gd name="connsiteX5" fmla="*/ 533284 w 900532"/>
                <a:gd name="connsiteY5" fmla="*/ 587597 h 734496"/>
                <a:gd name="connsiteX6" fmla="*/ 0 w 900532"/>
                <a:gd name="connsiteY6" fmla="*/ 587597 h 734496"/>
                <a:gd name="connsiteX7" fmla="*/ 0 w 900532"/>
                <a:gd name="connsiteY7" fmla="*/ 146899 h 73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532" h="734496">
                  <a:moveTo>
                    <a:pt x="0" y="146899"/>
                  </a:moveTo>
                  <a:lnTo>
                    <a:pt x="533284" y="146899"/>
                  </a:lnTo>
                  <a:lnTo>
                    <a:pt x="533284" y="0"/>
                  </a:lnTo>
                  <a:lnTo>
                    <a:pt x="900532" y="367248"/>
                  </a:lnTo>
                  <a:lnTo>
                    <a:pt x="533284" y="734496"/>
                  </a:lnTo>
                  <a:lnTo>
                    <a:pt x="533284" y="587597"/>
                  </a:lnTo>
                  <a:lnTo>
                    <a:pt x="0" y="587597"/>
                  </a:lnTo>
                  <a:lnTo>
                    <a:pt x="0" y="1468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/>
              <a:lightRig rig="flat" dir="t"/>
            </a:scene3d>
            <a:sp3d z="-80000" prstMaterial="plastic"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46898" rIns="220348" bIns="146899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 2</a:t>
              </a:r>
              <a:endParaRPr lang="ko-KR" altLang="en-US" sz="1600" kern="1200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288EB11-3B97-4AFC-A6FF-769613E46992}"/>
                </a:ext>
              </a:extLst>
            </p:cNvPr>
            <p:cNvGrpSpPr/>
            <p:nvPr/>
          </p:nvGrpSpPr>
          <p:grpSpPr>
            <a:xfrm rot="21238689">
              <a:off x="7924923" y="3738303"/>
              <a:ext cx="963073" cy="530397"/>
              <a:chOff x="5889787" y="3923377"/>
              <a:chExt cx="963073" cy="530397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4B787CF-844A-4F0A-868E-2E9249CDE33F}"/>
                  </a:ext>
                </a:extLst>
              </p:cNvPr>
              <p:cNvSpPr/>
              <p:nvPr/>
            </p:nvSpPr>
            <p:spPr>
              <a:xfrm rot="8208368">
                <a:off x="5889787" y="4028536"/>
                <a:ext cx="950541" cy="425238"/>
              </a:xfrm>
              <a:custGeom>
                <a:avLst/>
                <a:gdLst>
                  <a:gd name="connsiteX0" fmla="*/ 0 w 900532"/>
                  <a:gd name="connsiteY0" fmla="*/ 146899 h 734496"/>
                  <a:gd name="connsiteX1" fmla="*/ 533284 w 900532"/>
                  <a:gd name="connsiteY1" fmla="*/ 146899 h 734496"/>
                  <a:gd name="connsiteX2" fmla="*/ 533284 w 900532"/>
                  <a:gd name="connsiteY2" fmla="*/ 0 h 734496"/>
                  <a:gd name="connsiteX3" fmla="*/ 900532 w 900532"/>
                  <a:gd name="connsiteY3" fmla="*/ 367248 h 734496"/>
                  <a:gd name="connsiteX4" fmla="*/ 533284 w 900532"/>
                  <a:gd name="connsiteY4" fmla="*/ 734496 h 734496"/>
                  <a:gd name="connsiteX5" fmla="*/ 533284 w 900532"/>
                  <a:gd name="connsiteY5" fmla="*/ 587597 h 734496"/>
                  <a:gd name="connsiteX6" fmla="*/ 0 w 900532"/>
                  <a:gd name="connsiteY6" fmla="*/ 587597 h 734496"/>
                  <a:gd name="connsiteX7" fmla="*/ 0 w 900532"/>
                  <a:gd name="connsiteY7" fmla="*/ 146899 h 7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0532" h="734496">
                    <a:moveTo>
                      <a:pt x="0" y="146899"/>
                    </a:moveTo>
                    <a:lnTo>
                      <a:pt x="533284" y="146899"/>
                    </a:lnTo>
                    <a:lnTo>
                      <a:pt x="533284" y="0"/>
                    </a:lnTo>
                    <a:lnTo>
                      <a:pt x="900532" y="367248"/>
                    </a:lnTo>
                    <a:lnTo>
                      <a:pt x="533284" y="734496"/>
                    </a:lnTo>
                    <a:lnTo>
                      <a:pt x="533284" y="587597"/>
                    </a:lnTo>
                    <a:lnTo>
                      <a:pt x="0" y="587597"/>
                    </a:lnTo>
                    <a:lnTo>
                      <a:pt x="0" y="14689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6">
                      <a:lumMod val="89000"/>
                    </a:schemeClr>
                  </a:gs>
                  <a:gs pos="69000">
                    <a:schemeClr val="accent6">
                      <a:lumMod val="75000"/>
                    </a:schemeClr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scene3d>
                <a:camera prst="orthographicFront"/>
                <a:lightRig rig="flat" dir="t"/>
              </a:scene3d>
              <a:sp3d z="-80000" prstMaterial="plastic">
                <a:bevelB w="25400" h="2540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46898" rIns="220348" bIns="146899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2100" kern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3E5476-8878-4C3B-B69D-B20BD1C3C3C8}"/>
                  </a:ext>
                </a:extLst>
              </p:cNvPr>
              <p:cNvSpPr txBox="1"/>
              <p:nvPr/>
            </p:nvSpPr>
            <p:spPr>
              <a:xfrm>
                <a:off x="6280356" y="3923377"/>
                <a:ext cx="572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806487-18E7-4168-BEFB-ACD102D199C8}"/>
                </a:ext>
              </a:extLst>
            </p:cNvPr>
            <p:cNvSpPr txBox="1"/>
            <p:nvPr/>
          </p:nvSpPr>
          <p:spPr>
            <a:xfrm>
              <a:off x="7230270" y="5239275"/>
              <a:ext cx="1792246" cy="753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Embedding</a:t>
              </a:r>
              <a:r>
                <a:rPr lang="ko-KR" altLang="en-US">
                  <a:solidFill>
                    <a:schemeClr val="bg1"/>
                  </a:solidFill>
                </a:rPr>
                <a:t>            </a:t>
              </a:r>
              <a:r>
                <a:rPr lang="en-US" altLang="ko-KR">
                  <a:solidFill>
                    <a:schemeClr val="bg1"/>
                  </a:solidFill>
                </a:rPr>
                <a:t>lookup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622B685-32EF-43A5-B394-84F96B313DFC}"/>
              </a:ext>
            </a:extLst>
          </p:cNvPr>
          <p:cNvSpPr txBox="1"/>
          <p:nvPr/>
        </p:nvSpPr>
        <p:spPr>
          <a:xfrm>
            <a:off x="6090681" y="824112"/>
            <a:ext cx="275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4.1.1. Word Embedding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4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01305-E83A-4961-849A-41CB71FAF0B5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B22-3A78-49A6-8A9C-F6632E6D152D}"/>
              </a:ext>
            </a:extLst>
          </p:cNvPr>
          <p:cNvSpPr txBox="1"/>
          <p:nvPr/>
        </p:nvSpPr>
        <p:spPr>
          <a:xfrm>
            <a:off x="2483411" y="26310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4.1.2. </a:t>
            </a:r>
            <a:r>
              <a:rPr lang="ko-KR" altLang="en-US"/>
              <a:t>학습 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2F44-D7DA-4D33-B165-1E9FCBB3892B}"/>
              </a:ext>
            </a:extLst>
          </p:cNvPr>
          <p:cNvSpPr txBox="1"/>
          <p:nvPr/>
        </p:nvSpPr>
        <p:spPr>
          <a:xfrm>
            <a:off x="63285" y="1314700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RNN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6082D-7CF5-41B5-A814-868D430FC81D}"/>
              </a:ext>
            </a:extLst>
          </p:cNvPr>
          <p:cNvSpPr txBox="1"/>
          <p:nvPr/>
        </p:nvSpPr>
        <p:spPr>
          <a:xfrm>
            <a:off x="45974" y="3021708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LSTM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BA1B15D-D948-4DEA-B27D-FB8299B3F9A7}"/>
              </a:ext>
            </a:extLst>
          </p:cNvPr>
          <p:cNvSpPr/>
          <p:nvPr/>
        </p:nvSpPr>
        <p:spPr>
          <a:xfrm>
            <a:off x="240020" y="2181972"/>
            <a:ext cx="10751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13131"/>
                </a:solidFill>
                <a:latin typeface="PT Sans" panose="020B0503020203020204" pitchFamily="34" charset="77"/>
              </a:rPr>
              <a:t>음성</a:t>
            </a:r>
            <a:r>
              <a:rPr lang="en-US" altLang="ko-KR" sz="1400" dirty="0">
                <a:solidFill>
                  <a:srgbClr val="313131"/>
                </a:solidFill>
                <a:latin typeface="PT Sans" panose="020B0503020203020204" pitchFamily="34" charset="77"/>
              </a:rPr>
              <a:t>, </a:t>
            </a:r>
            <a:r>
              <a:rPr lang="ko-KR" altLang="en-US" sz="1400" dirty="0">
                <a:solidFill>
                  <a:srgbClr val="313131"/>
                </a:solidFill>
                <a:latin typeface="PT Sans" panose="020B0503020203020204" pitchFamily="34" charset="77"/>
              </a:rPr>
              <a:t>문자 등 </a:t>
            </a:r>
            <a:r>
              <a:rPr lang="ko-KR" altLang="en-US" sz="1400" b="1" dirty="0">
                <a:solidFill>
                  <a:srgbClr val="313131"/>
                </a:solidFill>
                <a:latin typeface="PT Sans" panose="020B0503020203020204" pitchFamily="34" charset="77"/>
              </a:rPr>
              <a:t>순차적</a:t>
            </a:r>
            <a:r>
              <a:rPr lang="ko-KR" altLang="en-US" sz="1400" dirty="0">
                <a:solidFill>
                  <a:srgbClr val="313131"/>
                </a:solidFill>
                <a:latin typeface="PT Sans" panose="020B0503020203020204" pitchFamily="34" charset="77"/>
              </a:rPr>
              <a:t>으로 등장하는 데이터 처리에 </a:t>
            </a:r>
            <a:r>
              <a:rPr lang="ko-KR" altLang="en-US" sz="1400">
                <a:solidFill>
                  <a:srgbClr val="313131"/>
                </a:solidFill>
                <a:latin typeface="PT Sans" panose="020B0503020203020204" pitchFamily="34" charset="77"/>
              </a:rPr>
              <a:t>적합한 모델</a:t>
            </a:r>
            <a:endParaRPr lang="en-US" altLang="ko-KR" sz="1400" dirty="0">
              <a:solidFill>
                <a:srgbClr val="313131"/>
              </a:solidFill>
              <a:latin typeface="PT Sans" panose="020B0503020203020204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C8F39-65B9-4505-8A29-2644F4C8D1EF}"/>
              </a:ext>
            </a:extLst>
          </p:cNvPr>
          <p:cNvSpPr txBox="1"/>
          <p:nvPr/>
        </p:nvSpPr>
        <p:spPr>
          <a:xfrm>
            <a:off x="63284" y="4404527"/>
            <a:ext cx="222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GRU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10E1D4-B9FC-4207-8548-C8B9DEB9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50" y="1850195"/>
            <a:ext cx="4938623" cy="1383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B9DFE5-5415-45F5-AA1F-475A9E4F30CD}"/>
              </a:ext>
            </a:extLst>
          </p:cNvPr>
          <p:cNvSpPr txBox="1"/>
          <p:nvPr/>
        </p:nvSpPr>
        <p:spPr>
          <a:xfrm>
            <a:off x="6179977" y="1299658"/>
            <a:ext cx="618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Bidirection </a:t>
            </a:r>
            <a:r>
              <a:rPr lang="ko-KR" altLang="en-US" sz="2000">
                <a:solidFill>
                  <a:srgbClr val="FF0000"/>
                </a:solidFill>
              </a:rPr>
              <a:t>구조</a:t>
            </a:r>
            <a:r>
              <a:rPr lang="en-US" altLang="ko-KR" sz="2000">
                <a:solidFill>
                  <a:srgbClr val="FF0000"/>
                </a:solidFill>
              </a:rPr>
              <a:t>.</a:t>
            </a:r>
            <a:endParaRPr lang="ko-KR" altLang="en-US" sz="2000">
              <a:solidFill>
                <a:srgbClr val="FF0000"/>
              </a:solidFill>
            </a:endParaRPr>
          </a:p>
        </p:txBody>
      </p:sp>
      <p:cxnSp>
        <p:nvCxnSpPr>
          <p:cNvPr id="15" name="직선 연결선[R] 21">
            <a:extLst>
              <a:ext uri="{FF2B5EF4-FFF2-40B4-BE49-F238E27FC236}">
                <a16:creationId xmlns:a16="http://schemas.microsoft.com/office/drawing/2014/main" id="{0DCA86A1-F913-4743-8B3E-4EA7A1112DFF}"/>
              </a:ext>
            </a:extLst>
          </p:cNvPr>
          <p:cNvCxnSpPr>
            <a:cxnSpLocks/>
          </p:cNvCxnSpPr>
          <p:nvPr/>
        </p:nvCxnSpPr>
        <p:spPr>
          <a:xfrm>
            <a:off x="6012024" y="1379338"/>
            <a:ext cx="0" cy="40993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291EFD-E64F-4102-B5A0-00D7B6A776F0}"/>
              </a:ext>
            </a:extLst>
          </p:cNvPr>
          <p:cNvSpPr txBox="1"/>
          <p:nvPr/>
        </p:nvSpPr>
        <p:spPr>
          <a:xfrm>
            <a:off x="6179977" y="3987882"/>
            <a:ext cx="4664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/>
              <a:t>▶ </a:t>
            </a:r>
            <a:r>
              <a:rPr lang="en-US" altLang="ko-KR" sz="1400" dirty="0"/>
              <a:t>LSTM </a:t>
            </a:r>
            <a:r>
              <a:rPr lang="ko-KR" altLang="en-US" sz="1400" dirty="0"/>
              <a:t>모델을 두 개를 함께 학습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▶ 문장에 대해 순방향 뿐만 아니라 역방향까지 고려</a:t>
            </a:r>
            <a:r>
              <a:rPr lang="en-US" altLang="ko-KR" sz="14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2F8F9-B6B7-4DC8-8A9D-09C47A08B24D}"/>
              </a:ext>
            </a:extLst>
          </p:cNvPr>
          <p:cNvSpPr txBox="1"/>
          <p:nvPr/>
        </p:nvSpPr>
        <p:spPr>
          <a:xfrm>
            <a:off x="6179977" y="4804637"/>
            <a:ext cx="45763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특히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자연어 처리 분야에서 현재까지 가장 좋은 성능을 보이고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DE6D7-6C62-4600-AD88-B9FE3E9A0340}"/>
              </a:ext>
            </a:extLst>
          </p:cNvPr>
          <p:cNvSpPr txBox="1"/>
          <p:nvPr/>
        </p:nvSpPr>
        <p:spPr>
          <a:xfrm>
            <a:off x="6096000" y="3489677"/>
            <a:ext cx="618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▶ 본 실험에는 순환 신경망 모델에 </a:t>
            </a:r>
            <a:r>
              <a:rPr lang="en-US" altLang="ko-KR" sz="1400"/>
              <a:t>Bidirection </a:t>
            </a:r>
            <a:r>
              <a:rPr lang="ko-KR" altLang="en-US" sz="1400"/>
              <a:t>구조를 사용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B70AE-ABBA-4BB4-9331-62BF3848BF59}"/>
              </a:ext>
            </a:extLst>
          </p:cNvPr>
          <p:cNvSpPr txBox="1"/>
          <p:nvPr/>
        </p:nvSpPr>
        <p:spPr>
          <a:xfrm>
            <a:off x="327170" y="1714810"/>
            <a:ext cx="543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이전 시점의 데이터가 현재 시점에 영향을 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8D335-0DB8-425C-82E2-C8B3E2F5A352}"/>
              </a:ext>
            </a:extLst>
          </p:cNvPr>
          <p:cNvSpPr txBox="1"/>
          <p:nvPr/>
        </p:nvSpPr>
        <p:spPr>
          <a:xfrm>
            <a:off x="427839" y="3428999"/>
            <a:ext cx="501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 </a:t>
            </a:r>
            <a:r>
              <a:rPr lang="en-US" altLang="ko-KR"/>
              <a:t>RNN</a:t>
            </a:r>
            <a:r>
              <a:rPr lang="ko-KR" altLang="en-US"/>
              <a:t>의 </a:t>
            </a:r>
            <a:r>
              <a:rPr lang="en-US" altLang="ko-KR"/>
              <a:t>vanish gradient </a:t>
            </a:r>
            <a:r>
              <a:rPr lang="ko-KR" altLang="en-US"/>
              <a:t>문제점을 해결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A3594-483D-4DD5-81D7-02C1EE0FD1E5}"/>
              </a:ext>
            </a:extLst>
          </p:cNvPr>
          <p:cNvSpPr txBox="1"/>
          <p:nvPr/>
        </p:nvSpPr>
        <p:spPr>
          <a:xfrm>
            <a:off x="427839" y="4781040"/>
            <a:ext cx="501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LSTM</a:t>
            </a:r>
            <a:r>
              <a:rPr lang="ko-KR" altLang="en-US"/>
              <a:t>의 계산 복잡성을 단순하게 만듬</a:t>
            </a:r>
          </a:p>
        </p:txBody>
      </p:sp>
    </p:spTree>
    <p:extLst>
      <p:ext uri="{BB962C8B-B14F-4D97-AF65-F5344CB8AC3E}">
        <p14:creationId xmlns:p14="http://schemas.microsoft.com/office/powerpoint/2010/main" val="2984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01305-E83A-4961-849A-41CB71FAF0B5}"/>
              </a:ext>
            </a:extLst>
          </p:cNvPr>
          <p:cNvSpPr txBox="1"/>
          <p:nvPr/>
        </p:nvSpPr>
        <p:spPr>
          <a:xfrm>
            <a:off x="45974" y="216942"/>
            <a:ext cx="391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4. </a:t>
            </a:r>
            <a:r>
              <a:rPr lang="ko-KR" altLang="en-US" sz="2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실험 방법</a:t>
            </a:r>
            <a:endParaRPr lang="ko-KR" altLang="en-US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B22-3A78-49A6-8A9C-F6632E6D152D}"/>
              </a:ext>
            </a:extLst>
          </p:cNvPr>
          <p:cNvSpPr txBox="1"/>
          <p:nvPr/>
        </p:nvSpPr>
        <p:spPr>
          <a:xfrm>
            <a:off x="2483411" y="263108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4.1.3. </a:t>
            </a:r>
            <a:r>
              <a:rPr lang="ko-KR" altLang="en-US"/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2DBAC-976D-4E1C-877B-247A9B88AF15}"/>
              </a:ext>
            </a:extLst>
          </p:cNvPr>
          <p:cNvSpPr txBox="1"/>
          <p:nvPr/>
        </p:nvSpPr>
        <p:spPr>
          <a:xfrm>
            <a:off x="217290" y="5372675"/>
            <a:ext cx="531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10</a:t>
            </a:r>
            <a:r>
              <a:rPr lang="ko-KR" altLang="en-US"/>
              <a:t>번의 학습 결과를 </a:t>
            </a:r>
            <a:r>
              <a:rPr lang="en-US" altLang="ko-KR"/>
              <a:t>95% </a:t>
            </a:r>
            <a:r>
              <a:rPr lang="ko-KR" altLang="en-US"/>
              <a:t>신뢰구간을 통해 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모델 별</a:t>
            </a:r>
            <a:r>
              <a:rPr lang="en-US" altLang="ko-KR"/>
              <a:t>, Data</a:t>
            </a:r>
            <a:r>
              <a:rPr lang="ko-KR" altLang="en-US"/>
              <a:t>별로 성능을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7912F-5C8B-41A6-88E0-0513DD7B7AFF}"/>
              </a:ext>
            </a:extLst>
          </p:cNvPr>
          <p:cNvSpPr txBox="1"/>
          <p:nvPr/>
        </p:nvSpPr>
        <p:spPr>
          <a:xfrm>
            <a:off x="217290" y="5003343"/>
            <a:ext cx="53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성능 평가 방법 </a:t>
            </a:r>
            <a:r>
              <a:rPr lang="en-US" altLang="ko-KR"/>
              <a:t>: F1-Score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4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627</Words>
  <Application>Microsoft Office PowerPoint</Application>
  <PresentationFormat>와이드스크린</PresentationFormat>
  <Paragraphs>146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KoPub돋움체 Bold</vt:lpstr>
      <vt:lpstr>KoPub돋움체 Light</vt:lpstr>
      <vt:lpstr>KoPub돋움체 Medium</vt:lpstr>
      <vt:lpstr>PT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김영섭</cp:lastModifiedBy>
  <cp:revision>302</cp:revision>
  <dcterms:created xsi:type="dcterms:W3CDTF">2017-10-17T05:04:17Z</dcterms:created>
  <dcterms:modified xsi:type="dcterms:W3CDTF">2019-08-18T08:50:00Z</dcterms:modified>
</cp:coreProperties>
</file>