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60" r:id="rId5"/>
    <p:sldId id="265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/>
    <p:restoredTop sz="89456"/>
  </p:normalViewPr>
  <p:slideViewPr>
    <p:cSldViewPr snapToGrid="0" snapToObjects="1" showGuides="1">
      <p:cViewPr varScale="1">
        <p:scale>
          <a:sx n="114" d="100"/>
          <a:sy n="114" d="100"/>
        </p:scale>
        <p:origin x="976" y="16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36347-3D37-A94A-A989-CF5ED8D7310C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769CB-FAB4-B241-B78F-D95B7C8E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0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저렇게 </a:t>
            </a:r>
            <a:r>
              <a:rPr lang="en-US" altLang="ko-KR" dirty="0"/>
              <a:t>3</a:t>
            </a:r>
            <a:r>
              <a:rPr lang="ko-KR" altLang="en-US" dirty="0"/>
              <a:t>개의 구조로 되어 있어서 </a:t>
            </a:r>
            <a:r>
              <a:rPr lang="en-US" altLang="ko-KR" dirty="0"/>
              <a:t>build </a:t>
            </a:r>
            <a:r>
              <a:rPr lang="ko-KR" altLang="en-US" dirty="0"/>
              <a:t>부분에서 데이터를 로드하고 정제하는 과정을 하고</a:t>
            </a:r>
            <a:endParaRPr lang="en-US" altLang="ko-KR" dirty="0"/>
          </a:p>
          <a:p>
            <a:r>
              <a:rPr lang="en-US" altLang="ko-KR" dirty="0"/>
              <a:t>Train </a:t>
            </a:r>
            <a:r>
              <a:rPr lang="ko-KR" altLang="en-US" dirty="0"/>
              <a:t>부분에서 </a:t>
            </a:r>
            <a:r>
              <a:rPr lang="en-US" altLang="ko-KR" dirty="0" err="1"/>
              <a:t>ner</a:t>
            </a:r>
            <a:r>
              <a:rPr lang="en-US" altLang="ko-KR" dirty="0"/>
              <a:t> model</a:t>
            </a:r>
            <a:r>
              <a:rPr lang="ko-KR" altLang="en-US" dirty="0"/>
              <a:t>을 돌려서 학습을 시키고</a:t>
            </a:r>
            <a:endParaRPr lang="en-US" altLang="ko-KR" dirty="0"/>
          </a:p>
          <a:p>
            <a:r>
              <a:rPr lang="en-US" dirty="0"/>
              <a:t>Evaluate</a:t>
            </a:r>
            <a:r>
              <a:rPr lang="ko-KR" altLang="en-US" dirty="0"/>
              <a:t>을 돌려서 </a:t>
            </a:r>
            <a:r>
              <a:rPr lang="en-US" altLang="ko-KR" dirty="0"/>
              <a:t>f1 score</a:t>
            </a:r>
            <a:r>
              <a:rPr lang="ko-KR" altLang="en-US" dirty="0" err="1"/>
              <a:t>를</a:t>
            </a:r>
            <a:r>
              <a:rPr lang="ko-KR" altLang="en-US" dirty="0"/>
              <a:t> 구하거나 </a:t>
            </a:r>
            <a:r>
              <a:rPr lang="en-US" altLang="ko-KR" dirty="0"/>
              <a:t>interactive shell</a:t>
            </a:r>
            <a:r>
              <a:rPr lang="ko-KR" altLang="en-US" dirty="0"/>
              <a:t>을 통해 직접</a:t>
            </a:r>
            <a:r>
              <a:rPr lang="en-US" altLang="ko-KR" dirty="0"/>
              <a:t> input</a:t>
            </a:r>
            <a:r>
              <a:rPr lang="ko-KR" altLang="en-US" dirty="0"/>
              <a:t>을 넣어서 </a:t>
            </a:r>
            <a:r>
              <a:rPr lang="en-US" altLang="ko-KR" dirty="0"/>
              <a:t>testing</a:t>
            </a:r>
            <a:r>
              <a:rPr lang="ko-KR" altLang="en-US" dirty="0"/>
              <a:t>을 해 볼 수 있음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769CB-FAB4-B241-B78F-D95B7C8E25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7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Bilstm</a:t>
            </a:r>
            <a:r>
              <a:rPr lang="ko-KR" altLang="en-US" dirty="0"/>
              <a:t>을 돌아 나온 </a:t>
            </a:r>
            <a:r>
              <a:rPr lang="en-US" altLang="ko-KR" dirty="0" err="1"/>
              <a:t>word_embeddings</a:t>
            </a:r>
            <a:r>
              <a:rPr lang="ko-KR" altLang="en-US" dirty="0"/>
              <a:t>을 길이에 맞게 해서 </a:t>
            </a:r>
            <a:r>
              <a:rPr lang="en-US" altLang="ko-KR" dirty="0"/>
              <a:t>bidirectional dynamic </a:t>
            </a:r>
            <a:r>
              <a:rPr lang="en-US" altLang="ko-KR" dirty="0" err="1"/>
              <a:t>rnn</a:t>
            </a:r>
            <a:r>
              <a:rPr lang="ko-KR" altLang="en-US" dirty="0"/>
              <a:t>을 돌린다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나온 결과를 다시 </a:t>
            </a:r>
            <a:r>
              <a:rPr lang="en-US" altLang="ko-KR" dirty="0"/>
              <a:t>output</a:t>
            </a:r>
            <a:r>
              <a:rPr lang="ko-KR" altLang="en-US" dirty="0"/>
              <a:t>의 이름으로 저장</a:t>
            </a:r>
            <a:r>
              <a:rPr lang="en-US" altLang="ko-KR" dirty="0"/>
              <a:t>.</a:t>
            </a:r>
          </a:p>
          <a:p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드롭아웃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테크닉을 통해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네트워크에서 필요한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파라메타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수를 줄이는 것입니다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노드를 삭제하여 입력과 출력 연결을 제거하는 것입니다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뉴런을 제거하고 어떤 것을 유지할지는 무작위로 결정됩니다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뉴런이 제거되거나 그렇지 않을 확률을 코드에서 처리하지 않고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텐서플로우에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위임할 것 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769CB-FAB4-B241-B78F-D95B7C8E25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3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Weight bias</a:t>
            </a:r>
            <a:r>
              <a:rPr lang="ko-KR" altLang="en-US" dirty="0"/>
              <a:t>도 </a:t>
            </a:r>
            <a:r>
              <a:rPr lang="en-US" altLang="ko-KR" dirty="0" err="1"/>
              <a:t>get_variable</a:t>
            </a:r>
            <a:r>
              <a:rPr lang="ko-KR" altLang="en-US" dirty="0"/>
              <a:t>로 </a:t>
            </a:r>
            <a:r>
              <a:rPr lang="ko-KR" altLang="en-US" dirty="0" err="1"/>
              <a:t>만들어줌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Weight: 600, 9</a:t>
            </a:r>
          </a:p>
          <a:p>
            <a:r>
              <a:rPr lang="en-US" altLang="ko-KR" dirty="0"/>
              <a:t>Bias: 9</a:t>
            </a:r>
          </a:p>
          <a:p>
            <a:r>
              <a:rPr lang="ko-KR" altLang="en-US" dirty="0"/>
              <a:t>최적의 값을 구하기 위해 계속해서 변해 나가게 됨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769CB-FAB4-B241-B78F-D95B7C8E25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44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 학습의 </a:t>
            </a:r>
            <a:r>
              <a:rPr lang="en-US" altLang="ko-KR" dirty="0"/>
              <a:t>Loss</a:t>
            </a:r>
            <a:r>
              <a:rPr lang="ko-KR" altLang="en-US" dirty="0" err="1"/>
              <a:t>를</a:t>
            </a:r>
            <a:r>
              <a:rPr lang="ko-KR" altLang="en-US" dirty="0"/>
              <a:t> 계산하기 위해 저 </a:t>
            </a:r>
            <a:r>
              <a:rPr lang="en-US" altLang="ko-KR" dirty="0"/>
              <a:t>cost function</a:t>
            </a:r>
            <a:r>
              <a:rPr lang="ko-KR" altLang="en-US" dirty="0"/>
              <a:t>을 씀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769CB-FAB4-B241-B78F-D95B7C8E25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1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Adam optimizer</a:t>
            </a:r>
            <a:r>
              <a:rPr lang="ko-KR" altLang="en-US" dirty="0" err="1"/>
              <a:t>를</a:t>
            </a:r>
            <a:r>
              <a:rPr lang="ko-KR" altLang="en-US" dirty="0"/>
              <a:t> 사용했고</a:t>
            </a:r>
            <a:r>
              <a:rPr lang="en-US" altLang="ko-KR" dirty="0"/>
              <a:t>train</a:t>
            </a:r>
            <a:r>
              <a:rPr lang="ko-KR" altLang="en-US" dirty="0"/>
              <a:t>할 때는 저렇게 </a:t>
            </a:r>
            <a:r>
              <a:rPr lang="en-US" altLang="ko-KR" dirty="0" err="1"/>
              <a:t>feed_dict</a:t>
            </a:r>
            <a:r>
              <a:rPr lang="ko-KR" altLang="en-US" dirty="0"/>
              <a:t> 넣어주면서 </a:t>
            </a:r>
            <a:r>
              <a:rPr lang="en-US" altLang="ko-KR" dirty="0"/>
              <a:t>epoch</a:t>
            </a:r>
            <a:r>
              <a:rPr lang="ko-KR" altLang="en-US" dirty="0" err="1"/>
              <a:t>를</a:t>
            </a:r>
            <a:r>
              <a:rPr lang="ko-KR" altLang="en-US" dirty="0"/>
              <a:t> 돌면서 </a:t>
            </a:r>
            <a:r>
              <a:rPr lang="en-US" altLang="ko-KR" dirty="0"/>
              <a:t>learning rate</a:t>
            </a:r>
            <a:r>
              <a:rPr lang="ko-KR" altLang="en-US" dirty="0"/>
              <a:t>을 조절하여 학습함</a:t>
            </a:r>
            <a:endParaRPr lang="en-US" altLang="ko-KR" dirty="0"/>
          </a:p>
          <a:p>
            <a:r>
              <a:rPr lang="en-US" altLang="ko-KR" dirty="0"/>
              <a:t>Adam optimizer</a:t>
            </a:r>
            <a:r>
              <a:rPr lang="ko-KR" altLang="en-US" dirty="0"/>
              <a:t>는 코스트를 제일 작게 </a:t>
            </a:r>
            <a:r>
              <a:rPr lang="ko-KR" altLang="en-US" dirty="0" err="1"/>
              <a:t>하는데까지</a:t>
            </a:r>
            <a:r>
              <a:rPr lang="ko-KR" altLang="en-US" dirty="0"/>
              <a:t> 빠르게 가는데 좋은 알고리즘</a:t>
            </a:r>
            <a:r>
              <a:rPr lang="en-US" altLang="ko-KR" dirty="0"/>
              <a:t>?</a:t>
            </a:r>
            <a:r>
              <a:rPr lang="ko-KR" altLang="en-US" dirty="0"/>
              <a:t> 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769CB-FAB4-B241-B78F-D95B7C8E25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61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간략하게 하면 저렇게 </a:t>
            </a:r>
            <a:r>
              <a:rPr lang="en-US" altLang="ko-KR" dirty="0"/>
              <a:t>build</a:t>
            </a:r>
            <a:r>
              <a:rPr lang="ko-KR" altLang="en-US" dirty="0" err="1"/>
              <a:t>를</a:t>
            </a:r>
            <a:r>
              <a:rPr lang="ko-KR" altLang="en-US" dirty="0"/>
              <a:t> 하는데 먼저 첫번째로 </a:t>
            </a:r>
            <a:r>
              <a:rPr lang="en-US" altLang="ko-KR" dirty="0"/>
              <a:t>test, train, </a:t>
            </a:r>
            <a:r>
              <a:rPr lang="en-US" altLang="ko-KR" dirty="0" err="1"/>
              <a:t>valid.txt</a:t>
            </a:r>
            <a:r>
              <a:rPr lang="ko-KR" altLang="en-US" dirty="0"/>
              <a:t>로부터 </a:t>
            </a:r>
            <a:r>
              <a:rPr lang="en-US" altLang="ko-KR" dirty="0" err="1"/>
              <a:t>vocab_words</a:t>
            </a:r>
            <a:r>
              <a:rPr lang="en-US" altLang="ko-KR" dirty="0"/>
              <a:t>, </a:t>
            </a:r>
            <a:r>
              <a:rPr lang="en-US" altLang="ko-KR" dirty="0" err="1"/>
              <a:t>vocab_tags</a:t>
            </a:r>
            <a:r>
              <a:rPr lang="en-US" altLang="ko-KR" dirty="0"/>
              <a:t>, </a:t>
            </a:r>
            <a:r>
              <a:rPr lang="en-US" altLang="ko-KR" dirty="0" err="1"/>
              <a:t>vocab_chars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load 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그러고는 </a:t>
            </a:r>
            <a:r>
              <a:rPr lang="en-US" altLang="ko-KR" dirty="0"/>
              <a:t>word</a:t>
            </a:r>
            <a:r>
              <a:rPr lang="ko-KR" altLang="en-US" dirty="0"/>
              <a:t>의 경우 </a:t>
            </a:r>
            <a:r>
              <a:rPr lang="en-US" altLang="ko-KR" dirty="0"/>
              <a:t>glove dataset</a:t>
            </a:r>
            <a:r>
              <a:rPr lang="ko-KR" altLang="en-US" dirty="0"/>
              <a:t>의 단어들과 </a:t>
            </a:r>
            <a:r>
              <a:rPr lang="ko-KR" altLang="en-US" dirty="0" err="1"/>
              <a:t>교집합만을</a:t>
            </a:r>
            <a:r>
              <a:rPr lang="ko-KR" altLang="en-US" dirty="0"/>
              <a:t> </a:t>
            </a:r>
            <a:r>
              <a:rPr lang="en-US" altLang="ko-KR" dirty="0"/>
              <a:t>vocab</a:t>
            </a:r>
            <a:r>
              <a:rPr lang="ko-KR" altLang="en-US" dirty="0"/>
              <a:t>이라는 이름으로 만들어서 </a:t>
            </a:r>
            <a:r>
              <a:rPr lang="en-US" altLang="ko-KR" dirty="0"/>
              <a:t>22217</a:t>
            </a:r>
            <a:r>
              <a:rPr lang="ko-KR" altLang="en-US" dirty="0"/>
              <a:t>개의 단어와 </a:t>
            </a:r>
            <a:r>
              <a:rPr lang="en-US" altLang="ko-KR" dirty="0"/>
              <a:t>9</a:t>
            </a:r>
            <a:r>
              <a:rPr lang="ko-KR" altLang="en-US" dirty="0"/>
              <a:t>개의 </a:t>
            </a:r>
            <a:r>
              <a:rPr lang="en-US" altLang="ko-KR" dirty="0"/>
              <a:t>tag, 84</a:t>
            </a:r>
            <a:r>
              <a:rPr lang="ko-KR" altLang="en-US" dirty="0"/>
              <a:t>개의 중복 제거한 </a:t>
            </a:r>
            <a:r>
              <a:rPr lang="en-US" altLang="ko-KR" dirty="0"/>
              <a:t>character</a:t>
            </a:r>
            <a:r>
              <a:rPr lang="ko-KR" altLang="en-US" dirty="0"/>
              <a:t>들을 </a:t>
            </a:r>
            <a:r>
              <a:rPr lang="en-US" altLang="ko-KR" dirty="0"/>
              <a:t>.txt file</a:t>
            </a:r>
            <a:r>
              <a:rPr lang="ko-KR" altLang="en-US" dirty="0"/>
              <a:t>로 저장함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769CB-FAB4-B241-B78F-D95B7C8E25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en-US" altLang="ko-KR" dirty="0"/>
              <a:t>embedding</a:t>
            </a:r>
            <a:r>
              <a:rPr lang="ko-KR" altLang="en-US" dirty="0"/>
              <a:t>을 위해 </a:t>
            </a:r>
            <a:r>
              <a:rPr lang="en-US" altLang="ko-KR" dirty="0"/>
              <a:t>glove vector trim</a:t>
            </a:r>
            <a:r>
              <a:rPr lang="ko-KR" altLang="en-US" dirty="0"/>
              <a:t>을 하는데 먼저 </a:t>
            </a:r>
            <a:r>
              <a:rPr lang="en-US" altLang="ko-KR" dirty="0" err="1"/>
              <a:t>load_vocab</a:t>
            </a:r>
            <a:r>
              <a:rPr lang="ko-KR" altLang="en-US" dirty="0"/>
              <a:t>을 통해 </a:t>
            </a:r>
            <a:r>
              <a:rPr lang="en-US" altLang="ko-KR" dirty="0"/>
              <a:t>word – index </a:t>
            </a:r>
            <a:r>
              <a:rPr lang="ko-KR" altLang="en-US" dirty="0"/>
              <a:t>구조로 만들어줘서 각 단어에 </a:t>
            </a:r>
            <a:r>
              <a:rPr lang="en-US" altLang="ko-KR" dirty="0"/>
              <a:t>index</a:t>
            </a:r>
            <a:r>
              <a:rPr lang="ko-KR" altLang="en-US" dirty="0" err="1"/>
              <a:t>를</a:t>
            </a:r>
            <a:r>
              <a:rPr lang="ko-KR" altLang="en-US" dirty="0"/>
              <a:t> 붙여줌</a:t>
            </a:r>
            <a:endParaRPr lang="en-US" altLang="ko-KR" dirty="0"/>
          </a:p>
          <a:p>
            <a:r>
              <a:rPr lang="ko-KR" altLang="en-US" dirty="0"/>
              <a:t>그리고 단어 뿐만이 아니라 </a:t>
            </a:r>
            <a:r>
              <a:rPr lang="en-US" altLang="ko-KR" dirty="0"/>
              <a:t>tag, char</a:t>
            </a:r>
            <a:r>
              <a:rPr lang="ko-KR" altLang="en-US" dirty="0"/>
              <a:t>에도 </a:t>
            </a:r>
            <a:r>
              <a:rPr lang="en-US" altLang="ko-KR" dirty="0"/>
              <a:t>index</a:t>
            </a:r>
            <a:r>
              <a:rPr lang="ko-KR" altLang="en-US" dirty="0" err="1"/>
              <a:t>를</a:t>
            </a:r>
            <a:r>
              <a:rPr lang="ko-KR" altLang="en-US" dirty="0"/>
              <a:t> 다들 붙여줌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769CB-FAB4-B241-B78F-D95B7C8E25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74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단어 </a:t>
            </a:r>
            <a:r>
              <a:rPr lang="en-US" altLang="ko-KR" dirty="0"/>
              <a:t>index </a:t>
            </a:r>
            <a:r>
              <a:rPr lang="ko-KR" altLang="en-US" dirty="0"/>
              <a:t>랑 </a:t>
            </a:r>
            <a:r>
              <a:rPr lang="en-US" altLang="ko-KR" dirty="0"/>
              <a:t>glove </a:t>
            </a:r>
            <a:r>
              <a:rPr lang="ko-KR" altLang="en-US" dirty="0"/>
              <a:t>의 </a:t>
            </a:r>
            <a:r>
              <a:rPr lang="en-US" altLang="ko-KR" dirty="0"/>
              <a:t>vector embedding </a:t>
            </a:r>
            <a:r>
              <a:rPr lang="ko-KR" altLang="en-US" dirty="0"/>
              <a:t>을 따로 모아 저렇게 </a:t>
            </a:r>
            <a:r>
              <a:rPr lang="en-US" altLang="ko-KR" dirty="0" err="1"/>
              <a:t>npz</a:t>
            </a:r>
            <a:r>
              <a:rPr lang="en-US" altLang="ko-KR" dirty="0"/>
              <a:t> </a:t>
            </a:r>
            <a:r>
              <a:rPr lang="ko-KR" altLang="en-US" dirty="0"/>
              <a:t>파일로 저장시킴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Config</a:t>
            </a:r>
            <a:r>
              <a:rPr lang="ko-KR" altLang="en-US" dirty="0"/>
              <a:t>의 </a:t>
            </a:r>
            <a:r>
              <a:rPr lang="en-US" altLang="ko-KR" dirty="0"/>
              <a:t>load</a:t>
            </a:r>
            <a:r>
              <a:rPr lang="ko-KR" altLang="en-US" dirty="0"/>
              <a:t>에서 저렇게 </a:t>
            </a:r>
            <a:r>
              <a:rPr lang="en-US" altLang="ko-KR" dirty="0"/>
              <a:t>embedding</a:t>
            </a:r>
            <a:r>
              <a:rPr lang="ko-KR" altLang="en-US" dirty="0"/>
              <a:t>도 가져오고 </a:t>
            </a:r>
            <a:r>
              <a:rPr lang="en-US" altLang="ko-KR" dirty="0"/>
              <a:t>chars, tags, words</a:t>
            </a:r>
            <a:r>
              <a:rPr lang="ko-KR" altLang="en-US" dirty="0"/>
              <a:t>의 길이도 가져오고 등등 다 해 줌</a:t>
            </a:r>
            <a:endParaRPr lang="en-US" altLang="ko-KR" dirty="0"/>
          </a:p>
          <a:p>
            <a:r>
              <a:rPr lang="ko-KR" altLang="en-US" dirty="0"/>
              <a:t>그러면 이제 </a:t>
            </a:r>
            <a:r>
              <a:rPr lang="en-US" altLang="ko-KR" dirty="0"/>
              <a:t>load</a:t>
            </a:r>
            <a:r>
              <a:rPr lang="ko-KR" altLang="en-US" dirty="0"/>
              <a:t>는 다 끝난 것 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769CB-FAB4-B241-B78F-D95B7C8E25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26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ko-KR" altLang="en-US" dirty="0"/>
              <a:t>시키면서 해주는 부분</a:t>
            </a:r>
            <a:r>
              <a:rPr lang="en-US" altLang="ko-KR" dirty="0"/>
              <a:t>, evaluate </a:t>
            </a:r>
            <a:r>
              <a:rPr lang="ko-KR" altLang="en-US" dirty="0"/>
              <a:t>부분</a:t>
            </a:r>
            <a:endParaRPr lang="en-US" altLang="ko-KR" dirty="0"/>
          </a:p>
          <a:p>
            <a:r>
              <a:rPr lang="en-US" dirty="0"/>
              <a:t>Train: epoch </a:t>
            </a:r>
            <a:r>
              <a:rPr lang="ko-KR" altLang="en-US" dirty="0"/>
              <a:t>돌면서 </a:t>
            </a:r>
            <a:r>
              <a:rPr lang="en-US" altLang="ko-KR" dirty="0"/>
              <a:t>learning rate </a:t>
            </a:r>
            <a:r>
              <a:rPr lang="ko-KR" altLang="en-US" dirty="0"/>
              <a:t>조절해 가며</a:t>
            </a:r>
            <a:r>
              <a:rPr lang="en-US" altLang="ko-KR" dirty="0"/>
              <a:t> </a:t>
            </a:r>
            <a:r>
              <a:rPr lang="en-US" altLang="ko-KR" dirty="0" err="1"/>
              <a:t>run_epoch</a:t>
            </a:r>
            <a:r>
              <a:rPr lang="en-US" altLang="ko-KR" dirty="0"/>
              <a:t> </a:t>
            </a:r>
            <a:r>
              <a:rPr lang="ko-KR" altLang="en-US" dirty="0"/>
              <a:t>시킴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769CB-FAB4-B241-B78F-D95B7C8E25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41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Placeholder 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en-US" altLang="ko-KR" dirty="0"/>
              <a:t>batch </a:t>
            </a:r>
            <a:r>
              <a:rPr lang="ko-KR" altLang="en-US" dirty="0"/>
              <a:t>마다 새로 데이터를 넣어줄 수 있도록 변수를 선언함</a:t>
            </a:r>
            <a:endParaRPr lang="en-US" altLang="ko-KR" dirty="0"/>
          </a:p>
          <a:p>
            <a:r>
              <a:rPr lang="en-US" dirty="0"/>
              <a:t>epoch </a:t>
            </a:r>
            <a:r>
              <a:rPr lang="ko-KR" altLang="en-US" dirty="0"/>
              <a:t>마다 달라지는 차원이므로 </a:t>
            </a:r>
            <a:r>
              <a:rPr lang="en-US" altLang="ko-KR" dirty="0"/>
              <a:t>None </a:t>
            </a:r>
            <a:r>
              <a:rPr lang="ko-KR" altLang="en-US" dirty="0" err="1"/>
              <a:t>으로</a:t>
            </a:r>
            <a:r>
              <a:rPr lang="ko-KR" altLang="en-US" dirty="0"/>
              <a:t> 선언</a:t>
            </a:r>
            <a:endParaRPr lang="en-US" altLang="ko-KR" dirty="0"/>
          </a:p>
          <a:p>
            <a:r>
              <a:rPr lang="en-US" dirty="0"/>
              <a:t>Epoch</a:t>
            </a:r>
            <a:r>
              <a:rPr lang="ko-KR" altLang="en-US" dirty="0"/>
              <a:t>은 </a:t>
            </a:r>
            <a:r>
              <a:rPr lang="en-US" altLang="ko-KR" dirty="0"/>
              <a:t>15</a:t>
            </a:r>
            <a:r>
              <a:rPr lang="ko-KR" altLang="en-US" dirty="0"/>
              <a:t>로 설정되어 있음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769CB-FAB4-B241-B78F-D95B7C8E2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33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Word_embeddings</a:t>
            </a:r>
            <a:r>
              <a:rPr 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만들기 위해 </a:t>
            </a:r>
            <a:r>
              <a:rPr lang="en-US" altLang="ko-KR" dirty="0"/>
              <a:t>embeddings</a:t>
            </a:r>
            <a:r>
              <a:rPr lang="ko-KR" altLang="en-US" dirty="0"/>
              <a:t>의 벡터 값을 리스트 형태로 저장 하는 부분</a:t>
            </a:r>
            <a:r>
              <a:rPr lang="en-US" altLang="ko-KR" dirty="0"/>
              <a:t>: </a:t>
            </a:r>
            <a:r>
              <a:rPr lang="en-US" altLang="ko-KR" dirty="0" err="1"/>
              <a:t>embedding_lookup</a:t>
            </a:r>
            <a:endParaRPr lang="en-US" altLang="ko-KR" dirty="0"/>
          </a:p>
          <a:p>
            <a:r>
              <a:rPr lang="ko-KR" altLang="en-US" dirty="0"/>
              <a:t>그래서 저렇게 </a:t>
            </a:r>
            <a:r>
              <a:rPr lang="en-US" altLang="ko-KR" dirty="0" err="1"/>
              <a:t>word_embedding</a:t>
            </a:r>
            <a:r>
              <a:rPr lang="ko-KR" altLang="en-US" dirty="0"/>
              <a:t>이 만들어짐</a:t>
            </a:r>
            <a:endParaRPr lang="en-US" altLang="ko-KR" dirty="0"/>
          </a:p>
          <a:p>
            <a:r>
              <a:rPr lang="en-US" altLang="ko-KR" dirty="0"/>
              <a:t>Embedding</a:t>
            </a:r>
            <a:r>
              <a:rPr lang="ko-KR" altLang="en-US" dirty="0"/>
              <a:t>은 위에서 해줬고 </a:t>
            </a:r>
            <a:r>
              <a:rPr lang="en-US" altLang="ko-KR" dirty="0"/>
              <a:t>True </a:t>
            </a:r>
            <a:r>
              <a:rPr lang="ko-KR" altLang="en-US" dirty="0" err="1"/>
              <a:t>라서</a:t>
            </a:r>
            <a:r>
              <a:rPr lang="ko-KR" altLang="en-US" dirty="0"/>
              <a:t> 저렇게 </a:t>
            </a:r>
            <a:r>
              <a:rPr lang="en-US" altLang="ko-KR" dirty="0" err="1"/>
              <a:t>tf.Variable</a:t>
            </a:r>
            <a:r>
              <a:rPr lang="ko-KR" altLang="en-US" dirty="0"/>
              <a:t>을 사용해서 변수를 가져온 것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769CB-FAB4-B241-B78F-D95B7C8E25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16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Character </a:t>
            </a:r>
            <a:r>
              <a:rPr lang="ko-KR" altLang="en-US" dirty="0"/>
              <a:t>도 마찬가지로 </a:t>
            </a:r>
            <a:r>
              <a:rPr lang="en-US" altLang="ko-KR" dirty="0"/>
              <a:t>embedding</a:t>
            </a:r>
            <a:r>
              <a:rPr lang="ko-KR" altLang="en-US" dirty="0"/>
              <a:t>을 </a:t>
            </a:r>
            <a:r>
              <a:rPr lang="ko-KR" altLang="en-US" dirty="0" err="1"/>
              <a:t>만들어줌</a:t>
            </a:r>
            <a:r>
              <a:rPr lang="ko-KR" altLang="en-US" dirty="0"/>
              <a:t> </a:t>
            </a:r>
            <a:r>
              <a:rPr lang="en-US" altLang="ko-KR" dirty="0"/>
              <a:t>84, 100</a:t>
            </a:r>
            <a:r>
              <a:rPr lang="ko-KR" altLang="en-US" dirty="0" err="1"/>
              <a:t>으로</a:t>
            </a:r>
            <a:r>
              <a:rPr lang="ko-KR" altLang="en-US" dirty="0"/>
              <a:t> 만드는데 저기에는 그러면 </a:t>
            </a:r>
            <a:r>
              <a:rPr lang="en-US" altLang="ko-KR" dirty="0"/>
              <a:t>word </a:t>
            </a:r>
            <a:r>
              <a:rPr lang="ko-KR" altLang="en-US" dirty="0"/>
              <a:t>의 </a:t>
            </a:r>
            <a:r>
              <a:rPr lang="en-US" altLang="ko-KR" dirty="0"/>
              <a:t>index, vector 100 </a:t>
            </a:r>
            <a:r>
              <a:rPr lang="ko-KR" altLang="en-US" dirty="0"/>
              <a:t>차원</a:t>
            </a:r>
            <a:r>
              <a:rPr lang="en-US" altLang="ko-KR" dirty="0"/>
              <a:t>(</a:t>
            </a:r>
            <a:r>
              <a:rPr lang="ko-KR" altLang="en-US" dirty="0"/>
              <a:t>초기화 된 값</a:t>
            </a:r>
            <a:r>
              <a:rPr lang="en-US" altLang="ko-KR" dirty="0"/>
              <a:t>? 0</a:t>
            </a:r>
            <a:r>
              <a:rPr lang="ko-KR" altLang="en-US" dirty="0"/>
              <a:t>인가</a:t>
            </a:r>
            <a:r>
              <a:rPr lang="en-US" altLang="ko-KR" dirty="0"/>
              <a:t>?) </a:t>
            </a:r>
            <a:r>
              <a:rPr lang="ko-KR" altLang="en-US" dirty="0"/>
              <a:t>이게 들어가게 됨</a:t>
            </a:r>
            <a:endParaRPr lang="en-US" altLang="ko-KR" dirty="0"/>
          </a:p>
          <a:p>
            <a:r>
              <a:rPr lang="ko-KR" altLang="en-US" dirty="0"/>
              <a:t>그러면 </a:t>
            </a:r>
            <a:r>
              <a:rPr lang="en-US" altLang="ko-KR" dirty="0" err="1"/>
              <a:t>embedding_lookup</a:t>
            </a:r>
            <a:r>
              <a:rPr lang="ko-KR" altLang="en-US" dirty="0"/>
              <a:t>을 통해 </a:t>
            </a:r>
            <a:r>
              <a:rPr lang="en-US" altLang="ko-KR" dirty="0"/>
              <a:t>char</a:t>
            </a:r>
            <a:r>
              <a:rPr lang="ko-KR" altLang="en-US" dirty="0"/>
              <a:t>별 </a:t>
            </a:r>
            <a:r>
              <a:rPr lang="en-US" altLang="ko-KR" dirty="0"/>
              <a:t>vector</a:t>
            </a:r>
            <a:r>
              <a:rPr lang="ko-KR" altLang="en-US" dirty="0"/>
              <a:t>값을 리스트형태로 저장하게 됨 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 err="1"/>
              <a:t>rnn</a:t>
            </a:r>
            <a:r>
              <a:rPr lang="ko-KR" altLang="en-US" dirty="0"/>
              <a:t>을 돌리기 위해 </a:t>
            </a:r>
            <a:r>
              <a:rPr lang="en-US" altLang="ko-KR" dirty="0"/>
              <a:t>reshape</a:t>
            </a:r>
            <a:r>
              <a:rPr lang="ko-KR" altLang="en-US" dirty="0"/>
              <a:t>을 통해 </a:t>
            </a:r>
            <a:r>
              <a:rPr lang="en-US" altLang="ko-KR" dirty="0"/>
              <a:t>3</a:t>
            </a:r>
            <a:r>
              <a:rPr lang="ko-KR" altLang="en-US" dirty="0"/>
              <a:t>차원으로 </a:t>
            </a:r>
            <a:r>
              <a:rPr lang="ko-KR" altLang="en-US" dirty="0" err="1"/>
              <a:t>만들어줌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Word length </a:t>
            </a:r>
            <a:r>
              <a:rPr lang="ko-KR" altLang="en-US" dirty="0"/>
              <a:t>는</a:t>
            </a:r>
            <a:r>
              <a:rPr lang="en-US" altLang="ko-KR" dirty="0"/>
              <a:t> max length </a:t>
            </a:r>
            <a:r>
              <a:rPr lang="ko-KR" altLang="en-US" dirty="0" err="1"/>
              <a:t>를</a:t>
            </a:r>
            <a:r>
              <a:rPr lang="ko-KR" altLang="en-US" dirty="0"/>
              <a:t> 위한 길이를 </a:t>
            </a:r>
            <a:r>
              <a:rPr lang="en-US" altLang="ko-KR" dirty="0"/>
              <a:t>return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769CB-FAB4-B241-B78F-D95B7C8E2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28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Sequence_length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en-US" altLang="ko-KR" dirty="0"/>
              <a:t>zero padding </a:t>
            </a:r>
            <a:r>
              <a:rPr lang="ko-KR" altLang="en-US" dirty="0"/>
              <a:t>된 값들 제외하고 계산</a:t>
            </a:r>
            <a:endParaRPr lang="en-US" altLang="ko-KR" dirty="0"/>
          </a:p>
          <a:p>
            <a:r>
              <a:rPr lang="ko-KR" altLang="en-US" dirty="0"/>
              <a:t>새로운 </a:t>
            </a:r>
            <a:r>
              <a:rPr lang="en-US" altLang="ko-KR" dirty="0" err="1"/>
              <a:t>word_embeddings</a:t>
            </a:r>
            <a:r>
              <a:rPr lang="en-US" altLang="ko-KR" dirty="0"/>
              <a:t>: bi </a:t>
            </a:r>
            <a:r>
              <a:rPr lang="en-US" altLang="ko-KR" dirty="0" err="1"/>
              <a:t>lstm</a:t>
            </a:r>
            <a:r>
              <a:rPr lang="ko-KR" altLang="en-US" dirty="0"/>
              <a:t>을 돌아 나온 </a:t>
            </a:r>
            <a:r>
              <a:rPr lang="en-US" altLang="ko-KR" dirty="0"/>
              <a:t>character embedding</a:t>
            </a:r>
            <a:r>
              <a:rPr lang="ko-KR" altLang="en-US" dirty="0"/>
              <a:t>의 </a:t>
            </a:r>
            <a:r>
              <a:rPr lang="en-US" altLang="ko-KR" dirty="0" err="1"/>
              <a:t>ouput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word_embeddings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 err="1"/>
              <a:t>concat</a:t>
            </a:r>
            <a:r>
              <a:rPr lang="ko-KR" altLang="en-US" dirty="0"/>
              <a:t>시켜서 만들었음</a:t>
            </a:r>
            <a:endParaRPr lang="en-US" altLang="ko-KR" dirty="0"/>
          </a:p>
          <a:p>
            <a:r>
              <a:rPr lang="en-US" altLang="ko-KR" dirty="0" err="1"/>
              <a:t>Char_embeddings</a:t>
            </a:r>
            <a:r>
              <a:rPr lang="ko-KR" altLang="en-US" dirty="0"/>
              <a:t>가 </a:t>
            </a:r>
            <a:r>
              <a:rPr lang="en-US" altLang="ko-KR" dirty="0" err="1"/>
              <a:t>bilstm</a:t>
            </a:r>
            <a:r>
              <a:rPr lang="ko-KR" altLang="en-US" dirty="0"/>
              <a:t>을 통해 돌아서 </a:t>
            </a:r>
            <a:r>
              <a:rPr lang="en-US" altLang="ko-KR" dirty="0"/>
              <a:t>reshape</a:t>
            </a:r>
            <a:r>
              <a:rPr lang="ko-KR" altLang="en-US" dirty="0"/>
              <a:t>된 </a:t>
            </a:r>
            <a:r>
              <a:rPr lang="en-US" altLang="ko-KR" dirty="0"/>
              <a:t>output</a:t>
            </a:r>
            <a:r>
              <a:rPr lang="ko-KR" altLang="en-US" dirty="0"/>
              <a:t>이 만들어 지고 이거랑 앞서 만들었던 </a:t>
            </a:r>
            <a:r>
              <a:rPr lang="en-US" altLang="ko-KR" dirty="0" err="1"/>
              <a:t>word_embeddings</a:t>
            </a:r>
            <a:r>
              <a:rPr lang="ko-KR" altLang="en-US" dirty="0"/>
              <a:t>랑 합쳐서 </a:t>
            </a:r>
            <a:r>
              <a:rPr lang="en-US" altLang="ko-KR" dirty="0"/>
              <a:t>[?,</a:t>
            </a:r>
            <a:r>
              <a:rPr lang="ko-KR" altLang="en-US" dirty="0"/>
              <a:t> </a:t>
            </a:r>
            <a:r>
              <a:rPr lang="en-US" altLang="ko-KR" dirty="0"/>
              <a:t>?,</a:t>
            </a:r>
            <a:r>
              <a:rPr lang="ko-KR" altLang="en-US" dirty="0"/>
              <a:t> </a:t>
            </a:r>
            <a:r>
              <a:rPr lang="en-US" altLang="ko-KR" dirty="0"/>
              <a:t>500]</a:t>
            </a:r>
            <a:r>
              <a:rPr lang="ko-KR" altLang="en-US" dirty="0"/>
              <a:t>  차원의 새 </a:t>
            </a:r>
            <a:r>
              <a:rPr lang="en-US" altLang="ko-KR" dirty="0" err="1"/>
              <a:t>word_embedding</a:t>
            </a:r>
            <a:r>
              <a:rPr lang="ko-KR" altLang="en-US" dirty="0" err="1"/>
              <a:t>를</a:t>
            </a:r>
            <a:r>
              <a:rPr lang="ko-KR" altLang="en-US" dirty="0"/>
              <a:t> 만들게 된 것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769CB-FAB4-B241-B78F-D95B7C8E25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5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D64B-C73C-E347-B89D-020C2DB68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6736D-28B5-B041-9AE2-2CE30F54E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42FA8-89B6-1A41-A27C-CEA31056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1978-5BA8-E345-95D5-70EB59A2143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25746-05BD-F245-BBA2-F75C89E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B8997-858B-2A48-AFA8-DD38F60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94A-7938-0C42-BE80-249B5EBE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7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43CB-BA41-5946-9574-8D10BF48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D303F-4763-D346-8892-4BADF02AF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88A96-8DAF-3C40-963B-9DC76D4D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1978-5BA8-E345-95D5-70EB59A2143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F55D8-23F7-FD4D-B2D9-61765C4B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A77C7-538C-F941-9BF6-F80D6604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94A-7938-0C42-BE80-249B5EBE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4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1A3B6-E391-6C49-9EF8-B66D9A930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00FA2-A6D4-7C49-93FB-1516AB398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6E09E-542C-CA41-988C-AE29C861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1978-5BA8-E345-95D5-70EB59A2143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126AF-C933-6045-82D1-85089367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6145-8BFC-1F4E-9DE9-4F789AC2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94A-7938-0C42-BE80-249B5EBE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A47D-B344-BF4D-812F-81851AF2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566E6-D48D-0E48-94ED-73E217811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9870-C291-3646-B7E2-00359350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1978-5BA8-E345-95D5-70EB59A2143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5C8A6-B52C-0242-8CEC-A356DF3D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964B-EB62-BC4D-BFE4-3C6EFE44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94A-7938-0C42-BE80-249B5EBE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6558-5C96-9E4B-89A0-2785833D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6EF6D-AFEE-314F-BE1B-D15A91BAE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DD474-5309-3C42-8C64-AEA134A8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1978-5BA8-E345-95D5-70EB59A2143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646B-BBF3-1C4C-85EE-B390482F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3166-C5E7-A749-9C2E-A3952336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94A-7938-0C42-BE80-249B5EBE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3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1A5A-5349-1F4B-B569-7440F88C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42A5-EB6E-7347-9412-AD82A54DD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945EB-7D47-AF46-A06D-56551C56F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A2FF7-E9B0-3D4C-BD92-23F3456D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1978-5BA8-E345-95D5-70EB59A2143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87F41-8669-A74A-BFFC-B60C0D74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83BE5-76AB-E148-9974-DFDB3C31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94A-7938-0C42-BE80-249B5EBE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1BAB-5067-7E47-97ED-459A9D8D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73FA-F9DA-1446-A6D1-2156CE462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AA2CC-CC7B-A24C-8A2E-18EFCC5C8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7F816-E7F2-0242-AA6A-1B7234875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A04ED-8129-D444-AA6C-BAD6B46FC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81D13-5F4D-4F40-8D99-C3C4D22F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1978-5BA8-E345-95D5-70EB59A2143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6B952-35FD-D548-87D2-D58D7905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C7135-E786-1346-AD8F-537D6F5A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94A-7938-0C42-BE80-249B5EBE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5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D682-4B85-B642-94CC-38DD9E7F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BFABF-6217-D542-BB9B-35378FEF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1978-5BA8-E345-95D5-70EB59A2143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DA07B-29E2-BF45-8BDB-B7BEE22C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70A38-4560-CD4A-96EC-C0A5F243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94A-7938-0C42-BE80-249B5EBE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6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0B646-FB9F-C540-BF8B-77149F3A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1978-5BA8-E345-95D5-70EB59A2143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67C77-6EF5-C140-9827-4A3B9C4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E484-9014-E847-AC86-4E26E8E3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94A-7938-0C42-BE80-249B5EBE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06BA-CCCF-224E-BAA0-003087CD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E523B-180D-0B4E-8C01-EABC53C4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EF4C0-D2A5-0C48-84B0-678CE712A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3BB66-D79A-7844-96A5-37A8E072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1978-5BA8-E345-95D5-70EB59A2143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AA3C0-C40B-2449-BDF6-FF866300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E7314-7E1E-9B4F-B9A3-82389E42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94A-7938-0C42-BE80-249B5EBE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5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4E78-F6E4-B84F-BA8F-44A44147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3A7FA-8AD9-F643-8DE3-0D15F529D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9259E-86F5-0D4E-8B60-F4C521BB7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92B1E-B39C-7D40-B184-5B649C86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1978-5BA8-E345-95D5-70EB59A2143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B480-EE56-1747-B7B1-0A16D51A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40A30-4BF1-BC42-840E-D5609AE7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94A-7938-0C42-BE80-249B5EBE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0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1D518-936D-A94E-8138-10DC43CB5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F6CDB-0628-274F-81DC-E7AF1F80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475EA-036B-BF4A-B5C0-02D498E35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21978-5BA8-E345-95D5-70EB59A2143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2890E-BD2A-7849-8632-AF98198FF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5C06-A534-4C44-A806-3B4E9E012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894A-7938-0C42-BE80-249B5EBE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1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E194-B528-4C43-89C6-84195E782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NER with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B2BAA-5EFD-8F45-BCE9-69952BE7F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김하연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A882E-B41F-C549-AA70-028671091AAE}"/>
              </a:ext>
            </a:extLst>
          </p:cNvPr>
          <p:cNvSpPr txBox="1"/>
          <p:nvPr/>
        </p:nvSpPr>
        <p:spPr>
          <a:xfrm>
            <a:off x="393536" y="6303826"/>
            <a:ext cx="29803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출처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github.com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guillaumegenthial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tf_ner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AA44E3-DF64-3D4D-ACEB-79C3B7C28EB7}"/>
              </a:ext>
            </a:extLst>
          </p:cNvPr>
          <p:cNvSpPr txBox="1"/>
          <p:nvPr/>
        </p:nvSpPr>
        <p:spPr>
          <a:xfrm>
            <a:off x="9769032" y="582206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2019.08.12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0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418E-3CA0-774E-8A39-52A955BD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376700"/>
            <a:ext cx="9185476" cy="8154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2. Build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22D356-48BD-AF48-82BC-14BFF8D0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901" y="15891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1.</a:t>
            </a:r>
            <a:r>
              <a:rPr lang="en-US" altLang="ko-KR" sz="2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. </a:t>
            </a:r>
            <a:r>
              <a:rPr lang="en-US" sz="2000" dirty="0" err="1">
                <a:latin typeface="+mj-lt"/>
              </a:rPr>
              <a:t>NERModel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FA6F7-78A4-8F4E-9AAD-083F79235DB8}"/>
              </a:ext>
            </a:extLst>
          </p:cNvPr>
          <p:cNvSpPr txBox="1"/>
          <p:nvPr/>
        </p:nvSpPr>
        <p:spPr>
          <a:xfrm>
            <a:off x="733199" y="1166645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7684F-B5B7-044F-989D-F50947039D5C}"/>
              </a:ext>
            </a:extLst>
          </p:cNvPr>
          <p:cNvSpPr txBox="1"/>
          <p:nvPr/>
        </p:nvSpPr>
        <p:spPr>
          <a:xfrm>
            <a:off x="1285999" y="1968074"/>
            <a:ext cx="4479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en-US" sz="1600" dirty="0"/>
              <a:t>) </a:t>
            </a:r>
            <a:r>
              <a:rPr lang="en-US" sz="1600" dirty="0" err="1"/>
              <a:t>add_</a:t>
            </a:r>
            <a:r>
              <a:rPr lang="en-US" altLang="ko-KR" sz="1600" dirty="0" err="1"/>
              <a:t>word_embeddings_op</a:t>
            </a:r>
            <a:r>
              <a:rPr lang="en-US" sz="1600" dirty="0"/>
              <a:t>( ): </a:t>
            </a:r>
            <a:r>
              <a:rPr lang="en-US" sz="1600" b="1" i="1" dirty="0" err="1"/>
              <a:t>char_embeddings</a:t>
            </a:r>
            <a:endParaRPr lang="en-US" sz="1600" b="1" i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008F386-8F1D-DD48-931E-AF6929DC5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73" y="2443937"/>
            <a:ext cx="9946478" cy="24320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58DDFE-63EA-F84E-9DFE-9FFDAE87F95D}"/>
              </a:ext>
            </a:extLst>
          </p:cNvPr>
          <p:cNvSpPr/>
          <p:nvPr/>
        </p:nvSpPr>
        <p:spPr>
          <a:xfrm>
            <a:off x="1486542" y="2962089"/>
            <a:ext cx="613059" cy="21322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DC954D-696B-FD45-AF2A-ED8FE5CF390A}"/>
              </a:ext>
            </a:extLst>
          </p:cNvPr>
          <p:cNvCxnSpPr>
            <a:cxnSpLocks/>
          </p:cNvCxnSpPr>
          <p:nvPr/>
        </p:nvCxnSpPr>
        <p:spPr>
          <a:xfrm>
            <a:off x="1793071" y="3175316"/>
            <a:ext cx="1579799" cy="480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715D7D-FE85-A940-A623-0B5F1C57F5C4}"/>
              </a:ext>
            </a:extLst>
          </p:cNvPr>
          <p:cNvCxnSpPr>
            <a:cxnSpLocks/>
          </p:cNvCxnSpPr>
          <p:nvPr/>
        </p:nvCxnSpPr>
        <p:spPr>
          <a:xfrm>
            <a:off x="1793071" y="3188921"/>
            <a:ext cx="2516502" cy="466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D89A9B-84BD-E940-A4BE-8A75ACFAA1B2}"/>
              </a:ext>
            </a:extLst>
          </p:cNvPr>
          <p:cNvCxnSpPr>
            <a:cxnSpLocks/>
          </p:cNvCxnSpPr>
          <p:nvPr/>
        </p:nvCxnSpPr>
        <p:spPr>
          <a:xfrm>
            <a:off x="3107077" y="3825134"/>
            <a:ext cx="73414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6894EF-4FB0-EE4C-A9A3-12463B7B32F7}"/>
              </a:ext>
            </a:extLst>
          </p:cNvPr>
          <p:cNvCxnSpPr>
            <a:cxnSpLocks/>
          </p:cNvCxnSpPr>
          <p:nvPr/>
        </p:nvCxnSpPr>
        <p:spPr>
          <a:xfrm>
            <a:off x="3936639" y="3822509"/>
            <a:ext cx="77437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BBC7A0-A8AB-FE45-B589-0676603EA82E}"/>
              </a:ext>
            </a:extLst>
          </p:cNvPr>
          <p:cNvCxnSpPr>
            <a:cxnSpLocks/>
          </p:cNvCxnSpPr>
          <p:nvPr/>
        </p:nvCxnSpPr>
        <p:spPr>
          <a:xfrm>
            <a:off x="7522480" y="3175316"/>
            <a:ext cx="12837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07F3A92-F55D-914F-994D-82F0C6C4B661}"/>
              </a:ext>
            </a:extLst>
          </p:cNvPr>
          <p:cNvSpPr/>
          <p:nvPr/>
        </p:nvSpPr>
        <p:spPr>
          <a:xfrm>
            <a:off x="1492439" y="4335635"/>
            <a:ext cx="584860" cy="19962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7FE46A-C2D8-2D4D-9A79-CD6436120E29}"/>
              </a:ext>
            </a:extLst>
          </p:cNvPr>
          <p:cNvCxnSpPr>
            <a:cxnSpLocks/>
          </p:cNvCxnSpPr>
          <p:nvPr/>
        </p:nvCxnSpPr>
        <p:spPr>
          <a:xfrm flipV="1">
            <a:off x="2027909" y="4106813"/>
            <a:ext cx="4638079" cy="241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E7D8612-377B-DB4E-BC9D-A80CD2BC949C}"/>
              </a:ext>
            </a:extLst>
          </p:cNvPr>
          <p:cNvSpPr txBox="1"/>
          <p:nvPr/>
        </p:nvSpPr>
        <p:spPr>
          <a:xfrm>
            <a:off x="6665988" y="3822509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Shape:</a:t>
            </a: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batch, max sentence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200)</a:t>
            </a:r>
          </a:p>
          <a:p>
            <a:r>
              <a:rPr lang="en-US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word_embeddings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와</a:t>
            </a:r>
            <a:r>
              <a:rPr lang="ko-KR" alt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dimension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l Bayan Plain" pitchFamily="2" charset="-78"/>
              </a:rPr>
              <a:t>맞춰주기 위한 </a:t>
            </a:r>
            <a:r>
              <a:rPr lang="en-US" altLang="ko-KR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reshape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04741F-67B7-E648-8EEC-9CC937A96776}"/>
              </a:ext>
            </a:extLst>
          </p:cNvPr>
          <p:cNvSpPr txBox="1"/>
          <p:nvPr/>
        </p:nvSpPr>
        <p:spPr>
          <a:xfrm>
            <a:off x="2647405" y="4984274"/>
            <a:ext cx="5056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batch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max</a:t>
            </a:r>
            <a:r>
              <a:rPr lang="ko-KR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length of sentence in batch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300]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    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batch, max sentence,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200]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1F4351-103A-FF46-BA33-622DC12168E7}"/>
              </a:ext>
            </a:extLst>
          </p:cNvPr>
          <p:cNvCxnSpPr>
            <a:cxnSpLocks/>
          </p:cNvCxnSpPr>
          <p:nvPr/>
        </p:nvCxnSpPr>
        <p:spPr>
          <a:xfrm>
            <a:off x="3701131" y="4838889"/>
            <a:ext cx="12837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CE9EAA-2E67-1F49-8956-9F2CEE466A53}"/>
              </a:ext>
            </a:extLst>
          </p:cNvPr>
          <p:cNvCxnSpPr>
            <a:cxnSpLocks/>
          </p:cNvCxnSpPr>
          <p:nvPr/>
        </p:nvCxnSpPr>
        <p:spPr>
          <a:xfrm>
            <a:off x="5112744" y="4846661"/>
            <a:ext cx="52657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525C85-92A2-804E-94EF-0F85489897B0}"/>
              </a:ext>
            </a:extLst>
          </p:cNvPr>
          <p:cNvSpPr txBox="1"/>
          <p:nvPr/>
        </p:nvSpPr>
        <p:spPr>
          <a:xfrm>
            <a:off x="2976952" y="6077751"/>
            <a:ext cx="16001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j-lt"/>
              </a:rPr>
              <a:t>output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[batch, max sentence, 200]</a:t>
            </a:r>
          </a:p>
          <a:p>
            <a:endParaRPr lang="en-US" sz="1600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FED007-2CEB-4D43-8FEE-8D17E5521F96}"/>
              </a:ext>
            </a:extLst>
          </p:cNvPr>
          <p:cNvGrpSpPr/>
          <p:nvPr/>
        </p:nvGrpSpPr>
        <p:grpSpPr>
          <a:xfrm>
            <a:off x="900851" y="5217681"/>
            <a:ext cx="9595378" cy="1367900"/>
            <a:chOff x="900851" y="5217681"/>
            <a:chExt cx="9595378" cy="136790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E6DF647-A6FE-0847-9411-C6DB5BF4FC3C}"/>
                </a:ext>
              </a:extLst>
            </p:cNvPr>
            <p:cNvSpPr txBox="1"/>
            <p:nvPr/>
          </p:nvSpPr>
          <p:spPr>
            <a:xfrm>
              <a:off x="900851" y="5217681"/>
              <a:ext cx="1662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+mj-lt"/>
                </a:rPr>
                <a:t>char_embeddings</a:t>
              </a:r>
              <a:endParaRPr lang="en-US" sz="1600" dirty="0">
                <a:latin typeface="+mj-lt"/>
              </a:endParaRPr>
            </a:p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[batch, max word, 100]</a:t>
              </a:r>
            </a:p>
          </p:txBody>
        </p:sp>
        <p:sp>
          <p:nvSpPr>
            <p:cNvPr id="33" name="Down Arrow 32">
              <a:extLst>
                <a:ext uri="{FF2B5EF4-FFF2-40B4-BE49-F238E27FC236}">
                  <a16:creationId xmlns:a16="http://schemas.microsoft.com/office/drawing/2014/main" id="{7393DCD2-937E-AD48-BF31-A80868F826EA}"/>
                </a:ext>
              </a:extLst>
            </p:cNvPr>
            <p:cNvSpPr/>
            <p:nvPr/>
          </p:nvSpPr>
          <p:spPr>
            <a:xfrm>
              <a:off x="1666434" y="5785807"/>
              <a:ext cx="101731" cy="279557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6ED114-FD09-334F-AD37-57EE73749E8A}"/>
                </a:ext>
              </a:extLst>
            </p:cNvPr>
            <p:cNvSpPr txBox="1"/>
            <p:nvPr/>
          </p:nvSpPr>
          <p:spPr>
            <a:xfrm>
              <a:off x="1216263" y="6083192"/>
              <a:ext cx="853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Bi-LSTM</a:t>
              </a: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8B1F54AC-CB9E-C849-97BD-E708804D9697}"/>
                </a:ext>
              </a:extLst>
            </p:cNvPr>
            <p:cNvSpPr/>
            <p:nvPr/>
          </p:nvSpPr>
          <p:spPr>
            <a:xfrm rot="16200000">
              <a:off x="2617686" y="6013293"/>
              <a:ext cx="182283" cy="486131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211FB65A-9DD6-A743-B652-607B8C730F7D}"/>
                </a:ext>
              </a:extLst>
            </p:cNvPr>
            <p:cNvSpPr/>
            <p:nvPr/>
          </p:nvSpPr>
          <p:spPr>
            <a:xfrm rot="16200000">
              <a:off x="4974468" y="6003962"/>
              <a:ext cx="182283" cy="486131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4722F01-90CA-114E-AD31-98950FA9A57C}"/>
                </a:ext>
              </a:extLst>
            </p:cNvPr>
            <p:cNvSpPr txBox="1"/>
            <p:nvPr/>
          </p:nvSpPr>
          <p:spPr>
            <a:xfrm>
              <a:off x="5639322" y="6077750"/>
              <a:ext cx="485690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+mj-lt"/>
                </a:rPr>
                <a:t>word_embeddings</a:t>
              </a:r>
              <a:r>
                <a:rPr lang="en-US" sz="1600" dirty="0">
                  <a:latin typeface="+mj-lt"/>
                </a:rPr>
                <a:t>: </a:t>
              </a:r>
              <a:r>
                <a:rPr lang="en-US" sz="1600" dirty="0" err="1">
                  <a:latin typeface="+mj-lt"/>
                </a:rPr>
                <a:t>tf.concat</a:t>
              </a:r>
              <a:r>
                <a:rPr lang="en-US" sz="1600" dirty="0">
                  <a:latin typeface="+mj-lt"/>
                </a:rPr>
                <a:t>(</a:t>
              </a:r>
              <a:r>
                <a:rPr lang="en-US" sz="1600" dirty="0" err="1">
                  <a:latin typeface="+mj-lt"/>
                </a:rPr>
                <a:t>word_embeddings</a:t>
              </a:r>
              <a:r>
                <a:rPr lang="en-US" sz="1600" dirty="0">
                  <a:latin typeface="+mj-lt"/>
                </a:rPr>
                <a:t>, output)</a:t>
              </a:r>
            </a:p>
            <a:p>
              <a:pPr algn="ctr"/>
              <a:r>
                <a:rPr lang="en-US" sz="1100" i="1" dirty="0">
                  <a:latin typeface="+mj-lt"/>
                </a:rPr>
                <a:t> </a:t>
              </a:r>
              <a:r>
                <a:rPr lang="en-US" altLang="ko-KR" sz="1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[</a:t>
              </a:r>
              <a:r>
                <a:rPr lang="en-US" sz="1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batch, max</a:t>
              </a:r>
              <a:r>
                <a:rPr lang="ko-KR" altLang="en-US" sz="1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altLang="ko-KR" sz="1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length of sentence in batch</a:t>
              </a:r>
              <a:r>
                <a:rPr lang="en-US" sz="1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,</a:t>
              </a:r>
              <a:r>
                <a:rPr lang="ko-KR" altLang="en-US" sz="1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500]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007CD3D-241A-574F-B20C-1A1A120FC8BA}"/>
                </a:ext>
              </a:extLst>
            </p:cNvPr>
            <p:cNvSpPr txBox="1"/>
            <p:nvPr/>
          </p:nvSpPr>
          <p:spPr>
            <a:xfrm>
              <a:off x="6145862" y="5285717"/>
              <a:ext cx="2643673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latin typeface="+mj-lt"/>
                </a:rPr>
                <a:t>word_embeddings</a:t>
              </a:r>
              <a:endParaRPr lang="en-US" sz="1600" dirty="0">
                <a:latin typeface="+mj-lt"/>
              </a:endParaRPr>
            </a:p>
            <a:p>
              <a:pPr algn="ctr"/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[</a:t>
              </a:r>
              <a:r>
                <a:rPr lang="en-US" sz="105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batch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05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max</a:t>
              </a:r>
              <a:r>
                <a:rPr lang="ko-KR" altLang="en-US" sz="105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05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length of sentence in batch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</a:t>
              </a:r>
              <a:r>
                <a: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300]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4BFE07-47BB-C44A-A821-93E80DD0EC77}"/>
                </a:ext>
              </a:extLst>
            </p:cNvPr>
            <p:cNvSpPr txBox="1"/>
            <p:nvPr/>
          </p:nvSpPr>
          <p:spPr>
            <a:xfrm>
              <a:off x="2365825" y="5915729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(reshape)</a:t>
              </a:r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E294976B-A0D9-DA49-A455-A1829E279D04}"/>
                </a:ext>
              </a:extLst>
            </p:cNvPr>
            <p:cNvSpPr/>
            <p:nvPr/>
          </p:nvSpPr>
          <p:spPr>
            <a:xfrm>
              <a:off x="7471614" y="5832538"/>
              <a:ext cx="101731" cy="279557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C7BDA4-F420-204A-9349-1E22C7C4B4A9}"/>
              </a:ext>
            </a:extLst>
          </p:cNvPr>
          <p:cNvCxnSpPr>
            <a:cxnSpLocks/>
          </p:cNvCxnSpPr>
          <p:nvPr/>
        </p:nvCxnSpPr>
        <p:spPr>
          <a:xfrm flipH="1">
            <a:off x="4309574" y="4846661"/>
            <a:ext cx="33451" cy="160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02E8F6-D455-5D42-866E-C0E58E1C678E}"/>
              </a:ext>
            </a:extLst>
          </p:cNvPr>
          <p:cNvCxnSpPr>
            <a:cxnSpLocks/>
          </p:cNvCxnSpPr>
          <p:nvPr/>
        </p:nvCxnSpPr>
        <p:spPr>
          <a:xfrm>
            <a:off x="5531281" y="4867151"/>
            <a:ext cx="467786" cy="173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35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418E-3CA0-774E-8A39-52A955BD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376700"/>
            <a:ext cx="9185476" cy="8154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2. Build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22D356-48BD-AF48-82BC-14BFF8D0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224" y="16824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1.</a:t>
            </a:r>
            <a:r>
              <a:rPr lang="en-US" altLang="ko-KR" sz="2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. </a:t>
            </a:r>
            <a:r>
              <a:rPr lang="en-US" sz="2000" dirty="0" err="1">
                <a:latin typeface="+mj-lt"/>
              </a:rPr>
              <a:t>NERModel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FA6F7-78A4-8F4E-9AAD-083F79235DB8}"/>
              </a:ext>
            </a:extLst>
          </p:cNvPr>
          <p:cNvSpPr txBox="1"/>
          <p:nvPr/>
        </p:nvSpPr>
        <p:spPr>
          <a:xfrm>
            <a:off x="733199" y="1166645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7684F-B5B7-044F-989D-F50947039D5C}"/>
              </a:ext>
            </a:extLst>
          </p:cNvPr>
          <p:cNvSpPr txBox="1"/>
          <p:nvPr/>
        </p:nvSpPr>
        <p:spPr>
          <a:xfrm>
            <a:off x="1381774" y="2079701"/>
            <a:ext cx="3742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</a:t>
            </a:r>
            <a:r>
              <a:rPr lang="en-US" sz="1600" dirty="0"/>
              <a:t>) </a:t>
            </a:r>
            <a:r>
              <a:rPr lang="en-US" sz="1600" dirty="0" err="1"/>
              <a:t>add_logits</a:t>
            </a:r>
            <a:r>
              <a:rPr lang="en-US" altLang="ko-KR" sz="1600" dirty="0" err="1"/>
              <a:t>_op</a:t>
            </a:r>
            <a:r>
              <a:rPr lang="en-US" sz="1600" dirty="0"/>
              <a:t>( ): </a:t>
            </a:r>
            <a:r>
              <a:rPr lang="en-US" sz="1600" b="1" i="1" dirty="0"/>
              <a:t>bi-LSTM, Weight, bias</a:t>
            </a:r>
            <a:r>
              <a:rPr lang="ko-KR" altLang="en-US" sz="1600" b="1" i="1" dirty="0"/>
              <a:t> </a:t>
            </a:r>
            <a:endParaRPr lang="en-US" sz="1600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E3E22C-CC8E-8B4B-ACB2-B09446AF8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54"/>
          <a:stretch/>
        </p:blipFill>
        <p:spPr>
          <a:xfrm>
            <a:off x="1557918" y="2623145"/>
            <a:ext cx="10240072" cy="16366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4F2600-6AD1-AB48-917E-D4C3EFFDCEAC}"/>
              </a:ext>
            </a:extLst>
          </p:cNvPr>
          <p:cNvSpPr txBox="1"/>
          <p:nvPr/>
        </p:nvSpPr>
        <p:spPr>
          <a:xfrm>
            <a:off x="8070125" y="30565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Shape: [?, 300]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DEC151-651C-FF4F-85A9-1CA4AA5607BD}"/>
              </a:ext>
            </a:extLst>
          </p:cNvPr>
          <p:cNvCxnSpPr>
            <a:cxnSpLocks/>
          </p:cNvCxnSpPr>
          <p:nvPr/>
        </p:nvCxnSpPr>
        <p:spPr>
          <a:xfrm flipH="1">
            <a:off x="1460810" y="3631321"/>
            <a:ext cx="1130227" cy="226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562096-9901-404D-BCAE-1C7BD923CB72}"/>
              </a:ext>
            </a:extLst>
          </p:cNvPr>
          <p:cNvCxnSpPr>
            <a:cxnSpLocks/>
          </p:cNvCxnSpPr>
          <p:nvPr/>
        </p:nvCxnSpPr>
        <p:spPr>
          <a:xfrm>
            <a:off x="2325398" y="3640601"/>
            <a:ext cx="201242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8F9A2E-937E-7247-A5E4-CFA3A0E6648C}"/>
              </a:ext>
            </a:extLst>
          </p:cNvPr>
          <p:cNvSpPr txBox="1"/>
          <p:nvPr/>
        </p:nvSpPr>
        <p:spPr>
          <a:xfrm>
            <a:off x="733199" y="3863927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Shape: [?, ?, 300]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5EF2EB-6FF7-6545-8977-E439CEE03F34}"/>
              </a:ext>
            </a:extLst>
          </p:cNvPr>
          <p:cNvSpPr/>
          <p:nvPr/>
        </p:nvSpPr>
        <p:spPr>
          <a:xfrm>
            <a:off x="2272395" y="3845492"/>
            <a:ext cx="584860" cy="19962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E8289A-8600-4840-8B47-6ED69DD0ECE2}"/>
              </a:ext>
            </a:extLst>
          </p:cNvPr>
          <p:cNvGrpSpPr/>
          <p:nvPr/>
        </p:nvGrpSpPr>
        <p:grpSpPr>
          <a:xfrm>
            <a:off x="374344" y="4709818"/>
            <a:ext cx="2775119" cy="1262610"/>
            <a:chOff x="329739" y="5159136"/>
            <a:chExt cx="2775119" cy="126261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E1B4C2D-4822-9C49-8C2B-A8D0EDFA5C33}"/>
                </a:ext>
              </a:extLst>
            </p:cNvPr>
            <p:cNvSpPr txBox="1"/>
            <p:nvPr/>
          </p:nvSpPr>
          <p:spPr>
            <a:xfrm>
              <a:off x="329739" y="5159136"/>
              <a:ext cx="277511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latin typeface="+mj-lt"/>
                </a:rPr>
                <a:t>word_embeddings</a:t>
              </a:r>
              <a:endParaRPr lang="en-US" sz="1600" dirty="0">
                <a:latin typeface="+mj-lt"/>
              </a:endParaRPr>
            </a:p>
            <a:p>
              <a:pPr algn="ctr"/>
              <a:r>
                <a:rPr lang="en-US" sz="1100" i="1" dirty="0">
                  <a:latin typeface="+mj-lt"/>
                </a:rPr>
                <a:t> </a:t>
              </a:r>
              <a:r>
                <a:rPr lang="en-US" altLang="ko-KR" sz="1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[</a:t>
              </a:r>
              <a:r>
                <a:rPr lang="en-US" sz="1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batch, max</a:t>
              </a:r>
              <a:r>
                <a:rPr lang="ko-KR" altLang="en-US" sz="1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altLang="ko-KR" sz="1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length of sentence in batch</a:t>
              </a:r>
              <a:r>
                <a:rPr lang="en-US" sz="1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,</a:t>
              </a:r>
              <a:r>
                <a:rPr lang="ko-KR" altLang="en-US" sz="1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500]</a:t>
              </a: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6105BA9A-A426-B64F-983A-161FAB01D4E9}"/>
                </a:ext>
              </a:extLst>
            </p:cNvPr>
            <p:cNvSpPr/>
            <p:nvPr/>
          </p:nvSpPr>
          <p:spPr>
            <a:xfrm>
              <a:off x="1666434" y="5785807"/>
              <a:ext cx="101731" cy="279557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9A7A0D-5E98-2C48-8459-AC2A1D0BA112}"/>
                </a:ext>
              </a:extLst>
            </p:cNvPr>
            <p:cNvSpPr txBox="1"/>
            <p:nvPr/>
          </p:nvSpPr>
          <p:spPr>
            <a:xfrm>
              <a:off x="1216263" y="6083192"/>
              <a:ext cx="853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Bi-LSTM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818553B9-5DB9-6E48-8DB1-176CB103A8A5}"/>
                </a:ext>
              </a:extLst>
            </p:cNvPr>
            <p:cNvSpPr/>
            <p:nvPr/>
          </p:nvSpPr>
          <p:spPr>
            <a:xfrm rot="14963915">
              <a:off x="2382232" y="5834684"/>
              <a:ext cx="182282" cy="486131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Down Arrow 43">
            <a:extLst>
              <a:ext uri="{FF2B5EF4-FFF2-40B4-BE49-F238E27FC236}">
                <a16:creationId xmlns:a16="http://schemas.microsoft.com/office/drawing/2014/main" id="{18574D1D-CD3E-1348-AA65-3FE01EA95566}"/>
              </a:ext>
            </a:extLst>
          </p:cNvPr>
          <p:cNvSpPr/>
          <p:nvPr/>
        </p:nvSpPr>
        <p:spPr>
          <a:xfrm rot="17112062">
            <a:off x="2439713" y="5727502"/>
            <a:ext cx="182282" cy="486131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E03FB9-BB20-0B46-97A5-DC28E95B6916}"/>
              </a:ext>
            </a:extLst>
          </p:cNvPr>
          <p:cNvSpPr txBox="1"/>
          <p:nvPr/>
        </p:nvSpPr>
        <p:spPr>
          <a:xfrm>
            <a:off x="2807447" y="5336489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j-lt"/>
              </a:rPr>
              <a:t>output_fw</a:t>
            </a:r>
            <a:endParaRPr lang="en-US" sz="1600" dirty="0">
              <a:latin typeface="+mj-lt"/>
            </a:endParaRP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[?, ?, 300]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C07A79-AC63-0D49-A7B4-1C5941C0CD24}"/>
              </a:ext>
            </a:extLst>
          </p:cNvPr>
          <p:cNvSpPr txBox="1"/>
          <p:nvPr/>
        </p:nvSpPr>
        <p:spPr>
          <a:xfrm>
            <a:off x="2807447" y="5910686"/>
            <a:ext cx="11005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j-lt"/>
              </a:rPr>
              <a:t>output_bw</a:t>
            </a:r>
            <a:endParaRPr lang="en-US" sz="1600" dirty="0">
              <a:latin typeface="+mj-lt"/>
            </a:endParaRP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[?, ?, 300]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F583C18E-2ED7-AD4D-9A0A-4D2822825B8C}"/>
              </a:ext>
            </a:extLst>
          </p:cNvPr>
          <p:cNvSpPr/>
          <p:nvPr/>
        </p:nvSpPr>
        <p:spPr>
          <a:xfrm rot="17714090">
            <a:off x="4027422" y="5381770"/>
            <a:ext cx="182283" cy="486131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BB48FEE3-1211-4640-8ADC-BEAB34157E94}"/>
              </a:ext>
            </a:extLst>
          </p:cNvPr>
          <p:cNvSpPr/>
          <p:nvPr/>
        </p:nvSpPr>
        <p:spPr>
          <a:xfrm rot="14767765">
            <a:off x="4058500" y="5749547"/>
            <a:ext cx="182283" cy="486131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DBCD62-E496-F946-ACED-B349C80FE86D}"/>
              </a:ext>
            </a:extLst>
          </p:cNvPr>
          <p:cNvSpPr txBox="1"/>
          <p:nvPr/>
        </p:nvSpPr>
        <p:spPr>
          <a:xfrm>
            <a:off x="4835160" y="5579828"/>
            <a:ext cx="172194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output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[batch, max sentence, 600]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05002-FFC2-F34B-B289-0EEB34E92251}"/>
              </a:ext>
            </a:extLst>
          </p:cNvPr>
          <p:cNvSpPr txBox="1"/>
          <p:nvPr/>
        </p:nvSpPr>
        <p:spPr>
          <a:xfrm>
            <a:off x="4304453" y="5649075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concat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665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418E-3CA0-774E-8A39-52A955BD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376700"/>
            <a:ext cx="9185476" cy="8154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2. Build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22D356-48BD-AF48-82BC-14BFF8D0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224" y="16824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1.</a:t>
            </a:r>
            <a:r>
              <a:rPr lang="en-US" altLang="ko-KR" sz="2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. </a:t>
            </a:r>
            <a:r>
              <a:rPr lang="en-US" sz="2000" dirty="0" err="1">
                <a:latin typeface="+mj-lt"/>
              </a:rPr>
              <a:t>NERModel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FA6F7-78A4-8F4E-9AAD-083F79235DB8}"/>
              </a:ext>
            </a:extLst>
          </p:cNvPr>
          <p:cNvSpPr txBox="1"/>
          <p:nvPr/>
        </p:nvSpPr>
        <p:spPr>
          <a:xfrm>
            <a:off x="733199" y="1166645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7684F-B5B7-044F-989D-F50947039D5C}"/>
              </a:ext>
            </a:extLst>
          </p:cNvPr>
          <p:cNvSpPr txBox="1"/>
          <p:nvPr/>
        </p:nvSpPr>
        <p:spPr>
          <a:xfrm>
            <a:off x="1381774" y="2079701"/>
            <a:ext cx="3742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</a:t>
            </a:r>
            <a:r>
              <a:rPr lang="en-US" sz="1600" dirty="0"/>
              <a:t>) </a:t>
            </a:r>
            <a:r>
              <a:rPr lang="en-US" sz="1600" dirty="0" err="1"/>
              <a:t>add_logits</a:t>
            </a:r>
            <a:r>
              <a:rPr lang="en-US" altLang="ko-KR" sz="1600" dirty="0" err="1"/>
              <a:t>_op</a:t>
            </a:r>
            <a:r>
              <a:rPr lang="en-US" sz="1600" dirty="0"/>
              <a:t>( ): </a:t>
            </a:r>
            <a:r>
              <a:rPr lang="en-US" sz="1600" b="1" i="1" dirty="0"/>
              <a:t>bi-LSTM, Weight, bias</a:t>
            </a:r>
            <a:r>
              <a:rPr lang="ko-KR" altLang="en-US" sz="1600" b="1" i="1" dirty="0"/>
              <a:t> </a:t>
            </a:r>
            <a:endParaRPr lang="en-US" sz="1600" b="1" i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C2B5A9E-C6B8-DD44-BA18-AD68B87D4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747"/>
          <a:stretch/>
        </p:blipFill>
        <p:spPr>
          <a:xfrm>
            <a:off x="1614541" y="2519920"/>
            <a:ext cx="10240072" cy="186213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2E8289A-8600-4840-8B47-6ED69DD0ECE2}"/>
              </a:ext>
            </a:extLst>
          </p:cNvPr>
          <p:cNvGrpSpPr/>
          <p:nvPr/>
        </p:nvGrpSpPr>
        <p:grpSpPr>
          <a:xfrm>
            <a:off x="1260868" y="5293480"/>
            <a:ext cx="6280050" cy="678948"/>
            <a:chOff x="1216263" y="5742798"/>
            <a:chExt cx="6280050" cy="678948"/>
          </a:xfrm>
        </p:grpSpPr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6105BA9A-A426-B64F-983A-161FAB01D4E9}"/>
                </a:ext>
              </a:extLst>
            </p:cNvPr>
            <p:cNvSpPr/>
            <p:nvPr/>
          </p:nvSpPr>
          <p:spPr>
            <a:xfrm>
              <a:off x="1666434" y="5785807"/>
              <a:ext cx="101731" cy="279557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9A7A0D-5E98-2C48-8459-AC2A1D0BA112}"/>
                </a:ext>
              </a:extLst>
            </p:cNvPr>
            <p:cNvSpPr txBox="1"/>
            <p:nvPr/>
          </p:nvSpPr>
          <p:spPr>
            <a:xfrm>
              <a:off x="1216263" y="6083192"/>
              <a:ext cx="853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Bi-LSTM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818553B9-5DB9-6E48-8DB1-176CB103A8A5}"/>
                </a:ext>
              </a:extLst>
            </p:cNvPr>
            <p:cNvSpPr/>
            <p:nvPr/>
          </p:nvSpPr>
          <p:spPr>
            <a:xfrm rot="14963915">
              <a:off x="2382232" y="5834684"/>
              <a:ext cx="182282" cy="486131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27E2053D-338A-A140-898A-6CD1D6164EAA}"/>
                </a:ext>
              </a:extLst>
            </p:cNvPr>
            <p:cNvSpPr/>
            <p:nvPr/>
          </p:nvSpPr>
          <p:spPr>
            <a:xfrm rot="14520383">
              <a:off x="6840696" y="5190607"/>
              <a:ext cx="103426" cy="1207808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Down Arrow 43">
            <a:extLst>
              <a:ext uri="{FF2B5EF4-FFF2-40B4-BE49-F238E27FC236}">
                <a16:creationId xmlns:a16="http://schemas.microsoft.com/office/drawing/2014/main" id="{18574D1D-CD3E-1348-AA65-3FE01EA95566}"/>
              </a:ext>
            </a:extLst>
          </p:cNvPr>
          <p:cNvSpPr/>
          <p:nvPr/>
        </p:nvSpPr>
        <p:spPr>
          <a:xfrm rot="17112062">
            <a:off x="2439713" y="5727502"/>
            <a:ext cx="182282" cy="486131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E03FB9-BB20-0B46-97A5-DC28E95B6916}"/>
              </a:ext>
            </a:extLst>
          </p:cNvPr>
          <p:cNvSpPr txBox="1"/>
          <p:nvPr/>
        </p:nvSpPr>
        <p:spPr>
          <a:xfrm>
            <a:off x="2807447" y="5336489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j-lt"/>
              </a:rPr>
              <a:t>output_fw</a:t>
            </a:r>
            <a:endParaRPr lang="en-US" sz="1600" dirty="0">
              <a:latin typeface="+mj-lt"/>
            </a:endParaRP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[?, ?, 300]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C07A79-AC63-0D49-A7B4-1C5941C0CD24}"/>
              </a:ext>
            </a:extLst>
          </p:cNvPr>
          <p:cNvSpPr txBox="1"/>
          <p:nvPr/>
        </p:nvSpPr>
        <p:spPr>
          <a:xfrm>
            <a:off x="2807447" y="5910686"/>
            <a:ext cx="11005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j-lt"/>
              </a:rPr>
              <a:t>output_bw</a:t>
            </a:r>
            <a:endParaRPr lang="en-US" sz="1600" dirty="0">
              <a:latin typeface="+mj-lt"/>
            </a:endParaRP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[?, ?, 300]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F583C18E-2ED7-AD4D-9A0A-4D2822825B8C}"/>
              </a:ext>
            </a:extLst>
          </p:cNvPr>
          <p:cNvSpPr/>
          <p:nvPr/>
        </p:nvSpPr>
        <p:spPr>
          <a:xfrm rot="17714090">
            <a:off x="4027422" y="5381770"/>
            <a:ext cx="182283" cy="486131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BB48FEE3-1211-4640-8ADC-BEAB34157E94}"/>
              </a:ext>
            </a:extLst>
          </p:cNvPr>
          <p:cNvSpPr/>
          <p:nvPr/>
        </p:nvSpPr>
        <p:spPr>
          <a:xfrm rot="14767765">
            <a:off x="4058500" y="5749547"/>
            <a:ext cx="182283" cy="486131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05002-FFC2-F34B-B289-0EEB34E92251}"/>
              </a:ext>
            </a:extLst>
          </p:cNvPr>
          <p:cNvSpPr txBox="1"/>
          <p:nvPr/>
        </p:nvSpPr>
        <p:spPr>
          <a:xfrm>
            <a:off x="4304453" y="5649075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concat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48DAB8-6868-9444-AC99-76378172DCF2}"/>
              </a:ext>
            </a:extLst>
          </p:cNvPr>
          <p:cNvSpPr txBox="1"/>
          <p:nvPr/>
        </p:nvSpPr>
        <p:spPr>
          <a:xfrm>
            <a:off x="6777124" y="477696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(reshape)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8A2CDD-86AF-A14E-A68A-8A0EFEBBF456}"/>
              </a:ext>
            </a:extLst>
          </p:cNvPr>
          <p:cNvSpPr txBox="1"/>
          <p:nvPr/>
        </p:nvSpPr>
        <p:spPr>
          <a:xfrm>
            <a:off x="7599152" y="4589579"/>
            <a:ext cx="81624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output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[?, 600]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461354-A840-E747-A09F-2BC43412275B}"/>
              </a:ext>
            </a:extLst>
          </p:cNvPr>
          <p:cNvSpPr/>
          <p:nvPr/>
        </p:nvSpPr>
        <p:spPr>
          <a:xfrm rot="16200000">
            <a:off x="7073173" y="5442061"/>
            <a:ext cx="202735" cy="663321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251562F3-0448-2745-9EBF-86610722ECCF}"/>
              </a:ext>
            </a:extLst>
          </p:cNvPr>
          <p:cNvSpPr/>
          <p:nvPr/>
        </p:nvSpPr>
        <p:spPr>
          <a:xfrm rot="18358884" flipH="1">
            <a:off x="8797838" y="4746794"/>
            <a:ext cx="84726" cy="95412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312AA1-17F4-B944-B925-C629E76BC2D9}"/>
              </a:ext>
            </a:extLst>
          </p:cNvPr>
          <p:cNvSpPr txBox="1"/>
          <p:nvPr/>
        </p:nvSpPr>
        <p:spPr>
          <a:xfrm>
            <a:off x="7584969" y="5591856"/>
            <a:ext cx="2859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pred</a:t>
            </a:r>
            <a:r>
              <a:rPr lang="en-US" sz="1600" dirty="0"/>
              <a:t> = </a:t>
            </a:r>
            <a:r>
              <a:rPr lang="en-US" sz="1600" dirty="0" err="1"/>
              <a:t>tf.matmul</a:t>
            </a:r>
            <a:r>
              <a:rPr lang="en-US" sz="1600" dirty="0"/>
              <a:t>(output, W) + b</a:t>
            </a:r>
            <a:endParaRPr lang="en-US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BBD55C-6BC7-414A-930C-547554C83B2C}"/>
              </a:ext>
            </a:extLst>
          </p:cNvPr>
          <p:cNvSpPr/>
          <p:nvPr/>
        </p:nvSpPr>
        <p:spPr>
          <a:xfrm>
            <a:off x="2272395" y="3950140"/>
            <a:ext cx="3002132" cy="18696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AF2B5A-9C6B-9A48-9AE4-5487A77AA28F}"/>
              </a:ext>
            </a:extLst>
          </p:cNvPr>
          <p:cNvCxnSpPr>
            <a:cxnSpLocks/>
          </p:cNvCxnSpPr>
          <p:nvPr/>
        </p:nvCxnSpPr>
        <p:spPr>
          <a:xfrm>
            <a:off x="6763221" y="2737353"/>
            <a:ext cx="27395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73D1307-A6CB-D645-BE0C-18FBD45CD1C5}"/>
              </a:ext>
            </a:extLst>
          </p:cNvPr>
          <p:cNvCxnSpPr>
            <a:cxnSpLocks/>
          </p:cNvCxnSpPr>
          <p:nvPr/>
        </p:nvCxnSpPr>
        <p:spPr>
          <a:xfrm flipV="1">
            <a:off x="7359805" y="2411203"/>
            <a:ext cx="239347" cy="326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5BF763-D2AE-1642-84ED-37B5AD88289F}"/>
              </a:ext>
            </a:extLst>
          </p:cNvPr>
          <p:cNvSpPr txBox="1"/>
          <p:nvPr/>
        </p:nvSpPr>
        <p:spPr>
          <a:xfrm>
            <a:off x="7216281" y="2120897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2</a:t>
            </a:r>
            <a:r>
              <a:rPr lang="ko-KR" altLang="en-US" sz="1400" dirty="0">
                <a:latin typeface="+mj-lt"/>
              </a:rPr>
              <a:t> * </a:t>
            </a:r>
            <a:r>
              <a:rPr lang="en-US" altLang="ko-KR" sz="1400" dirty="0">
                <a:latin typeface="+mj-lt"/>
              </a:rPr>
              <a:t>300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=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600</a:t>
            </a:r>
            <a:endParaRPr lang="en-US" sz="1400" dirty="0">
              <a:latin typeface="+mj-lt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2767470-3BED-6F43-AF8B-B7E221C9565C}"/>
              </a:ext>
            </a:extLst>
          </p:cNvPr>
          <p:cNvCxnSpPr>
            <a:cxnSpLocks/>
          </p:cNvCxnSpPr>
          <p:nvPr/>
        </p:nvCxnSpPr>
        <p:spPr>
          <a:xfrm>
            <a:off x="9730046" y="2736960"/>
            <a:ext cx="156613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37A6C80-5222-1541-937B-FE4F3027F406}"/>
              </a:ext>
            </a:extLst>
          </p:cNvPr>
          <p:cNvCxnSpPr>
            <a:cxnSpLocks/>
          </p:cNvCxnSpPr>
          <p:nvPr/>
        </p:nvCxnSpPr>
        <p:spPr>
          <a:xfrm flipH="1" flipV="1">
            <a:off x="10273082" y="2379401"/>
            <a:ext cx="53548" cy="357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450DACB-978F-B348-B091-1180F56B1104}"/>
              </a:ext>
            </a:extLst>
          </p:cNvPr>
          <p:cNvSpPr txBox="1"/>
          <p:nvPr/>
        </p:nvSpPr>
        <p:spPr>
          <a:xfrm>
            <a:off x="10161837" y="20950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9</a:t>
            </a:r>
            <a:endParaRPr lang="en-US" sz="1400" dirty="0">
              <a:latin typeface="+mj-lt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C786775-7865-AD46-8F09-F55F72022E7D}"/>
              </a:ext>
            </a:extLst>
          </p:cNvPr>
          <p:cNvCxnSpPr>
            <a:cxnSpLocks/>
          </p:cNvCxnSpPr>
          <p:nvPr/>
        </p:nvCxnSpPr>
        <p:spPr>
          <a:xfrm>
            <a:off x="5223879" y="3116821"/>
            <a:ext cx="156613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8904624-DC45-C043-ACF1-71215ADC1F1A}"/>
              </a:ext>
            </a:extLst>
          </p:cNvPr>
          <p:cNvCxnSpPr>
            <a:cxnSpLocks/>
          </p:cNvCxnSpPr>
          <p:nvPr/>
        </p:nvCxnSpPr>
        <p:spPr>
          <a:xfrm flipV="1">
            <a:off x="5820463" y="2411203"/>
            <a:ext cx="4341374" cy="705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19EB2C-596D-E04F-BE07-8BEA8FE67142}"/>
              </a:ext>
            </a:extLst>
          </p:cNvPr>
          <p:cNvCxnSpPr>
            <a:cxnSpLocks/>
          </p:cNvCxnSpPr>
          <p:nvPr/>
        </p:nvCxnSpPr>
        <p:spPr>
          <a:xfrm>
            <a:off x="9122678" y="5915019"/>
            <a:ext cx="12160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A313CE6-21D2-E84C-A2F9-57AF5701958D}"/>
              </a:ext>
            </a:extLst>
          </p:cNvPr>
          <p:cNvCxnSpPr>
            <a:cxnSpLocks/>
          </p:cNvCxnSpPr>
          <p:nvPr/>
        </p:nvCxnSpPr>
        <p:spPr>
          <a:xfrm>
            <a:off x="9713140" y="5904541"/>
            <a:ext cx="0" cy="242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2F60E1-0537-114D-97FF-D5212BD1A29A}"/>
              </a:ext>
            </a:extLst>
          </p:cNvPr>
          <p:cNvSpPr txBox="1"/>
          <p:nvPr/>
        </p:nvSpPr>
        <p:spPr>
          <a:xfrm>
            <a:off x="9070175" y="6123679"/>
            <a:ext cx="3089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([?,</a:t>
            </a:r>
            <a:r>
              <a:rPr lang="ko-KR" altLang="en-US" sz="1400" dirty="0"/>
              <a:t> </a:t>
            </a:r>
            <a:r>
              <a:rPr lang="en-US" altLang="ko-KR" sz="1400" dirty="0"/>
              <a:t>600]</a:t>
            </a:r>
            <a:r>
              <a:rPr lang="ko-KR" altLang="en-US" sz="1400" dirty="0"/>
              <a:t> * </a:t>
            </a:r>
            <a:r>
              <a:rPr lang="en-US" altLang="ko-KR" sz="1400" dirty="0"/>
              <a:t>[600,</a:t>
            </a:r>
            <a:r>
              <a:rPr lang="ko-KR" altLang="en-US" sz="1400" dirty="0"/>
              <a:t> </a:t>
            </a:r>
            <a:r>
              <a:rPr lang="en-US" altLang="ko-KR" sz="1400" dirty="0"/>
              <a:t>9])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[9]</a:t>
            </a:r>
            <a:r>
              <a:rPr lang="ko-KR" altLang="en-US" sz="1400" dirty="0"/>
              <a:t>  </a:t>
            </a: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sym typeface="Wingdings" pitchFamily="2" charset="2"/>
              </a:rPr>
              <a:t>([?,</a:t>
            </a:r>
            <a:r>
              <a:rPr lang="ko-KR" altLang="en-US" sz="14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sym typeface="Wingdings" pitchFamily="2" charset="2"/>
              </a:rPr>
              <a:t>9])</a:t>
            </a:r>
            <a:r>
              <a:rPr lang="ko-KR" altLang="en-US" sz="14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sym typeface="Wingdings" pitchFamily="2" charset="2"/>
              </a:rPr>
              <a:t>+</a:t>
            </a:r>
            <a:r>
              <a:rPr lang="ko-KR" altLang="en-US" sz="14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sym typeface="Wingdings" pitchFamily="2" charset="2"/>
              </a:rPr>
              <a:t>[9]</a:t>
            </a:r>
            <a:endParaRPr lang="en-US" altLang="ko-KR" sz="1400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283643-4634-E144-B975-252436BD7298}"/>
              </a:ext>
            </a:extLst>
          </p:cNvPr>
          <p:cNvSpPr txBox="1"/>
          <p:nvPr/>
        </p:nvSpPr>
        <p:spPr>
          <a:xfrm>
            <a:off x="374344" y="4709818"/>
            <a:ext cx="27751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+mj-lt"/>
              </a:rPr>
              <a:t>word_embeddings</a:t>
            </a:r>
            <a:endParaRPr lang="en-US" sz="1600" dirty="0">
              <a:latin typeface="+mj-lt"/>
            </a:endParaRPr>
          </a:p>
          <a:p>
            <a:pPr algn="ctr"/>
            <a:r>
              <a:rPr lang="en-US" sz="1100" i="1" dirty="0">
                <a:latin typeface="+mj-lt"/>
              </a:rPr>
              <a:t> </a:t>
            </a: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batch, max</a:t>
            </a:r>
            <a:r>
              <a:rPr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length of sentence in batch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</a:t>
            </a:r>
            <a:r>
              <a:rPr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500]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60A174-6953-0E44-B93C-D6E85F63EA4E}"/>
              </a:ext>
            </a:extLst>
          </p:cNvPr>
          <p:cNvSpPr txBox="1"/>
          <p:nvPr/>
        </p:nvSpPr>
        <p:spPr>
          <a:xfrm>
            <a:off x="4835160" y="5579828"/>
            <a:ext cx="172194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output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[batch, max sentence, 600]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660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418E-3CA0-774E-8A39-52A955BD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376700"/>
            <a:ext cx="9185476" cy="8154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2. Build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22D356-48BD-AF48-82BC-14BFF8D0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224" y="16824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1.</a:t>
            </a:r>
            <a:r>
              <a:rPr lang="en-US" altLang="ko-KR" sz="2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. </a:t>
            </a:r>
            <a:r>
              <a:rPr lang="en-US" sz="2000" dirty="0" err="1">
                <a:latin typeface="+mj-lt"/>
              </a:rPr>
              <a:t>NERModel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FA6F7-78A4-8F4E-9AAD-083F79235DB8}"/>
              </a:ext>
            </a:extLst>
          </p:cNvPr>
          <p:cNvSpPr txBox="1"/>
          <p:nvPr/>
        </p:nvSpPr>
        <p:spPr>
          <a:xfrm>
            <a:off x="733199" y="1166645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7684F-B5B7-044F-989D-F50947039D5C}"/>
              </a:ext>
            </a:extLst>
          </p:cNvPr>
          <p:cNvSpPr txBox="1"/>
          <p:nvPr/>
        </p:nvSpPr>
        <p:spPr>
          <a:xfrm>
            <a:off x="1381774" y="2079701"/>
            <a:ext cx="2814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</a:t>
            </a:r>
            <a:r>
              <a:rPr lang="en-US" sz="1600" dirty="0"/>
              <a:t>) </a:t>
            </a:r>
            <a:r>
              <a:rPr lang="en-US" sz="1600" dirty="0" err="1"/>
              <a:t>add_</a:t>
            </a:r>
            <a:r>
              <a:rPr lang="en-US" altLang="ko-KR" sz="1600" dirty="0" err="1"/>
              <a:t>loss_op</a:t>
            </a:r>
            <a:r>
              <a:rPr lang="en-US" sz="1600" dirty="0"/>
              <a:t>( ): </a:t>
            </a:r>
            <a:r>
              <a:rPr lang="en-US" sz="1600" b="1" i="1" dirty="0"/>
              <a:t>cost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DFD354-4CA7-5E45-8EF4-50F708C03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228"/>
          <a:stretch/>
        </p:blipFill>
        <p:spPr>
          <a:xfrm>
            <a:off x="1895515" y="2838754"/>
            <a:ext cx="7607300" cy="132336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1555FF-D7AE-1347-A9E5-118888D37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39" b="17575"/>
          <a:stretch/>
        </p:blipFill>
        <p:spPr>
          <a:xfrm>
            <a:off x="1895515" y="4804394"/>
            <a:ext cx="7607300" cy="1360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A00D0A-D45D-AC46-9D6A-4D33BA1E5DD5}"/>
              </a:ext>
            </a:extLst>
          </p:cNvPr>
          <p:cNvSpPr txBox="1"/>
          <p:nvPr/>
        </p:nvSpPr>
        <p:spPr>
          <a:xfrm>
            <a:off x="1505824" y="2507716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lt"/>
              </a:rPr>
              <a:t>4.1)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CRF</a:t>
            </a:r>
            <a:endParaRPr lang="en-US" sz="1600" dirty="0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BBA5D1-5FBF-6847-ACEF-492937922EBF}"/>
              </a:ext>
            </a:extLst>
          </p:cNvPr>
          <p:cNvSpPr txBox="1"/>
          <p:nvPr/>
        </p:nvSpPr>
        <p:spPr>
          <a:xfrm>
            <a:off x="1505823" y="4465840"/>
            <a:ext cx="1232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lt"/>
              </a:rPr>
              <a:t>4.2)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SoftMax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97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418E-3CA0-774E-8A39-52A955BD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376700"/>
            <a:ext cx="9185476" cy="8154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3. Train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FA6F7-78A4-8F4E-9AAD-083F79235DB8}"/>
              </a:ext>
            </a:extLst>
          </p:cNvPr>
          <p:cNvSpPr txBox="1"/>
          <p:nvPr/>
        </p:nvSpPr>
        <p:spPr>
          <a:xfrm>
            <a:off x="733199" y="1166645"/>
            <a:ext cx="6157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Gradient Descent algorithm: </a:t>
            </a:r>
            <a:r>
              <a:rPr lang="en-US" sz="2400" b="1" i="1" dirty="0" err="1"/>
              <a:t>AdamOptimizer</a:t>
            </a:r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504A1-64DF-D042-93FD-3A57D4CBF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833" y="1745749"/>
            <a:ext cx="49530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AF5E12-9B4C-AC4B-83AC-F59AE5876F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31" b="52267"/>
          <a:stretch/>
        </p:blipFill>
        <p:spPr>
          <a:xfrm>
            <a:off x="1831833" y="3696452"/>
            <a:ext cx="6532308" cy="14777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4E2B5A-095A-4E4D-9077-555B712ADE2C}"/>
              </a:ext>
            </a:extLst>
          </p:cNvPr>
          <p:cNvSpPr txBox="1"/>
          <p:nvPr/>
        </p:nvSpPr>
        <p:spPr>
          <a:xfrm>
            <a:off x="733199" y="3234788"/>
            <a:ext cx="1098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Train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0C1790-A469-E949-8631-774C0F89E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833" y="5239319"/>
            <a:ext cx="7156050" cy="131010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4965B9-DC0E-084C-A865-09DAD0547DD2}"/>
              </a:ext>
            </a:extLst>
          </p:cNvPr>
          <p:cNvCxnSpPr>
            <a:cxnSpLocks/>
          </p:cNvCxnSpPr>
          <p:nvPr/>
        </p:nvCxnSpPr>
        <p:spPr>
          <a:xfrm>
            <a:off x="5968309" y="2645978"/>
            <a:ext cx="2986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E464E5-03B5-E247-8DC7-2462600089D7}"/>
              </a:ext>
            </a:extLst>
          </p:cNvPr>
          <p:cNvCxnSpPr>
            <a:cxnSpLocks/>
          </p:cNvCxnSpPr>
          <p:nvPr/>
        </p:nvCxnSpPr>
        <p:spPr>
          <a:xfrm flipV="1">
            <a:off x="6193454" y="2444321"/>
            <a:ext cx="274253" cy="20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0200F7-AC4F-8F4D-8978-1197023C79E0}"/>
              </a:ext>
            </a:extLst>
          </p:cNvPr>
          <p:cNvSpPr txBox="1"/>
          <p:nvPr/>
        </p:nvSpPr>
        <p:spPr>
          <a:xfrm>
            <a:off x="6406069" y="2263059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0.001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AEAD8B-7E45-4443-8BEE-ECFF73A3C4CF}"/>
              </a:ext>
            </a:extLst>
          </p:cNvPr>
          <p:cNvSpPr/>
          <p:nvPr/>
        </p:nvSpPr>
        <p:spPr>
          <a:xfrm>
            <a:off x="2407726" y="4837969"/>
            <a:ext cx="3002132" cy="18696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7BF91-F7E4-4443-9B5B-28D3D75EE1AA}"/>
              </a:ext>
            </a:extLst>
          </p:cNvPr>
          <p:cNvSpPr/>
          <p:nvPr/>
        </p:nvSpPr>
        <p:spPr>
          <a:xfrm>
            <a:off x="2132849" y="5878689"/>
            <a:ext cx="6431288" cy="1875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66034C-84CB-6440-B811-D7EB74C4FA36}"/>
              </a:ext>
            </a:extLst>
          </p:cNvPr>
          <p:cNvSpPr/>
          <p:nvPr/>
        </p:nvSpPr>
        <p:spPr>
          <a:xfrm>
            <a:off x="2829569" y="5499861"/>
            <a:ext cx="1653221" cy="18034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2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6898-390E-F24C-8FEC-85DDA11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80A08-DE72-4B41-BB8D-4454FCD57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677C0-FDDF-7241-8AC8-AB2FA4D31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31" y="235638"/>
            <a:ext cx="8311521" cy="3179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56EB20-66EE-6142-A97C-10A5CE235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260" y="3577956"/>
            <a:ext cx="7061682" cy="32459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422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731F-EB0B-B147-A891-824CD11A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41DE56-F9A5-D94F-9C57-F7643AE73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305" y="1690688"/>
            <a:ext cx="5591928" cy="3137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A7D1D3-C65B-6946-9D03-47F0F64BDB03}"/>
              </a:ext>
            </a:extLst>
          </p:cNvPr>
          <p:cNvSpPr txBox="1"/>
          <p:nvPr/>
        </p:nvSpPr>
        <p:spPr>
          <a:xfrm>
            <a:off x="2575931" y="4797980"/>
            <a:ext cx="19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Adam Optimizer&gt;</a:t>
            </a:r>
          </a:p>
        </p:txBody>
      </p:sp>
    </p:spTree>
    <p:extLst>
      <p:ext uri="{BB962C8B-B14F-4D97-AF65-F5344CB8AC3E}">
        <p14:creationId xmlns:p14="http://schemas.microsoft.com/office/powerpoint/2010/main" val="83318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418E-3CA0-774E-8A39-52A955BD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376700"/>
            <a:ext cx="9185476" cy="8154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F175-9A3D-0F4C-AA20-2C6E207F6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68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j-lt"/>
              </a:rPr>
              <a:t>Build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j-lt"/>
              </a:rPr>
              <a:t>Train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j-lt"/>
              </a:rPr>
              <a:t>Evaluate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4B5D3-7A5D-184C-876D-3C81E43F9397}"/>
              </a:ext>
            </a:extLst>
          </p:cNvPr>
          <p:cNvSpPr txBox="1"/>
          <p:nvPr/>
        </p:nvSpPr>
        <p:spPr>
          <a:xfrm>
            <a:off x="5242241" y="1904206"/>
            <a:ext cx="204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word_embedding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29025-7E44-FF4D-8397-BE9DC4A34D13}"/>
              </a:ext>
            </a:extLst>
          </p:cNvPr>
          <p:cNvSpPr txBox="1"/>
          <p:nvPr/>
        </p:nvSpPr>
        <p:spPr>
          <a:xfrm>
            <a:off x="7461980" y="1897580"/>
            <a:ext cx="204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char_embedding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C0160-E5B1-874A-9CC2-13423BF2597B}"/>
              </a:ext>
            </a:extLst>
          </p:cNvPr>
          <p:cNvSpPr txBox="1"/>
          <p:nvPr/>
        </p:nvSpPr>
        <p:spPr>
          <a:xfrm>
            <a:off x="9714852" y="1904206"/>
            <a:ext cx="204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labels_index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F0291-75E8-9743-81B5-B1F21A7B186D}"/>
              </a:ext>
            </a:extLst>
          </p:cNvPr>
          <p:cNvSpPr txBox="1"/>
          <p:nvPr/>
        </p:nvSpPr>
        <p:spPr>
          <a:xfrm>
            <a:off x="7753523" y="2769945"/>
            <a:ext cx="114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Bi-LSTM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69B5A-CDCE-5F44-827A-FA551FAE6E99}"/>
              </a:ext>
            </a:extLst>
          </p:cNvPr>
          <p:cNvSpPr txBox="1"/>
          <p:nvPr/>
        </p:nvSpPr>
        <p:spPr>
          <a:xfrm>
            <a:off x="7793282" y="3689936"/>
            <a:ext cx="114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Bi-LSTM</a:t>
            </a:r>
            <a:endParaRPr lang="ko-KR" altLang="en-US"/>
          </a:p>
        </p:txBody>
      </p:sp>
      <p:cxnSp>
        <p:nvCxnSpPr>
          <p:cNvPr id="9" name="직선 화살표 연결선 34">
            <a:extLst>
              <a:ext uri="{FF2B5EF4-FFF2-40B4-BE49-F238E27FC236}">
                <a16:creationId xmlns:a16="http://schemas.microsoft.com/office/drawing/2014/main" id="{46EF99E4-2395-4F4E-AAA6-0797CCFF4BB9}"/>
              </a:ext>
            </a:extLst>
          </p:cNvPr>
          <p:cNvCxnSpPr>
            <a:cxnSpLocks/>
          </p:cNvCxnSpPr>
          <p:nvPr/>
        </p:nvCxnSpPr>
        <p:spPr>
          <a:xfrm>
            <a:off x="8310103" y="2301172"/>
            <a:ext cx="1" cy="43451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35">
            <a:extLst>
              <a:ext uri="{FF2B5EF4-FFF2-40B4-BE49-F238E27FC236}">
                <a16:creationId xmlns:a16="http://schemas.microsoft.com/office/drawing/2014/main" id="{21DFCF5D-6999-4A4D-945E-0C70A1437FA4}"/>
              </a:ext>
            </a:extLst>
          </p:cNvPr>
          <p:cNvCxnSpPr>
            <a:stCxn id="4" idx="2"/>
            <a:endCxn id="8" idx="1"/>
          </p:cNvCxnSpPr>
          <p:nvPr/>
        </p:nvCxnSpPr>
        <p:spPr>
          <a:xfrm>
            <a:off x="6262659" y="2273538"/>
            <a:ext cx="1530623" cy="160106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36">
            <a:extLst>
              <a:ext uri="{FF2B5EF4-FFF2-40B4-BE49-F238E27FC236}">
                <a16:creationId xmlns:a16="http://schemas.microsoft.com/office/drawing/2014/main" id="{685DBC78-2AD3-5B4E-84BC-F756F20AA464}"/>
              </a:ext>
            </a:extLst>
          </p:cNvPr>
          <p:cNvCxnSpPr>
            <a:cxnSpLocks/>
          </p:cNvCxnSpPr>
          <p:nvPr/>
        </p:nvCxnSpPr>
        <p:spPr>
          <a:xfrm flipH="1">
            <a:off x="8860076" y="2273538"/>
            <a:ext cx="1610142" cy="160769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37">
            <a:extLst>
              <a:ext uri="{FF2B5EF4-FFF2-40B4-BE49-F238E27FC236}">
                <a16:creationId xmlns:a16="http://schemas.microsoft.com/office/drawing/2014/main" id="{D0A6FE00-0BC5-1F4D-B313-698B6C0B4F88}"/>
              </a:ext>
            </a:extLst>
          </p:cNvPr>
          <p:cNvCxnSpPr/>
          <p:nvPr/>
        </p:nvCxnSpPr>
        <p:spPr>
          <a:xfrm>
            <a:off x="8310104" y="3165661"/>
            <a:ext cx="1" cy="43451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38">
            <a:extLst>
              <a:ext uri="{FF2B5EF4-FFF2-40B4-BE49-F238E27FC236}">
                <a16:creationId xmlns:a16="http://schemas.microsoft.com/office/drawing/2014/main" id="{A02FB2E8-CEDF-574E-ACF5-034D761F144D}"/>
              </a:ext>
            </a:extLst>
          </p:cNvPr>
          <p:cNvCxnSpPr/>
          <p:nvPr/>
        </p:nvCxnSpPr>
        <p:spPr>
          <a:xfrm>
            <a:off x="8296851" y="4085463"/>
            <a:ext cx="1" cy="43451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18D687-3A58-904F-BFAA-38B6318F2543}"/>
              </a:ext>
            </a:extLst>
          </p:cNvPr>
          <p:cNvSpPr txBox="1"/>
          <p:nvPr/>
        </p:nvSpPr>
        <p:spPr>
          <a:xfrm>
            <a:off x="7461980" y="4609927"/>
            <a:ext cx="204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CRF or Sotfmax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5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418E-3CA0-774E-8A39-52A955BD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376700"/>
            <a:ext cx="9185476" cy="81549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lt"/>
              </a:rPr>
              <a:t>2. Build</a:t>
            </a:r>
            <a:endParaRPr lang="en-US" sz="3600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22D356-48BD-AF48-82BC-14BFF8D0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31" y="1588691"/>
            <a:ext cx="10515600" cy="465619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+mj-lt"/>
              </a:rPr>
              <a:t>Dataset load(words, tags, chars)</a:t>
            </a:r>
          </a:p>
          <a:p>
            <a:pPr lvl="1"/>
            <a:r>
              <a:rPr lang="en-US" sz="1800" i="1" dirty="0" err="1">
                <a:latin typeface="+mj-lt"/>
              </a:rPr>
              <a:t>vocab_words</a:t>
            </a:r>
            <a:r>
              <a:rPr lang="en-US" sz="1800" dirty="0">
                <a:latin typeface="+mj-lt"/>
              </a:rPr>
              <a:t>,  </a:t>
            </a:r>
            <a:r>
              <a:rPr lang="en-US" sz="1800" i="1" dirty="0" err="1">
                <a:latin typeface="+mj-lt"/>
              </a:rPr>
              <a:t>vocab_tags</a:t>
            </a:r>
            <a:r>
              <a:rPr lang="en-US" sz="1800" dirty="0">
                <a:latin typeface="+mj-lt"/>
              </a:rPr>
              <a:t>,  </a:t>
            </a:r>
            <a:r>
              <a:rPr lang="en-US" sz="1800" i="1" dirty="0" err="1">
                <a:latin typeface="+mj-lt"/>
              </a:rPr>
              <a:t>vocab_chars</a:t>
            </a:r>
            <a:endParaRPr lang="en-US" sz="1800" i="1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+mj-lt"/>
              </a:rPr>
              <a:t>Glove dataset load(words)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latin typeface="+mj-lt"/>
              </a:rPr>
              <a:t>vocab_words</a:t>
            </a:r>
            <a:r>
              <a:rPr lang="en-US" sz="2000" dirty="0">
                <a:latin typeface="+mj-lt"/>
              </a:rPr>
              <a:t> &amp; </a:t>
            </a:r>
            <a:r>
              <a:rPr lang="en-US" sz="2000" dirty="0" err="1">
                <a:latin typeface="+mj-lt"/>
              </a:rPr>
              <a:t>vocab_glove</a:t>
            </a:r>
            <a:r>
              <a:rPr lang="en-US" sz="2000" dirty="0">
                <a:latin typeface="+mj-lt"/>
              </a:rPr>
              <a:t> = vocab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+mj-lt"/>
              </a:rPr>
              <a:t>Write </a:t>
            </a:r>
            <a:r>
              <a:rPr lang="en-US" sz="2000" i="1" dirty="0">
                <a:latin typeface="+mj-lt"/>
              </a:rPr>
              <a:t>vocab</a:t>
            </a:r>
            <a:r>
              <a:rPr lang="en-US" sz="2000" dirty="0">
                <a:latin typeface="+mj-lt"/>
              </a:rPr>
              <a:t>, </a:t>
            </a:r>
            <a:r>
              <a:rPr lang="en-US" sz="2000" i="1" dirty="0" err="1">
                <a:latin typeface="+mj-lt"/>
              </a:rPr>
              <a:t>vocab_tags</a:t>
            </a:r>
            <a:r>
              <a:rPr lang="en-US" sz="2000" dirty="0">
                <a:latin typeface="+mj-lt"/>
              </a:rPr>
              <a:t>, </a:t>
            </a:r>
            <a:r>
              <a:rPr lang="en-US" sz="2000" i="1" dirty="0" err="1">
                <a:latin typeface="+mj-lt"/>
              </a:rPr>
              <a:t>vocab_chars</a:t>
            </a:r>
            <a:r>
              <a:rPr lang="en-US" sz="2000" dirty="0">
                <a:latin typeface="+mj-lt"/>
              </a:rPr>
              <a:t> to .txt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F68D2-3704-5841-BD7E-2D28B5EEA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66" t="8708" r="8015" b="8708"/>
          <a:stretch/>
        </p:blipFill>
        <p:spPr>
          <a:xfrm>
            <a:off x="9951135" y="4106400"/>
            <a:ext cx="952500" cy="1321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679071-5EA9-1149-91CB-D565608DC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864" y="4106400"/>
            <a:ext cx="952500" cy="1321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C4F45-002D-704E-AA76-D306B24772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37" r="15730"/>
          <a:stretch/>
        </p:blipFill>
        <p:spPr>
          <a:xfrm>
            <a:off x="7580594" y="4106400"/>
            <a:ext cx="952500" cy="1321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ECF758-8FD0-9943-8311-11C05F5AD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813" y="1390676"/>
            <a:ext cx="3898900" cy="1295400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3CF9CF27-689B-4A44-92CA-518339AC8073}"/>
              </a:ext>
            </a:extLst>
          </p:cNvPr>
          <p:cNvSpPr/>
          <p:nvPr/>
        </p:nvSpPr>
        <p:spPr>
          <a:xfrm rot="1922387">
            <a:off x="8095975" y="2934425"/>
            <a:ext cx="439838" cy="906903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E178054-9C5A-2A41-A1DC-23A4458A79D4}"/>
              </a:ext>
            </a:extLst>
          </p:cNvPr>
          <p:cNvSpPr/>
          <p:nvPr/>
        </p:nvSpPr>
        <p:spPr>
          <a:xfrm rot="19918340">
            <a:off x="9998053" y="2903206"/>
            <a:ext cx="439838" cy="906903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16AAF1C-26ED-8C42-BB56-0157EDB7AB4C}"/>
              </a:ext>
            </a:extLst>
          </p:cNvPr>
          <p:cNvSpPr/>
          <p:nvPr/>
        </p:nvSpPr>
        <p:spPr>
          <a:xfrm>
            <a:off x="9045344" y="2991932"/>
            <a:ext cx="439838" cy="906903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5C72DF-ED77-604A-96BB-09E09C50DF90}"/>
              </a:ext>
            </a:extLst>
          </p:cNvPr>
          <p:cNvSpPr txBox="1"/>
          <p:nvPr/>
        </p:nvSpPr>
        <p:spPr>
          <a:xfrm>
            <a:off x="8312083" y="981979"/>
            <a:ext cx="188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err="1"/>
              <a:t>CoNLL</a:t>
            </a:r>
            <a:r>
              <a:rPr lang="en-US" dirty="0"/>
              <a:t> Dataset &gt;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54C8CB-1C7E-C845-BC83-15B60A8C9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2262" y="2311669"/>
            <a:ext cx="1332889" cy="3744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1CE59F-D7D0-C74A-A3E3-D62CF9951E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5928" y="2311670"/>
            <a:ext cx="1446570" cy="3744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F21001-7E43-1541-81D5-1C7A8C209C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3275" y="2311670"/>
            <a:ext cx="1620156" cy="3744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C1042E-F229-FD4C-851F-AB523CCAF9B2}"/>
              </a:ext>
            </a:extLst>
          </p:cNvPr>
          <p:cNvSpPr txBox="1"/>
          <p:nvPr/>
        </p:nvSpPr>
        <p:spPr>
          <a:xfrm>
            <a:off x="2379197" y="2710789"/>
            <a:ext cx="3924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(26054)  		(9)	                 (84)</a:t>
            </a:r>
            <a:endParaRPr lang="en-US" sz="1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6F80E-0470-3F4C-97BD-1A749C4A6FCB}"/>
              </a:ext>
            </a:extLst>
          </p:cNvPr>
          <p:cNvSpPr txBox="1"/>
          <p:nvPr/>
        </p:nvSpPr>
        <p:spPr>
          <a:xfrm>
            <a:off x="4701727" y="4570887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(22217)</a:t>
            </a:r>
            <a:endParaRPr lang="en-US" sz="12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B96A11-432C-D349-A334-10EC32EE6BCC}"/>
              </a:ext>
            </a:extLst>
          </p:cNvPr>
          <p:cNvSpPr txBox="1"/>
          <p:nvPr/>
        </p:nvSpPr>
        <p:spPr>
          <a:xfrm>
            <a:off x="733199" y="1166645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Load</a:t>
            </a:r>
          </a:p>
        </p:txBody>
      </p:sp>
    </p:spTree>
    <p:extLst>
      <p:ext uri="{BB962C8B-B14F-4D97-AF65-F5344CB8AC3E}">
        <p14:creationId xmlns:p14="http://schemas.microsoft.com/office/powerpoint/2010/main" val="36891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418E-3CA0-774E-8A39-52A955BD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376700"/>
            <a:ext cx="9185476" cy="81549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lt"/>
              </a:rPr>
              <a:t>2. Build</a:t>
            </a:r>
            <a:endParaRPr lang="en-US" sz="36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ADCA93-BC8C-1E4F-A73D-F90DD7BA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162" y="2518136"/>
            <a:ext cx="4343400" cy="495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6A9AD5-7DA8-5B42-B31E-F2BD72D110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37" r="15730"/>
          <a:stretch/>
        </p:blipFill>
        <p:spPr>
          <a:xfrm>
            <a:off x="2115659" y="2104924"/>
            <a:ext cx="952500" cy="132172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D178DF6-053A-CA4A-A857-96C54105DE03}"/>
              </a:ext>
            </a:extLst>
          </p:cNvPr>
          <p:cNvGrpSpPr/>
          <p:nvPr/>
        </p:nvGrpSpPr>
        <p:grpSpPr>
          <a:xfrm>
            <a:off x="1865826" y="3641012"/>
            <a:ext cx="7014098" cy="2038768"/>
            <a:chOff x="1227077" y="3062299"/>
            <a:chExt cx="8496300" cy="24695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30DFDC-ADBA-3E42-BD15-C291906F2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7077" y="3062299"/>
              <a:ext cx="8496300" cy="1371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6AB1065-26C7-FF46-8895-0C400C4C0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27077" y="5112794"/>
              <a:ext cx="7366000" cy="4191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EF4B95-7162-8749-B6E9-6B48102E5276}"/>
                </a:ext>
              </a:extLst>
            </p:cNvPr>
            <p:cNvSpPr txBox="1"/>
            <p:nvPr/>
          </p:nvSpPr>
          <p:spPr>
            <a:xfrm>
              <a:off x="1476910" y="4273895"/>
              <a:ext cx="278058" cy="1155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.</a:t>
              </a:r>
            </a:p>
            <a:p>
              <a:r>
                <a:rPr lang="en-US" sz="1400" dirty="0"/>
                <a:t>.</a:t>
              </a:r>
            </a:p>
            <a:p>
              <a:r>
                <a:rPr lang="en-US" sz="1400" dirty="0"/>
                <a:t>.</a:t>
              </a:r>
            </a:p>
            <a:p>
              <a:endParaRPr lang="en-US" sz="14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9FA1577-FFE0-2349-A180-6518C261FF8A}"/>
              </a:ext>
            </a:extLst>
          </p:cNvPr>
          <p:cNvSpPr txBox="1"/>
          <p:nvPr/>
        </p:nvSpPr>
        <p:spPr>
          <a:xfrm>
            <a:off x="7880562" y="2581120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(22217)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8D0415-6BF1-FC42-BD4F-8F0EF4C89E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5269" y="5976277"/>
            <a:ext cx="4889500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8870FC-DA84-5B44-BCBE-4796896AD2E9}"/>
              </a:ext>
            </a:extLst>
          </p:cNvPr>
          <p:cNvSpPr txBox="1"/>
          <p:nvPr/>
        </p:nvSpPr>
        <p:spPr>
          <a:xfrm>
            <a:off x="6599737" y="6095522"/>
            <a:ext cx="467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숫자 </a:t>
            </a:r>
            <a:r>
              <a:rPr lang="en-US" dirty="0">
                <a:sym typeface="Wingdings" pitchFamily="2" charset="2"/>
              </a:rPr>
              <a:t>i</a:t>
            </a:r>
            <a:r>
              <a:rPr lang="en-US" altLang="ko-KR" dirty="0">
                <a:sym typeface="Wingdings" pitchFamily="2" charset="2"/>
              </a:rPr>
              <a:t>ndex</a:t>
            </a:r>
            <a:r>
              <a:rPr lang="ko-KR" altLang="en-US" dirty="0">
                <a:sym typeface="Wingdings" pitchFamily="2" charset="2"/>
              </a:rPr>
              <a:t>가 붙은 </a:t>
            </a:r>
            <a:r>
              <a:rPr lang="en-US" altLang="ko-KR" dirty="0" err="1">
                <a:sym typeface="Wingdings" pitchFamily="2" charset="2"/>
              </a:rPr>
              <a:t>vocab_words</a:t>
            </a:r>
            <a:r>
              <a:rPr lang="en-US" altLang="ko-KR" dirty="0">
                <a:sym typeface="Wingdings" pitchFamily="2" charset="2"/>
              </a:rPr>
              <a:t>, tags, chars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9847B6-482F-8948-BF39-46FB3528FA7E}"/>
              </a:ext>
            </a:extLst>
          </p:cNvPr>
          <p:cNvSpPr txBox="1"/>
          <p:nvPr/>
        </p:nvSpPr>
        <p:spPr>
          <a:xfrm>
            <a:off x="1226587" y="1582028"/>
            <a:ext cx="243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5.  Trim </a:t>
            </a:r>
            <a:r>
              <a:rPr lang="en-US" altLang="ko-KR" sz="2000" dirty="0" err="1">
                <a:latin typeface="+mj-lt"/>
              </a:rPr>
              <a:t>GloVe</a:t>
            </a:r>
            <a:r>
              <a:rPr lang="en-US" altLang="ko-KR" sz="2000" dirty="0">
                <a:latin typeface="+mj-lt"/>
              </a:rPr>
              <a:t> Vectors</a:t>
            </a:r>
            <a:endParaRPr lang="en-US" sz="20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FA685D-97D6-164B-8838-43B8DA6CEA01}"/>
              </a:ext>
            </a:extLst>
          </p:cNvPr>
          <p:cNvSpPr txBox="1"/>
          <p:nvPr/>
        </p:nvSpPr>
        <p:spPr>
          <a:xfrm>
            <a:off x="733199" y="1166645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Load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5C1AD5-C3A7-F14A-9E63-3BCABC2B196A}"/>
              </a:ext>
            </a:extLst>
          </p:cNvPr>
          <p:cNvSpPr txBox="1"/>
          <p:nvPr/>
        </p:nvSpPr>
        <p:spPr>
          <a:xfrm>
            <a:off x="8977728" y="3641012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</a:rPr>
              <a:t>dict</a:t>
            </a:r>
            <a:r>
              <a:rPr lang="en-US" sz="1200" dirty="0">
                <a:latin typeface="+mj-lt"/>
              </a:rPr>
              <a:t>() </a:t>
            </a:r>
            <a:r>
              <a:rPr lang="ko-KR" altLang="en-US" sz="1200" dirty="0">
                <a:latin typeface="+mj-lt"/>
              </a:rPr>
              <a:t>형태로 저장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608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418E-3CA0-774E-8A39-52A955BD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376700"/>
            <a:ext cx="9185476" cy="81549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lt"/>
              </a:rPr>
              <a:t>2. Build</a:t>
            </a:r>
            <a:endParaRPr lang="en-US" sz="3600" dirty="0"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9847B6-482F-8948-BF39-46FB3528FA7E}"/>
              </a:ext>
            </a:extLst>
          </p:cNvPr>
          <p:cNvSpPr txBox="1"/>
          <p:nvPr/>
        </p:nvSpPr>
        <p:spPr>
          <a:xfrm>
            <a:off x="1180617" y="1742610"/>
            <a:ext cx="243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5.  Trim </a:t>
            </a:r>
            <a:r>
              <a:rPr lang="en-US" altLang="ko-KR" sz="2000" dirty="0" err="1">
                <a:latin typeface="+mj-lt"/>
              </a:rPr>
              <a:t>GloVe</a:t>
            </a:r>
            <a:r>
              <a:rPr lang="en-US" altLang="ko-KR" sz="2000" dirty="0">
                <a:latin typeface="+mj-lt"/>
              </a:rPr>
              <a:t> Vectors</a:t>
            </a:r>
            <a:endParaRPr lang="en-US" sz="2000" dirty="0">
              <a:latin typeface="+mj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0088FE-F85F-BA41-8D7F-D863ECBCC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22" y="3138291"/>
            <a:ext cx="6057900" cy="419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0189EE-4BBD-6C4A-A986-A0B63CDEEC07}"/>
              </a:ext>
            </a:extLst>
          </p:cNvPr>
          <p:cNvSpPr txBox="1"/>
          <p:nvPr/>
        </p:nvSpPr>
        <p:spPr>
          <a:xfrm>
            <a:off x="1926754" y="4482080"/>
            <a:ext cx="318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&lt; index  embeddings(…………..) &gt;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4FE4F2B9-0791-9240-A267-3817A7741D24}"/>
              </a:ext>
            </a:extLst>
          </p:cNvPr>
          <p:cNvSpPr/>
          <p:nvPr/>
        </p:nvSpPr>
        <p:spPr>
          <a:xfrm>
            <a:off x="3196321" y="3717173"/>
            <a:ext cx="320644" cy="52811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DD537-F5F8-1542-8382-BF6E9DC0ED0F}"/>
              </a:ext>
            </a:extLst>
          </p:cNvPr>
          <p:cNvSpPr txBox="1"/>
          <p:nvPr/>
        </p:nvSpPr>
        <p:spPr>
          <a:xfrm>
            <a:off x="7710022" y="3239282"/>
            <a:ext cx="4429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  <a:ea typeface="+mj-ea"/>
              </a:rPr>
              <a:t>: vocab(</a:t>
            </a:r>
            <a:r>
              <a:rPr lang="en-US" altLang="ko-KR" sz="1400" dirty="0" err="1">
                <a:latin typeface="+mj-lt"/>
                <a:ea typeface="+mj-ea"/>
              </a:rPr>
              <a:t>dict</a:t>
            </a:r>
            <a:r>
              <a:rPr lang="en-US" altLang="ko-KR" sz="1400" dirty="0">
                <a:latin typeface="+mj-lt"/>
                <a:ea typeface="+mj-ea"/>
              </a:rPr>
              <a:t> </a:t>
            </a:r>
            <a:r>
              <a:rPr lang="ko-KR" altLang="en-US" sz="1400" dirty="0">
                <a:latin typeface="+mj-lt"/>
                <a:ea typeface="+mj-ea"/>
              </a:rPr>
              <a:t>형태</a:t>
            </a:r>
            <a:r>
              <a:rPr lang="en-US" altLang="ko-KR" sz="1400" dirty="0">
                <a:latin typeface="+mj-lt"/>
                <a:ea typeface="+mj-ea"/>
              </a:rPr>
              <a:t>) </a:t>
            </a:r>
            <a:r>
              <a:rPr lang="ko-KR" altLang="en-US" sz="1400" dirty="0">
                <a:latin typeface="+mj-lt"/>
                <a:ea typeface="+mj-ea"/>
              </a:rPr>
              <a:t>배열을 압축된 *</a:t>
            </a:r>
            <a:r>
              <a:rPr lang="en-US" altLang="ko-KR" sz="1400" dirty="0">
                <a:latin typeface="+mj-lt"/>
                <a:ea typeface="+mj-ea"/>
              </a:rPr>
              <a:t>.</a:t>
            </a:r>
            <a:r>
              <a:rPr lang="en-US" altLang="ko-KR" sz="1400" dirty="0" err="1">
                <a:latin typeface="+mj-lt"/>
                <a:ea typeface="+mj-ea"/>
              </a:rPr>
              <a:t>npz</a:t>
            </a:r>
            <a:r>
              <a:rPr lang="en-US" altLang="ko-KR" sz="1400" dirty="0">
                <a:latin typeface="+mj-lt"/>
                <a:ea typeface="+mj-ea"/>
              </a:rPr>
              <a:t> </a:t>
            </a:r>
            <a:r>
              <a:rPr lang="ko-KR" altLang="en-US" sz="1400" dirty="0" err="1">
                <a:latin typeface="+mj-lt"/>
                <a:ea typeface="+mj-ea"/>
              </a:rPr>
              <a:t>포멧</a:t>
            </a:r>
            <a:r>
              <a:rPr lang="ko-KR" altLang="en-US" sz="1400" dirty="0">
                <a:latin typeface="+mj-lt"/>
                <a:ea typeface="+mj-ea"/>
              </a:rPr>
              <a:t> 파일로 저장</a:t>
            </a:r>
            <a:endParaRPr lang="en-US" sz="1400" dirty="0">
              <a:latin typeface="+mj-lt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37F4E-448B-AB44-A539-6419478B7E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99" b="1855"/>
          <a:stretch/>
        </p:blipFill>
        <p:spPr>
          <a:xfrm>
            <a:off x="6546943" y="3765374"/>
            <a:ext cx="1485498" cy="1433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7B997-58C3-1F48-98C6-4AB3D049ABCB}"/>
              </a:ext>
            </a:extLst>
          </p:cNvPr>
          <p:cNvSpPr txBox="1"/>
          <p:nvPr/>
        </p:nvSpPr>
        <p:spPr>
          <a:xfrm>
            <a:off x="5644579" y="450253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7026-1A75-9547-9C19-913EEF1D4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245" y="5754942"/>
            <a:ext cx="9697397" cy="272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DDC6F2-18CD-774D-9866-8DEA65DE4979}"/>
              </a:ext>
            </a:extLst>
          </p:cNvPr>
          <p:cNvSpPr txBox="1"/>
          <p:nvPr/>
        </p:nvSpPr>
        <p:spPr>
          <a:xfrm>
            <a:off x="1617222" y="5256757"/>
            <a:ext cx="21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j-lt"/>
              </a:rPr>
              <a:t>load</a:t>
            </a:r>
            <a:r>
              <a:rPr lang="en-US" dirty="0">
                <a:latin typeface="+mj-lt"/>
              </a:rPr>
              <a:t> from Config()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7DDBC0-A45A-5943-8E05-21366D0F3413}"/>
              </a:ext>
            </a:extLst>
          </p:cNvPr>
          <p:cNvSpPr txBox="1"/>
          <p:nvPr/>
        </p:nvSpPr>
        <p:spPr>
          <a:xfrm>
            <a:off x="733199" y="1166645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Load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D3C203C-0478-2149-8316-CBB4205D7AD8}"/>
              </a:ext>
            </a:extLst>
          </p:cNvPr>
          <p:cNvGrpSpPr/>
          <p:nvPr/>
        </p:nvGrpSpPr>
        <p:grpSpPr>
          <a:xfrm>
            <a:off x="1652122" y="2379516"/>
            <a:ext cx="9784321" cy="292100"/>
            <a:chOff x="1642287" y="4474675"/>
            <a:chExt cx="9784321" cy="2921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0A8660-1C79-3E48-9884-AF78366E1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47608" y="4474675"/>
              <a:ext cx="9779000" cy="2921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552DF5-5F95-454F-80BD-4CC34C61FC2F}"/>
                </a:ext>
              </a:extLst>
            </p:cNvPr>
            <p:cNvSpPr/>
            <p:nvPr/>
          </p:nvSpPr>
          <p:spPr>
            <a:xfrm>
              <a:off x="1642287" y="4485007"/>
              <a:ext cx="2829352" cy="223797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787C1CE-D59C-C249-A5A3-D3E6E2612015}"/>
              </a:ext>
            </a:extLst>
          </p:cNvPr>
          <p:cNvSpPr/>
          <p:nvPr/>
        </p:nvSpPr>
        <p:spPr>
          <a:xfrm>
            <a:off x="3369109" y="5741217"/>
            <a:ext cx="2496431" cy="25274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9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418E-3CA0-774E-8A39-52A955BD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376700"/>
            <a:ext cx="9185476" cy="8154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2. Build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22D356-48BD-AF48-82BC-14BFF8D0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224" y="16824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1.1. </a:t>
            </a:r>
            <a:r>
              <a:rPr lang="en-US" sz="2000" dirty="0" err="1">
                <a:latin typeface="+mj-lt"/>
              </a:rPr>
              <a:t>BaseModel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FA6F7-78A4-8F4E-9AAD-083F79235DB8}"/>
              </a:ext>
            </a:extLst>
          </p:cNvPr>
          <p:cNvSpPr txBox="1"/>
          <p:nvPr/>
        </p:nvSpPr>
        <p:spPr>
          <a:xfrm>
            <a:off x="733199" y="1166645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4AF9B2-4087-3440-9F3D-3763C03C8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681" y="2452964"/>
            <a:ext cx="5673224" cy="338067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C28F44-6204-7547-AC44-44321F1D3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322" y="3660494"/>
            <a:ext cx="4468986" cy="13709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4A4FDD-9032-F24B-B284-ADC5D7036AB4}"/>
              </a:ext>
            </a:extLst>
          </p:cNvPr>
          <p:cNvSpPr txBox="1"/>
          <p:nvPr/>
        </p:nvSpPr>
        <p:spPr>
          <a:xfrm>
            <a:off x="3558738" y="6185517"/>
            <a:ext cx="865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&lt; train 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0D230D-582B-EF43-A78D-66AC6229B2B3}"/>
              </a:ext>
            </a:extLst>
          </p:cNvPr>
          <p:cNvSpPr txBox="1"/>
          <p:nvPr/>
        </p:nvSpPr>
        <p:spPr>
          <a:xfrm>
            <a:off x="8913551" y="618551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&lt; evaluate &gt;</a:t>
            </a:r>
          </a:p>
        </p:txBody>
      </p:sp>
    </p:spTree>
    <p:extLst>
      <p:ext uri="{BB962C8B-B14F-4D97-AF65-F5344CB8AC3E}">
        <p14:creationId xmlns:p14="http://schemas.microsoft.com/office/powerpoint/2010/main" val="299891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418E-3CA0-774E-8A39-52A955BD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376700"/>
            <a:ext cx="9185476" cy="8154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2. Build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22D356-48BD-AF48-82BC-14BFF8D0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224" y="16824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1.</a:t>
            </a:r>
            <a:r>
              <a:rPr lang="en-US" altLang="ko-KR" sz="2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. </a:t>
            </a:r>
            <a:r>
              <a:rPr lang="en-US" sz="2000" dirty="0" err="1">
                <a:latin typeface="+mj-lt"/>
              </a:rPr>
              <a:t>NERModel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FA6F7-78A4-8F4E-9AAD-083F79235DB8}"/>
              </a:ext>
            </a:extLst>
          </p:cNvPr>
          <p:cNvSpPr txBox="1"/>
          <p:nvPr/>
        </p:nvSpPr>
        <p:spPr>
          <a:xfrm>
            <a:off x="733199" y="1166645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7684F-B5B7-044F-989D-F50947039D5C}"/>
              </a:ext>
            </a:extLst>
          </p:cNvPr>
          <p:cNvSpPr txBox="1"/>
          <p:nvPr/>
        </p:nvSpPr>
        <p:spPr>
          <a:xfrm>
            <a:off x="1381774" y="2079701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1) </a:t>
            </a:r>
            <a:r>
              <a:rPr lang="en-US" sz="1600" dirty="0" err="1"/>
              <a:t>add_placeholder</a:t>
            </a:r>
            <a:r>
              <a:rPr lang="en-US" sz="1600" dirty="0"/>
              <a:t>(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6CAE4-17F2-A941-9975-E5F6BD3AC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130" y="2624986"/>
            <a:ext cx="7460019" cy="26838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53456F-B71B-D34D-A1B5-371FCC369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130" y="5691355"/>
            <a:ext cx="5912401" cy="6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5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418E-3CA0-774E-8A39-52A955BD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376700"/>
            <a:ext cx="9185476" cy="8154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2. Build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22D356-48BD-AF48-82BC-14BFF8D0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224" y="16824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1.</a:t>
            </a:r>
            <a:r>
              <a:rPr lang="en-US" altLang="ko-KR" sz="2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. </a:t>
            </a:r>
            <a:r>
              <a:rPr lang="en-US" sz="2000" dirty="0" err="1">
                <a:latin typeface="+mj-lt"/>
              </a:rPr>
              <a:t>NERModel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FA6F7-78A4-8F4E-9AAD-083F79235DB8}"/>
              </a:ext>
            </a:extLst>
          </p:cNvPr>
          <p:cNvSpPr txBox="1"/>
          <p:nvPr/>
        </p:nvSpPr>
        <p:spPr>
          <a:xfrm>
            <a:off x="733199" y="1166645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7684F-B5B7-044F-989D-F50947039D5C}"/>
              </a:ext>
            </a:extLst>
          </p:cNvPr>
          <p:cNvSpPr txBox="1"/>
          <p:nvPr/>
        </p:nvSpPr>
        <p:spPr>
          <a:xfrm>
            <a:off x="1381774" y="2079701"/>
            <a:ext cx="4514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en-US" sz="1600" dirty="0"/>
              <a:t>) </a:t>
            </a:r>
            <a:r>
              <a:rPr lang="en-US" sz="1600" dirty="0" err="1"/>
              <a:t>add_</a:t>
            </a:r>
            <a:r>
              <a:rPr lang="en-US" altLang="ko-KR" sz="1600" dirty="0" err="1"/>
              <a:t>word_embeddings_op</a:t>
            </a:r>
            <a:r>
              <a:rPr lang="en-US" sz="1600" dirty="0"/>
              <a:t>( ): </a:t>
            </a:r>
            <a:r>
              <a:rPr lang="en-US" sz="1600" b="1" i="1" dirty="0" err="1"/>
              <a:t>word_embeddings</a:t>
            </a:r>
            <a:endParaRPr lang="en-US" sz="16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38878-C25C-AA43-A7FF-DB6A73B45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68"/>
          <a:stretch/>
        </p:blipFill>
        <p:spPr>
          <a:xfrm>
            <a:off x="1651928" y="2574448"/>
            <a:ext cx="7399399" cy="272950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DDEC27-E100-DB42-942B-2069FEE51DD0}"/>
              </a:ext>
            </a:extLst>
          </p:cNvPr>
          <p:cNvCxnSpPr>
            <a:cxnSpLocks/>
          </p:cNvCxnSpPr>
          <p:nvPr/>
        </p:nvCxnSpPr>
        <p:spPr>
          <a:xfrm flipV="1">
            <a:off x="6516547" y="2751633"/>
            <a:ext cx="960699" cy="1577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817E04-E2EB-124E-AE19-1B8E104FF5B2}"/>
              </a:ext>
            </a:extLst>
          </p:cNvPr>
          <p:cNvSpPr txBox="1"/>
          <p:nvPr/>
        </p:nvSpPr>
        <p:spPr>
          <a:xfrm>
            <a:off x="7487600" y="1762610"/>
            <a:ext cx="2349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_</a:t>
            </a:r>
            <a:r>
              <a:rPr lang="en-US" altLang="ko-KR" sz="1400" dirty="0" err="1">
                <a:latin typeface="+mj-lt"/>
              </a:rPr>
              <a:t>word_embeddings</a:t>
            </a:r>
            <a:r>
              <a:rPr lang="en-US" altLang="ko-KR" sz="1400" dirty="0">
                <a:latin typeface="+mj-lt"/>
              </a:rPr>
              <a:t> </a:t>
            </a:r>
            <a:r>
              <a:rPr lang="ko-KR" altLang="en-US" sz="1200" dirty="0">
                <a:latin typeface="+mj-lt"/>
              </a:rPr>
              <a:t>객체 생성</a:t>
            </a:r>
            <a:r>
              <a:rPr lang="en-US" altLang="ko-KR" sz="1200" dirty="0">
                <a:latin typeface="+mj-lt"/>
              </a:rPr>
              <a:t>:</a:t>
            </a:r>
            <a:endParaRPr lang="en-US" sz="1200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E01DF7-1B63-F043-B2A0-21844CDBDA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63"/>
          <a:stretch/>
        </p:blipFill>
        <p:spPr>
          <a:xfrm>
            <a:off x="7552531" y="2120573"/>
            <a:ext cx="4489440" cy="1577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3B119F-20AF-A14C-9F6D-07017CD9D197}"/>
              </a:ext>
            </a:extLst>
          </p:cNvPr>
          <p:cNvSpPr/>
          <p:nvPr/>
        </p:nvSpPr>
        <p:spPr>
          <a:xfrm>
            <a:off x="1934271" y="3905326"/>
            <a:ext cx="4556097" cy="99166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C17EC5-DE8A-C541-A5BE-DBBE533F2514}"/>
              </a:ext>
            </a:extLst>
          </p:cNvPr>
          <p:cNvSpPr/>
          <p:nvPr/>
        </p:nvSpPr>
        <p:spPr>
          <a:xfrm>
            <a:off x="3712179" y="5115875"/>
            <a:ext cx="1269987" cy="2330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8D53DE-8D86-F349-A4AF-773B63973FE2}"/>
              </a:ext>
            </a:extLst>
          </p:cNvPr>
          <p:cNvCxnSpPr>
            <a:cxnSpLocks/>
          </p:cNvCxnSpPr>
          <p:nvPr/>
        </p:nvCxnSpPr>
        <p:spPr>
          <a:xfrm flipV="1">
            <a:off x="5027802" y="4583575"/>
            <a:ext cx="2182034" cy="591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EC7F2E-4C7A-DD4A-AFE6-B6BE1777672D}"/>
              </a:ext>
            </a:extLst>
          </p:cNvPr>
          <p:cNvSpPr txBox="1"/>
          <p:nvPr/>
        </p:nvSpPr>
        <p:spPr>
          <a:xfrm>
            <a:off x="7255472" y="4417370"/>
            <a:ext cx="342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Shape: (</a:t>
            </a: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batch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max</a:t>
            </a:r>
            <a:r>
              <a:rPr lang="ko-KR" alt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length of sentence in batch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300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04EC4A-9477-E048-A048-76A1F6E634A8}"/>
              </a:ext>
            </a:extLst>
          </p:cNvPr>
          <p:cNvCxnSpPr>
            <a:cxnSpLocks/>
          </p:cNvCxnSpPr>
          <p:nvPr/>
        </p:nvCxnSpPr>
        <p:spPr>
          <a:xfrm flipH="1" flipV="1">
            <a:off x="6090444" y="5303957"/>
            <a:ext cx="791062" cy="917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DA7323-AA7C-B64D-A480-5945BE134BFE}"/>
              </a:ext>
            </a:extLst>
          </p:cNvPr>
          <p:cNvCxnSpPr>
            <a:cxnSpLocks/>
          </p:cNvCxnSpPr>
          <p:nvPr/>
        </p:nvCxnSpPr>
        <p:spPr>
          <a:xfrm flipH="1" flipV="1">
            <a:off x="7198722" y="5303958"/>
            <a:ext cx="616208" cy="693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388FFD-6D1D-8F47-B497-9080748A1E3E}"/>
              </a:ext>
            </a:extLst>
          </p:cNvPr>
          <p:cNvCxnSpPr>
            <a:cxnSpLocks/>
          </p:cNvCxnSpPr>
          <p:nvPr/>
        </p:nvCxnSpPr>
        <p:spPr>
          <a:xfrm>
            <a:off x="5027802" y="5296853"/>
            <a:ext cx="106819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1E6C14-D7D7-A145-989D-42D1F6E2416E}"/>
              </a:ext>
            </a:extLst>
          </p:cNvPr>
          <p:cNvCxnSpPr>
            <a:cxnSpLocks/>
          </p:cNvCxnSpPr>
          <p:nvPr/>
        </p:nvCxnSpPr>
        <p:spPr>
          <a:xfrm>
            <a:off x="6553177" y="5291604"/>
            <a:ext cx="656659" cy="52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AF6626-0BFA-F047-9F7D-722C48474F86}"/>
              </a:ext>
            </a:extLst>
          </p:cNvPr>
          <p:cNvSpPr txBox="1"/>
          <p:nvPr/>
        </p:nvSpPr>
        <p:spPr>
          <a:xfrm>
            <a:off x="6116229" y="6220528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Embedding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된 단어들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1B31D3-766A-8946-B9B3-9E0C290C6F14}"/>
              </a:ext>
            </a:extLst>
          </p:cNvPr>
          <p:cNvSpPr txBox="1"/>
          <p:nvPr/>
        </p:nvSpPr>
        <p:spPr>
          <a:xfrm>
            <a:off x="7685889" y="6010268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찾고자 하는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index (id)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3B2A52-DF61-484F-A8EF-4C2C46B44CE7}"/>
              </a:ext>
            </a:extLst>
          </p:cNvPr>
          <p:cNvSpPr txBox="1"/>
          <p:nvPr/>
        </p:nvSpPr>
        <p:spPr>
          <a:xfrm>
            <a:off x="250880" y="6039932"/>
            <a:ext cx="5522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tf.Variable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 ): create new variable with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tf.get_variable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 ): Gets an existing variable with these parameters or 	                create a new one.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5A345C-5FEA-4D41-AF91-2459B907AEA2}"/>
              </a:ext>
            </a:extLst>
          </p:cNvPr>
          <p:cNvSpPr/>
          <p:nvPr/>
        </p:nvSpPr>
        <p:spPr>
          <a:xfrm>
            <a:off x="10125694" y="583241"/>
            <a:ext cx="1414130" cy="1349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FF2195-17F9-F44C-9B20-36BC7CC4A3E3}"/>
              </a:ext>
            </a:extLst>
          </p:cNvPr>
          <p:cNvSpPr txBox="1"/>
          <p:nvPr/>
        </p:nvSpPr>
        <p:spPr>
          <a:xfrm>
            <a:off x="9449276" y="1072875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22217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BE2CB0-F999-F54C-9C30-78F946413B12}"/>
              </a:ext>
            </a:extLst>
          </p:cNvPr>
          <p:cNvSpPr txBox="1"/>
          <p:nvPr/>
        </p:nvSpPr>
        <p:spPr>
          <a:xfrm>
            <a:off x="10565240" y="27546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300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91E51-184D-5A49-A4AD-0A160FABC573}"/>
              </a:ext>
            </a:extLst>
          </p:cNvPr>
          <p:cNvSpPr/>
          <p:nvPr/>
        </p:nvSpPr>
        <p:spPr>
          <a:xfrm>
            <a:off x="1969046" y="5125098"/>
            <a:ext cx="1135158" cy="2330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8C27DF-CE2E-7842-9668-F2AF68DD7ABD}"/>
              </a:ext>
            </a:extLst>
          </p:cNvPr>
          <p:cNvCxnSpPr>
            <a:cxnSpLocks/>
          </p:cNvCxnSpPr>
          <p:nvPr/>
        </p:nvCxnSpPr>
        <p:spPr>
          <a:xfrm flipV="1">
            <a:off x="3104204" y="4576471"/>
            <a:ext cx="4069181" cy="599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9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418E-3CA0-774E-8A39-52A955BD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376700"/>
            <a:ext cx="9185476" cy="8154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2. Build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22D356-48BD-AF48-82BC-14BFF8D0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224" y="16824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1.</a:t>
            </a:r>
            <a:r>
              <a:rPr lang="en-US" altLang="ko-KR" sz="2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. </a:t>
            </a:r>
            <a:r>
              <a:rPr lang="en-US" sz="2000" dirty="0" err="1">
                <a:latin typeface="+mj-lt"/>
              </a:rPr>
              <a:t>NERModel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FA6F7-78A4-8F4E-9AAD-083F79235DB8}"/>
              </a:ext>
            </a:extLst>
          </p:cNvPr>
          <p:cNvSpPr txBox="1"/>
          <p:nvPr/>
        </p:nvSpPr>
        <p:spPr>
          <a:xfrm>
            <a:off x="733199" y="1166645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7684F-B5B7-044F-989D-F50947039D5C}"/>
              </a:ext>
            </a:extLst>
          </p:cNvPr>
          <p:cNvSpPr txBox="1"/>
          <p:nvPr/>
        </p:nvSpPr>
        <p:spPr>
          <a:xfrm>
            <a:off x="1381774" y="2079701"/>
            <a:ext cx="4479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en-US" sz="1600" dirty="0"/>
              <a:t>) </a:t>
            </a:r>
            <a:r>
              <a:rPr lang="en-US" sz="1600" dirty="0" err="1"/>
              <a:t>add_</a:t>
            </a:r>
            <a:r>
              <a:rPr lang="en-US" altLang="ko-KR" sz="1600" dirty="0" err="1"/>
              <a:t>word_embeddings_op</a:t>
            </a:r>
            <a:r>
              <a:rPr lang="en-US" sz="1600" dirty="0"/>
              <a:t>( ): </a:t>
            </a:r>
            <a:r>
              <a:rPr lang="en-US" sz="1600" b="1" i="1" dirty="0" err="1"/>
              <a:t>char_embeddings</a:t>
            </a:r>
            <a:endParaRPr lang="en-US" sz="1600" b="1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422BAD-CA69-1347-BF20-214B3C49DF0B}"/>
              </a:ext>
            </a:extLst>
          </p:cNvPr>
          <p:cNvSpPr txBox="1"/>
          <p:nvPr/>
        </p:nvSpPr>
        <p:spPr>
          <a:xfrm>
            <a:off x="250880" y="6039932"/>
            <a:ext cx="5522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tf.Variable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 ): create new variable with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tf.get_variable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 ): Gets an existing variable with these parameters or 	                create a new one.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F5F7C4-C60D-FD4C-B132-BA2994D82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875" y="2559864"/>
            <a:ext cx="8690015" cy="254851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F4E376E-BD25-3947-B179-2FB2930825EC}"/>
              </a:ext>
            </a:extLst>
          </p:cNvPr>
          <p:cNvSpPr/>
          <p:nvPr/>
        </p:nvSpPr>
        <p:spPr>
          <a:xfrm>
            <a:off x="2295778" y="3295656"/>
            <a:ext cx="4785506" cy="78724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EA6FEC-D086-B84B-B853-C4D38967E88D}"/>
              </a:ext>
            </a:extLst>
          </p:cNvPr>
          <p:cNvCxnSpPr>
            <a:cxnSpLocks/>
          </p:cNvCxnSpPr>
          <p:nvPr/>
        </p:nvCxnSpPr>
        <p:spPr>
          <a:xfrm flipV="1">
            <a:off x="6795488" y="2027217"/>
            <a:ext cx="1024988" cy="1262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3C1B0B-F350-734C-97D1-0020EDD42376}"/>
              </a:ext>
            </a:extLst>
          </p:cNvPr>
          <p:cNvSpPr txBox="1"/>
          <p:nvPr/>
        </p:nvSpPr>
        <p:spPr>
          <a:xfrm>
            <a:off x="7702024" y="1688611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_</a:t>
            </a:r>
            <a:r>
              <a:rPr lang="en-US" sz="1400" dirty="0" err="1">
                <a:latin typeface="+mj-lt"/>
              </a:rPr>
              <a:t>char_embedding</a:t>
            </a:r>
            <a:r>
              <a:rPr lang="en-US" sz="1400" dirty="0">
                <a:latin typeface="+mj-lt"/>
              </a:rPr>
              <a:t>: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641609-129F-0545-B9D5-C733BDCAC949}"/>
              </a:ext>
            </a:extLst>
          </p:cNvPr>
          <p:cNvSpPr/>
          <p:nvPr/>
        </p:nvSpPr>
        <p:spPr>
          <a:xfrm>
            <a:off x="9496551" y="1766339"/>
            <a:ext cx="1414130" cy="1349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AF0B1-4138-8545-86DB-C7DDE0EE17BE}"/>
              </a:ext>
            </a:extLst>
          </p:cNvPr>
          <p:cNvSpPr txBox="1"/>
          <p:nvPr/>
        </p:nvSpPr>
        <p:spPr>
          <a:xfrm>
            <a:off x="9077847" y="22559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84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9BCBAF-63CA-A046-84BC-AF75C1A81A11}"/>
              </a:ext>
            </a:extLst>
          </p:cNvPr>
          <p:cNvSpPr txBox="1"/>
          <p:nvPr/>
        </p:nvSpPr>
        <p:spPr>
          <a:xfrm>
            <a:off x="9974226" y="151374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100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222361-D836-5B4A-94F5-F38C05E068D7}"/>
              </a:ext>
            </a:extLst>
          </p:cNvPr>
          <p:cNvSpPr/>
          <p:nvPr/>
        </p:nvSpPr>
        <p:spPr>
          <a:xfrm>
            <a:off x="4286337" y="4169183"/>
            <a:ext cx="1315623" cy="2176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C40C0C-B0BC-0942-87E8-68852AE525B3}"/>
              </a:ext>
            </a:extLst>
          </p:cNvPr>
          <p:cNvCxnSpPr>
            <a:cxnSpLocks/>
          </p:cNvCxnSpPr>
          <p:nvPr/>
        </p:nvCxnSpPr>
        <p:spPr>
          <a:xfrm flipV="1">
            <a:off x="5601960" y="3862979"/>
            <a:ext cx="2075975" cy="365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37879CF-A982-0D42-AAD7-15DCBFF3EE39}"/>
              </a:ext>
            </a:extLst>
          </p:cNvPr>
          <p:cNvSpPr txBox="1"/>
          <p:nvPr/>
        </p:nvSpPr>
        <p:spPr>
          <a:xfrm>
            <a:off x="7743121" y="3695621"/>
            <a:ext cx="4163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Shape: (</a:t>
            </a: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batch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max</a:t>
            </a:r>
            <a:r>
              <a:rPr lang="ko-KR" alt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length of sentence, max length of word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100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FB111F-F7A5-644B-BE4C-4E9AE47FF5AF}"/>
              </a:ext>
            </a:extLst>
          </p:cNvPr>
          <p:cNvSpPr/>
          <p:nvPr/>
        </p:nvSpPr>
        <p:spPr>
          <a:xfrm>
            <a:off x="4006138" y="4711122"/>
            <a:ext cx="652428" cy="20833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69039F-256F-E24A-BD6F-36F9FDF247D1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4658566" y="4516675"/>
            <a:ext cx="3161910" cy="298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511BAD-2E48-7D42-90ED-92127D2B122C}"/>
              </a:ext>
            </a:extLst>
          </p:cNvPr>
          <p:cNvSpPr txBox="1"/>
          <p:nvPr/>
        </p:nvSpPr>
        <p:spPr>
          <a:xfrm>
            <a:off x="7820476" y="4370980"/>
            <a:ext cx="4239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Shape: (</a:t>
            </a: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batch </a:t>
            </a:r>
            <a:r>
              <a:rPr lang="ko-KR" alt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*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max</a:t>
            </a:r>
            <a:r>
              <a:rPr lang="ko-KR" alt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length of sentence, max length of word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100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CA302A6-FACE-BD4A-98FB-F44BA9D752CF}"/>
              </a:ext>
            </a:extLst>
          </p:cNvPr>
          <p:cNvSpPr/>
          <p:nvPr/>
        </p:nvSpPr>
        <p:spPr>
          <a:xfrm>
            <a:off x="2295778" y="4884190"/>
            <a:ext cx="1032213" cy="22418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B1A9A8-F27A-D14E-A4C4-8C5BBADCEB19}"/>
              </a:ext>
            </a:extLst>
          </p:cNvPr>
          <p:cNvCxnSpPr>
            <a:cxnSpLocks/>
          </p:cNvCxnSpPr>
          <p:nvPr/>
        </p:nvCxnSpPr>
        <p:spPr>
          <a:xfrm>
            <a:off x="3322253" y="5049322"/>
            <a:ext cx="1366278" cy="329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55BA4CB-1D1E-EB48-A526-54F59C93BA3A}"/>
              </a:ext>
            </a:extLst>
          </p:cNvPr>
          <p:cNvSpPr txBox="1"/>
          <p:nvPr/>
        </p:nvSpPr>
        <p:spPr>
          <a:xfrm>
            <a:off x="4710947" y="5273788"/>
            <a:ext cx="2116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batch * max length of sentence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F60C26-89AB-4C43-A5B8-C53BBAEAD18B}"/>
              </a:ext>
            </a:extLst>
          </p:cNvPr>
          <p:cNvSpPr/>
          <p:nvPr/>
        </p:nvSpPr>
        <p:spPr>
          <a:xfrm>
            <a:off x="2241847" y="4696002"/>
            <a:ext cx="1343294" cy="20833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CC2984-4B3A-E544-AB93-3AB62ED1E12E}"/>
              </a:ext>
            </a:extLst>
          </p:cNvPr>
          <p:cNvCxnSpPr>
            <a:cxnSpLocks/>
          </p:cNvCxnSpPr>
          <p:nvPr/>
        </p:nvCxnSpPr>
        <p:spPr>
          <a:xfrm flipV="1">
            <a:off x="3585141" y="4473047"/>
            <a:ext cx="4235335" cy="238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48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13192</TotalTime>
  <Words>1295</Words>
  <Application>Microsoft Macintosh PowerPoint</Application>
  <PresentationFormat>Widescreen</PresentationFormat>
  <Paragraphs>195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Nanum Gothic</vt:lpstr>
      <vt:lpstr>Arial</vt:lpstr>
      <vt:lpstr>Calibri</vt:lpstr>
      <vt:lpstr>Calibri Light</vt:lpstr>
      <vt:lpstr>Office Theme</vt:lpstr>
      <vt:lpstr>NER with Tensorflow</vt:lpstr>
      <vt:lpstr>1. Introduction</vt:lpstr>
      <vt:lpstr>2. Build</vt:lpstr>
      <vt:lpstr>2. Build</vt:lpstr>
      <vt:lpstr>2. Build</vt:lpstr>
      <vt:lpstr>2. Build</vt:lpstr>
      <vt:lpstr>2. Build</vt:lpstr>
      <vt:lpstr>2. Build</vt:lpstr>
      <vt:lpstr>2. Build</vt:lpstr>
      <vt:lpstr>2. Build</vt:lpstr>
      <vt:lpstr>2. Build</vt:lpstr>
      <vt:lpstr>2. Build</vt:lpstr>
      <vt:lpstr>2. Build</vt:lpstr>
      <vt:lpstr>3. Train</vt:lpstr>
      <vt:lpstr>PowerPoint Presentation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 with Tensorflow</dc:title>
  <dc:creator>김하연</dc:creator>
  <cp:lastModifiedBy>김하연</cp:lastModifiedBy>
  <cp:revision>53</cp:revision>
  <dcterms:created xsi:type="dcterms:W3CDTF">2019-07-31T04:58:52Z</dcterms:created>
  <dcterms:modified xsi:type="dcterms:W3CDTF">2019-08-12T01:47:24Z</dcterms:modified>
</cp:coreProperties>
</file>