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01"/>
  </p:notesMasterIdLst>
  <p:sldIdLst>
    <p:sldId id="256" r:id="rId2"/>
    <p:sldId id="338" r:id="rId3"/>
    <p:sldId id="343" r:id="rId4"/>
    <p:sldId id="294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3" r:id="rId14"/>
    <p:sldId id="344" r:id="rId15"/>
    <p:sldId id="305" r:id="rId16"/>
    <p:sldId id="306" r:id="rId17"/>
    <p:sldId id="307" r:id="rId18"/>
    <p:sldId id="308" r:id="rId19"/>
    <p:sldId id="345" r:id="rId20"/>
    <p:sldId id="310" r:id="rId21"/>
    <p:sldId id="309" r:id="rId22"/>
    <p:sldId id="346" r:id="rId23"/>
    <p:sldId id="315" r:id="rId24"/>
    <p:sldId id="316" r:id="rId25"/>
    <p:sldId id="332" r:id="rId26"/>
    <p:sldId id="334" r:id="rId27"/>
    <p:sldId id="318" r:id="rId28"/>
    <p:sldId id="333" r:id="rId29"/>
    <p:sldId id="319" r:id="rId30"/>
    <p:sldId id="320" r:id="rId31"/>
    <p:sldId id="321" r:id="rId32"/>
    <p:sldId id="322" r:id="rId33"/>
    <p:sldId id="341" r:id="rId34"/>
    <p:sldId id="323" r:id="rId35"/>
    <p:sldId id="325" r:id="rId36"/>
    <p:sldId id="336" r:id="rId37"/>
    <p:sldId id="347" r:id="rId38"/>
    <p:sldId id="337" r:id="rId39"/>
    <p:sldId id="326" r:id="rId40"/>
    <p:sldId id="329" r:id="rId41"/>
    <p:sldId id="32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64" r:id="rId51"/>
    <p:sldId id="365" r:id="rId52"/>
    <p:sldId id="366" r:id="rId53"/>
    <p:sldId id="367" r:id="rId54"/>
    <p:sldId id="368" r:id="rId55"/>
    <p:sldId id="370" r:id="rId56"/>
    <p:sldId id="371" r:id="rId57"/>
    <p:sldId id="357" r:id="rId58"/>
    <p:sldId id="358" r:id="rId59"/>
    <p:sldId id="359" r:id="rId60"/>
    <p:sldId id="380" r:id="rId61"/>
    <p:sldId id="360" r:id="rId62"/>
    <p:sldId id="381" r:id="rId63"/>
    <p:sldId id="361" r:id="rId64"/>
    <p:sldId id="362" r:id="rId65"/>
    <p:sldId id="363" r:id="rId66"/>
    <p:sldId id="369" r:id="rId67"/>
    <p:sldId id="372" r:id="rId68"/>
    <p:sldId id="257" r:id="rId69"/>
    <p:sldId id="276" r:id="rId70"/>
    <p:sldId id="258" r:id="rId71"/>
    <p:sldId id="259" r:id="rId72"/>
    <p:sldId id="275" r:id="rId73"/>
    <p:sldId id="277" r:id="rId74"/>
    <p:sldId id="278" r:id="rId75"/>
    <p:sldId id="279" r:id="rId76"/>
    <p:sldId id="280" r:id="rId77"/>
    <p:sldId id="260" r:id="rId78"/>
    <p:sldId id="261" r:id="rId79"/>
    <p:sldId id="281" r:id="rId80"/>
    <p:sldId id="282" r:id="rId81"/>
    <p:sldId id="283" r:id="rId82"/>
    <p:sldId id="284" r:id="rId83"/>
    <p:sldId id="375" r:id="rId84"/>
    <p:sldId id="376" r:id="rId85"/>
    <p:sldId id="377" r:id="rId86"/>
    <p:sldId id="378" r:id="rId87"/>
    <p:sldId id="379" r:id="rId88"/>
    <p:sldId id="374" r:id="rId89"/>
    <p:sldId id="265" r:id="rId90"/>
    <p:sldId id="373" r:id="rId91"/>
    <p:sldId id="266" r:id="rId92"/>
    <p:sldId id="285" r:id="rId93"/>
    <p:sldId id="286" r:id="rId94"/>
    <p:sldId id="290" r:id="rId95"/>
    <p:sldId id="267" r:id="rId96"/>
    <p:sldId id="382" r:id="rId97"/>
    <p:sldId id="330" r:id="rId98"/>
    <p:sldId id="331" r:id="rId99"/>
    <p:sldId id="348" r:id="rId10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CC0066"/>
    <a:srgbClr val="00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5" autoAdjust="0"/>
    <p:restoredTop sz="93525" autoAdjust="0"/>
  </p:normalViewPr>
  <p:slideViewPr>
    <p:cSldViewPr>
      <p:cViewPr varScale="1">
        <p:scale>
          <a:sx n="92" d="100"/>
          <a:sy n="92" d="100"/>
        </p:scale>
        <p:origin x="25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DA7477-A31A-4D47-821A-19BD89E4DC4E}" type="datetimeFigureOut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9F3A60-4820-420D-B400-3D0CC2E2A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5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7B4EA4-B648-4096-9E97-F2DF6078780E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5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2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74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5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1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82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01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6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35D99A-DE49-4F2B-8C01-ABF35CC47301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16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1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7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81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71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79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5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D4969F-6ACB-4EB1-A7E2-BA45CED4CCE1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6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6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Primitive: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thuỷ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9F3A60-4820-420D-B400-3D0CC2E2A9C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1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 wrap="square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F0668-7E4B-4D9C-86BB-2C7C83B9234B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073EE-887B-484A-853C-2E474C19C1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 descr="Icon&#10;&#10;Description automatically generated with medium confidence">
            <a:extLst>
              <a:ext uri="{FF2B5EF4-FFF2-40B4-BE49-F238E27FC236}">
                <a16:creationId xmlns:a16="http://schemas.microsoft.com/office/drawing/2014/main" id="{5FA9994E-D8C8-D1C7-2275-BDECC595CA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248400"/>
            <a:ext cx="1656225" cy="4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1870F-5A3E-482C-A8C4-50835560EB3D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BB711-6B29-41FC-94F2-118D8002F5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4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94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94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C83B1-39DA-48DB-ADAC-7EBC6A550313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487E9-B4D9-43B0-9BE6-9223A6434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6C202-3636-4419-B6B5-F25E2409097C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5D94A-82F6-40C1-937A-841504D244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4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93787"/>
          </a:xfrm>
        </p:spPr>
        <p:txBody>
          <a:bodyPr wrap="square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03422-C0F3-46D0-BEB6-D6AF57C71376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63019-3574-4E91-A77B-2BAD0C193E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5FA9994E-D8C8-D1C7-2275-BDECC595CA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75" y="6248400"/>
            <a:ext cx="1656225" cy="4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9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B8080-33F9-44C7-8C48-A9BBC5ADD30D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1A9C2-3838-4B79-BA2F-844068F11A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9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26FE5-A847-4C0C-BFB8-0B9E3C64819F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BFFB2-5EE7-452B-8875-23765CE7C7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5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D099C-E123-4A10-BEBA-C8E7FE6DC5C2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E9717-8919-4278-AE49-93FBE7656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8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5D789-2136-4165-BBF6-EDEF4789F46D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5353B-0F22-42D0-9678-F04022F245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8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7F10B-57AA-4F01-B083-9038C51AED25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19E1D-2C24-407F-9E36-03157C4CB5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2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0E47E-3C62-470A-8BD6-E2D1B5B391BC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E0EC4-CBEA-4E08-8D01-7C319F7A3C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3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3FBE4-847B-4AF2-9C33-45B0A5E81BAA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21055-2A29-40CE-8B29-D7B02A29A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1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69DBF4E1-6DE6-4A3A-8096-E71E6D1BF80B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5CE3C43A-52A5-40C0-90C1-3A328F8F3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78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1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19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articles/javase/jdk-netbeans-jsp-142931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076" name="Picture 5" descr="JavaConce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but there is a problem..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It’s a question </a:t>
            </a:r>
            <a:r>
              <a:rPr lang="en-US" i="1" dirty="0"/>
              <a:t>“how it works?”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answer is: </a:t>
            </a:r>
            <a:r>
              <a:rPr lang="en-US" sz="2600" i="1" dirty="0">
                <a:solidFill>
                  <a:srgbClr val="003399"/>
                </a:solidFill>
              </a:rPr>
              <a:t>“based on DLL technology”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Dynamic Link Library (DLL)</a:t>
            </a:r>
          </a:p>
          <a:p>
            <a:pPr lvl="1">
              <a:defRPr/>
            </a:pPr>
            <a:r>
              <a:rPr lang="en-US" dirty="0"/>
              <a:t>A library that contains code and data that can be used by more than one program at the same time.</a:t>
            </a:r>
          </a:p>
          <a:p>
            <a:pPr eaLnBrk="1" hangingPunct="1">
              <a:defRPr/>
            </a:pPr>
            <a:endParaRPr lang="en-US" sz="2600" dirty="0">
              <a:solidFill>
                <a:srgbClr val="003399"/>
              </a:solidFill>
            </a:endParaRPr>
          </a:p>
          <a:p>
            <a:pPr eaLnBrk="1" hangingPunct="1">
              <a:defRPr/>
            </a:pPr>
            <a:r>
              <a:rPr lang="en-US" dirty="0"/>
              <a:t>It only works with Windows OS</a:t>
            </a:r>
          </a:p>
          <a:p>
            <a:pPr lvl="1" eaLnBrk="1" hangingPunct="1">
              <a:defRPr/>
            </a:pPr>
            <a:r>
              <a:rPr lang="en-US" i="1" dirty="0"/>
              <a:t>with suitable version or service pack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You don’t know what it do with your system.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It may be doesn’t not work if:</a:t>
            </a:r>
          </a:p>
          <a:p>
            <a:pPr lvl="1" eaLnBrk="1" hangingPunct="1">
              <a:defRPr/>
            </a:pPr>
            <a:r>
              <a:rPr lang="en-US" dirty="0"/>
              <a:t>Customers change  or  update Windows OS</a:t>
            </a:r>
          </a:p>
          <a:p>
            <a:pPr lvl="1" eaLnBrk="1" hangingPunct="1">
              <a:defRPr/>
            </a:pPr>
            <a:r>
              <a:rPr lang="en-US" dirty="0"/>
              <a:t>or install other application (“</a:t>
            </a:r>
            <a:r>
              <a:rPr lang="en-US" b="1" i="1" dirty="0"/>
              <a:t>DLL hell”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If customers using other OS than Windows...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/>
              <a:t>Does your application work?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2971800"/>
            <a:ext cx="6553200" cy="2101850"/>
            <a:chOff x="1219200" y="3581400"/>
            <a:chExt cx="6553200" cy="2101850"/>
          </a:xfrm>
        </p:grpSpPr>
        <p:pic>
          <p:nvPicPr>
            <p:cNvPr id="13319" name="Content Placeholder 3" descr="Windows_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581400"/>
              <a:ext cx="2819400" cy="210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4" descr="Linux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590925"/>
              <a:ext cx="2971800" cy="204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4038600" y="2133600"/>
            <a:ext cx="95410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No!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5410200"/>
            <a:ext cx="61722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i="1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Your solutions?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Java-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667000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398587"/>
          </a:xfrm>
        </p:spPr>
        <p:txBody>
          <a:bodyPr/>
          <a:lstStyle/>
          <a:p>
            <a:pPr eaLnBrk="1" hangingPunct="1"/>
            <a:r>
              <a:rPr lang="en-US" sz="2800" dirty="0"/>
              <a:t>Sun Microsystems Solutions</a:t>
            </a:r>
            <a:br>
              <a:rPr lang="en-US" sz="2800" dirty="0"/>
            </a:br>
            <a:br>
              <a:rPr lang="en-US" sz="2800" dirty="0"/>
            </a:br>
            <a:r>
              <a:rPr lang="en-US" b="0" dirty="0"/>
              <a:t>Oracle acquired Sun Microsystems in 2010</a:t>
            </a:r>
            <a:endParaRPr lang="en-US" dirty="0"/>
          </a:p>
        </p:txBody>
      </p:sp>
      <p:pic>
        <p:nvPicPr>
          <p:cNvPr id="14339" name="Picture 3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33800"/>
            <a:ext cx="1790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1" y="1676400"/>
            <a:ext cx="3108543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b="1" i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welcome</a:t>
            </a:r>
            <a:endParaRPr lang="en-US" sz="4400" b="1" i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JAVA, Solution of Sun Microsystems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72000"/>
          </a:xfrm>
        </p:spPr>
        <p:txBody>
          <a:bodyPr/>
          <a:lstStyle/>
          <a:p>
            <a:pPr eaLnBrk="1" hangingPunct="1"/>
            <a:r>
              <a:rPr lang="en-US"/>
              <a:t>Father of Java</a:t>
            </a:r>
          </a:p>
          <a:p>
            <a:pPr lvl="1" eaLnBrk="1" hangingPunct="1"/>
            <a:r>
              <a:rPr lang="en-US" sz="3100"/>
              <a:t>PhD. James Gosling</a:t>
            </a:r>
          </a:p>
          <a:p>
            <a:pPr lvl="2" eaLnBrk="1" hangingPunct="1"/>
            <a:r>
              <a:rPr lang="en-US"/>
              <a:t>CTO of Sun's Developer Products.</a:t>
            </a:r>
          </a:p>
          <a:p>
            <a:pPr eaLnBrk="1" hangingPunct="1"/>
            <a:endParaRPr lang="en-US"/>
          </a:p>
        </p:txBody>
      </p:sp>
      <p:pic>
        <p:nvPicPr>
          <p:cNvPr id="1536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343400"/>
            <a:ext cx="1790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 descr="JAG2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971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 descr="Java-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52800"/>
            <a:ext cx="16002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Java?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US"/>
              <a:t>Sun's trademark for a set of technologies for creating and safely running software programs in both stand-alone and networked environments.</a:t>
            </a:r>
          </a:p>
        </p:txBody>
      </p:sp>
      <p:pic>
        <p:nvPicPr>
          <p:cNvPr id="16388" name="Picture 3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1790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http://2.bp.blogspot.com/-0g37IcljoGw/UuegvNH8rCI/AAAAAAAAROI/9cMSc3YtFEI/s1600/java-ora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895600"/>
            <a:ext cx="62007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Java architecture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3075" indent="-457200" eaLnBrk="1" hangingPunct="1">
              <a:buFont typeface="Arial" charset="0"/>
              <a:buAutoNum type="arabicPeriod"/>
            </a:pPr>
            <a:r>
              <a:rPr lang="en-US" dirty="0"/>
              <a:t>Java Programming Language</a:t>
            </a:r>
          </a:p>
          <a:p>
            <a:pPr marL="473075" indent="-457200" eaLnBrk="1" hangingPunct="1">
              <a:buFont typeface="Arial" charset="0"/>
              <a:buAutoNum type="arabicPeriod"/>
            </a:pPr>
            <a:endParaRPr lang="en-US" dirty="0"/>
          </a:p>
          <a:p>
            <a:pPr marL="473075" indent="-457200" eaLnBrk="1" hangingPunct="1">
              <a:buFont typeface="Arial" charset="0"/>
              <a:buAutoNum type="arabicPeriod"/>
            </a:pPr>
            <a:r>
              <a:rPr lang="en-US" dirty="0"/>
              <a:t>Java class file format</a:t>
            </a:r>
          </a:p>
          <a:p>
            <a:pPr marL="473075" indent="-457200" eaLnBrk="1" hangingPunct="1">
              <a:buFont typeface="Arial" charset="0"/>
              <a:buAutoNum type="arabicPeriod"/>
            </a:pPr>
            <a:endParaRPr lang="en-US" dirty="0"/>
          </a:p>
          <a:p>
            <a:pPr marL="473075" indent="-457200" eaLnBrk="1" hangingPunct="1">
              <a:buFont typeface="Arial" charset="0"/>
              <a:buAutoNum type="arabicPeriod"/>
            </a:pPr>
            <a:r>
              <a:rPr lang="en-US" dirty="0"/>
              <a:t>Java APIs, class libraries</a:t>
            </a:r>
          </a:p>
          <a:p>
            <a:pPr marL="800100" lvl="1" indent="-457200" eaLnBrk="1" hangingPunct="1">
              <a:buFont typeface="Arial" charset="0"/>
              <a:buAutoNum type="arabicPeriod"/>
            </a:pPr>
            <a:r>
              <a:rPr lang="en-US" dirty="0"/>
              <a:t>API, Application Programming Interface</a:t>
            </a:r>
          </a:p>
          <a:p>
            <a:pPr marL="473075" indent="-457200" eaLnBrk="1" hangingPunct="1">
              <a:buFont typeface="Arial" charset="0"/>
              <a:buAutoNum type="arabicPeriod"/>
            </a:pPr>
            <a:endParaRPr lang="en-US" dirty="0"/>
          </a:p>
          <a:p>
            <a:pPr marL="473075" indent="-457200" eaLnBrk="1" hangingPunct="1">
              <a:buFont typeface="Arial" charset="0"/>
              <a:buAutoNum type="arabicPeriod"/>
            </a:pPr>
            <a:r>
              <a:rPr lang="en-US" dirty="0"/>
              <a:t>Java Virtual Machine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Java program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72000"/>
          </a:xfrm>
        </p:spPr>
        <p:txBody>
          <a:bodyPr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en-US" dirty="0"/>
              <a:t>Source programs are written in the Java Programming Language.</a:t>
            </a:r>
          </a:p>
          <a:p>
            <a:pPr marL="457200" indent="-457200" eaLnBrk="1" hangingPunct="1">
              <a:buFont typeface="Arial" charset="0"/>
              <a:buAutoNum type="arabicPeriod"/>
            </a:pPr>
            <a:endParaRPr lang="en-US" dirty="0"/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dirty="0"/>
              <a:t>Programs are compiled into Java class files.</a:t>
            </a:r>
          </a:p>
          <a:p>
            <a:pPr marL="457200" indent="-457200" eaLnBrk="1" hangingPunct="1">
              <a:buFont typeface="Arial" charset="0"/>
              <a:buAutoNum type="arabicPeriod"/>
            </a:pPr>
            <a:endParaRPr lang="en-US" dirty="0"/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dirty="0"/>
              <a:t>Classes are loaded and executed by the </a:t>
            </a:r>
            <a:r>
              <a:rPr lang="en-US" i="1" dirty="0">
                <a:solidFill>
                  <a:srgbClr val="0000FF"/>
                </a:solidFill>
              </a:rPr>
              <a:t>Java Virtual Machine (JVM).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381500" y="5334000"/>
            <a:ext cx="1479550" cy="3381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Hello.java</a:t>
            </a:r>
            <a:endParaRPr lang="en-US" sz="1600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337050" y="4076700"/>
            <a:ext cx="1524000" cy="647700"/>
          </a:xfrm>
          <a:prstGeom prst="flowChartAlternateProcess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cs typeface="Arial" charset="0"/>
              </a:rPr>
              <a:t>Java Compiler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267200" y="3090863"/>
            <a:ext cx="1524000" cy="30797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 dirty="0" err="1">
                <a:latin typeface="Courier New" pitchFamily="49" charset="0"/>
              </a:rPr>
              <a:t>Hello.class</a:t>
            </a:r>
            <a:endParaRPr lang="en-US" sz="14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400800" y="4572000"/>
            <a:ext cx="2355850" cy="584200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/>
              <a:t>Run-Time Environment</a:t>
            </a:r>
            <a:endParaRPr lang="en-US" sz="1600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6623050" y="2913063"/>
            <a:ext cx="1731963" cy="1319212"/>
          </a:xfrm>
          <a:prstGeom prst="plaque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Java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Virtual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Machine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4984750" y="4830763"/>
            <a:ext cx="333375" cy="427037"/>
          </a:xfrm>
          <a:prstGeom prst="upArrow">
            <a:avLst>
              <a:gd name="adj1" fmla="val 50000"/>
              <a:gd name="adj2" fmla="val 30061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4960938" y="3535363"/>
            <a:ext cx="333375" cy="427037"/>
          </a:xfrm>
          <a:prstGeom prst="upArrow">
            <a:avLst>
              <a:gd name="adj1" fmla="val 50000"/>
              <a:gd name="adj2" fmla="val 30061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791200" y="1295400"/>
            <a:ext cx="3048000" cy="765175"/>
            <a:chOff x="4953000" y="1459468"/>
            <a:chExt cx="3962400" cy="764977"/>
          </a:xfrm>
        </p:grpSpPr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4953000" y="1916646"/>
              <a:ext cx="1981200" cy="307777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Object.class</a:t>
              </a:r>
              <a:endParaRPr lang="en-US" sz="1400"/>
            </a:p>
          </p:txBody>
        </p:sp>
        <p:sp>
          <p:nvSpPr>
            <p:cNvPr id="18447" name="Text Box 17"/>
            <p:cNvSpPr txBox="1">
              <a:spLocks noChangeArrowheads="1"/>
            </p:cNvSpPr>
            <p:nvPr/>
          </p:nvSpPr>
          <p:spPr bwMode="auto">
            <a:xfrm>
              <a:off x="7010400" y="1916668"/>
              <a:ext cx="1905000" cy="307777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String.class</a:t>
              </a:r>
              <a:endParaRPr lang="en-US" sz="1400"/>
            </a:p>
          </p:txBody>
        </p:sp>
        <p:sp>
          <p:nvSpPr>
            <p:cNvPr id="18448" name="Text Box 20"/>
            <p:cNvSpPr txBox="1">
              <a:spLocks noChangeArrowheads="1"/>
            </p:cNvSpPr>
            <p:nvPr/>
          </p:nvSpPr>
          <p:spPr bwMode="auto">
            <a:xfrm>
              <a:off x="5547360" y="1459468"/>
              <a:ext cx="2987040" cy="338554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1">
                  <a:solidFill>
                    <a:srgbClr val="CC66FF"/>
                  </a:solidFill>
                </a:rPr>
                <a:t>Java API class files</a:t>
              </a:r>
              <a:endParaRPr lang="en-US" sz="1600">
                <a:solidFill>
                  <a:srgbClr val="CC66FF"/>
                </a:solidFill>
              </a:endParaRP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5929313" y="3124200"/>
            <a:ext cx="5540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239000" y="2243138"/>
            <a:ext cx="442913" cy="500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the Java Virtual Machine?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4864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 a typical C program, the source code is compiled into a </a:t>
            </a:r>
            <a:r>
              <a:rPr lang="en-US" i="1" dirty="0">
                <a:solidFill>
                  <a:srgbClr val="0000FF"/>
                </a:solidFill>
              </a:rPr>
              <a:t>native machine language </a:t>
            </a:r>
            <a:r>
              <a:rPr lang="en-US" dirty="0"/>
              <a:t>module that consists of 1’s and 0’s.</a:t>
            </a:r>
          </a:p>
          <a:p>
            <a:pPr eaLnBrk="1" hangingPunct="1">
              <a:defRPr/>
            </a:pPr>
            <a:endParaRPr lang="en-US" sz="1050" dirty="0"/>
          </a:p>
          <a:p>
            <a:pPr eaLnBrk="1" hangingPunct="1">
              <a:defRPr/>
            </a:pPr>
            <a:r>
              <a:rPr lang="en-US" dirty="0"/>
              <a:t>The machine language is specifically to one OS only  (Windows, Mac, UNIX or Linux… )</a:t>
            </a:r>
          </a:p>
          <a:p>
            <a:pPr eaLnBrk="1" hangingPunct="1">
              <a:defRPr/>
            </a:pPr>
            <a:endParaRPr lang="en-US" sz="1050" dirty="0"/>
          </a:p>
          <a:p>
            <a:pPr eaLnBrk="1" hangingPunct="1">
              <a:defRPr/>
            </a:pPr>
            <a:r>
              <a:rPr lang="en-US" dirty="0"/>
              <a:t>It is impossible for one object module to be portable between platforms.</a:t>
            </a:r>
          </a:p>
        </p:txBody>
      </p:sp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600200"/>
            <a:ext cx="236696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JVM and Java “</a:t>
            </a:r>
            <a:r>
              <a:rPr lang="en-US" dirty="0" err="1"/>
              <a:t>bytecode</a:t>
            </a:r>
            <a:r>
              <a:rPr lang="en-US" dirty="0"/>
              <a:t>”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2057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/>
              <a:t>Java program is </a:t>
            </a:r>
            <a:r>
              <a:rPr lang="en-US" i="1" dirty="0">
                <a:solidFill>
                  <a:srgbClr val="FF0000"/>
                </a:solidFill>
              </a:rPr>
              <a:t>not</a:t>
            </a:r>
            <a:r>
              <a:rPr lang="en-US" dirty="0"/>
              <a:t> compiled into native machine language but “</a:t>
            </a:r>
            <a:r>
              <a:rPr lang="en-US" dirty="0" err="1">
                <a:solidFill>
                  <a:schemeClr val="tx2"/>
                </a:solidFill>
              </a:rPr>
              <a:t>bytecode</a:t>
            </a:r>
            <a:r>
              <a:rPr lang="en-US" dirty="0">
                <a:solidFill>
                  <a:schemeClr val="tx2"/>
                </a:solidFill>
              </a:rPr>
              <a:t>”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Each OS has its own implementation of JVM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i="1" dirty="0">
                <a:solidFill>
                  <a:srgbClr val="0000FF"/>
                </a:solidFill>
              </a:rPr>
              <a:t>The </a:t>
            </a:r>
            <a:r>
              <a:rPr lang="en-US" i="1" dirty="0" err="1">
                <a:solidFill>
                  <a:srgbClr val="0000FF"/>
                </a:solidFill>
              </a:rPr>
              <a:t>bytecode</a:t>
            </a:r>
            <a:r>
              <a:rPr lang="en-US" i="1" dirty="0">
                <a:solidFill>
                  <a:srgbClr val="0000FF"/>
                </a:solidFill>
              </a:rPr>
              <a:t> talks to the JVM, and the JVM talks to the OS</a:t>
            </a:r>
          </a:p>
        </p:txBody>
      </p:sp>
      <p:pic>
        <p:nvPicPr>
          <p:cNvPr id="20484" name="Picture 3" descr="jvm-diagr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6200"/>
            <a:ext cx="72548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So, What is JVM?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US"/>
              <a:t>Software "execution engine" that safely and compatibly executes the </a:t>
            </a:r>
            <a:r>
              <a:rPr lang="en-US">
                <a:solidFill>
                  <a:srgbClr val="0000FF"/>
                </a:solidFill>
              </a:rPr>
              <a:t>byte codes </a:t>
            </a:r>
            <a:r>
              <a:rPr lang="en-US"/>
              <a:t>in Java class files on a microprocessor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3124200"/>
            <a:ext cx="31575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cs typeface="Arial" charset="0"/>
              </a:rPr>
              <a:t>Introduction to JAVA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Welcome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JVM work? </a:t>
            </a:r>
            <a:endParaRPr lang="en-US" sz="180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72000"/>
          </a:xfrm>
        </p:spPr>
        <p:txBody>
          <a:bodyPr/>
          <a:lstStyle/>
          <a:p>
            <a:pPr eaLnBrk="1" hangingPunct="1"/>
            <a:r>
              <a:rPr lang="en-US"/>
              <a:t>Program is compiled into </a:t>
            </a:r>
            <a:r>
              <a:rPr lang="en-US">
                <a:solidFill>
                  <a:srgbClr val="0000FF"/>
                </a:solidFill>
              </a:rPr>
              <a:t>bytecode</a:t>
            </a:r>
            <a:r>
              <a:rPr lang="en-US"/>
              <a:t> once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JVM interprets the </a:t>
            </a:r>
            <a:r>
              <a:rPr lang="en-US">
                <a:solidFill>
                  <a:srgbClr val="0000FF"/>
                </a:solidFill>
              </a:rPr>
              <a:t>bytecode</a:t>
            </a:r>
            <a:r>
              <a:rPr lang="en-US"/>
              <a:t> into native machine code</a:t>
            </a:r>
          </a:p>
        </p:txBody>
      </p:sp>
      <p:pic>
        <p:nvPicPr>
          <p:cNvPr id="18" name="Picture 5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7848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19125"/>
            <a:ext cx="324326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That’s why Bill Gates isn’t in love with Java!</a:t>
            </a:r>
            <a:endParaRPr lang="en-US" sz="2000" i="1"/>
          </a:p>
        </p:txBody>
      </p:sp>
      <p:grpSp>
        <p:nvGrpSpPr>
          <p:cNvPr id="23555" name="Group 37"/>
          <p:cNvGrpSpPr>
            <a:grpSpLocks/>
          </p:cNvGrpSpPr>
          <p:nvPr/>
        </p:nvGrpSpPr>
        <p:grpSpPr bwMode="auto">
          <a:xfrm>
            <a:off x="533400" y="1676400"/>
            <a:ext cx="7272338" cy="4343400"/>
            <a:chOff x="575830" y="1219200"/>
            <a:chExt cx="7535140" cy="4750951"/>
          </a:xfrm>
        </p:grpSpPr>
        <p:grpSp>
          <p:nvGrpSpPr>
            <p:cNvPr id="23557" name="Group 36"/>
            <p:cNvGrpSpPr>
              <a:grpSpLocks/>
            </p:cNvGrpSpPr>
            <p:nvPr/>
          </p:nvGrpSpPr>
          <p:grpSpPr bwMode="auto">
            <a:xfrm>
              <a:off x="1273432" y="1219200"/>
              <a:ext cx="6837538" cy="4750951"/>
              <a:chOff x="1273432" y="1219200"/>
              <a:chExt cx="6837538" cy="4750951"/>
            </a:xfrm>
          </p:grpSpPr>
          <p:sp>
            <p:nvSpPr>
              <p:cNvPr id="23561" name="Line 24"/>
              <p:cNvSpPr>
                <a:spLocks noChangeShapeType="1"/>
              </p:cNvSpPr>
              <p:nvPr/>
            </p:nvSpPr>
            <p:spPr bwMode="auto">
              <a:xfrm flipV="1">
                <a:off x="1273432" y="4232355"/>
                <a:ext cx="1210962" cy="720295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62" name="AutoShape 2"/>
              <p:cNvSpPr>
                <a:spLocks noChangeArrowheads="1"/>
              </p:cNvSpPr>
              <p:nvPr/>
            </p:nvSpPr>
            <p:spPr bwMode="auto">
              <a:xfrm>
                <a:off x="3124200" y="1219200"/>
                <a:ext cx="2590453" cy="695265"/>
              </a:xfrm>
              <a:prstGeom prst="cube">
                <a:avLst>
                  <a:gd name="adj" fmla="val 25000"/>
                </a:avLst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800" dirty="0"/>
                  <a:t>Java Source</a:t>
                </a:r>
                <a:endParaRPr lang="en-US" sz="1600" dirty="0"/>
              </a:p>
            </p:txBody>
          </p:sp>
          <p:sp>
            <p:nvSpPr>
              <p:cNvPr id="23563" name="AutoShape 3"/>
              <p:cNvSpPr>
                <a:spLocks noChangeArrowheads="1"/>
              </p:cNvSpPr>
              <p:nvPr/>
            </p:nvSpPr>
            <p:spPr bwMode="auto">
              <a:xfrm>
                <a:off x="3157151" y="2469450"/>
                <a:ext cx="2550361" cy="671033"/>
              </a:xfrm>
              <a:prstGeom prst="cube">
                <a:avLst>
                  <a:gd name="adj" fmla="val 25000"/>
                </a:avLst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2400" dirty="0"/>
                  <a:t>Java </a:t>
                </a:r>
                <a:r>
                  <a:rPr lang="en-US" sz="2400" dirty="0" err="1"/>
                  <a:t>bytecode</a:t>
                </a:r>
                <a:endParaRPr lang="en-US" sz="1400" dirty="0"/>
              </a:p>
            </p:txBody>
          </p:sp>
          <p:grpSp>
            <p:nvGrpSpPr>
              <p:cNvPr id="23564" name="Group 23"/>
              <p:cNvGrpSpPr>
                <a:grpSpLocks/>
              </p:cNvGrpSpPr>
              <p:nvPr/>
            </p:nvGrpSpPr>
            <p:grpSpPr bwMode="auto">
              <a:xfrm>
                <a:off x="4766830" y="4967168"/>
                <a:ext cx="1481570" cy="1002983"/>
                <a:chOff x="4676775" y="4967168"/>
                <a:chExt cx="1481570" cy="1002983"/>
              </a:xfrm>
            </p:grpSpPr>
            <p:sp>
              <p:nvSpPr>
                <p:cNvPr id="23579" name="AutoShape 7"/>
                <p:cNvSpPr>
                  <a:spLocks noChangeArrowheads="1"/>
                </p:cNvSpPr>
                <p:nvPr/>
              </p:nvSpPr>
              <p:spPr bwMode="auto">
                <a:xfrm>
                  <a:off x="4678280" y="5334000"/>
                  <a:ext cx="1480065" cy="636151"/>
                </a:xfrm>
                <a:prstGeom prst="can">
                  <a:avLst>
                    <a:gd name="adj" fmla="val 25000"/>
                  </a:avLst>
                </a:prstGeom>
                <a:solidFill>
                  <a:srgbClr val="FF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 dirty="0"/>
                    <a:t>UNIX</a:t>
                  </a:r>
                </a:p>
              </p:txBody>
            </p:sp>
            <p:sp>
              <p:nvSpPr>
                <p:cNvPr id="23580" name="AutoShape 12"/>
                <p:cNvSpPr>
                  <a:spLocks noChangeArrowheads="1"/>
                </p:cNvSpPr>
                <p:nvPr/>
              </p:nvSpPr>
              <p:spPr bwMode="auto">
                <a:xfrm>
                  <a:off x="4676775" y="4967168"/>
                  <a:ext cx="1480065" cy="538282"/>
                </a:xfrm>
                <a:prstGeom prst="can">
                  <a:avLst>
                    <a:gd name="adj" fmla="val 25000"/>
                  </a:avLst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1600" b="1"/>
                    <a:t>JVM-Unix</a:t>
                  </a:r>
                  <a:endParaRPr lang="en-US" sz="2800"/>
                </a:p>
              </p:txBody>
            </p:sp>
          </p:grpSp>
          <p:sp>
            <p:nvSpPr>
              <p:cNvPr id="23565" name="Line 15"/>
              <p:cNvSpPr>
                <a:spLocks noChangeShapeType="1"/>
              </p:cNvSpPr>
              <p:nvPr/>
            </p:nvSpPr>
            <p:spPr bwMode="auto">
              <a:xfrm>
                <a:off x="4368114" y="3100463"/>
                <a:ext cx="1681892" cy="11833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66" name="Line 16"/>
              <p:cNvSpPr>
                <a:spLocks noChangeShapeType="1"/>
              </p:cNvSpPr>
              <p:nvPr/>
            </p:nvSpPr>
            <p:spPr bwMode="auto">
              <a:xfrm flipH="1">
                <a:off x="2484395" y="3100463"/>
                <a:ext cx="1883719" cy="11318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67" name="Line 17"/>
              <p:cNvSpPr>
                <a:spLocks noChangeShapeType="1"/>
              </p:cNvSpPr>
              <p:nvPr/>
            </p:nvSpPr>
            <p:spPr bwMode="auto">
              <a:xfrm flipH="1">
                <a:off x="3897184" y="3100463"/>
                <a:ext cx="470930" cy="11318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68" name="Line 18"/>
              <p:cNvSpPr>
                <a:spLocks noChangeShapeType="1"/>
              </p:cNvSpPr>
              <p:nvPr/>
            </p:nvSpPr>
            <p:spPr bwMode="auto">
              <a:xfrm>
                <a:off x="4368114" y="3100463"/>
                <a:ext cx="538205" cy="10289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69" name="Line 20"/>
              <p:cNvSpPr>
                <a:spLocks noChangeShapeType="1"/>
              </p:cNvSpPr>
              <p:nvPr/>
            </p:nvSpPr>
            <p:spPr bwMode="auto">
              <a:xfrm flipH="1" flipV="1">
                <a:off x="6050006" y="4283805"/>
                <a:ext cx="1210962" cy="720295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0" name="Line 22"/>
              <p:cNvSpPr>
                <a:spLocks noChangeShapeType="1"/>
              </p:cNvSpPr>
              <p:nvPr/>
            </p:nvSpPr>
            <p:spPr bwMode="auto">
              <a:xfrm flipH="1" flipV="1">
                <a:off x="4906319" y="4129456"/>
                <a:ext cx="470930" cy="874644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1" name="Line 23"/>
              <p:cNvSpPr>
                <a:spLocks noChangeShapeType="1"/>
              </p:cNvSpPr>
              <p:nvPr/>
            </p:nvSpPr>
            <p:spPr bwMode="auto">
              <a:xfrm flipV="1">
                <a:off x="3560805" y="4232355"/>
                <a:ext cx="336378" cy="771745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Down Arrow 22"/>
              <p:cNvSpPr/>
              <p:nvPr/>
            </p:nvSpPr>
            <p:spPr bwMode="auto">
              <a:xfrm>
                <a:off x="4268559" y="1969350"/>
                <a:ext cx="333908" cy="48447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3573" name="Group 27"/>
              <p:cNvGrpSpPr>
                <a:grpSpLocks/>
              </p:cNvGrpSpPr>
              <p:nvPr/>
            </p:nvGrpSpPr>
            <p:grpSpPr bwMode="auto">
              <a:xfrm>
                <a:off x="6629400" y="4953000"/>
                <a:ext cx="1481570" cy="1002983"/>
                <a:chOff x="4676775" y="4967168"/>
                <a:chExt cx="1481570" cy="1002983"/>
              </a:xfrm>
            </p:grpSpPr>
            <p:sp>
              <p:nvSpPr>
                <p:cNvPr id="23577" name="AutoShape 7"/>
                <p:cNvSpPr>
                  <a:spLocks noChangeArrowheads="1"/>
                </p:cNvSpPr>
                <p:nvPr/>
              </p:nvSpPr>
              <p:spPr bwMode="auto">
                <a:xfrm>
                  <a:off x="4678280" y="5334000"/>
                  <a:ext cx="1480065" cy="636151"/>
                </a:xfrm>
                <a:prstGeom prst="can">
                  <a:avLst>
                    <a:gd name="adj" fmla="val 25000"/>
                  </a:avLst>
                </a:prstGeom>
                <a:solidFill>
                  <a:srgbClr val="FF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 dirty="0"/>
                    <a:t>MVS</a:t>
                  </a:r>
                </a:p>
              </p:txBody>
            </p:sp>
            <p:sp>
              <p:nvSpPr>
                <p:cNvPr id="23578" name="AutoShape 12"/>
                <p:cNvSpPr>
                  <a:spLocks noChangeArrowheads="1"/>
                </p:cNvSpPr>
                <p:nvPr/>
              </p:nvSpPr>
              <p:spPr bwMode="auto">
                <a:xfrm>
                  <a:off x="4676775" y="4967168"/>
                  <a:ext cx="1480065" cy="538282"/>
                </a:xfrm>
                <a:prstGeom prst="can">
                  <a:avLst>
                    <a:gd name="adj" fmla="val 25000"/>
                  </a:avLst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1600" b="1"/>
                    <a:t>JVM-IBM</a:t>
                  </a:r>
                  <a:endParaRPr lang="en-US" sz="2800"/>
                </a:p>
              </p:txBody>
            </p:sp>
          </p:grpSp>
          <p:grpSp>
            <p:nvGrpSpPr>
              <p:cNvPr id="23574" name="Group 30"/>
              <p:cNvGrpSpPr>
                <a:grpSpLocks/>
              </p:cNvGrpSpPr>
              <p:nvPr/>
            </p:nvGrpSpPr>
            <p:grpSpPr bwMode="auto">
              <a:xfrm>
                <a:off x="2819400" y="4953000"/>
                <a:ext cx="1481570" cy="1002983"/>
                <a:chOff x="4676775" y="4967168"/>
                <a:chExt cx="1481570" cy="1002983"/>
              </a:xfrm>
            </p:grpSpPr>
            <p:sp>
              <p:nvSpPr>
                <p:cNvPr id="23575" name="AutoShape 7"/>
                <p:cNvSpPr>
                  <a:spLocks noChangeArrowheads="1"/>
                </p:cNvSpPr>
                <p:nvPr/>
              </p:nvSpPr>
              <p:spPr bwMode="auto">
                <a:xfrm>
                  <a:off x="4678280" y="5334000"/>
                  <a:ext cx="1480065" cy="636151"/>
                </a:xfrm>
                <a:prstGeom prst="can">
                  <a:avLst>
                    <a:gd name="adj" fmla="val 25000"/>
                  </a:avLst>
                </a:prstGeom>
                <a:solidFill>
                  <a:srgbClr val="FF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2000" dirty="0"/>
                    <a:t>MAC</a:t>
                  </a:r>
                </a:p>
              </p:txBody>
            </p:sp>
            <p:sp>
              <p:nvSpPr>
                <p:cNvPr id="23576" name="AutoShape 12"/>
                <p:cNvSpPr>
                  <a:spLocks noChangeArrowheads="1"/>
                </p:cNvSpPr>
                <p:nvPr/>
              </p:nvSpPr>
              <p:spPr bwMode="auto">
                <a:xfrm>
                  <a:off x="4676775" y="4967168"/>
                  <a:ext cx="1480065" cy="538282"/>
                </a:xfrm>
                <a:prstGeom prst="can">
                  <a:avLst>
                    <a:gd name="adj" fmla="val 25000"/>
                  </a:avLst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sz="1600" b="1"/>
                    <a:t>JVM-Mac</a:t>
                  </a:r>
                  <a:endParaRPr lang="en-US" sz="2800"/>
                </a:p>
              </p:txBody>
            </p:sp>
          </p:grpSp>
        </p:grpSp>
        <p:grpSp>
          <p:nvGrpSpPr>
            <p:cNvPr id="23558" name="Group 33"/>
            <p:cNvGrpSpPr>
              <a:grpSpLocks/>
            </p:cNvGrpSpPr>
            <p:nvPr/>
          </p:nvGrpSpPr>
          <p:grpSpPr bwMode="auto">
            <a:xfrm>
              <a:off x="575830" y="4953000"/>
              <a:ext cx="1481570" cy="1002983"/>
              <a:chOff x="4676775" y="4967168"/>
              <a:chExt cx="1481570" cy="1002983"/>
            </a:xfrm>
          </p:grpSpPr>
          <p:sp>
            <p:nvSpPr>
              <p:cNvPr id="23559" name="AutoShape 7"/>
              <p:cNvSpPr>
                <a:spLocks noChangeArrowheads="1"/>
              </p:cNvSpPr>
              <p:nvPr/>
            </p:nvSpPr>
            <p:spPr bwMode="auto">
              <a:xfrm>
                <a:off x="4678280" y="5334000"/>
                <a:ext cx="1480065" cy="636151"/>
              </a:xfrm>
              <a:prstGeom prst="can">
                <a:avLst>
                  <a:gd name="adj" fmla="val 25000"/>
                </a:avLst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2000" dirty="0"/>
                  <a:t>Windows</a:t>
                </a:r>
              </a:p>
            </p:txBody>
          </p:sp>
          <p:sp>
            <p:nvSpPr>
              <p:cNvPr id="23560" name="AutoShape 12"/>
              <p:cNvSpPr>
                <a:spLocks noChangeArrowheads="1"/>
              </p:cNvSpPr>
              <p:nvPr/>
            </p:nvSpPr>
            <p:spPr bwMode="auto">
              <a:xfrm>
                <a:off x="4676775" y="4967168"/>
                <a:ext cx="1480065" cy="538282"/>
              </a:xfrm>
              <a:prstGeom prst="can">
                <a:avLst>
                  <a:gd name="adj" fmla="val 25000"/>
                </a:avLst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600" b="1" dirty="0"/>
                  <a:t>JVM-Win</a:t>
                </a:r>
                <a:endParaRPr lang="en-US" sz="2800" dirty="0"/>
              </a:p>
            </p:txBody>
          </p:sp>
        </p:grpSp>
      </p:grp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600200"/>
            <a:ext cx="236696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run Java Program?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495800"/>
          </a:xfrm>
        </p:spPr>
        <p:txBody>
          <a:bodyPr/>
          <a:lstStyle/>
          <a:p>
            <a:r>
              <a:rPr lang="en-US"/>
              <a:t>JVM is part of the Sun Java 2 Runtime Environment, Standard Edition (JRE)</a:t>
            </a:r>
          </a:p>
          <a:p>
            <a:endParaRPr lang="en-US"/>
          </a:p>
          <a:p>
            <a:r>
              <a:rPr lang="en-US"/>
              <a:t>The JVM is not a standalone program</a:t>
            </a:r>
          </a:p>
          <a:p>
            <a:endParaRPr lang="en-US"/>
          </a:p>
          <a:p>
            <a:r>
              <a:rPr lang="en-US"/>
              <a:t>To run Java application, your OS have to install JRE</a:t>
            </a:r>
          </a:p>
          <a:p>
            <a:endParaRPr lang="en-US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33525"/>
            <a:ext cx="324326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Java Runtime Environment (JRE)</a:t>
            </a:r>
            <a:endParaRPr lang="en-US" sz="180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A subset of the Java Development Kit (JDK) for end-users and developers who want to redistribute the runtime environment alone.</a:t>
            </a:r>
          </a:p>
          <a:p>
            <a:pPr eaLnBrk="1" hangingPunct="1">
              <a:lnSpc>
                <a:spcPct val="120000"/>
              </a:lnSpc>
            </a:pPr>
            <a:endParaRPr lang="en-US" dirty="0"/>
          </a:p>
          <a:p>
            <a:pPr eaLnBrk="1" hangingPunct="1">
              <a:lnSpc>
                <a:spcPct val="120000"/>
              </a:lnSpc>
            </a:pPr>
            <a:r>
              <a:rPr lang="en-US" dirty="0"/>
              <a:t>The JRE consists of the JVM, the Java core classes, and supporting files</a:t>
            </a:r>
          </a:p>
          <a:p>
            <a:pPr eaLnBrk="1" hangingPunct="1">
              <a:lnSpc>
                <a:spcPct val="120000"/>
              </a:lnSpc>
            </a:pPr>
            <a:endParaRPr lang="en-US" dirty="0"/>
          </a:p>
          <a:p>
            <a:pPr eaLnBrk="1" hangingPunct="1">
              <a:lnSpc>
                <a:spcPct val="120000"/>
              </a:lnSpc>
            </a:pPr>
            <a:r>
              <a:rPr lang="en-US" dirty="0"/>
              <a:t>Where to download JRE?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Access Oracle website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Google 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build Java programs?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0"/>
            <a:ext cx="1295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eaLnBrk="1" hangingPunct="1"/>
            <a:r>
              <a:rPr lang="en-US"/>
              <a:t>To create Java program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/>
            <a:r>
              <a:rPr lang="en-US"/>
              <a:t>Use simple text editor (notepad,…) for source codes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Save source code file with extension ‘java’</a:t>
            </a:r>
          </a:p>
          <a:p>
            <a:pPr lvl="1" eaLnBrk="1" hangingPunct="1"/>
            <a:r>
              <a:rPr lang="en-US"/>
              <a:t>HelloWord.java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about compile, test or debug Java programs?</a:t>
            </a:r>
            <a:br>
              <a:rPr lang="en-US"/>
            </a:br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Use Java programming environment and tools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Depends on the type of Java application will have corresponding Java programming environment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Java Programming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J2SE (Java 2 Platform, Standard Edition (JDK) )</a:t>
            </a:r>
          </a:p>
          <a:p>
            <a:pPr lvl="1" eaLnBrk="1" hangingPunct="1">
              <a:defRPr/>
            </a:pPr>
            <a:r>
              <a:rPr lang="en-US" dirty="0"/>
              <a:t>A software development package from Sun Microsystems</a:t>
            </a:r>
          </a:p>
          <a:p>
            <a:pPr lvl="1" eaLnBrk="1" hangingPunct="1">
              <a:defRPr/>
            </a:pPr>
            <a:r>
              <a:rPr lang="en-US" dirty="0"/>
              <a:t>Provide the basic set of tools needed to write, test and debug Java applications and applets.</a:t>
            </a:r>
          </a:p>
          <a:p>
            <a:pPr lvl="1" eaLnBrk="1" hangingPunct="1">
              <a:defRPr/>
            </a:pPr>
            <a:r>
              <a:rPr lang="en-US" dirty="0"/>
              <a:t>Version currently JDK 17 (</a:t>
            </a:r>
            <a:r>
              <a:rPr lang="en-US"/>
              <a:t>2021)</a:t>
            </a:r>
            <a:endParaRPr lang="en-US" sz="1600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J2EE (</a:t>
            </a:r>
            <a:r>
              <a:rPr lang="fr-FR" dirty="0"/>
              <a:t>Java 2 Platform, Enterprise Edition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for enterprise servers and applications</a:t>
            </a:r>
            <a:endParaRPr lang="en-US" sz="850" dirty="0"/>
          </a:p>
          <a:p>
            <a:pPr lvl="1" eaLnBrk="1" hangingPunct="1">
              <a:defRPr/>
            </a:pPr>
            <a:endParaRPr lang="en-US" sz="1600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J2ME (Java 2 </a:t>
            </a:r>
            <a:r>
              <a:rPr lang="fr-FR" dirty="0"/>
              <a:t>Platform, </a:t>
            </a:r>
            <a:r>
              <a:rPr lang="en-US" dirty="0"/>
              <a:t>Micro Edition)</a:t>
            </a:r>
          </a:p>
          <a:p>
            <a:pPr lvl="1" eaLnBrk="1" hangingPunct="1">
              <a:defRPr/>
            </a:pPr>
            <a:r>
              <a:rPr lang="en-US" dirty="0"/>
              <a:t>for consumer and embedded servers and applications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eaLnBrk="1" hangingPunct="1"/>
            <a:r>
              <a:rPr lang="en-US"/>
              <a:t>Here we are now, J2SE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/>
            <a:r>
              <a:rPr lang="en-US"/>
              <a:t>The edition of the Java platform that enables development, deployment, and management of cross-platform, general-purpose applications.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Tools under J2SE (JDK)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javac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dirty="0"/>
              <a:t>Compiler used to compile Java source code</a:t>
            </a:r>
          </a:p>
          <a:p>
            <a:pPr lvl="1" eaLnBrk="1" hangingPunct="1">
              <a:defRPr/>
            </a:pPr>
            <a:endParaRPr lang="en-US" sz="2200" b="1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/>
              <a:t>java:</a:t>
            </a:r>
          </a:p>
          <a:p>
            <a:pPr lvl="1" eaLnBrk="1" hangingPunct="1">
              <a:defRPr/>
            </a:pPr>
            <a:r>
              <a:rPr lang="en-US" dirty="0"/>
              <a:t>Interpreter used to execute Java byte codes</a:t>
            </a:r>
          </a:p>
          <a:p>
            <a:pPr lvl="1" eaLnBrk="1" hangingPunct="1">
              <a:defRPr/>
            </a:pPr>
            <a:endParaRPr lang="en-US" sz="2200" b="1" dirty="0" err="1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err="1"/>
              <a:t>appletviewer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dirty="0"/>
              <a:t>Used to view and test applets</a:t>
            </a:r>
          </a:p>
          <a:p>
            <a:pPr lvl="1" eaLnBrk="1" hangingPunct="1">
              <a:defRPr/>
            </a:pPr>
            <a:endParaRPr lang="en-US" sz="2200" b="1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 err="1"/>
              <a:t>javadoc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sz="1900" dirty="0"/>
              <a:t>The Java documentation tool, generates detailed documentation in HTML form for any </a:t>
            </a:r>
            <a:r>
              <a:rPr lang="en-US" sz="1900" dirty="0">
                <a:latin typeface="Courier New" pitchFamily="49" charset="0"/>
              </a:rPr>
              <a:t>.java</a:t>
            </a:r>
            <a:r>
              <a:rPr lang="en-US" sz="1900" dirty="0"/>
              <a:t> source code or package</a:t>
            </a:r>
          </a:p>
          <a:p>
            <a:pPr marL="639763" lvl="1" indent="-246063"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2400" dirty="0"/>
          </a:p>
          <a:p>
            <a:pPr marL="639763" lvl="1" indent="-246063"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 wrap="none"/>
          <a:lstStyle/>
          <a:p>
            <a:r>
              <a:rPr lang="en-US"/>
              <a:t>Module Objectives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900"/>
              <a:t>All you need to know and never forget about Java.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Why Java?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Java architecture.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How Java program work?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Java “bytecode”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Java Virtual Machine (JVM)</a:t>
            </a:r>
          </a:p>
          <a:p>
            <a:pPr>
              <a:lnSpc>
                <a:spcPct val="80000"/>
              </a:lnSpc>
            </a:pPr>
            <a:endParaRPr lang="en-US" sz="1900"/>
          </a:p>
          <a:p>
            <a:pPr>
              <a:lnSpc>
                <a:spcPct val="80000"/>
              </a:lnSpc>
            </a:pPr>
            <a:r>
              <a:rPr lang="en-US" sz="1900"/>
              <a:t>What exactly do you have to learn in Java?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Java programming language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Java class library (APIs)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900"/>
              <a:t>How to create, compile and run a Java program?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J2SE, JDK tools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JRE.</a:t>
            </a:r>
          </a:p>
          <a:p>
            <a:pPr lvl="1"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900"/>
              <a:t>Your first Java program.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Visual Development Tools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it-IT" dirty="0"/>
              <a:t>Java Studio Enterprise.</a:t>
            </a:r>
          </a:p>
          <a:p>
            <a:pPr eaLnBrk="1" hangingPunct="1">
              <a:lnSpc>
                <a:spcPct val="150000"/>
              </a:lnSpc>
            </a:pPr>
            <a:r>
              <a:rPr lang="it-IT" dirty="0"/>
              <a:t>Sun Java Studio Creator.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Borland </a:t>
            </a:r>
            <a:r>
              <a:rPr lang="en-US" dirty="0" err="1"/>
              <a:t>JBuilder</a:t>
            </a: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NetBeans</a:t>
            </a:r>
            <a:r>
              <a:rPr lang="en-US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err="1"/>
              <a:t>JDeverloper</a:t>
            </a:r>
            <a:r>
              <a:rPr lang="en-US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Eclipse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Jet brain </a:t>
            </a:r>
            <a:r>
              <a:rPr lang="en-US" dirty="0" err="1"/>
              <a:t>Intelli</a:t>
            </a:r>
            <a:r>
              <a:rPr lang="en-US" dirty="0"/>
              <a:t> J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32772" name="Picture 4" descr="nb-logo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76400"/>
            <a:ext cx="3028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 descr="eclipse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5600"/>
            <a:ext cx="17907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13" y="3711694"/>
            <a:ext cx="2361962" cy="236196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i="1"/>
              <a:t>Programming with Java, what exactly do you have to learn?</a:t>
            </a:r>
            <a:endParaRPr lang="en-US" sz="18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670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Learn Java program language.</a:t>
            </a:r>
          </a:p>
          <a:p>
            <a:pPr marL="784225" lvl="1" indent="-457200" eaLnBrk="1" hangingPunct="1">
              <a:buFont typeface="+mj-lt"/>
              <a:buAutoNum type="arabicPeriod"/>
              <a:defRPr/>
            </a:pPr>
            <a:endParaRPr lang="en-US" sz="2300" dirty="0">
              <a:solidFill>
                <a:srgbClr val="CC00CC"/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Learn Java Class Libraries (Java APIs).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i="1" dirty="0"/>
              <a:t>That’s it!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90638"/>
            <a:ext cx="1581150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 Java as Programming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Java has a syntax and rules similar to C#. </a:t>
            </a:r>
          </a:p>
          <a:p>
            <a:pPr lvl="1" eaLnBrk="1" hangingPunct="1">
              <a:defRPr/>
            </a:pPr>
            <a:r>
              <a:rPr lang="en-US" dirty="0"/>
              <a:t>Every thing you learn in C# is also useful in Java.</a:t>
            </a:r>
          </a:p>
          <a:p>
            <a:pPr eaLnBrk="1" hangingPunct="1">
              <a:defRPr/>
            </a:pPr>
            <a:endParaRPr lang="en-US" sz="1400" i="1" dirty="0"/>
          </a:p>
          <a:p>
            <a:pPr eaLnBrk="1" hangingPunct="1">
              <a:defRPr/>
            </a:pPr>
            <a:endParaRPr lang="en-US" sz="1400" i="1" dirty="0"/>
          </a:p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u="sng" dirty="0">
                <a:solidFill>
                  <a:srgbClr val="0000FF"/>
                </a:solidFill>
              </a:rPr>
              <a:t>VERY IMPOTANT:</a:t>
            </a:r>
          </a:p>
          <a:p>
            <a:pPr lvl="1" eaLnBrk="1" hangingPunct="1">
              <a:defRPr/>
            </a:pP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Java is Object-Oriented Programming language (OOP) </a:t>
            </a:r>
          </a:p>
          <a:p>
            <a:pPr lvl="1" eaLnBrk="1" hangingPunct="1">
              <a:defRPr/>
            </a:pPr>
            <a:endParaRPr lang="en-US" sz="1000" dirty="0"/>
          </a:p>
          <a:p>
            <a:pPr lvl="1" eaLnBrk="1" hangingPunct="1">
              <a:defRPr/>
            </a:pPr>
            <a:r>
              <a:rPr lang="en-US" dirty="0"/>
              <a:t>Everything in the Java language behaves like an object.</a:t>
            </a:r>
          </a:p>
          <a:p>
            <a:pPr lvl="1" eaLnBrk="1" hangingPunct="1">
              <a:defRPr/>
            </a:pPr>
            <a:endParaRPr lang="en-US" sz="2400" b="1" i="1" dirty="0">
              <a:solidFill>
                <a:srgbClr val="000066"/>
              </a:solidFill>
            </a:endParaRPr>
          </a:p>
          <a:p>
            <a:pPr eaLnBrk="1" hangingPunct="1">
              <a:defRPr/>
            </a:pPr>
            <a:r>
              <a:rPr lang="en-US" sz="2500" i="1" dirty="0">
                <a:solidFill>
                  <a:srgbClr val="000066"/>
                </a:solidFill>
              </a:rPr>
              <a:t>Never forget, please!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Programming Language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Object-oriented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Platform-independent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Robust</a:t>
            </a:r>
          </a:p>
          <a:p>
            <a:pPr lvl="1">
              <a:defRPr/>
            </a:pPr>
            <a:r>
              <a:rPr lang="en-US" dirty="0"/>
              <a:t>All data to be declared explicitly</a:t>
            </a:r>
          </a:p>
          <a:p>
            <a:pPr lvl="1">
              <a:defRPr/>
            </a:pPr>
            <a:r>
              <a:rPr lang="en-US" dirty="0"/>
              <a:t>Check the code at the time of compilation and interpretation</a:t>
            </a:r>
          </a:p>
          <a:p>
            <a:pPr lvl="1">
              <a:defRPr/>
            </a:pPr>
            <a:r>
              <a:rPr lang="en-US" dirty="0"/>
              <a:t>Eliminates the programming errors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Secure</a:t>
            </a:r>
          </a:p>
          <a:p>
            <a:pPr lvl="1">
              <a:defRPr/>
            </a:pPr>
            <a:r>
              <a:rPr lang="en-US" dirty="0"/>
              <a:t>Secure environment for executing programs</a:t>
            </a:r>
          </a:p>
          <a:p>
            <a:pPr lvl="1">
              <a:defRPr/>
            </a:pPr>
            <a:r>
              <a:rPr lang="en-US" dirty="0"/>
              <a:t>Several layers of security control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Distributed</a:t>
            </a:r>
          </a:p>
          <a:p>
            <a:pPr lvl="1">
              <a:defRPr/>
            </a:pPr>
            <a:r>
              <a:rPr lang="en-US" dirty="0"/>
              <a:t>Portable across multiple platform, OS, GUI.</a:t>
            </a:r>
          </a:p>
          <a:p>
            <a:pPr lvl="1">
              <a:defRPr/>
            </a:pPr>
            <a:r>
              <a:rPr lang="en-US" dirty="0"/>
              <a:t>Support network application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Multi-thread</a:t>
            </a:r>
          </a:p>
          <a:p>
            <a:pPr lvl="1">
              <a:defRPr/>
            </a:pPr>
            <a:r>
              <a:rPr lang="en-US" dirty="0"/>
              <a:t>Perform many tasks simultaneously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 Java Class Libraries (Java APIs)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has a rich collection of Class Libraries.</a:t>
            </a:r>
          </a:p>
          <a:p>
            <a:pPr lvl="1" eaLnBrk="1" hangingPunct="1"/>
            <a:r>
              <a:rPr lang="en-US" dirty="0"/>
              <a:t>Java APIs (Application Programming Interface)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dirty="0"/>
              <a:t>These class libraries greatly simplify your job as a Java programmer.</a:t>
            </a:r>
          </a:p>
          <a:p>
            <a:pPr lvl="1" eaLnBrk="1" hangingPunct="1"/>
            <a:r>
              <a:rPr lang="en-US" dirty="0"/>
              <a:t>They help you to write complex programs quickly.</a:t>
            </a:r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dirty="0"/>
              <a:t>To master Java, you must master these class libraries.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class library (J2SE)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8916" name="Picture 5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820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i="1"/>
              <a:t>That’s it!</a:t>
            </a:r>
            <a:endParaRPr lang="en-US" i="1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marL="457200" indent="-457200" eaLnBrk="1" hangingPunct="1"/>
            <a:r>
              <a:rPr lang="en-US" dirty="0"/>
              <a:t>Programming with  Java, all you have to learn is:</a:t>
            </a:r>
          </a:p>
          <a:p>
            <a:pPr marL="457200" indent="-457200" eaLnBrk="1" hangingPunct="1">
              <a:buFont typeface="Arial" charset="0"/>
              <a:buAutoNum type="arabicPeriod"/>
            </a:pPr>
            <a:endParaRPr lang="en-US" dirty="0"/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dirty="0"/>
              <a:t>Learn Java program language.</a:t>
            </a:r>
          </a:p>
          <a:p>
            <a:pPr marL="457200" indent="-457200" eaLnBrk="1" hangingPunct="1">
              <a:buFont typeface="Arial" charset="0"/>
              <a:buAutoNum type="arabicPeriod"/>
            </a:pPr>
            <a:endParaRPr lang="en-US" dirty="0"/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dirty="0"/>
              <a:t>Learn Java Class Libraries (Java APIs)</a:t>
            </a:r>
            <a:endParaRPr lang="en-US" i="1" dirty="0"/>
          </a:p>
        </p:txBody>
      </p:sp>
      <p:pic>
        <p:nvPicPr>
          <p:cNvPr id="39940" name="Picture 5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3905250"/>
            <a:ext cx="347503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4572000"/>
            <a:ext cx="24384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OOP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 – Setup java development environment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Setup java development environment</a:t>
            </a:r>
          </a:p>
          <a:p>
            <a:endParaRPr lang="en-US"/>
          </a:p>
          <a:p>
            <a:r>
              <a:rPr lang="en-US"/>
              <a:t>Your first simple Java program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Setup java development environment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97462" cy="4572000"/>
          </a:xfrm>
        </p:spPr>
        <p:txBody>
          <a:bodyPr/>
          <a:lstStyle/>
          <a:p>
            <a:pPr eaLnBrk="1" hangingPunct="1"/>
            <a:r>
              <a:rPr lang="en-US" dirty="0"/>
              <a:t>Download and install JDK</a:t>
            </a:r>
          </a:p>
          <a:p>
            <a:pPr marL="0" indent="0" eaLnBrk="1" hangingPunct="1">
              <a:buNone/>
            </a:pPr>
            <a:r>
              <a:rPr lang="en-US" dirty="0"/>
              <a:t>(or the bundle </a:t>
            </a:r>
            <a:r>
              <a:rPr lang="en-US" dirty="0" err="1"/>
              <a:t>jdk</a:t>
            </a:r>
            <a:r>
              <a:rPr lang="en-US" dirty="0"/>
              <a:t> and </a:t>
            </a:r>
            <a:r>
              <a:rPr lang="en-US" dirty="0" err="1"/>
              <a:t>Netbeans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Setup environment variables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Create JAVA_HOME:</a:t>
            </a:r>
          </a:p>
          <a:p>
            <a:pPr lvl="1" eaLnBrk="1" hangingPunct="1"/>
            <a:r>
              <a:rPr lang="en-US" dirty="0"/>
              <a:t>C:\Program Files\Java\jdk-15.0.1</a:t>
            </a:r>
          </a:p>
          <a:p>
            <a:pPr eaLnBrk="1" hangingPunct="1"/>
            <a:r>
              <a:rPr lang="en-US" dirty="0"/>
              <a:t>Modify Path</a:t>
            </a:r>
          </a:p>
          <a:p>
            <a:pPr lvl="1" eaLnBrk="1" hangingPunct="1"/>
            <a:r>
              <a:rPr lang="en-US" dirty="0"/>
              <a:t>%JAVA_HOME%\bin;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2" y="1066800"/>
            <a:ext cx="3546475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Simple Java Program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en-US" dirty="0"/>
              <a:t>Use simple text editor (notepad) to write source codes</a:t>
            </a:r>
          </a:p>
          <a:p>
            <a:endParaRPr lang="en-US" dirty="0"/>
          </a:p>
          <a:p>
            <a:r>
              <a:rPr lang="en-US" dirty="0"/>
              <a:t>Source code File must:</a:t>
            </a:r>
          </a:p>
          <a:p>
            <a:pPr lvl="1"/>
            <a:r>
              <a:rPr lang="en-US" dirty="0"/>
              <a:t>Has file name of “public class ….”</a:t>
            </a:r>
          </a:p>
          <a:p>
            <a:pPr lvl="1"/>
            <a:r>
              <a:rPr lang="en-US" dirty="0"/>
              <a:t>Has “java” extension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962400"/>
            <a:ext cx="53244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Programming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267200" cy="48006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Computer programming.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Programming language.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endParaRPr lang="en-US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Compiler.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6148" name="Picture 7" descr="c-compil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3733800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Compile Java Program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/>
            <a:r>
              <a:rPr lang="en-US"/>
              <a:t>Start “command prompt” program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Use JDK tool: </a:t>
            </a:r>
            <a:r>
              <a:rPr lang="en-US">
                <a:solidFill>
                  <a:srgbClr val="0000FF"/>
                </a:solidFill>
              </a:rPr>
              <a:t>javac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62000" y="3124200"/>
            <a:ext cx="54102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rgbClr val="000066"/>
                </a:solidFill>
              </a:rPr>
              <a:t>C:\&gt; </a:t>
            </a:r>
            <a:r>
              <a:rPr lang="en-US" sz="2400" b="1" dirty="0" err="1">
                <a:solidFill>
                  <a:srgbClr val="000066"/>
                </a:solidFill>
              </a:rPr>
              <a:t>javac</a:t>
            </a:r>
            <a:r>
              <a:rPr lang="en-US" sz="2400" b="1" dirty="0">
                <a:solidFill>
                  <a:srgbClr val="000066"/>
                </a:solidFill>
              </a:rPr>
              <a:t> HelloWorld.java</a:t>
            </a:r>
            <a:endParaRPr lang="en-US" sz="1200" dirty="0">
              <a:solidFill>
                <a:srgbClr val="000066"/>
              </a:solidFill>
            </a:endParaRPr>
          </a:p>
        </p:txBody>
      </p:sp>
      <p:pic>
        <p:nvPicPr>
          <p:cNvPr id="44037" name="Picture 5" descr="untit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7546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Execute Java Program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/>
              <a:t>Use JDK tool: </a:t>
            </a:r>
            <a:r>
              <a:rPr lang="en-US">
                <a:solidFill>
                  <a:srgbClr val="0000FF"/>
                </a:solidFill>
              </a:rPr>
              <a:t>java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62000" y="2438400"/>
            <a:ext cx="7924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400" b="1" kern="0" dirty="0">
                <a:solidFill>
                  <a:schemeClr val="tx1"/>
                </a:solidFill>
              </a:rPr>
              <a:t>C:\&gt;java </a:t>
            </a:r>
            <a:r>
              <a:rPr lang="en-US" sz="2400" b="1" kern="0" dirty="0" err="1">
                <a:solidFill>
                  <a:schemeClr val="tx1"/>
                </a:solidFill>
              </a:rPr>
              <a:t>HelloWorld</a:t>
            </a:r>
            <a:endParaRPr lang="en-US" sz="2400" b="1" kern="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000" b="1" kern="0" dirty="0">
                <a:solidFill>
                  <a:schemeClr val="tx1"/>
                </a:solidFill>
              </a:rPr>
              <a:t>Hello World!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Identifiers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The identifier is the name used for classes, variables, and methods.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FF"/>
                </a:solidFill>
              </a:rPr>
              <a:t>All identifiers should begin with a letter (A to Z or a to z), currency character ($) or an underscore (_)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vi-VN" sz="1600" dirty="0" err="1">
                <a:solidFill>
                  <a:srgbClr val="0000FF"/>
                </a:solidFill>
              </a:rPr>
              <a:t>After</a:t>
            </a:r>
            <a:r>
              <a:rPr lang="vi-VN" sz="1600" dirty="0">
                <a:solidFill>
                  <a:srgbClr val="0000FF"/>
                </a:solidFill>
              </a:rPr>
              <a:t> the </a:t>
            </a:r>
            <a:r>
              <a:rPr lang="vi-VN" sz="1600" dirty="0" err="1">
                <a:solidFill>
                  <a:srgbClr val="0000FF"/>
                </a:solidFill>
              </a:rPr>
              <a:t>first</a:t>
            </a:r>
            <a:r>
              <a:rPr lang="vi-VN" sz="1600" dirty="0">
                <a:solidFill>
                  <a:srgbClr val="0000FF"/>
                </a:solidFill>
              </a:rPr>
              <a:t> </a:t>
            </a:r>
            <a:r>
              <a:rPr lang="vi-VN" sz="1600" dirty="0" err="1">
                <a:solidFill>
                  <a:srgbClr val="0000FF"/>
                </a:solidFill>
              </a:rPr>
              <a:t>character</a:t>
            </a:r>
            <a:r>
              <a:rPr lang="vi-VN" sz="1600" dirty="0">
                <a:solidFill>
                  <a:srgbClr val="0000FF"/>
                </a:solidFill>
              </a:rPr>
              <a:t>, </a:t>
            </a:r>
            <a:r>
              <a:rPr lang="vi-VN" sz="1600" dirty="0" err="1">
                <a:solidFill>
                  <a:srgbClr val="0000FF"/>
                </a:solidFill>
              </a:rPr>
              <a:t>identifiers</a:t>
            </a:r>
            <a:r>
              <a:rPr lang="vi-VN" sz="1600" dirty="0">
                <a:solidFill>
                  <a:srgbClr val="0000FF"/>
                </a:solidFill>
              </a:rPr>
              <a:t> can </a:t>
            </a:r>
            <a:r>
              <a:rPr lang="vi-VN" sz="1600" dirty="0" err="1">
                <a:solidFill>
                  <a:srgbClr val="0000FF"/>
                </a:solidFill>
              </a:rPr>
              <a:t>have</a:t>
            </a:r>
            <a:r>
              <a:rPr lang="vi-VN" sz="1600" dirty="0">
                <a:solidFill>
                  <a:srgbClr val="0000FF"/>
                </a:solidFill>
              </a:rPr>
              <a:t> </a:t>
            </a:r>
            <a:r>
              <a:rPr lang="vi-VN" sz="1600" dirty="0" err="1">
                <a:solidFill>
                  <a:srgbClr val="0000FF"/>
                </a:solidFill>
              </a:rPr>
              <a:t>any</a:t>
            </a:r>
            <a:r>
              <a:rPr lang="vi-VN" sz="1600" dirty="0">
                <a:solidFill>
                  <a:srgbClr val="0000FF"/>
                </a:solidFill>
              </a:rPr>
              <a:t> </a:t>
            </a:r>
            <a:r>
              <a:rPr lang="vi-VN" sz="1600" dirty="0" err="1">
                <a:solidFill>
                  <a:srgbClr val="0000FF"/>
                </a:solidFill>
              </a:rPr>
              <a:t>combination</a:t>
            </a:r>
            <a:r>
              <a:rPr lang="vi-VN" sz="1600" dirty="0">
                <a:solidFill>
                  <a:srgbClr val="0000FF"/>
                </a:solidFill>
              </a:rPr>
              <a:t> </a:t>
            </a:r>
            <a:r>
              <a:rPr lang="vi-VN" sz="1600" dirty="0" err="1">
                <a:solidFill>
                  <a:srgbClr val="0000FF"/>
                </a:solidFill>
              </a:rPr>
              <a:t>of</a:t>
            </a:r>
            <a:r>
              <a:rPr lang="vi-VN" sz="1600" dirty="0">
                <a:solidFill>
                  <a:srgbClr val="0000FF"/>
                </a:solidFill>
              </a:rPr>
              <a:t> </a:t>
            </a:r>
            <a:r>
              <a:rPr lang="vi-VN" sz="1600" dirty="0" err="1">
                <a:solidFill>
                  <a:srgbClr val="0000FF"/>
                </a:solidFill>
              </a:rPr>
              <a:t>characters</a:t>
            </a:r>
            <a:endParaRPr lang="vi-VN" sz="1600" dirty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FF"/>
                </a:solidFill>
              </a:rPr>
              <a:t>A keyword cannot be used as an identifier.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FF"/>
                </a:solidFill>
              </a:rPr>
              <a:t>Most importantly, identifiers are case sensitive.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FF"/>
                </a:solidFill>
              </a:rPr>
              <a:t>Examples of legal identifiers: age, $salary, _value, __1_values.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FF"/>
                </a:solidFill>
              </a:rPr>
              <a:t>Examples of illegal identifiers: 123abc, -salary. </a:t>
            </a:r>
          </a:p>
          <a:p>
            <a:pPr marL="0" indent="0" eaLnBrk="1" hangingPunct="1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460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Comments in Java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Java supports both single-line and multiple-line comments, and they are similar to C and C++.</a:t>
            </a:r>
          </a:p>
          <a:p>
            <a:pPr marL="0" indent="0" eaLnBrk="1" hangingPunct="1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marR="3701415" indent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kern="10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vi-VN" sz="1800" kern="100" dirty="0" err="1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vi-VN" sz="1800" kern="10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vi-VN" sz="1800" kern="10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single-line</a:t>
            </a:r>
            <a:r>
              <a:rPr lang="vi-VN" sz="1800" kern="10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comment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MyFirstProgram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vi-VN" sz="1800" kern="10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{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8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!"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800" kern="10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/*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kern="10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800" kern="100" dirty="0" err="1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vi-VN" sz="1800" kern="10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vi-VN" sz="1800" kern="10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multiple-line</a:t>
            </a:r>
            <a:r>
              <a:rPr lang="vi-VN" sz="1800" kern="10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comment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kern="100" dirty="0">
                <a:solidFill>
                  <a:srgbClr val="6A737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*/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18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58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Types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4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Primitive data types</a:t>
            </a:r>
            <a:endParaRPr lang="vi-VN" dirty="0"/>
          </a:p>
          <a:p>
            <a:pPr marL="0" indent="0" eaLnBrk="1" hangingPunct="1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88D368-BB7A-CB59-B0E6-A3DBFFFED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74719"/>
              </p:ext>
            </p:extLst>
          </p:nvPr>
        </p:nvGraphicFramePr>
        <p:xfrm>
          <a:off x="609600" y="1447800"/>
          <a:ext cx="3353752" cy="3384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0689">
                  <a:extLst>
                    <a:ext uri="{9D8B030D-6E8A-4147-A177-3AD203B41FA5}">
                      <a16:colId xmlns:a16="http://schemas.microsoft.com/office/drawing/2014/main" val="1038383961"/>
                    </a:ext>
                  </a:extLst>
                </a:gridCol>
                <a:gridCol w="1129884">
                  <a:extLst>
                    <a:ext uri="{9D8B030D-6E8A-4147-A177-3AD203B41FA5}">
                      <a16:colId xmlns:a16="http://schemas.microsoft.com/office/drawing/2014/main" val="2520399377"/>
                    </a:ext>
                  </a:extLst>
                </a:gridCol>
                <a:gridCol w="1023179">
                  <a:extLst>
                    <a:ext uri="{9D8B030D-6E8A-4147-A177-3AD203B41FA5}">
                      <a16:colId xmlns:a16="http://schemas.microsoft.com/office/drawing/2014/main" val="1853899192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Type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Default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Size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900891656"/>
                  </a:ext>
                </a:extLst>
              </a:tr>
              <a:tr h="387847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boolean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false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 dirty="0">
                          <a:effectLst/>
                        </a:rPr>
                        <a:t>1 </a:t>
                      </a:r>
                      <a:r>
                        <a:rPr lang="vi-VN" sz="1200" kern="100" dirty="0" err="1">
                          <a:effectLst/>
                        </a:rPr>
                        <a:t>bit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endParaRPr lang="vi-V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4240998509"/>
                  </a:ext>
                </a:extLst>
              </a:tr>
              <a:tr h="383039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byte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0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8 bits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2688670244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char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\u0000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 dirty="0">
                          <a:effectLst/>
                        </a:rPr>
                        <a:t>16 </a:t>
                      </a:r>
                      <a:r>
                        <a:rPr lang="vi-VN" sz="1200" kern="100" dirty="0" err="1">
                          <a:effectLst/>
                        </a:rPr>
                        <a:t>bits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endParaRPr lang="vi-V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2530958349"/>
                  </a:ext>
                </a:extLst>
              </a:tr>
              <a:tr h="383039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short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0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16 bits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2096351664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int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0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 dirty="0">
                          <a:effectLst/>
                        </a:rPr>
                        <a:t>32 </a:t>
                      </a:r>
                      <a:r>
                        <a:rPr lang="vi-VN" sz="1200" kern="100" dirty="0" err="1">
                          <a:effectLst/>
                        </a:rPr>
                        <a:t>bits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endParaRPr lang="vi-V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3243365867"/>
                  </a:ext>
                </a:extLst>
              </a:tr>
              <a:tr h="383039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long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0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64 bits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1482216342"/>
                  </a:ext>
                </a:extLst>
              </a:tr>
              <a:tr h="384642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float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0.0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32 bits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234937248"/>
                  </a:ext>
                </a:extLst>
              </a:tr>
              <a:tr h="388649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double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0.0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 dirty="0">
                          <a:effectLst/>
                        </a:rPr>
                        <a:t>64 </a:t>
                      </a:r>
                      <a:r>
                        <a:rPr lang="vi-VN" sz="1200" kern="100" dirty="0" err="1">
                          <a:effectLst/>
                        </a:rPr>
                        <a:t>bits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endParaRPr lang="vi-V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165029709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4064770-B53E-9BA9-D6E5-1C4A42AC8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084387"/>
            <a:ext cx="427151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50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Java provides a rich set of operators to manipulate variables, including: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	</a:t>
            </a:r>
            <a:r>
              <a:rPr lang="en-US" dirty="0"/>
              <a:t>Arithmetic operators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Relational operators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Bitwise operators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Logical operators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Assignments operators </a:t>
            </a:r>
          </a:p>
        </p:txBody>
      </p:sp>
    </p:spTree>
    <p:extLst>
      <p:ext uri="{BB962C8B-B14F-4D97-AF65-F5344CB8AC3E}">
        <p14:creationId xmlns:p14="http://schemas.microsoft.com/office/powerpoint/2010/main" val="3110036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Arithmetic operators : </a:t>
            </a:r>
          </a:p>
          <a:p>
            <a:pPr marL="0" indent="0">
              <a:buNone/>
            </a:pPr>
            <a:r>
              <a:rPr lang="en-US" dirty="0"/>
              <a:t>Initial two variables a = 20 and b = 10.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A9184E-5AE5-657E-691B-9CCE9AB4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0935"/>
              </p:ext>
            </p:extLst>
          </p:nvPr>
        </p:nvGraphicFramePr>
        <p:xfrm>
          <a:off x="2362200" y="1905000"/>
          <a:ext cx="3657600" cy="3276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822">
                  <a:extLst>
                    <a:ext uri="{9D8B030D-6E8A-4147-A177-3AD203B41FA5}">
                      <a16:colId xmlns:a16="http://schemas.microsoft.com/office/drawing/2014/main" val="2445832791"/>
                    </a:ext>
                  </a:extLst>
                </a:gridCol>
                <a:gridCol w="1780778">
                  <a:extLst>
                    <a:ext uri="{9D8B030D-6E8A-4147-A177-3AD203B41FA5}">
                      <a16:colId xmlns:a16="http://schemas.microsoft.com/office/drawing/2014/main" val="2718905035"/>
                    </a:ext>
                  </a:extLst>
                </a:gridCol>
              </a:tblGrid>
              <a:tr h="416063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Operators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Example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4254193010"/>
                  </a:ext>
                </a:extLst>
              </a:tr>
              <a:tr h="411808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+ (addition)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a + b will give 30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3946899494"/>
                  </a:ext>
                </a:extLst>
              </a:tr>
              <a:tr h="406703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- (subtraction)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a – b will give 10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2136159380"/>
                  </a:ext>
                </a:extLst>
              </a:tr>
              <a:tr h="408405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* (multiplication)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a * b will give 200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407740999"/>
                  </a:ext>
                </a:extLst>
              </a:tr>
              <a:tr h="406703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/ (division)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a / b will give 2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2272003744"/>
                  </a:ext>
                </a:extLst>
              </a:tr>
              <a:tr h="408405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% (modulus)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a % b will give 0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3915347280"/>
                  </a:ext>
                </a:extLst>
              </a:tr>
              <a:tr h="406703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++ (increment)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b++ will give 21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265071964"/>
                  </a:ext>
                </a:extLst>
              </a:tr>
              <a:tr h="411808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-- (decrement)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 dirty="0">
                          <a:effectLst/>
                        </a:rPr>
                        <a:t>b-- </a:t>
                      </a:r>
                      <a:r>
                        <a:rPr lang="vi-VN" sz="1200" kern="100" dirty="0" err="1">
                          <a:effectLst/>
                        </a:rPr>
                        <a:t>will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r>
                        <a:rPr lang="vi-VN" sz="1200" kern="100" dirty="0" err="1">
                          <a:effectLst/>
                        </a:rPr>
                        <a:t>give</a:t>
                      </a:r>
                      <a:r>
                        <a:rPr lang="vi-VN" sz="1200" kern="100" dirty="0">
                          <a:effectLst/>
                        </a:rPr>
                        <a:t> 19 </a:t>
                      </a:r>
                      <a:endParaRPr lang="vi-V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84889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345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Relational operators : </a:t>
            </a:r>
          </a:p>
          <a:p>
            <a:pPr marL="0" indent="0">
              <a:buNone/>
            </a:pPr>
            <a:r>
              <a:rPr lang="en-US" dirty="0"/>
              <a:t>Initial two variables a = 20 and b = 10.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040487-2817-94EB-4933-957C86DD9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86326"/>
              </p:ext>
            </p:extLst>
          </p:nvPr>
        </p:nvGraphicFramePr>
        <p:xfrm>
          <a:off x="2590800" y="2008187"/>
          <a:ext cx="3581400" cy="3249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5960">
                  <a:extLst>
                    <a:ext uri="{9D8B030D-6E8A-4147-A177-3AD203B41FA5}">
                      <a16:colId xmlns:a16="http://schemas.microsoft.com/office/drawing/2014/main" val="2066327186"/>
                    </a:ext>
                  </a:extLst>
                </a:gridCol>
                <a:gridCol w="1255440">
                  <a:extLst>
                    <a:ext uri="{9D8B030D-6E8A-4147-A177-3AD203B41FA5}">
                      <a16:colId xmlns:a16="http://schemas.microsoft.com/office/drawing/2014/main" val="1002736276"/>
                    </a:ext>
                  </a:extLst>
                </a:gridCol>
              </a:tblGrid>
              <a:tr h="440324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Operators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Example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850127113"/>
                  </a:ext>
                </a:extLst>
              </a:tr>
              <a:tr h="541932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== (equal to)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(a == b) is false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2571964319"/>
                  </a:ext>
                </a:extLst>
              </a:tr>
              <a:tr h="431356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!= (not equal to)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(a != b) is true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2367103134"/>
                  </a:ext>
                </a:extLst>
              </a:tr>
              <a:tr h="428666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&gt; (greater than)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(a &gt; b) is false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3276803162"/>
                  </a:ext>
                </a:extLst>
              </a:tr>
              <a:tr h="430460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&lt; (less than)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(a &lt; b) is true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1799842260"/>
                  </a:ext>
                </a:extLst>
              </a:tr>
              <a:tr h="541932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&gt;= (greater than or equal to)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(a &gt;= b) is false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2783326633"/>
                  </a:ext>
                </a:extLst>
              </a:tr>
              <a:tr h="434943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&lt;= (less than or equal to)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 dirty="0">
                          <a:effectLst/>
                        </a:rPr>
                        <a:t>(a &lt;= b) </a:t>
                      </a:r>
                      <a:r>
                        <a:rPr lang="vi-VN" sz="1200" kern="100" dirty="0" err="1">
                          <a:effectLst/>
                        </a:rPr>
                        <a:t>is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r>
                        <a:rPr lang="vi-VN" sz="1200" kern="100" dirty="0" err="1">
                          <a:effectLst/>
                        </a:rPr>
                        <a:t>true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endParaRPr lang="vi-V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5715" marB="0"/>
                </a:tc>
                <a:extLst>
                  <a:ext uri="{0D108BD9-81ED-4DB2-BD59-A6C34878D82A}">
                    <a16:rowId xmlns:a16="http://schemas.microsoft.com/office/drawing/2014/main" val="375176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048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Logical operators  : </a:t>
            </a:r>
          </a:p>
          <a:p>
            <a:pPr marL="0" indent="0">
              <a:buNone/>
            </a:pPr>
            <a:r>
              <a:rPr lang="en-US" dirty="0"/>
              <a:t>Initial two variables a = true and b = false.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61A88B-7CED-B5E8-A552-7EE77EF64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6124"/>
              </p:ext>
            </p:extLst>
          </p:nvPr>
        </p:nvGraphicFramePr>
        <p:xfrm>
          <a:off x="2895601" y="2008187"/>
          <a:ext cx="2819399" cy="1954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4546">
                  <a:extLst>
                    <a:ext uri="{9D8B030D-6E8A-4147-A177-3AD203B41FA5}">
                      <a16:colId xmlns:a16="http://schemas.microsoft.com/office/drawing/2014/main" val="1591692262"/>
                    </a:ext>
                  </a:extLst>
                </a:gridCol>
                <a:gridCol w="1354853">
                  <a:extLst>
                    <a:ext uri="{9D8B030D-6E8A-4147-A177-3AD203B41FA5}">
                      <a16:colId xmlns:a16="http://schemas.microsoft.com/office/drawing/2014/main" val="1602209577"/>
                    </a:ext>
                  </a:extLst>
                </a:gridCol>
              </a:tblGrid>
              <a:tr h="466397">
                <a:tc>
                  <a:txBody>
                    <a:bodyPr/>
                    <a:lstStyle/>
                    <a:p>
                      <a:pPr marL="673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Operators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Example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4200733286"/>
                  </a:ext>
                </a:extLst>
              </a:tr>
              <a:tr h="574020">
                <a:tc>
                  <a:txBody>
                    <a:bodyPr/>
                    <a:lstStyle/>
                    <a:p>
                      <a:pPr marL="673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&amp;&amp; (logical and)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(A &amp;&amp; B) is false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1784523711"/>
                  </a:ext>
                </a:extLst>
              </a:tr>
              <a:tr h="455948">
                <a:tc>
                  <a:txBody>
                    <a:bodyPr/>
                    <a:lstStyle/>
                    <a:p>
                      <a:pPr marL="673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|| (logical or)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(A || B) is true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1102035360"/>
                  </a:ext>
                </a:extLst>
              </a:tr>
              <a:tr h="457848">
                <a:tc>
                  <a:txBody>
                    <a:bodyPr/>
                    <a:lstStyle/>
                    <a:p>
                      <a:pPr marL="6731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! (logical not)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 dirty="0">
                          <a:effectLst/>
                        </a:rPr>
                        <a:t>!(A &amp;&amp; B) </a:t>
                      </a:r>
                      <a:r>
                        <a:rPr lang="vi-VN" sz="1200" kern="100" dirty="0" err="1">
                          <a:effectLst/>
                        </a:rPr>
                        <a:t>is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r>
                        <a:rPr lang="vi-VN" sz="1200" kern="100" dirty="0" err="1">
                          <a:effectLst/>
                        </a:rPr>
                        <a:t>true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endParaRPr lang="vi-V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200583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81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Basic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Assignment operators :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A85C8-35D7-82E6-74AE-86884A6F7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81248"/>
              </p:ext>
            </p:extLst>
          </p:nvPr>
        </p:nvGraphicFramePr>
        <p:xfrm>
          <a:off x="2438400" y="1676400"/>
          <a:ext cx="4191000" cy="3352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860">
                  <a:extLst>
                    <a:ext uri="{9D8B030D-6E8A-4147-A177-3AD203B41FA5}">
                      <a16:colId xmlns:a16="http://schemas.microsoft.com/office/drawing/2014/main" val="3873594245"/>
                    </a:ext>
                  </a:extLst>
                </a:gridCol>
                <a:gridCol w="3183140">
                  <a:extLst>
                    <a:ext uri="{9D8B030D-6E8A-4147-A177-3AD203B41FA5}">
                      <a16:colId xmlns:a16="http://schemas.microsoft.com/office/drawing/2014/main" val="1515256507"/>
                    </a:ext>
                  </a:extLst>
                </a:gridCol>
              </a:tblGrid>
              <a:tr h="469601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Operators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Example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extLst>
                  <a:ext uri="{0D108BD9-81ED-4DB2-BD59-A6C34878D82A}">
                    <a16:rowId xmlns:a16="http://schemas.microsoft.com/office/drawing/2014/main" val="1539929475"/>
                  </a:ext>
                </a:extLst>
              </a:tr>
              <a:tr h="580328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=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C = A + B will assign value of A + B into C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extLst>
                  <a:ext uri="{0D108BD9-81ED-4DB2-BD59-A6C34878D82A}">
                    <a16:rowId xmlns:a16="http://schemas.microsoft.com/office/drawing/2014/main" val="2376405115"/>
                  </a:ext>
                </a:extLst>
              </a:tr>
              <a:tr h="459038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+=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C += A is equivalent to C = C + A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extLst>
                  <a:ext uri="{0D108BD9-81ED-4DB2-BD59-A6C34878D82A}">
                    <a16:rowId xmlns:a16="http://schemas.microsoft.com/office/drawing/2014/main" val="3784087595"/>
                  </a:ext>
                </a:extLst>
              </a:tr>
              <a:tr h="460958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-=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C -= A is equivalent to C = C - A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extLst>
                  <a:ext uri="{0D108BD9-81ED-4DB2-BD59-A6C34878D82A}">
                    <a16:rowId xmlns:a16="http://schemas.microsoft.com/office/drawing/2014/main" val="4135262181"/>
                  </a:ext>
                </a:extLst>
              </a:tr>
              <a:tr h="459038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*=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C *= A is equivalent to C = C * A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extLst>
                  <a:ext uri="{0D108BD9-81ED-4DB2-BD59-A6C34878D82A}">
                    <a16:rowId xmlns:a16="http://schemas.microsoft.com/office/drawing/2014/main" val="3451941635"/>
                  </a:ext>
                </a:extLst>
              </a:tr>
              <a:tr h="460958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/=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C /= A is equivalent to C = C / A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extLst>
                  <a:ext uri="{0D108BD9-81ED-4DB2-BD59-A6C34878D82A}">
                    <a16:rowId xmlns:a16="http://schemas.microsoft.com/office/drawing/2014/main" val="3743254514"/>
                  </a:ext>
                </a:extLst>
              </a:tr>
              <a:tr h="462878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%=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 dirty="0">
                          <a:effectLst/>
                        </a:rPr>
                        <a:t>C %= A </a:t>
                      </a:r>
                      <a:r>
                        <a:rPr lang="vi-VN" sz="1200" kern="100" dirty="0" err="1">
                          <a:effectLst/>
                        </a:rPr>
                        <a:t>is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r>
                        <a:rPr lang="vi-VN" sz="1200" kern="100" dirty="0" err="1">
                          <a:effectLst/>
                        </a:rPr>
                        <a:t>equivalent</a:t>
                      </a:r>
                      <a:r>
                        <a:rPr lang="vi-VN" sz="1200" kern="100" dirty="0">
                          <a:effectLst/>
                        </a:rPr>
                        <a:t> to C = C % A </a:t>
                      </a:r>
                      <a:endParaRPr lang="vi-V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31115" marT="5715" marB="0"/>
                </a:tc>
                <a:extLst>
                  <a:ext uri="{0D108BD9-81ED-4DB2-BD59-A6C34878D82A}">
                    <a16:rowId xmlns:a16="http://schemas.microsoft.com/office/drawing/2014/main" val="182311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21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and there is a problem…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800600"/>
          </a:xfrm>
        </p:spPr>
        <p:txBody>
          <a:bodyPr/>
          <a:lstStyle/>
          <a:p>
            <a:pPr eaLnBrk="1" hangingPunct="1"/>
            <a:r>
              <a:rPr lang="en-US" dirty="0"/>
              <a:t>In a typical C program, the source code is compiled into a native machine language module that consists of 1’s and 0’s.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machine language is specifically to specify Operating System  ( </a:t>
            </a:r>
            <a:r>
              <a:rPr lang="en-US" i="1" dirty="0"/>
              <a:t>Windows, Mac, UNIX or Linux…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>
                <a:solidFill>
                  <a:schemeClr val="tx2"/>
                </a:solidFill>
              </a:rPr>
              <a:t>Is it impossible for one object module to be portable between platforms?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2400" i="1" dirty="0">
                <a:solidFill>
                  <a:srgbClr val="0000FF"/>
                </a:solidFill>
              </a:rPr>
              <a:t>Obviously</a:t>
            </a:r>
            <a:r>
              <a:rPr lang="en-US" sz="2400" dirty="0">
                <a:solidFill>
                  <a:srgbClr val="0000FF"/>
                </a:solidFill>
              </a:rPr>
              <a:t>, No.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Text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0D52B-8F6D-326E-FE93-E09666470304}"/>
              </a:ext>
            </a:extLst>
          </p:cNvPr>
          <p:cNvSpPr txBox="1"/>
          <p:nvPr/>
        </p:nvSpPr>
        <p:spPr>
          <a:xfrm>
            <a:off x="381000" y="914400"/>
            <a:ext cx="7848600" cy="535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marR="26670" indent="-228600" algn="just">
              <a:lnSpc>
                <a:spcPct val="130000"/>
              </a:lnSpc>
              <a:spcBef>
                <a:spcPts val="0"/>
              </a:spcBef>
              <a:spcAft>
                <a:spcPts val="565"/>
              </a:spcAft>
            </a:pPr>
            <a:r>
              <a:rPr lang="vi-VN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vi-VN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remains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printing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vi-V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marR="26670" indent="-228600" algn="just">
              <a:lnSpc>
                <a:spcPct val="130000"/>
              </a:lnSpc>
              <a:spcBef>
                <a:spcPts val="0"/>
              </a:spcBef>
              <a:spcAft>
                <a:spcPts val="565"/>
              </a:spcAft>
            </a:pP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20"/>
              </a:spcAft>
            </a:pP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2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vi-VN" sz="1600" kern="10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{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6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6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vi-VN" sz="16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 "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6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6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vi-VN" sz="16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 "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6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6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vi-VN" sz="16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 "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6350" indent="-6350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 </a:t>
            </a: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850" marR="26670" indent="-228600" algn="just">
              <a:lnSpc>
                <a:spcPct val="130000"/>
              </a:lnSpc>
              <a:spcBef>
                <a:spcPts val="0"/>
              </a:spcBef>
              <a:spcAft>
                <a:spcPts val="565"/>
              </a:spcAft>
            </a:pP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83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Text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0D52B-8F6D-326E-FE93-E09666470304}"/>
              </a:ext>
            </a:extLst>
          </p:cNvPr>
          <p:cNvSpPr txBox="1"/>
          <p:nvPr/>
        </p:nvSpPr>
        <p:spPr>
          <a:xfrm>
            <a:off x="381000" y="914400"/>
            <a:ext cx="7848600" cy="6006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marR="26670" indent="-228600" algn="just">
              <a:lnSpc>
                <a:spcPct val="130000"/>
              </a:lnSpc>
              <a:spcBef>
                <a:spcPts val="0"/>
              </a:spcBef>
              <a:spcAft>
                <a:spcPts val="565"/>
              </a:spcAft>
            </a:pPr>
            <a:r>
              <a:rPr lang="vi-VN" sz="1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println</a:t>
            </a:r>
            <a:r>
              <a:rPr lang="vi-VN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printing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marR="26670" indent="-228600" algn="just">
              <a:lnSpc>
                <a:spcPct val="130000"/>
              </a:lnSpc>
              <a:spcBef>
                <a:spcPts val="0"/>
              </a:spcBef>
              <a:spcAft>
                <a:spcPts val="565"/>
              </a:spcAft>
            </a:pP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20"/>
              </a:spcAft>
            </a:pP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2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vi-VN" sz="1800" kern="10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{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8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 "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8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 "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8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 "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69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 }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-6350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6350" indent="-6350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 </a:t>
            </a:r>
          </a:p>
          <a:p>
            <a:pPr marL="6350" indent="-6350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 </a:t>
            </a:r>
          </a:p>
          <a:p>
            <a:pPr marL="6350" indent="-6350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 </a:t>
            </a: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850" marR="26670" indent="-228600" algn="just">
              <a:lnSpc>
                <a:spcPct val="130000"/>
              </a:lnSpc>
              <a:spcBef>
                <a:spcPts val="0"/>
              </a:spcBef>
              <a:spcAft>
                <a:spcPts val="565"/>
              </a:spcAft>
            </a:pP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69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Text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0D52B-8F6D-326E-FE93-E09666470304}"/>
              </a:ext>
            </a:extLst>
          </p:cNvPr>
          <p:cNvSpPr txBox="1"/>
          <p:nvPr/>
        </p:nvSpPr>
        <p:spPr>
          <a:xfrm>
            <a:off x="381000" y="914400"/>
            <a:ext cx="8686800" cy="6398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marR="26670" indent="-228600" algn="just">
              <a:lnSpc>
                <a:spcPct val="132000"/>
              </a:lnSpc>
              <a:spcBef>
                <a:spcPts val="0"/>
              </a:spcBef>
              <a:spcAft>
                <a:spcPts val="550"/>
              </a:spcAft>
            </a:pPr>
            <a:r>
              <a:rPr lang="vi-VN" sz="18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printf</a:t>
            </a:r>
            <a:r>
              <a:rPr lang="vi-V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easiest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C.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may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0850" marR="26670" indent="-228600" algn="just">
              <a:lnSpc>
                <a:spcPct val="130000"/>
              </a:lnSpc>
              <a:spcBef>
                <a:spcPts val="0"/>
              </a:spcBef>
              <a:spcAft>
                <a:spcPts val="565"/>
              </a:spcAft>
            </a:pP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[])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{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vi-VN" sz="12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607820" indent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Printing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simple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x = %d\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,x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Formatted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PI = %.2f, x = %d\n"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200" kern="100" dirty="0" err="1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lang="vi-VN" sz="12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x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890135" indent="0" algn="l">
              <a:lnSpc>
                <a:spcPct val="99000"/>
              </a:lnSpc>
              <a:spcBef>
                <a:spcPts val="0"/>
              </a:spcBef>
              <a:spcAft>
                <a:spcPts val="15"/>
              </a:spcAft>
            </a:pP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vi-VN" sz="12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5.2f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Formatted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to "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specific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n = %.4f\n"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n);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890135" indent="0" algn="l">
              <a:lnSpc>
                <a:spcPct val="99000"/>
              </a:lnSpc>
              <a:spcBef>
                <a:spcPts val="0"/>
              </a:spcBef>
              <a:spcAft>
                <a:spcPts val="10"/>
              </a:spcAft>
            </a:pP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n </a:t>
            </a:r>
            <a:r>
              <a:rPr lang="vi-VN" sz="12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2324435.3f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049020" indent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2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2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Formatted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to "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2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vi-VN" sz="12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n = %20.4f\n"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n);   </a:t>
            </a:r>
          </a:p>
          <a:p>
            <a:pPr marL="0" marR="1049020" indent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200" kern="100" dirty="0">
                <a:solidFill>
                  <a:srgbClr val="24292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12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2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r>
              <a:rPr lang="vi-VN" sz="14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vi-V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Printing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simple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x = 100 </a:t>
            </a:r>
            <a:endParaRPr lang="vi-VN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Formatted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PI = 3.14, x = 100</a:t>
            </a:r>
            <a:endParaRPr lang="vi-VN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Formatted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specific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n = 5.2000 </a:t>
            </a:r>
            <a:endParaRPr lang="vi-VN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1400"/>
              </a:spcAft>
            </a:pP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Formatted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1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vi-VN" sz="11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n =         2324435.2500 </a:t>
            </a:r>
            <a:endParaRPr lang="vi-VN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850" marR="26670" indent="-228600" algn="just">
              <a:lnSpc>
                <a:spcPct val="130000"/>
              </a:lnSpc>
              <a:spcBef>
                <a:spcPts val="0"/>
              </a:spcBef>
              <a:spcAft>
                <a:spcPts val="565"/>
              </a:spcAft>
            </a:pP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58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Text Input from Keyboard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0D52B-8F6D-326E-FE93-E09666470304}"/>
              </a:ext>
            </a:extLst>
          </p:cNvPr>
          <p:cNvSpPr txBox="1"/>
          <p:nvPr/>
        </p:nvSpPr>
        <p:spPr>
          <a:xfrm>
            <a:off x="228600" y="914400"/>
            <a:ext cx="8839200" cy="1602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marR="26670" indent="-228600" algn="just">
              <a:lnSpc>
                <a:spcPct val="132000"/>
              </a:lnSpc>
              <a:spcBef>
                <a:spcPts val="0"/>
              </a:spcBef>
              <a:spcAft>
                <a:spcPts val="550"/>
              </a:spcAft>
            </a:pP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Scanner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vi-VN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java.util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endParaRPr lang="vi-V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850" marR="26670" indent="-228600" algn="just">
              <a:lnSpc>
                <a:spcPct val="130000"/>
              </a:lnSpc>
              <a:spcBef>
                <a:spcPts val="0"/>
              </a:spcBef>
              <a:spcAft>
                <a:spcPts val="565"/>
              </a:spcAft>
            </a:pP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34C629-4AF0-7220-8CCC-585315482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45550"/>
              </p:ext>
            </p:extLst>
          </p:nvPr>
        </p:nvGraphicFramePr>
        <p:xfrm>
          <a:off x="2209800" y="1778284"/>
          <a:ext cx="4800600" cy="3174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8750">
                  <a:extLst>
                    <a:ext uri="{9D8B030D-6E8A-4147-A177-3AD203B41FA5}">
                      <a16:colId xmlns:a16="http://schemas.microsoft.com/office/drawing/2014/main" val="1965821478"/>
                    </a:ext>
                  </a:extLst>
                </a:gridCol>
                <a:gridCol w="3231850">
                  <a:extLst>
                    <a:ext uri="{9D8B030D-6E8A-4147-A177-3AD203B41FA5}">
                      <a16:colId xmlns:a16="http://schemas.microsoft.com/office/drawing/2014/main" val="1787931388"/>
                    </a:ext>
                  </a:extLst>
                </a:gridCol>
              </a:tblGrid>
              <a:tr h="359913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Method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Description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315259120"/>
                  </a:ext>
                </a:extLst>
              </a:tr>
              <a:tr h="352583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nextBoolean()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Reads a boolean value from user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363400125"/>
                  </a:ext>
                </a:extLst>
              </a:tr>
              <a:tr h="351851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nextByte()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Reads a byte value from the user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3514056886"/>
                  </a:ext>
                </a:extLst>
              </a:tr>
              <a:tr h="350384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nextDouble()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Reads a double value from the user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1382534745"/>
                  </a:ext>
                </a:extLst>
              </a:tr>
              <a:tr h="351851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nextFloat()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Reads a float value from the user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2665041773"/>
                  </a:ext>
                </a:extLst>
              </a:tr>
              <a:tr h="350384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nextInt()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Reads a int value from the user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487763943"/>
                  </a:ext>
                </a:extLst>
              </a:tr>
              <a:tr h="351851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nextLine()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Read a String value from the user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3708932639"/>
                  </a:ext>
                </a:extLst>
              </a:tr>
              <a:tr h="350384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nextLong()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Reads a long value from the user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3125942808"/>
                  </a:ext>
                </a:extLst>
              </a:tr>
              <a:tr h="355516">
                <a:tc>
                  <a:txBody>
                    <a:bodyPr/>
                    <a:lstStyle/>
                    <a:p>
                      <a:pPr marL="67945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>
                          <a:effectLst/>
                        </a:rPr>
                        <a:t>nextShort() </a:t>
                      </a:r>
                      <a:endParaRPr lang="vi-V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kern="100" dirty="0" err="1">
                          <a:effectLst/>
                        </a:rPr>
                        <a:t>Reads</a:t>
                      </a:r>
                      <a:r>
                        <a:rPr lang="vi-VN" sz="1200" kern="100" dirty="0">
                          <a:effectLst/>
                        </a:rPr>
                        <a:t> a </a:t>
                      </a:r>
                      <a:r>
                        <a:rPr lang="vi-VN" sz="1200" kern="100" dirty="0" err="1">
                          <a:effectLst/>
                        </a:rPr>
                        <a:t>short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r>
                        <a:rPr lang="vi-VN" sz="1200" kern="100" dirty="0" err="1">
                          <a:effectLst/>
                        </a:rPr>
                        <a:t>value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r>
                        <a:rPr lang="vi-VN" sz="1200" kern="100" dirty="0" err="1">
                          <a:effectLst/>
                        </a:rPr>
                        <a:t>from</a:t>
                      </a:r>
                      <a:r>
                        <a:rPr lang="vi-VN" sz="1200" kern="100" dirty="0">
                          <a:effectLst/>
                        </a:rPr>
                        <a:t> the </a:t>
                      </a:r>
                      <a:r>
                        <a:rPr lang="vi-VN" sz="1200" kern="100" dirty="0" err="1">
                          <a:effectLst/>
                        </a:rPr>
                        <a:t>user</a:t>
                      </a:r>
                      <a:r>
                        <a:rPr lang="vi-VN" sz="1200" kern="100" dirty="0">
                          <a:effectLst/>
                        </a:rPr>
                        <a:t> </a:t>
                      </a:r>
                      <a:endParaRPr lang="vi-V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29845" marT="5715" marB="0"/>
                </a:tc>
                <a:extLst>
                  <a:ext uri="{0D108BD9-81ED-4DB2-BD59-A6C34878D82A}">
                    <a16:rowId xmlns:a16="http://schemas.microsoft.com/office/drawing/2014/main" val="104257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414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Text Input from Keyboard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0D52B-8F6D-326E-FE93-E09666470304}"/>
              </a:ext>
            </a:extLst>
          </p:cNvPr>
          <p:cNvSpPr txBox="1"/>
          <p:nvPr/>
        </p:nvSpPr>
        <p:spPr>
          <a:xfrm>
            <a:off x="228600" y="914400"/>
            <a:ext cx="8839200" cy="5163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marR="26670" indent="-228600" algn="just">
              <a:lnSpc>
                <a:spcPct val="132000"/>
              </a:lnSpc>
              <a:spcBef>
                <a:spcPts val="0"/>
              </a:spcBef>
              <a:spcAft>
                <a:spcPts val="550"/>
              </a:spcAft>
            </a:pPr>
            <a:r>
              <a:rPr lang="vi-V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vi-V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MyFirstProgram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vi-VN" sz="1600" kern="10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{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Scanner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(System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in);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49250" indent="0" algn="just">
              <a:lnSpc>
                <a:spcPct val="99000"/>
              </a:lnSpc>
              <a:spcBef>
                <a:spcPts val="0"/>
              </a:spcBef>
              <a:spcAft>
                <a:spcPts val="1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    </a:t>
            </a:r>
          </a:p>
          <a:p>
            <a:pPr marL="0" marR="349250" indent="0" algn="just">
              <a:lnSpc>
                <a:spcPct val="99000"/>
              </a:lnSpc>
              <a:spcBef>
                <a:spcPts val="0"/>
              </a:spcBef>
              <a:spcAft>
                <a:spcPts val="10"/>
              </a:spcAft>
            </a:pPr>
            <a:r>
              <a:rPr lang="vi-VN" sz="1600" kern="100" dirty="0">
                <a:solidFill>
                  <a:srgbClr val="24292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6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6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vi-VN" sz="16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6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6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vi-VN" sz="16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vi-V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705"/>
              </a:spcAft>
            </a:pP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850" marR="26670" indent="-228600" algn="just">
              <a:lnSpc>
                <a:spcPct val="130000"/>
              </a:lnSpc>
              <a:spcBef>
                <a:spcPts val="0"/>
              </a:spcBef>
              <a:spcAft>
                <a:spcPts val="565"/>
              </a:spcAft>
            </a:pP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36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0D52B-8F6D-326E-FE93-E09666470304}"/>
              </a:ext>
            </a:extLst>
          </p:cNvPr>
          <p:cNvSpPr txBox="1"/>
          <p:nvPr/>
        </p:nvSpPr>
        <p:spPr>
          <a:xfrm>
            <a:off x="381000" y="824706"/>
            <a:ext cx="8839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</a:t>
            </a:r>
            <a:r>
              <a:rPr lang="vi-V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Method</a:t>
            </a:r>
            <a:r>
              <a:rPr lang="vi-V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method must be declared within a class. It is defined with the name of the method, followed by parentheses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 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modifier static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returnType</a:t>
            </a:r>
            <a:r>
              <a:rPr lang="en-US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nameOfMethod</a:t>
            </a:r>
            <a:r>
              <a:rPr lang="en-US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(parameter1, parameter2, ...) {</a:t>
            </a: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// method body</a:t>
            </a: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}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modifier</a:t>
            </a:r>
            <a:r>
              <a:rPr lang="en-US" b="0" i="0" dirty="0">
                <a:effectLst/>
                <a:latin typeface="euclid_circular_a"/>
              </a:rPr>
              <a:t> - It defines access types whether the method is public, private, protected…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If we use the static keyword, it can be accessed without creating objects.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parameter1/parameter2 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 These are values passed to a method. We can pass any number of arguments to a method.</a:t>
            </a:r>
          </a:p>
          <a:p>
            <a:pPr algn="l"/>
            <a:r>
              <a:rPr lang="en-US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returnType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It specifies what type of value a method returns For example if a method has an int return type then it returns an integer value.</a:t>
            </a:r>
          </a:p>
          <a:p>
            <a:pPr algn="l"/>
            <a:r>
              <a:rPr lang="en-US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methodName</a:t>
            </a:r>
            <a:r>
              <a:rPr lang="en-US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It is an identifier that is used to refer to the particular method in a program</a:t>
            </a: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vi-VN" dirty="0" err="1">
                <a:solidFill>
                  <a:srgbClr val="000000"/>
                </a:solidFill>
                <a:latin typeface="Segoe UI" panose="020B0502040204020203" pitchFamily="34" charset="0"/>
              </a:rPr>
              <a:t>Calling</a:t>
            </a:r>
            <a:r>
              <a:rPr lang="vi-VN" dirty="0">
                <a:solidFill>
                  <a:srgbClr val="000000"/>
                </a:solidFill>
                <a:latin typeface="Segoe UI" panose="020B0502040204020203" pitchFamily="34" charset="0"/>
              </a:rPr>
              <a:t> a </a:t>
            </a:r>
            <a:r>
              <a:rPr lang="vi-VN" dirty="0" err="1">
                <a:solidFill>
                  <a:srgbClr val="000000"/>
                </a:solidFill>
                <a:latin typeface="Segoe UI" panose="020B0502040204020203" pitchFamily="34" charset="0"/>
              </a:rPr>
              <a:t>Method</a:t>
            </a:r>
            <a:r>
              <a:rPr lang="vi-VN" dirty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vi-VN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vi-VN" b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myMethod</a:t>
            </a:r>
            <a:r>
              <a:rPr lang="vi-VN" b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99158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0D52B-8F6D-326E-FE93-E09666470304}"/>
              </a:ext>
            </a:extLst>
          </p:cNvPr>
          <p:cNvSpPr txBox="1"/>
          <p:nvPr/>
        </p:nvSpPr>
        <p:spPr>
          <a:xfrm>
            <a:off x="381000" y="824706"/>
            <a:ext cx="883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vi-V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algn="l"/>
            <a:endParaRPr lang="vi-VN" b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42" name="Picture 2" descr="DeclareMethods">
            <a:extLst>
              <a:ext uri="{FF2B5EF4-FFF2-40B4-BE49-F238E27FC236}">
                <a16:creationId xmlns:a16="http://schemas.microsoft.com/office/drawing/2014/main" id="{6628D53A-2391-4354-BABD-9838CEBB5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21849"/>
            <a:ext cx="6909550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1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FCE830-542A-969F-8745-2899015208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824706"/>
            <a:ext cx="3200400" cy="4280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43FEE-3E07-D193-7F10-CE270A9E8C20}"/>
              </a:ext>
            </a:extLst>
          </p:cNvPr>
          <p:cNvSpPr txBox="1"/>
          <p:nvPr/>
        </p:nvSpPr>
        <p:spPr>
          <a:xfrm>
            <a:off x="381000" y="914400"/>
            <a:ext cx="5105400" cy="2743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805"/>
              </a:spcAft>
            </a:pPr>
            <a:r>
              <a:rPr lang="vi-VN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vi-V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vi-V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vi-V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vi-V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vi-VN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vi-V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vi-V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vi-V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vi-V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vi-VN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</a:t>
            </a:r>
            <a:r>
              <a:rPr lang="vi-V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looping</a:t>
            </a:r>
            <a:r>
              <a:rPr lang="vi-V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vi-V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288925" marR="26670" indent="-285750" algn="just">
              <a:lnSpc>
                <a:spcPct val="129000"/>
              </a:lnSpc>
              <a:spcBef>
                <a:spcPts val="0"/>
              </a:spcBef>
              <a:spcAft>
                <a:spcPts val="805"/>
              </a:spcAft>
              <a:buFont typeface="Wingdings" panose="05000000000000000000" pitchFamily="2" charset="2"/>
              <a:buChar char="Ø"/>
            </a:pPr>
            <a:r>
              <a:rPr lang="vi-VN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vi-V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vi-V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8925" marR="26670" indent="-285750" algn="just">
              <a:lnSpc>
                <a:spcPct val="129000"/>
              </a:lnSpc>
              <a:spcBef>
                <a:spcPts val="0"/>
              </a:spcBef>
              <a:spcAft>
                <a:spcPts val="805"/>
              </a:spcAft>
              <a:buFont typeface="Wingdings" panose="05000000000000000000" pitchFamily="2" charset="2"/>
              <a:buChar char="Ø"/>
            </a:pPr>
            <a:r>
              <a:rPr lang="vi-VN" sz="20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vi-VN" sz="20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000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loop</a:t>
            </a:r>
            <a:endParaRPr lang="vi-VN" sz="20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8925" marR="26670" indent="-285750" algn="just">
              <a:lnSpc>
                <a:spcPct val="129000"/>
              </a:lnSpc>
              <a:spcBef>
                <a:spcPts val="0"/>
              </a:spcBef>
              <a:spcAft>
                <a:spcPts val="805"/>
              </a:spcAft>
              <a:buFont typeface="Wingdings" panose="05000000000000000000" pitchFamily="2" charset="2"/>
              <a:buChar char="Ø"/>
            </a:pPr>
            <a:r>
              <a:rPr lang="vi-V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... </a:t>
            </a:r>
            <a:r>
              <a:rPr lang="vi-VN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vi-V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0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vi-V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099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43FEE-3E07-D193-7F10-CE270A9E8C20}"/>
              </a:ext>
            </a:extLst>
          </p:cNvPr>
          <p:cNvSpPr txBox="1"/>
          <p:nvPr/>
        </p:nvSpPr>
        <p:spPr>
          <a:xfrm>
            <a:off x="381000" y="914400"/>
            <a:ext cx="8458200" cy="4827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805"/>
              </a:spcAft>
            </a:pPr>
            <a:r>
              <a:rPr lang="vi-V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vi-V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vi-V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vi-VN" sz="2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vi-VN" sz="1800" i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repeatedly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target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long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vi-V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MyFirstProgram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vi-VN" sz="1400" kern="10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682490" indent="0" algn="l">
              <a:lnSpc>
                <a:spcPct val="99000"/>
              </a:lnSpc>
              <a:spcBef>
                <a:spcPts val="0"/>
              </a:spcBef>
              <a:spcAft>
                <a:spcPts val="5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{     </a:t>
            </a:r>
          </a:p>
          <a:p>
            <a:pPr marL="0" marR="4682490" indent="0" algn="l">
              <a:lnSpc>
                <a:spcPct val="99000"/>
              </a:lnSpc>
              <a:spcBef>
                <a:spcPts val="0"/>
              </a:spcBef>
              <a:spcAft>
                <a:spcPts val="5"/>
              </a:spcAft>
            </a:pPr>
            <a:r>
              <a:rPr lang="vi-VN" sz="1400" kern="100" dirty="0">
                <a:solidFill>
                  <a:srgbClr val="24292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 = 1, sum = 0;                    	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{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		sum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i;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		 </a:t>
            </a:r>
            <a:r>
              <a:rPr lang="vi-VN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i++;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}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4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"sum = "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sum);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4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9838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43FEE-3E07-D193-7F10-CE270A9E8C20}"/>
              </a:ext>
            </a:extLst>
          </p:cNvPr>
          <p:cNvSpPr txBox="1"/>
          <p:nvPr/>
        </p:nvSpPr>
        <p:spPr>
          <a:xfrm>
            <a:off x="381000" y="914400"/>
            <a:ext cx="8458200" cy="4932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805"/>
              </a:spcAft>
            </a:pPr>
            <a:r>
              <a:rPr lang="vi-V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vi-V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vi-V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vi-VN" sz="2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for loop is a repetition control structure that allows you to efficiently write a loop that needs to be executed a specific number of times. A for loop is useful when you know how many times a task will be repeated.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endParaRPr lang="vi-VN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MyFirstProgram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2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  </a:t>
            </a: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20"/>
              </a:spcAft>
            </a:pPr>
            <a:r>
              <a:rPr lang="vi-VN" sz="1400" kern="100" dirty="0">
                <a:solidFill>
                  <a:srgbClr val="24292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vi-VN" sz="1400" kern="10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	{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sum = 0;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i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{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	  sum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i;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}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4000"/>
              </a:lnSpc>
              <a:spcBef>
                <a:spcPts val="0"/>
              </a:spcBef>
              <a:spcAft>
                <a:spcPts val="4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4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"sum = "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sum);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4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vi-VN" sz="14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5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 you know, use or build: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</a:rPr>
              <a:t>Console</a:t>
            </a:r>
            <a:r>
              <a:rPr lang="en-US" dirty="0"/>
              <a:t> application?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</a:rPr>
              <a:t>Web</a:t>
            </a:r>
            <a:r>
              <a:rPr lang="en-US" dirty="0"/>
              <a:t> application?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</a:rPr>
              <a:t>Desktop</a:t>
            </a:r>
            <a:r>
              <a:rPr lang="en-US" dirty="0"/>
              <a:t> application?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</a:rPr>
              <a:t>Mobile</a:t>
            </a:r>
            <a:r>
              <a:rPr lang="en-US" dirty="0"/>
              <a:t> application?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43FEE-3E07-D193-7F10-CE270A9E8C20}"/>
              </a:ext>
            </a:extLst>
          </p:cNvPr>
          <p:cNvSpPr txBox="1"/>
          <p:nvPr/>
        </p:nvSpPr>
        <p:spPr>
          <a:xfrm>
            <a:off x="381000" y="914400"/>
            <a:ext cx="8458200" cy="270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805"/>
              </a:spcAft>
            </a:pPr>
            <a:r>
              <a:rPr lang="vi-V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vi-V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vi-V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vi-V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vi-VN" sz="2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is used exclusively to loop through elements in an array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endParaRPr lang="vi-VN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kern="1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kern="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vi-VN" kern="1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cars</a:t>
            </a:r>
            <a:r>
              <a:rPr lang="vi-VN" kern="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{"</a:t>
            </a:r>
            <a:r>
              <a:rPr lang="vi-VN" kern="1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Volvo</a:t>
            </a:r>
            <a:r>
              <a:rPr lang="vi-VN" kern="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", "BMW", "</a:t>
            </a:r>
            <a:r>
              <a:rPr lang="vi-VN" kern="1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Ford</a:t>
            </a:r>
            <a:r>
              <a:rPr lang="vi-VN" kern="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vi-VN" kern="1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Mazda</a:t>
            </a:r>
            <a:r>
              <a:rPr lang="vi-VN" kern="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kern="1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vi-VN" kern="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vi-VN" kern="1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kern="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 : </a:t>
            </a:r>
            <a:r>
              <a:rPr lang="vi-VN" kern="1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cars</a:t>
            </a:r>
            <a:r>
              <a:rPr lang="vi-VN" kern="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kern="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kern="1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vi-VN" kern="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6350" marR="0" indent="-63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kern="1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vi-V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726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43FEE-3E07-D193-7F10-CE270A9E8C20}"/>
              </a:ext>
            </a:extLst>
          </p:cNvPr>
          <p:cNvSpPr txBox="1"/>
          <p:nvPr/>
        </p:nvSpPr>
        <p:spPr>
          <a:xfrm>
            <a:off x="381000" y="914400"/>
            <a:ext cx="8458200" cy="4962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805"/>
              </a:spcAft>
            </a:pPr>
            <a:r>
              <a:rPr lang="vi-VN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do... </a:t>
            </a:r>
            <a:r>
              <a:rPr lang="vi-VN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vi-VN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loop</a:t>
            </a:r>
            <a:r>
              <a:rPr lang="vi-VN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do ... while loop is similar to a while loop, except that, do ... while loop is guaranteed to execute at least one time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vi-VN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MyFirstProgram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vi-VN" sz="1600" kern="10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{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471035" indent="0" algn="l">
              <a:lnSpc>
                <a:spcPct val="99000"/>
              </a:lnSpc>
              <a:spcBef>
                <a:spcPts val="0"/>
              </a:spcBef>
              <a:spcAft>
                <a:spcPts val="1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 = 0, sum = 0;     	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542790" indent="0" algn="l">
              <a:lnSpc>
                <a:spcPct val="99000"/>
              </a:lnSpc>
              <a:spcBef>
                <a:spcPts val="0"/>
              </a:spcBef>
              <a:spcAft>
                <a:spcPts val="1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		sum 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sum 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i;       		i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} 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(i 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6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6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6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"sum = "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6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sum);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 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6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63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43FEE-3E07-D193-7F10-CE270A9E8C20}"/>
              </a:ext>
            </a:extLst>
          </p:cNvPr>
          <p:cNvSpPr txBox="1"/>
          <p:nvPr/>
        </p:nvSpPr>
        <p:spPr>
          <a:xfrm>
            <a:off x="381000" y="914400"/>
            <a:ext cx="8458200" cy="5723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805"/>
              </a:spcAft>
            </a:pPr>
            <a:r>
              <a:rPr lang="vi-VN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Break</a:t>
            </a:r>
            <a:r>
              <a:rPr lang="vi-VN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</a:t>
            </a:r>
            <a:r>
              <a:rPr lang="vi-VN" sz="24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Continue</a:t>
            </a:r>
            <a:endParaRPr lang="en-US" sz="2400" b="1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805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statement can also be used to jump out of a loop.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sz="16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vi-V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(int i = 0; i &lt; 10; i++) {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 (i == 4) {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break;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System.out.println(i);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vi-VN" sz="1600" i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continue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statement breaks one iteration (in the loop), if a specified condition occurs, and continues with the next iteration in the loop.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endParaRPr 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(int i = 0; i &lt; 10; i++) {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 (i == 4) {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continue;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System.out.println(i);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vi-V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07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Conditional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43FEE-3E07-D193-7F10-CE270A9E8C20}"/>
              </a:ext>
            </a:extLst>
          </p:cNvPr>
          <p:cNvSpPr txBox="1"/>
          <p:nvPr/>
        </p:nvSpPr>
        <p:spPr>
          <a:xfrm>
            <a:off x="381000" y="914400"/>
            <a:ext cx="8458200" cy="3369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be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tested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along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be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determined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be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optionally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be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determined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be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conditional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statements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672465" lvl="0" indent="-342900" algn="l" fontAlgn="base">
              <a:lnSpc>
                <a:spcPct val="107000"/>
              </a:lnSpc>
              <a:spcBef>
                <a:spcPts val="0"/>
              </a:spcBef>
              <a:spcAft>
                <a:spcPts val="94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vi-VN" sz="1800" u="none" strike="noStrike" kern="100" dirty="0" err="1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vi-VN" sz="1800" u="none" strike="noStrike" kern="100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vi-VN" sz="1800" u="none" strike="noStrike" kern="100" dirty="0" err="1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(*)</a:t>
            </a:r>
          </a:p>
          <a:p>
            <a:pPr marL="342900" marR="672465" lvl="0" indent="-342900" algn="l" fontAlgn="base">
              <a:lnSpc>
                <a:spcPct val="107000"/>
              </a:lnSpc>
              <a:spcBef>
                <a:spcPts val="0"/>
              </a:spcBef>
              <a:spcAft>
                <a:spcPts val="94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vi-VN" sz="1800" u="none" strike="noStrike" kern="100" dirty="0" err="1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vi-VN" sz="1800" u="none" strike="noStrike" kern="100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... </a:t>
            </a:r>
            <a:r>
              <a:rPr lang="vi-VN" sz="1800" u="none" strike="noStrike" kern="100" dirty="0" err="1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(*)</a:t>
            </a:r>
          </a:p>
          <a:p>
            <a:pPr marL="342900" marR="672465" lvl="0" indent="-342900" algn="l" fontAlgn="base">
              <a:lnSpc>
                <a:spcPct val="103000"/>
              </a:lnSpc>
              <a:spcBef>
                <a:spcPts val="0"/>
              </a:spcBef>
              <a:spcAft>
                <a:spcPts val="6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vi-VN" sz="1800" u="none" strike="noStrike" kern="100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? ...: ...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endParaRPr lang="vi-VN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673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Conditional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43FEE-3E07-D193-7F10-CE270A9E8C20}"/>
              </a:ext>
            </a:extLst>
          </p:cNvPr>
          <p:cNvSpPr txBox="1"/>
          <p:nvPr/>
        </p:nvSpPr>
        <p:spPr>
          <a:xfrm>
            <a:off x="381000" y="914400"/>
            <a:ext cx="8458200" cy="3900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MyFirstProgram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vi-VN" sz="1400" kern="10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260215" indent="0" algn="l">
              <a:lnSpc>
                <a:spcPct val="99000"/>
              </a:lnSpc>
              <a:spcBef>
                <a:spcPts val="0"/>
              </a:spcBef>
              <a:spcAft>
                <a:spcPts val="5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{    </a:t>
            </a:r>
          </a:p>
          <a:p>
            <a:pPr marL="0" marR="4260215" indent="0" algn="l">
              <a:lnSpc>
                <a:spcPct val="99000"/>
              </a:lnSpc>
              <a:spcBef>
                <a:spcPts val="0"/>
              </a:spcBef>
              <a:spcAft>
                <a:spcPts val="5"/>
              </a:spcAft>
            </a:pPr>
            <a:r>
              <a:rPr lang="vi-VN" sz="1400" kern="100" dirty="0">
                <a:solidFill>
                  <a:srgbClr val="24292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y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4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           	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(x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vi-VN" sz="14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&gt;= </a:t>
            </a:r>
            <a:r>
              <a:rPr lang="vi-VN" sz="14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{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  	 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4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4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vi-VN" sz="14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5588635" indent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}     </a:t>
            </a:r>
          </a:p>
          <a:p>
            <a:pPr marL="0" marR="5588635" indent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{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		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4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4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4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4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vi-VN" sz="14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}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4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 </a:t>
            </a:r>
            <a:endParaRPr lang="vi-V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4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vi-VN" sz="10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80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Conditional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43FEE-3E07-D193-7F10-CE270A9E8C20}"/>
              </a:ext>
            </a:extLst>
          </p:cNvPr>
          <p:cNvSpPr txBox="1"/>
          <p:nvPr/>
        </p:nvSpPr>
        <p:spPr>
          <a:xfrm>
            <a:off x="381000" y="914400"/>
            <a:ext cx="8458200" cy="405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MyFirstProgram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findMax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{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(a </a:t>
            </a:r>
            <a:r>
              <a:rPr lang="vi-VN" sz="18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b)</a:t>
            </a:r>
            <a:r>
              <a:rPr lang="vi-VN" sz="18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vi-VN" sz="18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b;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008370" indent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 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6F42C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vi-VN" sz="1800" kern="100" dirty="0" err="1">
                <a:solidFill>
                  <a:srgbClr val="E3620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{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vi-VN" sz="18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y </a:t>
            </a:r>
            <a:r>
              <a:rPr lang="vi-VN" sz="18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>
                <a:solidFill>
                  <a:srgbClr val="005CC5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vi-VN" sz="1800" kern="100" dirty="0" err="1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vi-VN" sz="18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vi-VN" sz="1800" kern="100" dirty="0">
                <a:solidFill>
                  <a:srgbClr val="032F62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>
                <a:solidFill>
                  <a:srgbClr val="D73A49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1800" kern="100" dirty="0" err="1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findMax</a:t>
            </a: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(x, y));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kern="1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 </a:t>
            </a:r>
            <a:endParaRPr lang="vi-V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vi-VN" sz="1800" dirty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vi-VN" sz="10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13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43FEE-3E07-D193-7F10-CE270A9E8C20}"/>
              </a:ext>
            </a:extLst>
          </p:cNvPr>
          <p:cNvSpPr txBox="1"/>
          <p:nvPr/>
        </p:nvSpPr>
        <p:spPr>
          <a:xfrm>
            <a:off x="381000" y="914400"/>
            <a:ext cx="8458200" cy="3222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marR="26670" indent="-34290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  <a:buAutoNum type="arabicPeriod"/>
            </a:pP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vi-V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ID.</a:t>
            </a:r>
          </a:p>
          <a:p>
            <a:pPr marL="346075" marR="26670" indent="-34290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  <a:buAutoNum type="arabicPeriod"/>
            </a:pPr>
            <a:r>
              <a:rPr lang="en-US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function to convert the temperature from Fahrenheit to Celsius and a function to convert the temperature from Celsius to Fahrenheit. 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6075" marR="26670" indent="-34290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  <a:buAutoNum type="arabicPeriod"/>
            </a:pPr>
            <a:endParaRPr lang="vi-V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marR="2667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175" marR="2667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digits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vi-V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vi-V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6075" marR="26670" indent="-34290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  <a:buAutoNum type="arabicPeriod"/>
            </a:pPr>
            <a:endParaRPr lang="vi-V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endParaRPr lang="vi-VN" sz="10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751C7-949A-F733-1D65-0373CC10F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06606"/>
            <a:ext cx="67913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81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Arrays, </a:t>
            </a:r>
            <a:r>
              <a:rPr lang="en-US" dirty="0" err="1"/>
              <a:t>ArrayList</a:t>
            </a:r>
            <a:r>
              <a:rPr lang="en-US" dirty="0"/>
              <a:t> and String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279940D-DA41-1BC8-86B0-F350E8398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495800"/>
          </a:xfrm>
        </p:spPr>
        <p:txBody>
          <a:bodyPr/>
          <a:lstStyle/>
          <a:p>
            <a:pPr eaLnBrk="1" hangingPunct="1"/>
            <a:r>
              <a:rPr lang="en-US"/>
              <a:t>Arrays</a:t>
            </a:r>
          </a:p>
          <a:p>
            <a:pPr lvl="1" eaLnBrk="1" hangingPunct="1"/>
            <a:r>
              <a:rPr lang="en-US"/>
              <a:t>Define an array.</a:t>
            </a:r>
          </a:p>
          <a:p>
            <a:pPr lvl="1" eaLnBrk="1" hangingPunct="1"/>
            <a:r>
              <a:rPr lang="en-US"/>
              <a:t>Explain single - dimension  array</a:t>
            </a:r>
          </a:p>
          <a:p>
            <a:pPr lvl="1" eaLnBrk="1" hangingPunct="1"/>
            <a:r>
              <a:rPr lang="en-US"/>
              <a:t>Describe two – dimension array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String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Other String class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9250"/>
            <a:ext cx="31908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#1 - Array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 to Arrays</a:t>
            </a:r>
            <a:br>
              <a:rPr lang="en-US"/>
            </a:br>
            <a:endParaRPr lang="en-US"/>
          </a:p>
          <a:p>
            <a:r>
              <a:rPr lang="en-US"/>
              <a:t>Array declaration</a:t>
            </a:r>
          </a:p>
          <a:p>
            <a:endParaRPr lang="en-US"/>
          </a:p>
          <a:p>
            <a:r>
              <a:rPr lang="en-US"/>
              <a:t>Initializing Array Elements</a:t>
            </a:r>
          </a:p>
          <a:p>
            <a:endParaRPr lang="en-US"/>
          </a:p>
          <a:p>
            <a:r>
              <a:rPr lang="en-US"/>
              <a:t>Accessing Array Elements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Desktop Application</a:t>
            </a:r>
            <a:br>
              <a:rPr lang="en-US"/>
            </a:br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62600" cy="990600"/>
          </a:xfrm>
        </p:spPr>
        <p:txBody>
          <a:bodyPr/>
          <a:lstStyle/>
          <a:p>
            <a:pPr eaLnBrk="1" hangingPunct="1"/>
            <a:r>
              <a:rPr lang="en-US"/>
              <a:t>What is Desktop Application</a:t>
            </a:r>
            <a:br>
              <a:rPr lang="en-US"/>
            </a:br>
            <a:r>
              <a:rPr lang="en-US"/>
              <a:t>and How to create?</a:t>
            </a:r>
          </a:p>
        </p:txBody>
      </p:sp>
      <p:grpSp>
        <p:nvGrpSpPr>
          <p:cNvPr id="9220" name="Group 10"/>
          <p:cNvGrpSpPr>
            <a:grpSpLocks/>
          </p:cNvGrpSpPr>
          <p:nvPr/>
        </p:nvGrpSpPr>
        <p:grpSpPr bwMode="auto">
          <a:xfrm>
            <a:off x="1392238" y="1143000"/>
            <a:ext cx="7148512" cy="5416550"/>
            <a:chOff x="877" y="506"/>
            <a:chExt cx="4503" cy="3412"/>
          </a:xfrm>
        </p:grpSpPr>
        <p:pic>
          <p:nvPicPr>
            <p:cNvPr id="922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488"/>
              <a:ext cx="221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" y="506"/>
              <a:ext cx="1335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688"/>
              <a:ext cx="1687" cy="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2426"/>
              <a:ext cx="1976" cy="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do we need an array?</a:t>
            </a:r>
          </a:p>
        </p:txBody>
      </p:sp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6000"/>
            <a:ext cx="14478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Arrays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30725"/>
          </a:xfrm>
        </p:spPr>
        <p:txBody>
          <a:bodyPr/>
          <a:lstStyle/>
          <a:p>
            <a:pPr eaLnBrk="1" hangingPunct="1"/>
            <a:r>
              <a:rPr lang="en-US"/>
              <a:t>Special data store that can hold several items of a single data type in contiguous memory location.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the elements within an array must belong to the same data type.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Arrays are zero indexed</a:t>
            </a:r>
          </a:p>
          <a:p>
            <a:pPr lvl="1" eaLnBrk="1" hangingPunct="1"/>
            <a:r>
              <a:rPr lang="en-US"/>
              <a:t>An array with n elements is indexed from 0 to n-1.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 i="1"/>
              <a:t>Array in Java is Object</a:t>
            </a:r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676400"/>
            <a:ext cx="1752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declaration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172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Content Placeholder 5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092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Declaring an array variable does </a:t>
            </a:r>
            <a:r>
              <a:rPr lang="en-GB" u="sng"/>
              <a:t>not</a:t>
            </a:r>
            <a:r>
              <a:rPr lang="en-GB"/>
              <a:t> create an array!</a:t>
            </a:r>
          </a:p>
          <a:p>
            <a:pPr lvl="1">
              <a:lnSpc>
                <a:spcPct val="90000"/>
              </a:lnSpc>
            </a:pPr>
            <a:r>
              <a:rPr lang="en-GB"/>
              <a:t>You must use </a:t>
            </a:r>
            <a:r>
              <a:rPr lang="en-GB" b="1"/>
              <a:t>new</a:t>
            </a:r>
            <a:r>
              <a:rPr lang="en-GB"/>
              <a:t> to explicitly create the array instance</a:t>
            </a:r>
            <a:endParaRPr lang="en-GB" b="1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The default value of numeric array elements are set to zero, and reference elements are set to null. </a:t>
            </a:r>
          </a:p>
          <a:p>
            <a:endParaRPr lang="en-US"/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533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dimension</a:t>
            </a:r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r>
              <a:rPr lang="en-GB"/>
              <a:t>The number of indexes associated with each element</a:t>
            </a:r>
            <a:endParaRPr lang="en-US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60638"/>
            <a:ext cx="7162800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Initializing Array Elements</a:t>
            </a:r>
            <a:endParaRPr lang="en-US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/>
              <a:t>The elements of an array can be explicitly initialized</a:t>
            </a:r>
          </a:p>
          <a:p>
            <a:pPr lvl="1"/>
            <a:r>
              <a:rPr lang="en-US"/>
              <a:t>You can use a convenient shorthand</a:t>
            </a:r>
          </a:p>
          <a:p>
            <a:endParaRPr lang="en-US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09875"/>
            <a:ext cx="64389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Accessing Array Elements</a:t>
            </a:r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r>
              <a:rPr lang="en-GB"/>
              <a:t>Supply an integer index for each dimension</a:t>
            </a:r>
          </a:p>
          <a:p>
            <a:pPr lvl="1"/>
            <a:r>
              <a:rPr lang="en-GB"/>
              <a:t>Indexes are zero-based</a:t>
            </a:r>
            <a:endParaRPr lang="en-US"/>
          </a:p>
          <a:p>
            <a:endParaRPr lang="en-US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743200"/>
            <a:ext cx="6953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Arrays</a:t>
            </a:r>
            <a:br>
              <a:rPr lang="en-US"/>
            </a:br>
            <a:endParaRPr 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Single - Dimensional Arrays</a:t>
            </a:r>
          </a:p>
          <a:p>
            <a:endParaRPr lang="da-DK"/>
          </a:p>
          <a:p>
            <a:r>
              <a:rPr lang="da-DK"/>
              <a:t>Multi - Dimensional Arrays (</a:t>
            </a:r>
            <a:r>
              <a:rPr lang="en-US"/>
              <a:t>matrix, arrays of arrays</a:t>
            </a:r>
            <a:r>
              <a:rPr lang="da-DK"/>
              <a:t>)</a:t>
            </a:r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Single-Dimensional Arrays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1143000"/>
          </a:xfrm>
        </p:spPr>
        <p:txBody>
          <a:bodyPr/>
          <a:lstStyle/>
          <a:p>
            <a:pPr eaLnBrk="1" hangingPunct="1"/>
            <a:r>
              <a:rPr lang="en-US"/>
              <a:t>Have only one dimension and is visually represented as having several row but a single column of data.</a:t>
            </a:r>
          </a:p>
        </p:txBody>
      </p:sp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47800"/>
            <a:ext cx="1752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4475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Working with </a:t>
            </a:r>
            <a:r>
              <a:rPr lang="da-DK"/>
              <a:t>Single-Dimensional Arrays</a:t>
            </a:r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/>
            <a:r>
              <a:rPr lang="en-US" dirty="0"/>
              <a:t>Store elements :</a:t>
            </a:r>
          </a:p>
          <a:p>
            <a:pPr lvl="1" eaLnBrk="1" hangingPunct="1"/>
            <a:r>
              <a:rPr lang="en-US" dirty="0"/>
              <a:t>Initialize individual array elements</a:t>
            </a:r>
          </a:p>
          <a:p>
            <a:pPr lvl="1" eaLnBrk="1" hangingPunct="1"/>
            <a:r>
              <a:rPr lang="en-US" dirty="0"/>
              <a:t>Use Loop to initialize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Access elements:</a:t>
            </a:r>
          </a:p>
          <a:p>
            <a:pPr lvl="1" eaLnBrk="1" hangingPunct="1"/>
            <a:r>
              <a:rPr lang="en-US" dirty="0"/>
              <a:t>Using Loop</a:t>
            </a:r>
          </a:p>
          <a:p>
            <a:pPr lvl="1" eaLnBrk="1" hangingPunct="1"/>
            <a:r>
              <a:rPr lang="en-US" dirty="0"/>
              <a:t>“</a:t>
            </a:r>
            <a:r>
              <a:rPr lang="en-US" dirty="0" err="1"/>
              <a:t>for..each</a:t>
            </a:r>
            <a:r>
              <a:rPr lang="en-US" dirty="0"/>
              <a:t>”  loop (JDK 1.5)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lum bright="-4000"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0"/>
            <a:ext cx="48164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Working with </a:t>
            </a:r>
            <a:r>
              <a:rPr lang="da-DK"/>
              <a:t>Single-Dimensional Arrays</a:t>
            </a:r>
            <a:endParaRPr lang="en-US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2100"/>
            <a:ext cx="62007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779228"/>
            <a:ext cx="32194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Microsoft Solutions </a:t>
            </a:r>
            <a:br>
              <a:rPr lang="en-US" dirty="0"/>
            </a:br>
            <a:r>
              <a:rPr lang="en-US" sz="2000" dirty="0"/>
              <a:t>for Development Desktop Application</a:t>
            </a:r>
            <a:endParaRPr lang="en-US" sz="1800" i="1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Tools: </a:t>
            </a:r>
          </a:p>
          <a:p>
            <a:pPr lvl="1" eaLnBrk="1" hangingPunct="1"/>
            <a:r>
              <a:rPr lang="en-US" dirty="0"/>
              <a:t>Visual Studio.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Programming language:</a:t>
            </a:r>
          </a:p>
          <a:p>
            <a:pPr lvl="1" eaLnBrk="1" hangingPunct="1"/>
            <a:r>
              <a:rPr lang="en-US" dirty="0"/>
              <a:t>Visual Basic (VB), Visual C++, C#.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Runtime environment</a:t>
            </a:r>
          </a:p>
          <a:p>
            <a:pPr lvl="1" eaLnBrk="1" hangingPunct="1"/>
            <a:r>
              <a:rPr lang="en-US" dirty="0"/>
              <a:t>Windows Only.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Multidimensional Arrays, </a:t>
            </a:r>
            <a:r>
              <a:rPr lang="da-DK" sz="2000" i="1"/>
              <a:t>(</a:t>
            </a:r>
            <a:r>
              <a:rPr lang="en-US" sz="2000" i="1"/>
              <a:t>matrix, arrays of arrays</a:t>
            </a:r>
            <a:r>
              <a:rPr lang="da-DK" sz="2000" i="1"/>
              <a:t>)</a:t>
            </a:r>
            <a:br>
              <a:rPr lang="da-DK" sz="2000" i="1"/>
            </a:b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r>
              <a:rPr lang="en-US"/>
              <a:t>&lt;data type&gt; [ ] [ ] &lt;array name&gt; = </a:t>
            </a:r>
            <a:r>
              <a:rPr lang="en-US">
                <a:solidFill>
                  <a:srgbClr val="003366"/>
                </a:solidFill>
              </a:rPr>
              <a:t>new</a:t>
            </a:r>
            <a:r>
              <a:rPr lang="en-US"/>
              <a:t> &lt;data type&gt; [ </a:t>
            </a:r>
            <a:r>
              <a:rPr lang="vi-VN"/>
              <a:t>rows</a:t>
            </a:r>
            <a:r>
              <a:rPr lang="en-US"/>
              <a:t>][</a:t>
            </a:r>
            <a:r>
              <a:rPr lang="vi-VN"/>
              <a:t>cols</a:t>
            </a:r>
            <a:r>
              <a:rPr lang="en-US"/>
              <a:t>]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3F0F3D-576B-05E9-E9AF-C1BAF761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271" y1="41944" x2="49271" y2="41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0"/>
            <a:ext cx="9144000" cy="3810000"/>
          </a:xfrm>
          <a:prstGeom prst="rect">
            <a:avLst/>
          </a:prstGeom>
        </p:spPr>
      </p:pic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39F1CF99-70EB-0C11-457C-99AD2466E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857"/>
            <a:ext cx="7772400" cy="370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4F209-EEE7-5839-52A7-ED049C51AEBC}"/>
              </a:ext>
            </a:extLst>
          </p:cNvPr>
          <p:cNvSpPr txBox="1"/>
          <p:nvPr/>
        </p:nvSpPr>
        <p:spPr>
          <a:xfrm rot="10800000" flipH="1" flipV="1">
            <a:off x="762000" y="2468562"/>
            <a:ext cx="354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 num[3][4] = new int [3][4]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</a:t>
            </a:r>
            <a:r>
              <a:rPr lang="da-DK"/>
              <a:t>Multidimensional Arrays</a:t>
            </a:r>
            <a:r>
              <a:rPr lang="en-US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6172200" cy="498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85800"/>
            <a:ext cx="3060700" cy="167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–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Java </a:t>
            </a:r>
            <a:r>
              <a:rPr lang="en-US" b="1" dirty="0" err="1"/>
              <a:t>ArrayList</a:t>
            </a:r>
            <a:r>
              <a:rPr lang="en-US" dirty="0"/>
              <a:t> class uses a </a:t>
            </a:r>
            <a:r>
              <a:rPr lang="en-US" i="1" dirty="0"/>
              <a:t>dynamic array</a:t>
            </a:r>
            <a:r>
              <a:rPr lang="en-US" dirty="0"/>
              <a:t> for storing the elements. It is like an array, but there is </a:t>
            </a:r>
            <a:r>
              <a:rPr lang="en-US" i="1" dirty="0"/>
              <a:t>no size limit</a:t>
            </a:r>
            <a:r>
              <a:rPr lang="en-US" dirty="0"/>
              <a:t>. We can add or remove elements anytime. So, it is much more flexible than the traditional array. It is found in the </a:t>
            </a:r>
            <a:r>
              <a:rPr lang="en-US" i="1" dirty="0" err="1"/>
              <a:t>java.util</a:t>
            </a:r>
            <a:r>
              <a:rPr lang="en-US" dirty="0"/>
              <a:t> package. It is like the Vector in C++.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Constructors of </a:t>
            </a:r>
            <a:r>
              <a:rPr lang="en-US" dirty="0" err="1"/>
              <a:t>ArrayList</a:t>
            </a:r>
            <a:endParaRPr lang="en-US" b="0" dirty="0"/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76808CB5-5368-DD72-D36A-3743D9A3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94119"/>
            <a:ext cx="5524500" cy="2649481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–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Methods of </a:t>
            </a:r>
            <a:r>
              <a:rPr lang="en-US" dirty="0" err="1"/>
              <a:t>ArrayList</a:t>
            </a:r>
            <a:endParaRPr lang="en-US" b="0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D8FF9D4F-201F-80E2-6B38-3634A550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92382"/>
            <a:ext cx="7467599" cy="44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83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–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Methods of </a:t>
            </a:r>
            <a:r>
              <a:rPr lang="en-US" dirty="0" err="1"/>
              <a:t>ArrayList</a:t>
            </a:r>
            <a:r>
              <a:rPr lang="en-US" dirty="0"/>
              <a:t> (</a:t>
            </a:r>
            <a:r>
              <a:rPr lang="en-US" dirty="0" err="1"/>
              <a:t>conts</a:t>
            </a:r>
            <a:r>
              <a:rPr lang="en-US" dirty="0"/>
              <a:t>)</a:t>
            </a:r>
            <a:endParaRPr lang="en-US" b="0" dirty="0"/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520D5706-38A7-D3D4-7525-EED47C548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74444"/>
            <a:ext cx="7831636" cy="45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262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–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Methods of </a:t>
            </a:r>
            <a:r>
              <a:rPr lang="en-US" dirty="0" err="1"/>
              <a:t>ArrayList</a:t>
            </a:r>
            <a:r>
              <a:rPr lang="en-US" dirty="0"/>
              <a:t> (</a:t>
            </a:r>
            <a:r>
              <a:rPr lang="en-US" dirty="0" err="1"/>
              <a:t>conts</a:t>
            </a:r>
            <a:r>
              <a:rPr lang="en-US" dirty="0"/>
              <a:t>)</a:t>
            </a:r>
            <a:endParaRPr lang="en-US" b="0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A89DE943-D331-4240-D338-E4AB4519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452842"/>
            <a:ext cx="7581900" cy="45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92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–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b="0" dirty="0"/>
              <a:t>import </a:t>
            </a:r>
            <a:r>
              <a:rPr lang="en-US" b="0" dirty="0" err="1"/>
              <a:t>java.util</a:t>
            </a:r>
            <a:r>
              <a:rPr lang="en-US" b="0" dirty="0"/>
              <a:t>.*;  </a:t>
            </a:r>
          </a:p>
          <a:p>
            <a:pPr marL="0" indent="0">
              <a:buNone/>
            </a:pPr>
            <a:r>
              <a:rPr lang="en-US" b="0" dirty="0"/>
              <a:t> public class ArrayListExample1{  </a:t>
            </a:r>
          </a:p>
          <a:p>
            <a:pPr marL="0" indent="0">
              <a:buNone/>
            </a:pPr>
            <a:r>
              <a:rPr lang="en-US" b="0" dirty="0"/>
              <a:t>      public static void main(String </a:t>
            </a:r>
            <a:r>
              <a:rPr lang="en-US" b="0" dirty="0" err="1"/>
              <a:t>args</a:t>
            </a:r>
            <a:r>
              <a:rPr lang="en-US" b="0" dirty="0"/>
              <a:t>[]){  </a:t>
            </a:r>
          </a:p>
          <a:p>
            <a:pPr marL="0" indent="0">
              <a:buNone/>
            </a:pPr>
            <a:r>
              <a:rPr lang="en-US" b="0" dirty="0"/>
              <a:t>         </a:t>
            </a:r>
            <a:r>
              <a:rPr lang="en-US" b="0" dirty="0" err="1"/>
              <a:t>ArrayList</a:t>
            </a:r>
            <a:r>
              <a:rPr lang="en-US" b="0" dirty="0"/>
              <a:t>&lt;String&gt; list=new </a:t>
            </a:r>
            <a:r>
              <a:rPr lang="en-US" b="0" dirty="0" err="1"/>
              <a:t>ArrayList</a:t>
            </a:r>
            <a:r>
              <a:rPr lang="en-US" b="0" dirty="0"/>
              <a:t>&lt;String&gt;();//Creating </a:t>
            </a:r>
            <a:r>
              <a:rPr lang="en-US" b="0" dirty="0" err="1"/>
              <a:t>arraylist</a:t>
            </a:r>
            <a:r>
              <a:rPr lang="en-US" b="0" dirty="0"/>
              <a:t>    </a:t>
            </a:r>
          </a:p>
          <a:p>
            <a:pPr marL="0" indent="0">
              <a:buNone/>
            </a:pPr>
            <a:r>
              <a:rPr lang="en-US" b="0" dirty="0"/>
              <a:t>          </a:t>
            </a:r>
            <a:r>
              <a:rPr lang="en-US" b="0" dirty="0" err="1"/>
              <a:t>list.add</a:t>
            </a:r>
            <a:r>
              <a:rPr lang="en-US" b="0" dirty="0"/>
              <a:t>("Mango");//Adding object in </a:t>
            </a:r>
            <a:r>
              <a:rPr lang="en-US" b="0" dirty="0" err="1"/>
              <a:t>arraylist</a:t>
            </a:r>
            <a:r>
              <a:rPr lang="en-US" b="0" dirty="0"/>
              <a:t>    </a:t>
            </a:r>
          </a:p>
          <a:p>
            <a:pPr marL="0" indent="0">
              <a:buNone/>
            </a:pPr>
            <a:r>
              <a:rPr lang="en-US" b="0" dirty="0"/>
              <a:t>          </a:t>
            </a:r>
            <a:r>
              <a:rPr lang="en-US" b="0" dirty="0" err="1"/>
              <a:t>list.add</a:t>
            </a:r>
            <a:r>
              <a:rPr lang="en-US" b="0" dirty="0"/>
              <a:t>("Apple");    </a:t>
            </a:r>
          </a:p>
          <a:p>
            <a:pPr marL="0" indent="0">
              <a:buNone/>
            </a:pPr>
            <a:r>
              <a:rPr lang="en-US" b="0" dirty="0"/>
              <a:t>          </a:t>
            </a:r>
            <a:r>
              <a:rPr lang="en-US" b="0" dirty="0" err="1"/>
              <a:t>list.add</a:t>
            </a:r>
            <a:r>
              <a:rPr lang="en-US" b="0" dirty="0"/>
              <a:t>("Banana");    </a:t>
            </a:r>
          </a:p>
          <a:p>
            <a:pPr marL="0" indent="0">
              <a:buNone/>
            </a:pPr>
            <a:r>
              <a:rPr lang="en-US" b="0" dirty="0"/>
              <a:t>           </a:t>
            </a:r>
            <a:r>
              <a:rPr lang="en-US" b="0" dirty="0" err="1"/>
              <a:t>list.add</a:t>
            </a:r>
            <a:r>
              <a:rPr lang="en-US" b="0" dirty="0"/>
              <a:t>("Grapes");    </a:t>
            </a:r>
          </a:p>
          <a:p>
            <a:pPr marL="0" indent="0">
              <a:buNone/>
            </a:pPr>
            <a:r>
              <a:rPr lang="en-US" b="0" dirty="0"/>
              <a:t>      //Printing the </a:t>
            </a:r>
            <a:r>
              <a:rPr lang="en-US" b="0" dirty="0" err="1"/>
              <a:t>arraylist</a:t>
            </a:r>
            <a:r>
              <a:rPr lang="en-US" b="0" dirty="0"/>
              <a:t> object   </a:t>
            </a:r>
          </a:p>
          <a:p>
            <a:pPr marL="0" indent="0">
              <a:buNone/>
            </a:pPr>
            <a:r>
              <a:rPr lang="en-US" b="0" dirty="0"/>
              <a:t>           </a:t>
            </a:r>
            <a:r>
              <a:rPr lang="en-US" b="0" dirty="0" err="1"/>
              <a:t>System.out.println</a:t>
            </a:r>
            <a:r>
              <a:rPr lang="en-US" b="0" dirty="0"/>
              <a:t>(list);  </a:t>
            </a:r>
          </a:p>
          <a:p>
            <a:pPr marL="0" indent="0">
              <a:buNone/>
            </a:pPr>
            <a:r>
              <a:rPr lang="en-US" b="0" dirty="0"/>
              <a:t> }  </a:t>
            </a:r>
          </a:p>
          <a:p>
            <a:pPr marL="0" indent="0">
              <a:buNone/>
            </a:pPr>
            <a:r>
              <a:rPr lang="en-US" b="0" dirty="0"/>
              <a:t>}  </a:t>
            </a:r>
          </a:p>
          <a:p>
            <a:pPr marL="0" indent="0" algn="just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466646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–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Example: using For-each loop</a:t>
            </a:r>
          </a:p>
          <a:p>
            <a:pPr marL="0" indent="0">
              <a:buNone/>
            </a:pPr>
            <a:r>
              <a:rPr lang="en-US" sz="2000" b="0" dirty="0"/>
              <a:t>import </a:t>
            </a:r>
            <a:r>
              <a:rPr lang="en-US" sz="2000" b="0" dirty="0" err="1"/>
              <a:t>java.util</a:t>
            </a:r>
            <a:r>
              <a:rPr lang="en-US" sz="2000" b="0" dirty="0"/>
              <a:t>.*;  </a:t>
            </a:r>
          </a:p>
          <a:p>
            <a:pPr marL="0" indent="0">
              <a:buNone/>
            </a:pPr>
            <a:r>
              <a:rPr lang="en-US" sz="2000" b="0" dirty="0"/>
              <a:t>public class ArrayListExample3{  </a:t>
            </a:r>
          </a:p>
          <a:p>
            <a:pPr marL="0" indent="0">
              <a:buNone/>
            </a:pPr>
            <a:r>
              <a:rPr lang="en-US" sz="2000" b="0" dirty="0"/>
              <a:t>       public static void main(String </a:t>
            </a:r>
            <a:r>
              <a:rPr lang="en-US" sz="2000" b="0" dirty="0" err="1"/>
              <a:t>args</a:t>
            </a:r>
            <a:r>
              <a:rPr lang="en-US" sz="2000" b="0" dirty="0"/>
              <a:t>[]){  </a:t>
            </a:r>
          </a:p>
          <a:p>
            <a:pPr marL="0" indent="0">
              <a:buNone/>
            </a:pPr>
            <a:r>
              <a:rPr lang="en-US" sz="2000" b="0" dirty="0"/>
              <a:t>       </a:t>
            </a:r>
            <a:r>
              <a:rPr lang="en-US" sz="2000" b="0" dirty="0" err="1"/>
              <a:t>ArrayList</a:t>
            </a:r>
            <a:r>
              <a:rPr lang="en-US" sz="2000" b="0" dirty="0"/>
              <a:t>&lt;String&gt; list=new </a:t>
            </a:r>
            <a:r>
              <a:rPr lang="en-US" sz="2000" b="0" dirty="0" err="1"/>
              <a:t>ArrayList</a:t>
            </a:r>
            <a:r>
              <a:rPr lang="en-US" sz="2000" b="0" dirty="0"/>
              <a:t>&lt;String&gt;();</a:t>
            </a:r>
          </a:p>
          <a:p>
            <a:pPr marL="0" indent="0">
              <a:buNone/>
            </a:pPr>
            <a:r>
              <a:rPr lang="en-US" sz="2000" b="0" dirty="0"/>
              <a:t>       </a:t>
            </a:r>
            <a:r>
              <a:rPr lang="en-US" sz="2000" b="0" dirty="0" err="1"/>
              <a:t>list.add</a:t>
            </a:r>
            <a:r>
              <a:rPr lang="en-US" sz="2000" b="0" dirty="0"/>
              <a:t>("Mango");  </a:t>
            </a:r>
          </a:p>
          <a:p>
            <a:pPr marL="0" indent="0">
              <a:buNone/>
            </a:pPr>
            <a:r>
              <a:rPr lang="en-US" sz="2000" b="0" dirty="0"/>
              <a:t>       </a:t>
            </a:r>
            <a:r>
              <a:rPr lang="en-US" sz="2000" b="0" dirty="0" err="1"/>
              <a:t>list.add</a:t>
            </a:r>
            <a:r>
              <a:rPr lang="en-US" sz="2000" b="0" dirty="0"/>
              <a:t>("Apple");    </a:t>
            </a:r>
          </a:p>
          <a:p>
            <a:pPr marL="0" indent="0">
              <a:buNone/>
            </a:pPr>
            <a:r>
              <a:rPr lang="en-US" sz="2000" b="0" dirty="0"/>
              <a:t>       </a:t>
            </a:r>
            <a:r>
              <a:rPr lang="en-US" sz="2000" b="0" dirty="0" err="1"/>
              <a:t>list.add</a:t>
            </a:r>
            <a:r>
              <a:rPr lang="en-US" sz="2000" b="0" dirty="0"/>
              <a:t>("Banana");    </a:t>
            </a:r>
          </a:p>
          <a:p>
            <a:pPr marL="0" indent="0">
              <a:buNone/>
            </a:pPr>
            <a:r>
              <a:rPr lang="en-US" sz="2000" b="0" dirty="0"/>
              <a:t>       </a:t>
            </a:r>
            <a:r>
              <a:rPr lang="en-US" sz="2000" b="0" dirty="0" err="1"/>
              <a:t>list.add</a:t>
            </a:r>
            <a:r>
              <a:rPr lang="en-US" sz="2000" b="0" dirty="0"/>
              <a:t>("Grapes");    </a:t>
            </a:r>
          </a:p>
          <a:p>
            <a:pPr marL="0" indent="0">
              <a:buNone/>
            </a:pPr>
            <a:r>
              <a:rPr lang="en-US" sz="2000" b="0" dirty="0"/>
              <a:t>        </a:t>
            </a:r>
            <a:r>
              <a:rPr lang="en-US" sz="2000" dirty="0"/>
              <a:t>for(String </a:t>
            </a:r>
            <a:r>
              <a:rPr lang="en-US" sz="2000" dirty="0" err="1"/>
              <a:t>fruit:list</a:t>
            </a:r>
            <a:r>
              <a:rPr lang="en-US" sz="2000" dirty="0"/>
              <a:t>) </a:t>
            </a:r>
            <a:r>
              <a:rPr lang="en-US" sz="2000" b="0" dirty="0"/>
              <a:t>   </a:t>
            </a:r>
          </a:p>
          <a:p>
            <a:pPr marL="0" indent="0">
              <a:buNone/>
            </a:pPr>
            <a:r>
              <a:rPr lang="en-US" sz="2000" b="0" dirty="0"/>
              <a:t>           </a:t>
            </a:r>
            <a:r>
              <a:rPr lang="en-US" sz="2000" b="0" dirty="0" err="1"/>
              <a:t>System.out.println</a:t>
            </a:r>
            <a:r>
              <a:rPr lang="en-US" sz="2000" b="0" dirty="0"/>
              <a:t>(fruit);    </a:t>
            </a:r>
          </a:p>
          <a:p>
            <a:pPr marL="0" indent="0">
              <a:buNone/>
            </a:pPr>
            <a:r>
              <a:rPr lang="en-US" sz="2000" b="0" dirty="0"/>
              <a:t> }  </a:t>
            </a:r>
          </a:p>
          <a:p>
            <a:pPr marL="0" indent="0">
              <a:buNone/>
            </a:pPr>
            <a:r>
              <a:rPr lang="en-US" sz="2000" b="0" dirty="0"/>
              <a:t>}</a:t>
            </a:r>
            <a:r>
              <a:rPr lang="en-US" sz="2000" dirty="0"/>
              <a:t>  </a:t>
            </a:r>
          </a:p>
          <a:p>
            <a:pPr marL="0" indent="0" algn="just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272411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#3 - String class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 String</a:t>
            </a:r>
          </a:p>
          <a:p>
            <a:endParaRPr lang="en-US"/>
          </a:p>
          <a:p>
            <a:r>
              <a:rPr lang="en-US"/>
              <a:t>Methods of String class</a:t>
            </a:r>
          </a:p>
          <a:p>
            <a:endParaRPr lang="en-US"/>
          </a:p>
          <a:p>
            <a:r>
              <a:rPr lang="en-US"/>
              <a:t>Describe String array and its use</a:t>
            </a:r>
          </a:p>
          <a:p>
            <a:endParaRPr lang="en-US"/>
          </a:p>
          <a:p>
            <a:r>
              <a:rPr lang="en-US"/>
              <a:t>Describe command line arguments in Java and its use</a:t>
            </a:r>
          </a:p>
        </p:txBody>
      </p:sp>
    </p:spTree>
    <p:extLst>
      <p:ext uri="{BB962C8B-B14F-4D97-AF65-F5344CB8AC3E}">
        <p14:creationId xmlns:p14="http://schemas.microsoft.com/office/powerpoint/2010/main" val="27103830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 class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String class represents character strings.</a:t>
            </a:r>
          </a:p>
          <a:p>
            <a:pPr marL="0" indent="0" eaLnBrk="1" hangingPunct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String</a:t>
            </a:r>
            <a:r>
              <a:rPr lang="en-US" dirty="0"/>
              <a:t> str=“</a:t>
            </a:r>
            <a:r>
              <a:rPr lang="en-US" dirty="0" err="1"/>
              <a:t>AbcD</a:t>
            </a:r>
            <a:r>
              <a:rPr lang="en-US" dirty="0"/>
              <a:t> EfGh123@”;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Strings are constant</a:t>
            </a:r>
          </a:p>
          <a:p>
            <a:pPr lvl="1" eaLnBrk="1" hangingPunct="1"/>
            <a:r>
              <a:rPr lang="en-US" dirty="0"/>
              <a:t>Values cannot be changed after they are created.</a:t>
            </a:r>
          </a:p>
          <a:p>
            <a:pPr lvl="1" eaLnBrk="1" hangingPunct="1"/>
            <a:r>
              <a:rPr lang="en-US" dirty="0"/>
              <a:t>String str=“ABC”;</a:t>
            </a:r>
          </a:p>
          <a:p>
            <a:pPr marL="344487" lvl="1" indent="0" eaLnBrk="1" hangingPunct="1">
              <a:buNone/>
            </a:pPr>
            <a:r>
              <a:rPr lang="en-US" dirty="0"/>
              <a:t>               str=“</a:t>
            </a:r>
            <a:r>
              <a:rPr lang="en-US" dirty="0" err="1"/>
              <a:t>efd</a:t>
            </a:r>
            <a:r>
              <a:rPr lang="en-US" dirty="0"/>
              <a:t>”;      </a:t>
            </a:r>
            <a:r>
              <a:rPr lang="en-US" sz="1800" dirty="0"/>
              <a:t>//it creates another new string “</a:t>
            </a:r>
            <a:r>
              <a:rPr lang="en-US" sz="1800" dirty="0" err="1"/>
              <a:t>efd</a:t>
            </a:r>
            <a:r>
              <a:rPr lang="en-US" sz="1800" dirty="0"/>
              <a:t>” in memory.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String objects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 (</a:t>
            </a:r>
            <a:r>
              <a:rPr lang="en-US" sz="1600" dirty="0"/>
              <a:t>unmodifiable or unchangeable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they can be shared across different threads.</a:t>
            </a:r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How to build Desktop Application using Microsoft solutions?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Build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Package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Setup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/>
              <a:t>Run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Easy, quick and cheap...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For fixing bug or updating, customers only need </a:t>
            </a:r>
            <a:r>
              <a:rPr lang="en-US" i="1" dirty="0">
                <a:solidFill>
                  <a:schemeClr val="tx2"/>
                </a:solidFill>
              </a:rPr>
              <a:t>service pack</a:t>
            </a:r>
            <a:r>
              <a:rPr lang="en-US" i="1" dirty="0"/>
              <a:t>.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 class</a:t>
            </a:r>
          </a:p>
        </p:txBody>
      </p:sp>
      <p:pic>
        <p:nvPicPr>
          <p:cNvPr id="3" name="Content Placeholder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38C3B22A-8E29-4B46-C0B4-4CE72D469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5" y="1600200"/>
            <a:ext cx="8337755" cy="4038600"/>
          </a:xfrm>
        </p:spPr>
      </p:pic>
    </p:spTree>
    <p:extLst>
      <p:ext uri="{BB962C8B-B14F-4D97-AF65-F5344CB8AC3E}">
        <p14:creationId xmlns:p14="http://schemas.microsoft.com/office/powerpoint/2010/main" val="29536788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Create a String Object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295400"/>
            <a:ext cx="77533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of String class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447800"/>
            <a:ext cx="84947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Using String class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7499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3429000"/>
            <a:ext cx="27384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convert other data type to String object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4105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String Arrays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638016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447800"/>
            <a:ext cx="2441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0FC6-6CEF-2EA7-68FF-95284F00A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43FEE-3E07-D193-7F10-CE270A9E8C20}"/>
              </a:ext>
            </a:extLst>
          </p:cNvPr>
          <p:cNvSpPr txBox="1"/>
          <p:nvPr/>
        </p:nvSpPr>
        <p:spPr>
          <a:xfrm>
            <a:off x="381000" y="914400"/>
            <a:ext cx="8458200" cy="3382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fontAlgn="base">
              <a:lnSpc>
                <a:spcPct val="107000"/>
              </a:lnSpc>
              <a:spcBef>
                <a:spcPts val="0"/>
              </a:spcBef>
              <a:spcAft>
                <a:spcPts val="101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to count how many prime number in an array.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07000"/>
              </a:lnSpc>
              <a:spcBef>
                <a:spcPts val="0"/>
              </a:spcBef>
              <a:spcAft>
                <a:spcPts val="101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vi-V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to: </a:t>
            </a:r>
          </a:p>
          <a:p>
            <a:pPr marL="742950" marR="0" lvl="1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97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Return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the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first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last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except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the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middle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(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Ex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Van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→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</a:p>
          <a:p>
            <a:pPr marL="742950" marR="0" lvl="1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86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Return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the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middle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(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Ex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Thi Thu Thao → Thi Thu) </a:t>
            </a:r>
          </a:p>
          <a:p>
            <a:pPr marL="742950" marR="0" lvl="1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86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Capitalize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the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full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(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Ex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van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→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Van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</a:p>
          <a:p>
            <a:pPr marL="742950" marR="0" lvl="1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86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Uppercase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all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vowels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lowercase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all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consonants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(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Ex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Van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→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chIEn</a:t>
            </a:r>
            <a:r>
              <a:rPr lang="vi-V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endParaRPr lang="vi-V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26670" indent="-6350" algn="just">
              <a:lnSpc>
                <a:spcPct val="129000"/>
              </a:lnSpc>
              <a:spcBef>
                <a:spcPts val="0"/>
              </a:spcBef>
              <a:spcAft>
                <a:spcPts val="590"/>
              </a:spcAft>
            </a:pPr>
            <a:endParaRPr lang="vi-VN" sz="10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805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/>
              <a:t>E-Book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/>
              <a:t>Java Programming, 8th Edition Joyce </a:t>
            </a:r>
            <a:r>
              <a:rPr lang="en-US" dirty="0" err="1"/>
              <a:t>Farrel</a:t>
            </a:r>
            <a:endParaRPr lang="en-US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/>
              <a:t>JDK Document 1.8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/>
              <a:t>Java Tutorial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dirty="0"/>
              <a:t>Java Tutorial Example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/>
              <a:t>Website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300" dirty="0">
                <a:hlinkClick r:id="rId2"/>
              </a:rPr>
              <a:t>http://www.oracle.com/technetwork/articles/javase/jdk-netbeans-jsp-142931.html</a:t>
            </a:r>
            <a:endParaRPr lang="en-US" sz="23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ttp://2.bp.blogspot.com/-0g37IcljoGw/UuegvNH8rCI/AAAAAAAAROI/9cMSc3YtFEI/s1600/java-ora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71600"/>
            <a:ext cx="5286375" cy="267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That’s about all for today!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3810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Java architecture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Java “</a:t>
            </a:r>
            <a:r>
              <a:rPr lang="en-US" dirty="0" err="1">
                <a:solidFill>
                  <a:srgbClr val="0000FF"/>
                </a:solidFill>
              </a:rPr>
              <a:t>bytecode</a:t>
            </a:r>
            <a:r>
              <a:rPr lang="en-US" dirty="0"/>
              <a:t>”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JVM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J2SE, JRE  &amp; JDK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Java is Object-Oriented Programming language.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What exactly do you learn in Java and how to learn Java?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685800" y="563880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00CC"/>
                </a:solidFill>
              </a:rPr>
              <a:t>Thank you all for your attention and patient !</a:t>
            </a:r>
          </a:p>
        </p:txBody>
      </p:sp>
      <p:pic>
        <p:nvPicPr>
          <p:cNvPr id="47109" name="Picture 6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1790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dirty="0"/>
              <a:t>WAIT </a:t>
            </a:r>
            <a:r>
              <a:rPr lang="en-US" i="1"/>
              <a:t>A MINUTE!!</a:t>
            </a:r>
            <a:endParaRPr lang="en-US" i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WE USE TO PRACTICE IN THIS COUSE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JDK:   17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IDE: APACHE NETBEAN 17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  <a:sym typeface="Wingdings" pitchFamily="2" charset="2"/>
              </a:rPr>
              <a:t> Software folder in Moodle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8467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congnkppttemp</Template>
  <TotalTime>10139</TotalTime>
  <Words>4606</Words>
  <Application>Microsoft Office PowerPoint</Application>
  <PresentationFormat>On-screen Show (4:3)</PresentationFormat>
  <Paragraphs>849</Paragraphs>
  <Slides>99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11" baseType="lpstr">
      <vt:lpstr>Arial</vt:lpstr>
      <vt:lpstr>Calibri</vt:lpstr>
      <vt:lpstr>Consolas</vt:lpstr>
      <vt:lpstr>Courier New</vt:lpstr>
      <vt:lpstr>euclid_circular_a</vt:lpstr>
      <vt:lpstr>Garamond</vt:lpstr>
      <vt:lpstr>Segoe UI</vt:lpstr>
      <vt:lpstr>Times New Roman</vt:lpstr>
      <vt:lpstr>Verdana</vt:lpstr>
      <vt:lpstr>Wingdings</vt:lpstr>
      <vt:lpstr>Wingdings 2</vt:lpstr>
      <vt:lpstr>Edge</vt:lpstr>
      <vt:lpstr>PowerPoint Presentation</vt:lpstr>
      <vt:lpstr>Introduction to JAVA</vt:lpstr>
      <vt:lpstr>Module Objectives</vt:lpstr>
      <vt:lpstr>Programming Review</vt:lpstr>
      <vt:lpstr>and there is a problem…</vt:lpstr>
      <vt:lpstr>Do you know, use or build:</vt:lpstr>
      <vt:lpstr>Desktop Application </vt:lpstr>
      <vt:lpstr>Microsoft Solutions  for Development Desktop Application</vt:lpstr>
      <vt:lpstr>How to build Desktop Application using Microsoft solutions?</vt:lpstr>
      <vt:lpstr>but there is a problem..</vt:lpstr>
      <vt:lpstr>If customers using other OS than Windows...</vt:lpstr>
      <vt:lpstr>Sun Microsystems Solutions  Oracle acquired Sun Microsystems in 2010</vt:lpstr>
      <vt:lpstr>JAVA, Solution of Sun Microsystems</vt:lpstr>
      <vt:lpstr>What is Java?</vt:lpstr>
      <vt:lpstr>Java architecture</vt:lpstr>
      <vt:lpstr>How Java program work?</vt:lpstr>
      <vt:lpstr>What is the Java Virtual Machine?</vt:lpstr>
      <vt:lpstr>JVM and Java “bytecode”</vt:lpstr>
      <vt:lpstr>So, What is JVM?</vt:lpstr>
      <vt:lpstr>How JVM work? </vt:lpstr>
      <vt:lpstr>That’s why Bill Gates isn’t in love with Java!</vt:lpstr>
      <vt:lpstr>How to run Java Program?</vt:lpstr>
      <vt:lpstr>Java Runtime Environment (JRE)</vt:lpstr>
      <vt:lpstr>How to build Java programs?</vt:lpstr>
      <vt:lpstr>To create Java program</vt:lpstr>
      <vt:lpstr>How about compile, test or debug Java programs? </vt:lpstr>
      <vt:lpstr>Java Programming Environment</vt:lpstr>
      <vt:lpstr>Here we are now, J2SE</vt:lpstr>
      <vt:lpstr>Tools under J2SE (JDK)</vt:lpstr>
      <vt:lpstr>Visual Development Tools</vt:lpstr>
      <vt:lpstr>Programming with Java, what exactly do you have to learn?</vt:lpstr>
      <vt:lpstr>Learn Java as Programming Language </vt:lpstr>
      <vt:lpstr>Java Programming Language features</vt:lpstr>
      <vt:lpstr>Learn Java Class Libraries (Java APIs)</vt:lpstr>
      <vt:lpstr>Java class library (J2SE)</vt:lpstr>
      <vt:lpstr>That’s it!</vt:lpstr>
      <vt:lpstr>#3 – Setup java development environment</vt:lpstr>
      <vt:lpstr>Setup java development environment</vt:lpstr>
      <vt:lpstr>A Simple Java Program</vt:lpstr>
      <vt:lpstr>Compile Java Program</vt:lpstr>
      <vt:lpstr>Execute Java Program</vt:lpstr>
      <vt:lpstr>Java Identifiers </vt:lpstr>
      <vt:lpstr>Comments in Java </vt:lpstr>
      <vt:lpstr>Data Types </vt:lpstr>
      <vt:lpstr>Basic Operators </vt:lpstr>
      <vt:lpstr>Basic Operators </vt:lpstr>
      <vt:lpstr>Basic Operators </vt:lpstr>
      <vt:lpstr>Basic Operators </vt:lpstr>
      <vt:lpstr>Basic Operators </vt:lpstr>
      <vt:lpstr>Text Output </vt:lpstr>
      <vt:lpstr>Text Output </vt:lpstr>
      <vt:lpstr>Text Output </vt:lpstr>
      <vt:lpstr>Text Input from Keyboard </vt:lpstr>
      <vt:lpstr>Text Input from Keyboard </vt:lpstr>
      <vt:lpstr>Java Methods</vt:lpstr>
      <vt:lpstr>Java Methods</vt:lpstr>
      <vt:lpstr>Loop Control </vt:lpstr>
      <vt:lpstr>Loop Control </vt:lpstr>
      <vt:lpstr>Loop Control </vt:lpstr>
      <vt:lpstr>Loop Control </vt:lpstr>
      <vt:lpstr>Loop Control </vt:lpstr>
      <vt:lpstr>Loop Control </vt:lpstr>
      <vt:lpstr>Conditional Statements </vt:lpstr>
      <vt:lpstr>Conditional Statements </vt:lpstr>
      <vt:lpstr>Conditional Statements </vt:lpstr>
      <vt:lpstr>Exercises </vt:lpstr>
      <vt:lpstr>Arrays, ArrayList and String</vt:lpstr>
      <vt:lpstr>Module Objective</vt:lpstr>
      <vt:lpstr>#1 - Array</vt:lpstr>
      <vt:lpstr>Why do we need an array?</vt:lpstr>
      <vt:lpstr>Introduction to Arrays</vt:lpstr>
      <vt:lpstr>Array declaration</vt:lpstr>
      <vt:lpstr>Array dimension</vt:lpstr>
      <vt:lpstr>Initializing Array Elements</vt:lpstr>
      <vt:lpstr>Accessing Array Elements</vt:lpstr>
      <vt:lpstr>Types of Arrays </vt:lpstr>
      <vt:lpstr>Single-Dimensional Arrays</vt:lpstr>
      <vt:lpstr>Working with Single-Dimensional Arrays</vt:lpstr>
      <vt:lpstr>Example of Working with Single-Dimensional Arrays</vt:lpstr>
      <vt:lpstr>Multidimensional Arrays, (matrix, arrays of arrays) </vt:lpstr>
      <vt:lpstr>Working with Multidimensional Arrays </vt:lpstr>
      <vt:lpstr>#2 – ArrayList</vt:lpstr>
      <vt:lpstr>#2 – ArrayList</vt:lpstr>
      <vt:lpstr>#2 – ArrayList</vt:lpstr>
      <vt:lpstr>#2 – ArrayList</vt:lpstr>
      <vt:lpstr>#2 – ArrayList</vt:lpstr>
      <vt:lpstr>#2 – ArrayList</vt:lpstr>
      <vt:lpstr>#3 - String class</vt:lpstr>
      <vt:lpstr>String class</vt:lpstr>
      <vt:lpstr>String class</vt:lpstr>
      <vt:lpstr>Create a String Object</vt:lpstr>
      <vt:lpstr>Methods of String class</vt:lpstr>
      <vt:lpstr>Example of Using String class</vt:lpstr>
      <vt:lpstr>To convert other data type to String object</vt:lpstr>
      <vt:lpstr>String Arrays</vt:lpstr>
      <vt:lpstr>Exercises </vt:lpstr>
      <vt:lpstr>References</vt:lpstr>
      <vt:lpstr>That’s about all for today!</vt:lpstr>
      <vt:lpstr>WAIT A MINUTE!!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ThanhDaiMacW10</dc:creator>
  <cp:lastModifiedBy>Trần Văn Tài</cp:lastModifiedBy>
  <cp:revision>377</cp:revision>
  <dcterms:created xsi:type="dcterms:W3CDTF">2006-08-16T00:00:00Z</dcterms:created>
  <dcterms:modified xsi:type="dcterms:W3CDTF">2024-01-04T08:14:12Z</dcterms:modified>
</cp:coreProperties>
</file>