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1"/>
  </p:notesMasterIdLst>
  <p:sldIdLst>
    <p:sldId id="289" r:id="rId2"/>
    <p:sldId id="348" r:id="rId3"/>
    <p:sldId id="366" r:id="rId4"/>
    <p:sldId id="351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376" r:id="rId14"/>
    <p:sldId id="300" r:id="rId15"/>
    <p:sldId id="298" r:id="rId16"/>
    <p:sldId id="303" r:id="rId17"/>
    <p:sldId id="304" r:id="rId18"/>
    <p:sldId id="305" r:id="rId19"/>
    <p:sldId id="377" r:id="rId20"/>
    <p:sldId id="378" r:id="rId21"/>
    <p:sldId id="379" r:id="rId22"/>
    <p:sldId id="324" r:id="rId23"/>
    <p:sldId id="325" r:id="rId24"/>
    <p:sldId id="326" r:id="rId25"/>
    <p:sldId id="327" r:id="rId26"/>
    <p:sldId id="336" r:id="rId27"/>
    <p:sldId id="352" r:id="rId28"/>
    <p:sldId id="349" r:id="rId29"/>
    <p:sldId id="355" r:id="rId30"/>
    <p:sldId id="362" r:id="rId31"/>
    <p:sldId id="363" r:id="rId32"/>
    <p:sldId id="353" r:id="rId33"/>
    <p:sldId id="350" r:id="rId34"/>
    <p:sldId id="354" r:id="rId35"/>
    <p:sldId id="364" r:id="rId36"/>
    <p:sldId id="356" r:id="rId37"/>
    <p:sldId id="359" r:id="rId38"/>
    <p:sldId id="360" r:id="rId39"/>
    <p:sldId id="361" r:id="rId40"/>
    <p:sldId id="365" r:id="rId41"/>
    <p:sldId id="335" r:id="rId42"/>
    <p:sldId id="380" r:id="rId43"/>
    <p:sldId id="381" r:id="rId44"/>
    <p:sldId id="382" r:id="rId45"/>
    <p:sldId id="383" r:id="rId46"/>
    <p:sldId id="368" r:id="rId47"/>
    <p:sldId id="369" r:id="rId48"/>
    <p:sldId id="329" r:id="rId49"/>
    <p:sldId id="367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D9"/>
    <a:srgbClr val="FF0000"/>
    <a:srgbClr val="FF0066"/>
    <a:srgbClr val="FFFFCC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 autoAdjust="0"/>
    <p:restoredTop sz="96023" autoAdjust="0"/>
  </p:normalViewPr>
  <p:slideViewPr>
    <p:cSldViewPr>
      <p:cViewPr varScale="1">
        <p:scale>
          <a:sx n="106" d="100"/>
          <a:sy n="106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78FC6F-0387-47F3-9990-440014B8C060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939277-C191-4FF4-B18E-4A5736FE8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9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939277-C191-4FF4-B18E-4A5736FE883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939277-C191-4FF4-B18E-4A5736FE88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F7295-D8E4-43F6-9705-089C976326BB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93E5-381B-4634-BFDF-638A824AC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" name="Picture 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5FD0F-DE48-F95B-26A0-DA8A89244F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248400"/>
            <a:ext cx="1656225" cy="4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7BB93-7614-49BE-9F89-4EB9B6619750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A8BEB-DB08-45A6-A2E3-994763603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2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EC9AC-F84E-466C-B417-87B924380931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EB793-38A5-4170-B8BC-2B4B610A8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52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97BF-231E-4C48-BC18-ECFA36EA6FA9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658C-F38F-4FEB-B8ED-634C280B2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6F58A580-01B4-09DA-BB7D-E9A664953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400"/>
            <a:ext cx="1656225" cy="4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CA601-4005-4A47-8BD9-1F6EF3192C6E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44E4-CAFC-4D4F-B837-BF344EA08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6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3D68-DF17-48A3-AA64-9240E614D3FC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2438C-9DD5-438F-8017-225A4C6F8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2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21FE1-4AEE-43AF-A66F-07740AAB2F63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77E74-5323-43A4-BCAA-74E756C7B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4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8BEF1-DA99-46CA-9F54-51849EA5B5D3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D8F11-4A69-408A-8DB6-D3BFB9382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6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7F5B-483C-45E2-9E12-70DE9AA628AB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E3B9D-3871-4229-8815-D9B77F445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6CE30-BCDF-410A-AA9C-B256C1229CD6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48C63-A5B3-4178-8A3F-006128690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0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2A44-6766-41A2-86EB-9B6180DDF753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9B7C-3EC8-4E1D-8A62-7D7B666F7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0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EE65069F-00E8-46C2-99F4-69FA3D91D662}" type="datetimeFigureOut">
              <a:rPr lang="en-US"/>
              <a:pPr>
                <a:defRPr/>
              </a:pPr>
              <a:t>4/14/2023</a:t>
            </a:fld>
            <a:endParaRPr lang="en-US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F3FB9C9E-692D-4DC7-BA2C-15448F71A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9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fw04-build_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946275"/>
            <a:ext cx="26543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cs typeface="Arial" charset="0"/>
              </a:rPr>
              <a:t>Introduction to JAVA</a:t>
            </a:r>
            <a:endParaRPr lang="en-US" sz="240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Object-Oriented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Never Forget, Please!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Your program is made of </a:t>
            </a:r>
            <a:r>
              <a:rPr lang="en-US" dirty="0">
                <a:solidFill>
                  <a:srgbClr val="0000CC"/>
                </a:solidFill>
              </a:rPr>
              <a:t>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object carries out a small set of related tasks.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Objects interact by sending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Since the first object can’t do the task, it asks the second object to carry out the task.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/>
              <a:t>sending message = calling method</a:t>
            </a:r>
          </a:p>
          <a:p>
            <a:pPr lvl="1" eaLnBrk="1" hangingPunct="1">
              <a:lnSpc>
                <a:spcPct val="90000"/>
              </a:lnSpc>
            </a:pPr>
            <a:endParaRPr lang="en-US" sz="21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Vocabulary of OOP - </a:t>
            </a:r>
            <a:r>
              <a:rPr lang="en-US" i="1" dirty="0"/>
              <a:t>Class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10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template or blueprint from which objects are actually made.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All code that you write in Java is inside a </a:t>
            </a:r>
            <a:r>
              <a:rPr lang="en-US" i="1" dirty="0">
                <a:solidFill>
                  <a:srgbClr val="0000FF"/>
                </a:solidFill>
              </a:rPr>
              <a:t>class</a:t>
            </a:r>
            <a:r>
              <a:rPr lang="en-US" i="1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1200" i="1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Classes can be built by extending other classes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 you </a:t>
            </a:r>
            <a:r>
              <a:rPr lang="en-US" dirty="0">
                <a:solidFill>
                  <a:srgbClr val="0000FF"/>
                </a:solidFill>
              </a:rPr>
              <a:t>construct an object</a:t>
            </a:r>
            <a:r>
              <a:rPr lang="en-US" dirty="0"/>
              <a:t> from a class, you are said to have created an </a:t>
            </a:r>
            <a:r>
              <a:rPr lang="en-US" dirty="0">
                <a:solidFill>
                  <a:srgbClr val="0000CC"/>
                </a:solidFill>
              </a:rPr>
              <a:t>instance</a:t>
            </a:r>
            <a:r>
              <a:rPr lang="en-US" dirty="0"/>
              <a:t> of the class.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8400" y="1828800"/>
            <a:ext cx="2438400" cy="4038600"/>
            <a:chOff x="6248400" y="2286000"/>
            <a:chExt cx="2571750" cy="4495800"/>
          </a:xfrm>
        </p:grpSpPr>
        <p:pic>
          <p:nvPicPr>
            <p:cNvPr id="12293" name="Picture 3" descr="khuon_trung_thu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286000"/>
              <a:ext cx="22098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4" descr="8f4e58dcc03597434d01a2ce36cb528d-qt_00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4495800"/>
              <a:ext cx="104775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6" descr="8f4e58dcc03597434d01a2ce36cb528d-qt_00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495800"/>
              <a:ext cx="104775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7" descr="8f4e58dcc03597434d01a2ce36cb528d-qt_00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5638800"/>
              <a:ext cx="104775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Vocabulary of OOP – </a:t>
            </a:r>
            <a:r>
              <a:rPr lang="en-US" i="1" dirty="0"/>
              <a:t>Object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instance</a:t>
            </a:r>
            <a:r>
              <a:rPr lang="en-US" dirty="0"/>
              <a:t> of a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object has behaviors defined by the methods that you can call.</a:t>
            </a:r>
          </a:p>
          <a:p>
            <a:pPr lvl="1" eaLnBrk="1" hangingPunct="1"/>
            <a:r>
              <a:rPr lang="en-US" dirty="0"/>
              <a:t>What can you do with this object?</a:t>
            </a:r>
          </a:p>
          <a:p>
            <a:pPr lvl="1" eaLnBrk="1" hangingPunct="1"/>
            <a:r>
              <a:rPr lang="en-US" dirty="0"/>
              <a:t>What methods can you apply to it?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Class -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24800" cy="420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90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Tips for newcomer to OOP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400050" eaLnBrk="1" hangingPunct="1"/>
            <a:r>
              <a:rPr lang="en-US" dirty="0"/>
              <a:t>When building your application using Java platform, you are said “</a:t>
            </a:r>
            <a:r>
              <a:rPr lang="en-US" i="1" dirty="0"/>
              <a:t>develop an object-oriented application</a:t>
            </a:r>
            <a:r>
              <a:rPr lang="en-US" dirty="0"/>
              <a:t>”</a:t>
            </a:r>
          </a:p>
          <a:p>
            <a:pPr marL="400050" indent="-400050" eaLnBrk="1" hangingPunct="1"/>
            <a:endParaRPr lang="en-US" dirty="0"/>
          </a:p>
          <a:p>
            <a:pPr marL="400050" indent="-400050" eaLnBrk="1" hangingPunct="1"/>
            <a:r>
              <a:rPr lang="en-US" dirty="0"/>
              <a:t>Golden method.</a:t>
            </a:r>
          </a:p>
          <a:p>
            <a:pPr marL="725488" lvl="1" indent="-381000" eaLnBrk="1" hangingPunct="1">
              <a:buFont typeface="Wingdings" pitchFamily="2" charset="2"/>
              <a:buAutoNum type="arabicPeriod"/>
            </a:pPr>
            <a:r>
              <a:rPr lang="en-US" dirty="0"/>
              <a:t>Figure out all objects that made up your application.</a:t>
            </a:r>
          </a:p>
          <a:p>
            <a:pPr marL="725488" lvl="1" indent="-381000" eaLnBrk="1" hangingPunct="1">
              <a:buFont typeface="Wingdings" pitchFamily="2" charset="2"/>
              <a:buAutoNum type="arabicPeriod"/>
            </a:pPr>
            <a:r>
              <a:rPr lang="en-US" dirty="0"/>
              <a:t>With each object, define it. </a:t>
            </a:r>
          </a:p>
          <a:p>
            <a:pPr marL="1033463" lvl="2" indent="-361950" eaLnBrk="1" hangingPunct="1">
              <a:buFont typeface="Wingdings" pitchFamily="2" charset="2"/>
              <a:buAutoNum type="arabicPeriod"/>
            </a:pPr>
            <a:r>
              <a:rPr lang="en-US" dirty="0"/>
              <a:t>What Is it?</a:t>
            </a:r>
          </a:p>
          <a:p>
            <a:pPr marL="1033463" lvl="2" indent="-361950" eaLnBrk="1" hangingPunct="1">
              <a:buFont typeface="Wingdings" pitchFamily="2" charset="2"/>
              <a:buAutoNum type="arabicPeriod"/>
            </a:pPr>
            <a:r>
              <a:rPr lang="en-US" dirty="0"/>
              <a:t>What can it do? (what does it can do for me?)  </a:t>
            </a:r>
          </a:p>
          <a:p>
            <a:pPr marL="1033463" lvl="2" indent="-361950" eaLnBrk="1" hangingPunct="1">
              <a:buFont typeface="Wingdings" pitchFamily="2" charset="2"/>
              <a:buAutoNum type="arabicPeriod"/>
            </a:pPr>
            <a:r>
              <a:rPr lang="en-US" dirty="0"/>
              <a:t>What data does it need to know? </a:t>
            </a:r>
          </a:p>
          <a:p>
            <a:pPr marL="725488" lvl="1" indent="-381000" eaLnBrk="1" hangingPunct="1">
              <a:buFont typeface="Wingdings" pitchFamily="2" charset="2"/>
              <a:buAutoNum type="arabicPeriod"/>
            </a:pPr>
            <a:r>
              <a:rPr lang="en-US" dirty="0"/>
              <a:t>Represent each object by class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Your First Java Application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400050" eaLnBrk="1" hangingPunct="1">
              <a:lnSpc>
                <a:spcPct val="90000"/>
              </a:lnSpc>
            </a:pPr>
            <a:r>
              <a:rPr lang="en-US" sz="1900" dirty="0"/>
              <a:t>Write a java application to calculate area of a rectangle. </a:t>
            </a:r>
          </a:p>
          <a:p>
            <a:pPr marL="400050" indent="-400050" eaLnBrk="1" hangingPunct="1">
              <a:lnSpc>
                <a:spcPct val="90000"/>
              </a:lnSpc>
            </a:pPr>
            <a:endParaRPr lang="en-US" sz="1900" dirty="0"/>
          </a:p>
          <a:p>
            <a:pPr marL="400050" indent="-400050" eaLnBrk="1" hangingPunct="1">
              <a:lnSpc>
                <a:spcPct val="90000"/>
              </a:lnSpc>
            </a:pPr>
            <a:r>
              <a:rPr lang="en-US" sz="2000" dirty="0"/>
              <a:t>My application made of one objects called </a:t>
            </a:r>
            <a:r>
              <a:rPr lang="en-US" sz="2000" b="0" dirty="0"/>
              <a:t>Rectangle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900" dirty="0"/>
              <a:t>What is it?	 </a:t>
            </a:r>
          </a:p>
          <a:p>
            <a:pPr marL="1033463" lvl="2" indent="-3619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i="1" dirty="0"/>
              <a:t>It represent rectangle object like.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900" dirty="0"/>
              <a:t>What can it do?</a:t>
            </a:r>
          </a:p>
          <a:p>
            <a:pPr marL="1033463" lvl="2" indent="-3619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i="1" dirty="0"/>
              <a:t>It can calculate its area.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900" dirty="0"/>
              <a:t>What data does it need to know?</a:t>
            </a:r>
          </a:p>
          <a:p>
            <a:pPr marL="1033463" lvl="2" indent="-3619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i="1" dirty="0"/>
              <a:t>Two data: width and length</a:t>
            </a:r>
            <a:r>
              <a:rPr lang="en-US" sz="1800" dirty="0"/>
              <a:t>.</a:t>
            </a:r>
          </a:p>
          <a:p>
            <a:pPr marL="725488" lvl="1" indent="-381000" eaLnBrk="1" hangingPunct="1">
              <a:lnSpc>
                <a:spcPct val="90000"/>
              </a:lnSpc>
            </a:pPr>
            <a:endParaRPr lang="en-US" sz="1900" dirty="0"/>
          </a:p>
          <a:p>
            <a:pPr marL="400050" indent="-400050" eaLnBrk="1" hangingPunct="1">
              <a:lnSpc>
                <a:spcPct val="90000"/>
              </a:lnSpc>
            </a:pPr>
            <a:r>
              <a:rPr lang="en-US" sz="2000" dirty="0"/>
              <a:t>I will create two classes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900" dirty="0"/>
              <a:t>The class represent Rectangle object. </a:t>
            </a:r>
          </a:p>
          <a:p>
            <a:pPr marL="725488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900" dirty="0"/>
              <a:t>The class represent the Entry point for application execute.</a:t>
            </a:r>
          </a:p>
          <a:p>
            <a:pPr marL="1033463" lvl="2" indent="-3619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600" dirty="0"/>
              <a:t>This second class has a main method that tell JVM where to start.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Rectangle class </a:t>
            </a: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57325"/>
            <a:ext cx="25146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4958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RectangleDemo class	</a:t>
            </a:r>
            <a:r>
              <a:rPr lang="en-US" sz="2600" i="1"/>
              <a:t>(entry point class)</a:t>
            </a:r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10125"/>
            <a:ext cx="6172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100"/>
            <a:ext cx="6172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533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86000" y="1066800"/>
            <a:ext cx="6553200" cy="1752600"/>
            <a:chOff x="1440" y="672"/>
            <a:chExt cx="4128" cy="1104"/>
          </a:xfrm>
        </p:grpSpPr>
        <p:sp>
          <p:nvSpPr>
            <p:cNvPr id="18457" name="Text Box 14"/>
            <p:cNvSpPr txBox="1">
              <a:spLocks noChangeArrowheads="1"/>
            </p:cNvSpPr>
            <p:nvPr/>
          </p:nvSpPr>
          <p:spPr bwMode="auto">
            <a:xfrm>
              <a:off x="3504" y="720"/>
              <a:ext cx="2064" cy="1056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/>
                <a:t>Name of class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sz="1600" dirty="0"/>
                <a:t>Use Naming rules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sz="1600" dirty="0"/>
                <a:t>Always captain first letter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sz="1600" dirty="0"/>
                <a:t>Use Noun for naming</a:t>
              </a:r>
            </a:p>
          </p:txBody>
        </p:sp>
        <p:sp>
          <p:nvSpPr>
            <p:cNvPr id="18458" name="Rectangle 16"/>
            <p:cNvSpPr>
              <a:spLocks noChangeArrowheads="1"/>
            </p:cNvSpPr>
            <p:nvPr/>
          </p:nvSpPr>
          <p:spPr bwMode="auto">
            <a:xfrm>
              <a:off x="1440" y="672"/>
              <a:ext cx="960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9" name="AutoShape 18"/>
            <p:cNvCxnSpPr>
              <a:cxnSpLocks noChangeShapeType="1"/>
              <a:stCxn id="18458" idx="3"/>
              <a:endCxn id="18457" idx="1"/>
            </p:cNvCxnSpPr>
            <p:nvPr/>
          </p:nvCxnSpPr>
          <p:spPr bwMode="auto">
            <a:xfrm>
              <a:off x="2400" y="792"/>
              <a:ext cx="1104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3504" y="960"/>
              <a:ext cx="2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11188" y="1598613"/>
            <a:ext cx="8228012" cy="1373187"/>
            <a:chOff x="385" y="1007"/>
            <a:chExt cx="5183" cy="865"/>
          </a:xfrm>
        </p:grpSpPr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385" y="1007"/>
              <a:ext cx="2113" cy="38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3" name="Group 27"/>
            <p:cNvGrpSpPr>
              <a:grpSpLocks/>
            </p:cNvGrpSpPr>
            <p:nvPr/>
          </p:nvGrpSpPr>
          <p:grpSpPr bwMode="auto">
            <a:xfrm>
              <a:off x="3504" y="1056"/>
              <a:ext cx="2064" cy="816"/>
              <a:chOff x="3552" y="2688"/>
              <a:chExt cx="2064" cy="816"/>
            </a:xfrm>
          </p:grpSpPr>
          <p:sp>
            <p:nvSpPr>
              <p:cNvPr id="18455" name="Text Box 25"/>
              <p:cNvSpPr txBox="1">
                <a:spLocks noChangeArrowheads="1"/>
              </p:cNvSpPr>
              <p:nvPr/>
            </p:nvSpPr>
            <p:spPr bwMode="auto">
              <a:xfrm>
                <a:off x="3552" y="2688"/>
                <a:ext cx="2064" cy="816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b="1" dirty="0"/>
                  <a:t>Data member</a:t>
                </a:r>
              </a:p>
              <a:p>
                <a:pPr eaLnBrk="1" hangingPunct="1"/>
                <a:endParaRPr lang="en-US" b="1" dirty="0"/>
              </a:p>
              <a:p>
                <a:pPr eaLnBrk="1" hangingPunct="1">
                  <a:buFontTx/>
                  <a:buChar char="•"/>
                </a:pPr>
                <a:r>
                  <a:rPr lang="en-US" dirty="0"/>
                  <a:t>What data does it need to know?</a:t>
                </a:r>
              </a:p>
            </p:txBody>
          </p:sp>
          <p:sp>
            <p:nvSpPr>
              <p:cNvPr id="18456" name="Line 26"/>
              <p:cNvSpPr>
                <a:spLocks noChangeShapeType="1"/>
              </p:cNvSpPr>
              <p:nvPr/>
            </p:nvSpPr>
            <p:spPr bwMode="auto">
              <a:xfrm>
                <a:off x="3552" y="2957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54" name="AutoShape 28"/>
            <p:cNvCxnSpPr>
              <a:cxnSpLocks noChangeShapeType="1"/>
              <a:stCxn id="18452" idx="3"/>
              <a:endCxn id="18455" idx="1"/>
            </p:cNvCxnSpPr>
            <p:nvPr/>
          </p:nvCxnSpPr>
          <p:spPr bwMode="auto">
            <a:xfrm>
              <a:off x="2498" y="1200"/>
              <a:ext cx="1006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09600" y="2286000"/>
            <a:ext cx="8305800" cy="2895600"/>
            <a:chOff x="384" y="1440"/>
            <a:chExt cx="5232" cy="1824"/>
          </a:xfrm>
        </p:grpSpPr>
        <p:sp>
          <p:nvSpPr>
            <p:cNvPr id="18445" name="Rectangle 30"/>
            <p:cNvSpPr>
              <a:spLocks noChangeArrowheads="1"/>
            </p:cNvSpPr>
            <p:nvPr/>
          </p:nvSpPr>
          <p:spPr bwMode="auto">
            <a:xfrm>
              <a:off x="384" y="1488"/>
              <a:ext cx="3264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31"/>
            <p:cNvSpPr>
              <a:spLocks noChangeArrowheads="1"/>
            </p:cNvSpPr>
            <p:nvPr/>
          </p:nvSpPr>
          <p:spPr bwMode="auto">
            <a:xfrm>
              <a:off x="384" y="2352"/>
              <a:ext cx="3264" cy="81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7" name="Group 47"/>
            <p:cNvGrpSpPr>
              <a:grpSpLocks/>
            </p:cNvGrpSpPr>
            <p:nvPr/>
          </p:nvGrpSpPr>
          <p:grpSpPr bwMode="auto">
            <a:xfrm>
              <a:off x="4032" y="1440"/>
              <a:ext cx="1584" cy="1824"/>
              <a:chOff x="4032" y="1920"/>
              <a:chExt cx="1584" cy="1824"/>
            </a:xfrm>
          </p:grpSpPr>
          <p:sp>
            <p:nvSpPr>
              <p:cNvPr id="18450" name="Text Box 33"/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1584" cy="1824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b="1" dirty="0"/>
                  <a:t>Constructor</a:t>
                </a:r>
                <a:r>
                  <a:rPr lang="en-US" sz="2000" dirty="0"/>
                  <a:t> </a:t>
                </a:r>
              </a:p>
              <a:p>
                <a:pPr eaLnBrk="1" hangingPunct="1"/>
                <a:endParaRPr lang="en-US" sz="2000" dirty="0"/>
              </a:p>
              <a:p>
                <a:pPr eaLnBrk="1" hangingPunct="1">
                  <a:buFontTx/>
                  <a:buChar char="•"/>
                </a:pPr>
                <a:r>
                  <a:rPr lang="en-US" dirty="0"/>
                  <a:t>Define the way to instance object</a:t>
                </a:r>
              </a:p>
              <a:p>
                <a:pPr eaLnBrk="1" hangingPunct="1">
                  <a:buFontTx/>
                  <a:buChar char="•"/>
                </a:pPr>
                <a:endParaRPr lang="en-US" dirty="0"/>
              </a:p>
              <a:p>
                <a:pPr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en-US" sz="1600" dirty="0"/>
                  <a:t>Same name as the class name</a:t>
                </a:r>
              </a:p>
              <a:p>
                <a:pPr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en-US" sz="1600" dirty="0"/>
                  <a:t>Like function in C but have </a:t>
                </a:r>
                <a:r>
                  <a:rPr lang="en-US" sz="1600" b="1" i="1" dirty="0"/>
                  <a:t>no return value</a:t>
                </a:r>
              </a:p>
            </p:txBody>
          </p:sp>
          <p:sp>
            <p:nvSpPr>
              <p:cNvPr id="18451" name="Line 34"/>
              <p:cNvSpPr>
                <a:spLocks noChangeShapeType="1"/>
              </p:cNvSpPr>
              <p:nvPr/>
            </p:nvSpPr>
            <p:spPr bwMode="auto">
              <a:xfrm>
                <a:off x="4032" y="220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48" name="AutoShape 35"/>
            <p:cNvCxnSpPr>
              <a:cxnSpLocks noChangeShapeType="1"/>
              <a:stCxn id="18445" idx="3"/>
              <a:endCxn id="18450" idx="1"/>
            </p:cNvCxnSpPr>
            <p:nvPr/>
          </p:nvCxnSpPr>
          <p:spPr bwMode="auto">
            <a:xfrm>
              <a:off x="3648" y="1872"/>
              <a:ext cx="384" cy="4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36"/>
            <p:cNvCxnSpPr>
              <a:cxnSpLocks noChangeShapeType="1"/>
              <a:stCxn id="18446" idx="3"/>
              <a:endCxn id="18450" idx="1"/>
            </p:cNvCxnSpPr>
            <p:nvPr/>
          </p:nvCxnSpPr>
          <p:spPr bwMode="auto">
            <a:xfrm flipV="1">
              <a:off x="3648" y="2352"/>
              <a:ext cx="384" cy="4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3400" y="4038600"/>
            <a:ext cx="8229600" cy="2590800"/>
            <a:chOff x="384" y="2544"/>
            <a:chExt cx="5184" cy="1632"/>
          </a:xfrm>
        </p:grpSpPr>
        <p:sp>
          <p:nvSpPr>
            <p:cNvPr id="18440" name="Rectangle 41"/>
            <p:cNvSpPr>
              <a:spLocks noChangeArrowheads="1"/>
            </p:cNvSpPr>
            <p:nvPr/>
          </p:nvSpPr>
          <p:spPr bwMode="auto">
            <a:xfrm>
              <a:off x="384" y="3264"/>
              <a:ext cx="2400" cy="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1" name="Group 42"/>
            <p:cNvGrpSpPr>
              <a:grpSpLocks/>
            </p:cNvGrpSpPr>
            <p:nvPr/>
          </p:nvGrpSpPr>
          <p:grpSpPr bwMode="auto">
            <a:xfrm>
              <a:off x="3744" y="2544"/>
              <a:ext cx="1824" cy="1632"/>
              <a:chOff x="1440" y="1680"/>
              <a:chExt cx="1824" cy="1632"/>
            </a:xfrm>
          </p:grpSpPr>
          <p:sp>
            <p:nvSpPr>
              <p:cNvPr id="1844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680"/>
                <a:ext cx="1824" cy="1632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/>
                  <a:t>Methods</a:t>
                </a:r>
              </a:p>
              <a:p>
                <a:pPr eaLnBrk="1" hangingPunct="1"/>
                <a:endParaRPr lang="en-US" sz="2000"/>
              </a:p>
              <a:p>
                <a:pPr eaLnBrk="1" hangingPunct="1">
                  <a:buFontTx/>
                  <a:buChar char="•"/>
                </a:pPr>
                <a:r>
                  <a:rPr lang="en-US" b="1"/>
                  <a:t>What can it do?</a:t>
                </a:r>
              </a:p>
              <a:p>
                <a:pPr eaLnBrk="1" hangingPunct="1">
                  <a:buFontTx/>
                  <a:buChar char="•"/>
                </a:pPr>
                <a:endParaRPr lang="en-US" b="1"/>
              </a:p>
              <a:p>
                <a:pPr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en-US" sz="1600"/>
                  <a:t>Like function in C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en-US" sz="1600"/>
                  <a:t>Use Verb for naming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en-US" sz="1600"/>
                  <a:t>Always lower first letter</a:t>
                </a:r>
                <a:endParaRPr lang="en-US"/>
              </a:p>
            </p:txBody>
          </p:sp>
          <p:sp>
            <p:nvSpPr>
              <p:cNvPr id="18444" name="Line 44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42" name="AutoShape 45"/>
            <p:cNvCxnSpPr>
              <a:cxnSpLocks noChangeShapeType="1"/>
              <a:stCxn id="18440" idx="3"/>
              <a:endCxn id="18443" idx="1"/>
            </p:cNvCxnSpPr>
            <p:nvPr/>
          </p:nvCxnSpPr>
          <p:spPr bwMode="auto">
            <a:xfrm flipV="1">
              <a:off x="2784" y="3360"/>
              <a:ext cx="960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9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Dissecting the Rectangle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533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361787" y="913681"/>
            <a:ext cx="6553200" cy="1676400"/>
            <a:chOff x="1395" y="810"/>
            <a:chExt cx="4128" cy="1056"/>
          </a:xfrm>
        </p:grpSpPr>
        <p:sp>
          <p:nvSpPr>
            <p:cNvPr id="18457" name="Text Box 14"/>
            <p:cNvSpPr txBox="1">
              <a:spLocks noChangeArrowheads="1"/>
            </p:cNvSpPr>
            <p:nvPr/>
          </p:nvSpPr>
          <p:spPr bwMode="auto">
            <a:xfrm>
              <a:off x="3459" y="810"/>
              <a:ext cx="2064" cy="1056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/>
                <a:t>Name of class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sz="1600" dirty="0"/>
                <a:t>Use Naming rules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sz="1600" dirty="0"/>
                <a:t>Always captain first letter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sz="1600" dirty="0"/>
                <a:t>Use Noun for naming</a:t>
              </a:r>
            </a:p>
          </p:txBody>
        </p:sp>
        <p:sp>
          <p:nvSpPr>
            <p:cNvPr id="18458" name="Rectangle 16"/>
            <p:cNvSpPr>
              <a:spLocks noChangeArrowheads="1"/>
            </p:cNvSpPr>
            <p:nvPr/>
          </p:nvSpPr>
          <p:spPr bwMode="auto">
            <a:xfrm>
              <a:off x="1395" y="900"/>
              <a:ext cx="960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9" name="AutoShape 18"/>
            <p:cNvCxnSpPr>
              <a:cxnSpLocks noChangeShapeType="1"/>
              <a:stCxn id="18458" idx="3"/>
              <a:endCxn id="18457" idx="1"/>
            </p:cNvCxnSpPr>
            <p:nvPr/>
          </p:nvCxnSpPr>
          <p:spPr bwMode="auto">
            <a:xfrm>
              <a:off x="2355" y="1020"/>
              <a:ext cx="1104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62000" y="1570906"/>
            <a:ext cx="8304212" cy="2659062"/>
            <a:chOff x="385" y="1007"/>
            <a:chExt cx="5231" cy="1675"/>
          </a:xfrm>
        </p:grpSpPr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385" y="1007"/>
              <a:ext cx="2113" cy="38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Text Box 25"/>
            <p:cNvSpPr txBox="1">
              <a:spLocks noChangeArrowheads="1"/>
            </p:cNvSpPr>
            <p:nvPr/>
          </p:nvSpPr>
          <p:spPr bwMode="auto">
            <a:xfrm>
              <a:off x="3552" y="1866"/>
              <a:ext cx="2064" cy="816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/>
                <a:t>Data member</a:t>
              </a:r>
            </a:p>
            <a:p>
              <a:pPr eaLnBrk="1" hangingPunct="1"/>
              <a:endParaRPr lang="en-US" b="1" dirty="0"/>
            </a:p>
            <a:p>
              <a:pPr eaLnBrk="1" hangingPunct="1">
                <a:buFontTx/>
                <a:buChar char="•"/>
              </a:pPr>
              <a:r>
                <a:rPr lang="en-US" dirty="0"/>
                <a:t>What data does it need to know?</a:t>
              </a:r>
            </a:p>
          </p:txBody>
        </p:sp>
        <p:cxnSp>
          <p:nvCxnSpPr>
            <p:cNvPr id="18454" name="AutoShape 28"/>
            <p:cNvCxnSpPr>
              <a:cxnSpLocks noChangeShapeType="1"/>
              <a:stCxn id="18452" idx="3"/>
              <a:endCxn id="18455" idx="1"/>
            </p:cNvCxnSpPr>
            <p:nvPr/>
          </p:nvCxnSpPr>
          <p:spPr bwMode="auto">
            <a:xfrm>
              <a:off x="2498" y="1200"/>
              <a:ext cx="1054" cy="10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9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Dissecting the Rectangle class</a:t>
            </a:r>
          </a:p>
        </p:txBody>
      </p:sp>
    </p:spTree>
    <p:extLst>
      <p:ext uri="{BB962C8B-B14F-4D97-AF65-F5344CB8AC3E}">
        <p14:creationId xmlns:p14="http://schemas.microsoft.com/office/powerpoint/2010/main" val="22653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30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Basic concept of Object-Oriented Programming (OOP)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Data Member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Constructor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Method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1524000"/>
            <a:ext cx="32099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533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09600" y="2286000"/>
            <a:ext cx="8305800" cy="2895600"/>
            <a:chOff x="384" y="1440"/>
            <a:chExt cx="5232" cy="1824"/>
          </a:xfrm>
        </p:grpSpPr>
        <p:sp>
          <p:nvSpPr>
            <p:cNvPr id="18445" name="Rectangle 30"/>
            <p:cNvSpPr>
              <a:spLocks noChangeArrowheads="1"/>
            </p:cNvSpPr>
            <p:nvPr/>
          </p:nvSpPr>
          <p:spPr bwMode="auto">
            <a:xfrm>
              <a:off x="384" y="1488"/>
              <a:ext cx="3264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31"/>
            <p:cNvSpPr>
              <a:spLocks noChangeArrowheads="1"/>
            </p:cNvSpPr>
            <p:nvPr/>
          </p:nvSpPr>
          <p:spPr bwMode="auto">
            <a:xfrm>
              <a:off x="384" y="2352"/>
              <a:ext cx="3264" cy="81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7" name="Group 47"/>
            <p:cNvGrpSpPr>
              <a:grpSpLocks/>
            </p:cNvGrpSpPr>
            <p:nvPr/>
          </p:nvGrpSpPr>
          <p:grpSpPr bwMode="auto">
            <a:xfrm>
              <a:off x="4032" y="1440"/>
              <a:ext cx="1584" cy="1824"/>
              <a:chOff x="4032" y="1920"/>
              <a:chExt cx="1584" cy="1824"/>
            </a:xfrm>
          </p:grpSpPr>
          <p:sp>
            <p:nvSpPr>
              <p:cNvPr id="18450" name="Text Box 33"/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1584" cy="1824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b="1" dirty="0"/>
                  <a:t>Constructor</a:t>
                </a:r>
                <a:r>
                  <a:rPr lang="en-US" sz="2000" dirty="0"/>
                  <a:t> </a:t>
                </a:r>
              </a:p>
              <a:p>
                <a:pPr eaLnBrk="1" hangingPunct="1"/>
                <a:endParaRPr lang="en-US" sz="2000" dirty="0"/>
              </a:p>
              <a:p>
                <a:pPr eaLnBrk="1" hangingPunct="1">
                  <a:buFontTx/>
                  <a:buChar char="•"/>
                </a:pPr>
                <a:r>
                  <a:rPr lang="en-US" dirty="0"/>
                  <a:t>Define the way to instance object</a:t>
                </a:r>
              </a:p>
              <a:p>
                <a:pPr eaLnBrk="1" hangingPunct="1">
                  <a:buFontTx/>
                  <a:buChar char="•"/>
                </a:pPr>
                <a:endParaRPr lang="en-US" dirty="0"/>
              </a:p>
              <a:p>
                <a:pPr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en-US" sz="1600" dirty="0"/>
                  <a:t>Same name as the class name</a:t>
                </a:r>
              </a:p>
              <a:p>
                <a:pPr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en-US" sz="1600" dirty="0"/>
                  <a:t>Like function in C but have </a:t>
                </a:r>
                <a:r>
                  <a:rPr lang="en-US" sz="1600" b="1" i="1" dirty="0"/>
                  <a:t>no return value</a:t>
                </a:r>
              </a:p>
            </p:txBody>
          </p:sp>
          <p:sp>
            <p:nvSpPr>
              <p:cNvPr id="18451" name="Line 34"/>
              <p:cNvSpPr>
                <a:spLocks noChangeShapeType="1"/>
              </p:cNvSpPr>
              <p:nvPr/>
            </p:nvSpPr>
            <p:spPr bwMode="auto">
              <a:xfrm>
                <a:off x="4032" y="220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48" name="AutoShape 35"/>
            <p:cNvCxnSpPr>
              <a:cxnSpLocks noChangeShapeType="1"/>
              <a:stCxn id="18445" idx="3"/>
              <a:endCxn id="18450" idx="1"/>
            </p:cNvCxnSpPr>
            <p:nvPr/>
          </p:nvCxnSpPr>
          <p:spPr bwMode="auto">
            <a:xfrm>
              <a:off x="3648" y="1872"/>
              <a:ext cx="384" cy="4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36"/>
            <p:cNvCxnSpPr>
              <a:cxnSpLocks noChangeShapeType="1"/>
              <a:stCxn id="18446" idx="3"/>
              <a:endCxn id="18450" idx="1"/>
            </p:cNvCxnSpPr>
            <p:nvPr/>
          </p:nvCxnSpPr>
          <p:spPr bwMode="auto">
            <a:xfrm flipV="1">
              <a:off x="3648" y="2352"/>
              <a:ext cx="384" cy="4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9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Dissecting the Rectangle class</a:t>
            </a:r>
          </a:p>
        </p:txBody>
      </p:sp>
    </p:spTree>
    <p:extLst>
      <p:ext uri="{BB962C8B-B14F-4D97-AF65-F5344CB8AC3E}">
        <p14:creationId xmlns:p14="http://schemas.microsoft.com/office/powerpoint/2010/main" val="22653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533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3400" y="4038600"/>
            <a:ext cx="8229600" cy="2590800"/>
            <a:chOff x="384" y="2544"/>
            <a:chExt cx="5184" cy="1632"/>
          </a:xfrm>
        </p:grpSpPr>
        <p:sp>
          <p:nvSpPr>
            <p:cNvPr id="18440" name="Rectangle 41"/>
            <p:cNvSpPr>
              <a:spLocks noChangeArrowheads="1"/>
            </p:cNvSpPr>
            <p:nvPr/>
          </p:nvSpPr>
          <p:spPr bwMode="auto">
            <a:xfrm>
              <a:off x="384" y="3264"/>
              <a:ext cx="2400" cy="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1" name="Group 42"/>
            <p:cNvGrpSpPr>
              <a:grpSpLocks/>
            </p:cNvGrpSpPr>
            <p:nvPr/>
          </p:nvGrpSpPr>
          <p:grpSpPr bwMode="auto">
            <a:xfrm>
              <a:off x="3744" y="2544"/>
              <a:ext cx="1824" cy="1632"/>
              <a:chOff x="1440" y="1680"/>
              <a:chExt cx="1824" cy="1632"/>
            </a:xfrm>
          </p:grpSpPr>
          <p:sp>
            <p:nvSpPr>
              <p:cNvPr id="1844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680"/>
                <a:ext cx="1824" cy="1632"/>
              </a:xfrm>
              <a:prstGeom prst="rect">
                <a:avLst/>
              </a:prstGeom>
              <a:noFill/>
              <a:ln w="952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/>
                  <a:t>Methods</a:t>
                </a:r>
              </a:p>
              <a:p>
                <a:pPr eaLnBrk="1" hangingPunct="1"/>
                <a:endParaRPr lang="en-US" sz="2000"/>
              </a:p>
              <a:p>
                <a:pPr eaLnBrk="1" hangingPunct="1">
                  <a:buFontTx/>
                  <a:buChar char="•"/>
                </a:pPr>
                <a:r>
                  <a:rPr lang="en-US" b="1"/>
                  <a:t>What can it do?</a:t>
                </a:r>
              </a:p>
              <a:p>
                <a:pPr eaLnBrk="1" hangingPunct="1">
                  <a:buFontTx/>
                  <a:buChar char="•"/>
                </a:pPr>
                <a:endParaRPr lang="en-US" b="1"/>
              </a:p>
              <a:p>
                <a:pPr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en-US" sz="1600"/>
                  <a:t>Like function in C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en-US" sz="1600"/>
                  <a:t>Use Verb for naming</a:t>
                </a:r>
              </a:p>
              <a:p>
                <a:pPr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en-US" sz="1600"/>
                  <a:t>Always lower first letter</a:t>
                </a:r>
                <a:endParaRPr lang="en-US"/>
              </a:p>
            </p:txBody>
          </p:sp>
          <p:sp>
            <p:nvSpPr>
              <p:cNvPr id="18444" name="Line 44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42" name="AutoShape 45"/>
            <p:cNvCxnSpPr>
              <a:cxnSpLocks noChangeShapeType="1"/>
              <a:stCxn id="18440" idx="3"/>
              <a:endCxn id="18443" idx="1"/>
            </p:cNvCxnSpPr>
            <p:nvPr/>
          </p:nvCxnSpPr>
          <p:spPr bwMode="auto">
            <a:xfrm flipV="1">
              <a:off x="2784" y="3360"/>
              <a:ext cx="960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9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Dissecting the Rectangle class</a:t>
            </a:r>
          </a:p>
        </p:txBody>
      </p:sp>
    </p:spTree>
    <p:extLst>
      <p:ext uri="{BB962C8B-B14F-4D97-AF65-F5344CB8AC3E}">
        <p14:creationId xmlns:p14="http://schemas.microsoft.com/office/powerpoint/2010/main" val="22653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60198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Dissecting the RectangleDemo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In order to execute, Java application (program) must have a class that defines a method called </a:t>
            </a:r>
            <a:r>
              <a:rPr lang="en-US" dirty="0">
                <a:solidFill>
                  <a:srgbClr val="0000CC"/>
                </a:solidFill>
              </a:rPr>
              <a:t>main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</a:rPr>
              <a:t>main()</a:t>
            </a:r>
            <a:r>
              <a:rPr lang="en-US" dirty="0"/>
              <a:t> method in the public class is invoked by the JVM to start the application.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66800" y="4038600"/>
            <a:ext cx="5943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6172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objects  (instance object)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2438400"/>
          </a:xfrm>
        </p:spPr>
        <p:txBody>
          <a:bodyPr>
            <a:normAutofit fontScale="92500" lnSpcReduction="10000"/>
          </a:bodyPr>
          <a:lstStyle/>
          <a:p>
            <a:pPr marL="400050" indent="-400050" eaLnBrk="1" hangingPunct="1">
              <a:defRPr/>
            </a:pPr>
            <a:r>
              <a:rPr lang="en-US" dirty="0"/>
              <a:t>An object must be created before using in a program.</a:t>
            </a:r>
          </a:p>
          <a:p>
            <a:pPr marL="400050" indent="-400050" eaLnBrk="1" hangingPunct="1">
              <a:defRPr/>
            </a:pPr>
            <a:endParaRPr lang="en-US" dirty="0"/>
          </a:p>
          <a:p>
            <a:pPr marL="398463" indent="-381000" eaLnBrk="1" hangingPunct="1">
              <a:buFont typeface="Wingdings" pitchFamily="2" charset="2"/>
              <a:buAutoNum type="arabicPeriod"/>
              <a:defRPr/>
            </a:pPr>
            <a:r>
              <a:rPr lang="en-US" dirty="0"/>
              <a:t>Declare a variable to store the object reference.</a:t>
            </a:r>
          </a:p>
          <a:p>
            <a:pPr marL="681038" lvl="1" indent="-361950" eaLnBrk="1" hangingPunct="1">
              <a:buFont typeface="Wingdings" pitchFamily="2" charset="2"/>
              <a:buAutoNum type="arabicPeriod"/>
              <a:defRPr/>
            </a:pPr>
            <a:r>
              <a:rPr lang="en-US" i="1" dirty="0"/>
              <a:t>Objects can only be manipulated via references </a:t>
            </a:r>
          </a:p>
          <a:p>
            <a:pPr marL="398463" indent="-381000" eaLnBrk="1" hangingPunct="1">
              <a:buFont typeface="Wingdings" pitchFamily="2" charset="2"/>
              <a:buAutoNum type="arabicPeriod"/>
              <a:defRPr/>
            </a:pPr>
            <a:endParaRPr lang="en-US" dirty="0"/>
          </a:p>
          <a:p>
            <a:pPr marL="398463" indent="-381000" eaLnBrk="1" hangingPunct="1">
              <a:buFont typeface="Wingdings" pitchFamily="2" charset="2"/>
              <a:buAutoNum type="arabicPeriod"/>
              <a:defRPr/>
            </a:pPr>
            <a:r>
              <a:rPr lang="en-US" dirty="0"/>
              <a:t>Creating an object.</a:t>
            </a:r>
          </a:p>
          <a:p>
            <a:pPr marL="681038" lvl="1" indent="-361950" eaLnBrk="1" hangingPunct="1">
              <a:buFont typeface="Wingdings" pitchFamily="2" charset="2"/>
              <a:buAutoNum type="arabicPeriod"/>
              <a:defRPr/>
            </a:pPr>
            <a:r>
              <a:rPr lang="en-US" i="1" dirty="0"/>
              <a:t>Using the </a:t>
            </a:r>
            <a:r>
              <a:rPr lang="en-US" b="1" i="1" dirty="0">
                <a:solidFill>
                  <a:srgbClr val="0000CC"/>
                </a:solidFill>
              </a:rPr>
              <a:t>new</a:t>
            </a:r>
            <a:r>
              <a:rPr lang="en-US" i="1" dirty="0"/>
              <a:t> operator in conjunction with a call to a constructor 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1638300" y="4819650"/>
            <a:ext cx="2133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076700" y="4781550"/>
            <a:ext cx="2895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1" grpId="0" animBg="1"/>
      <p:bldP spid="111621" grpId="1" animBg="1"/>
      <p:bldP spid="1116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678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Using the '.' operator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Syntax:</a:t>
            </a:r>
          </a:p>
          <a:p>
            <a:pPr lvl="1" eaLnBrk="1" hangingPunct="1">
              <a:defRPr/>
            </a:pPr>
            <a:r>
              <a:rPr lang="en-US" dirty="0"/>
              <a:t>&lt;the object reference&gt; ‘.’ &lt;the method to be invoked&gt;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886200" y="4667250"/>
            <a:ext cx="1676400" cy="361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use of the dot ‘.’ notation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Invoke method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Access data member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Govern by the accessibility of the member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533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  <a:noFill/>
        </p:spPr>
        <p:txBody>
          <a:bodyPr/>
          <a:lstStyle/>
          <a:p>
            <a:pPr eaLnBrk="1" hangingPunct="1"/>
            <a:r>
              <a:rPr lang="en-US" dirty="0"/>
              <a:t>Dissecting the Rectangle class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#2 – Data Member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  <a:p>
            <a:endParaRPr lang="en-US" dirty="0"/>
          </a:p>
          <a:p>
            <a:r>
              <a:rPr lang="en-US" dirty="0"/>
              <a:t>Class Variables</a:t>
            </a:r>
          </a:p>
          <a:p>
            <a:endParaRPr lang="en-US" dirty="0"/>
          </a:p>
          <a:p>
            <a:r>
              <a:rPr lang="en-US" dirty="0"/>
              <a:t>Access modifier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72000"/>
          </a:xfrm>
        </p:spPr>
        <p:txBody>
          <a:bodyPr/>
          <a:lstStyle/>
          <a:p>
            <a:r>
              <a:rPr lang="en-US"/>
              <a:t>The values of those variables define the state of object.</a:t>
            </a:r>
          </a:p>
          <a:p>
            <a:endParaRPr lang="en-US"/>
          </a:p>
          <a:p>
            <a:r>
              <a:rPr lang="en-US"/>
              <a:t>All instances of a class have the same instance variables</a:t>
            </a:r>
          </a:p>
          <a:p>
            <a:pPr lvl="1"/>
            <a:r>
              <a:rPr lang="en-US"/>
              <a:t>May have different values inside them. </a:t>
            </a:r>
          </a:p>
          <a:p>
            <a:endParaRPr lang="en-US"/>
          </a:p>
          <a:p>
            <a:r>
              <a:rPr lang="en-US"/>
              <a:t>Has an “</a:t>
            </a:r>
            <a:r>
              <a:rPr lang="en-US">
                <a:solidFill>
                  <a:srgbClr val="0000FF"/>
                </a:solidFill>
              </a:rPr>
              <a:t>access modifier</a:t>
            </a:r>
            <a:r>
              <a:rPr lang="en-US"/>
              <a:t>” associated with it.</a:t>
            </a:r>
          </a:p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1600200"/>
            <a:ext cx="39782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Instance variables 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210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581400"/>
            <a:ext cx="3752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ounded Rectangle 7"/>
          <p:cNvSpPr>
            <a:spLocks noChangeArrowheads="1"/>
          </p:cNvSpPr>
          <p:nvPr/>
        </p:nvSpPr>
        <p:spPr bwMode="auto">
          <a:xfrm>
            <a:off x="4800600" y="4762500"/>
            <a:ext cx="17526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/>
          </a:gra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b="1" u="sng"/>
              <a:t>recA</a:t>
            </a:r>
          </a:p>
          <a:p>
            <a:br>
              <a:rPr lang="en-US" sz="1600"/>
            </a:br>
            <a:r>
              <a:rPr lang="en-US" sz="1600"/>
              <a:t>length = 3.0</a:t>
            </a:r>
          </a:p>
          <a:p>
            <a:r>
              <a:rPr lang="en-US" sz="1600"/>
              <a:t>width = 4.0</a:t>
            </a:r>
          </a:p>
        </p:txBody>
      </p:sp>
      <p:sp>
        <p:nvSpPr>
          <p:cNvPr id="26630" name="Rounded Rectangle 8"/>
          <p:cNvSpPr>
            <a:spLocks noChangeArrowheads="1"/>
          </p:cNvSpPr>
          <p:nvPr/>
        </p:nvSpPr>
        <p:spPr bwMode="auto">
          <a:xfrm>
            <a:off x="7162800" y="4762500"/>
            <a:ext cx="17526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/>
          </a:gra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b="1" u="sng"/>
              <a:t>recB</a:t>
            </a:r>
          </a:p>
          <a:p>
            <a:br>
              <a:rPr lang="en-US" sz="1600"/>
            </a:br>
            <a:r>
              <a:rPr lang="en-US" sz="1600"/>
              <a:t>length = 6.4</a:t>
            </a:r>
          </a:p>
          <a:p>
            <a:r>
              <a:rPr lang="en-US" sz="1600"/>
              <a:t>width = 4.7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5715000" y="914400"/>
            <a:ext cx="1828800" cy="2133600"/>
            <a:chOff x="6248399" y="2286000"/>
            <a:chExt cx="2571751" cy="4495800"/>
          </a:xfrm>
        </p:grpSpPr>
        <p:pic>
          <p:nvPicPr>
            <p:cNvPr id="26632" name="Picture 3" descr="khuon_trung_thu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555" y="2286000"/>
              <a:ext cx="2209801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Picture 4" descr="8f4e58dcc03597434d01a2ce36cb528d-qt_00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4495800"/>
              <a:ext cx="104775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Picture 6" descr="8f4e58dcc03597434d01a2ce36cb528d-qt_00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399" y="4495801"/>
              <a:ext cx="1047750" cy="1143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Picture 7" descr="8f4e58dcc03597434d01a2ce36cb528d-qt_00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5638800"/>
              <a:ext cx="104775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main characteristics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Encapsulation ~ Information hiding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Polymorphism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8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Variables (Static Variables)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530725"/>
          </a:xfrm>
        </p:spPr>
        <p:txBody>
          <a:bodyPr/>
          <a:lstStyle/>
          <a:p>
            <a:r>
              <a:rPr lang="en-US"/>
              <a:t>Variable that is accessed without using an object of a class.</a:t>
            </a:r>
          </a:p>
          <a:p>
            <a:endParaRPr lang="en-US"/>
          </a:p>
          <a:p>
            <a:r>
              <a:rPr lang="en-US"/>
              <a:t>Declare using the </a:t>
            </a:r>
            <a:r>
              <a:rPr lang="en-US">
                <a:solidFill>
                  <a:srgbClr val="0000FF"/>
                </a:solidFill>
              </a:rPr>
              <a:t>static</a:t>
            </a:r>
            <a:r>
              <a:rPr lang="en-US"/>
              <a:t> keyword.</a:t>
            </a:r>
          </a:p>
          <a:p>
            <a:endParaRPr lang="en-US"/>
          </a:p>
          <a:p>
            <a:r>
              <a:rPr lang="en-US"/>
              <a:t>Only one copy of a static variable is shared by all the objects of the class.</a:t>
            </a:r>
          </a:p>
          <a:p>
            <a:pPr lvl="1"/>
            <a:r>
              <a:rPr lang="en-US"/>
              <a:t>Change in the value of static variable is reflected by all the objects of the class.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3003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8600"/>
            <a:ext cx="2884488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Static Variables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58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6863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73450"/>
            <a:ext cx="205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#3 - Constructor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	- </a:t>
            </a:r>
            <a:r>
              <a:rPr lang="en-US">
                <a:solidFill>
                  <a:srgbClr val="0000CC"/>
                </a:solidFill>
              </a:rPr>
              <a:t>how to instance an object?</a:t>
            </a:r>
            <a:br>
              <a:rPr lang="en-US">
                <a:solidFill>
                  <a:srgbClr val="0000CC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307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Same name as the class.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class can have more than one constructor.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constructor can take zero, one, or more parameters.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Has no return value.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Always called with the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operator.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for initializing variables and invoking any methods that may be for initialization.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a class does not have an explicit constructor, a default constructor (no-argument) is provided.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76375"/>
            <a:ext cx="40862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Using Constructor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6324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2819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#4 - Methods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(Static) Methods</a:t>
            </a:r>
          </a:p>
          <a:p>
            <a:endParaRPr lang="en-US" dirty="0"/>
          </a:p>
          <a:p>
            <a:r>
              <a:rPr lang="en-US" dirty="0"/>
              <a:t>Variable Argument Methods</a:t>
            </a:r>
          </a:p>
          <a:p>
            <a:endParaRPr lang="en-US" dirty="0"/>
          </a:p>
          <a:p>
            <a:r>
              <a:rPr lang="en-US" dirty="0"/>
              <a:t>Calling method and Passing Arguments by Value.</a:t>
            </a:r>
          </a:p>
          <a:p>
            <a:endParaRPr lang="en-US" dirty="0"/>
          </a:p>
          <a:p>
            <a:r>
              <a:rPr lang="en-US" dirty="0"/>
              <a:t>Calling method and Passing Arguments by Reference.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30725"/>
          </a:xfrm>
        </p:spPr>
        <p:txBody>
          <a:bodyPr/>
          <a:lstStyle/>
          <a:p>
            <a:r>
              <a:rPr lang="en-US"/>
              <a:t>A function defined in a class</a:t>
            </a:r>
          </a:p>
          <a:p>
            <a:endParaRPr lang="en-US"/>
          </a:p>
          <a:p>
            <a:r>
              <a:rPr lang="en-US"/>
              <a:t>Define the behaviors of an object</a:t>
            </a:r>
          </a:p>
          <a:p>
            <a:pPr lvl="1"/>
            <a:r>
              <a:rPr lang="en-US"/>
              <a:t>What can you do with this object?</a:t>
            </a:r>
          </a:p>
          <a:p>
            <a:pPr lvl="1"/>
            <a:r>
              <a:rPr lang="en-US"/>
              <a:t>What methods can you apply to it?</a:t>
            </a:r>
          </a:p>
          <a:p>
            <a:endParaRPr lang="en-US"/>
          </a:p>
          <a:p>
            <a:r>
              <a:rPr lang="en-US"/>
              <a:t>Provide a mechanism for accessing the private data stored in an object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646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that do not operate on objects.</a:t>
            </a:r>
          </a:p>
          <a:p>
            <a:pPr lvl="1"/>
            <a:r>
              <a:rPr lang="en-US" dirty="0"/>
              <a:t>Can be called without creating any objects of the class.</a:t>
            </a:r>
          </a:p>
          <a:p>
            <a:pPr lvl="1"/>
            <a:endParaRPr lang="en-US" dirty="0"/>
          </a:p>
          <a:p>
            <a:r>
              <a:rPr lang="en-US" dirty="0"/>
              <a:t>Call static method, supply the name of the class.</a:t>
            </a:r>
          </a:p>
          <a:p>
            <a:endParaRPr lang="en-US" dirty="0"/>
          </a:p>
          <a:p>
            <a:r>
              <a:rPr lang="en-US" dirty="0"/>
              <a:t>Declared using the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keyword.</a:t>
            </a:r>
          </a:p>
          <a:p>
            <a:endParaRPr lang="en-US" dirty="0"/>
          </a:p>
          <a:p>
            <a:r>
              <a:rPr lang="en-US" dirty="0"/>
              <a:t>Can directly refer only to static variables and other static methods of the class.</a:t>
            </a:r>
          </a:p>
          <a:p>
            <a:endParaRPr lang="en-US" dirty="0"/>
          </a:p>
          <a:p>
            <a:r>
              <a:rPr lang="en-US" dirty="0"/>
              <a:t>Cannot refer to non-static methods and variables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Static Methods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4162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54768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39338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usage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doesn't need to access the object state</a:t>
            </a:r>
          </a:p>
          <a:p>
            <a:endParaRPr lang="en-US" dirty="0"/>
          </a:p>
          <a:p>
            <a:r>
              <a:rPr lang="en-US" dirty="0"/>
              <a:t>When a method only needs to access static fields (variable) of the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#1 - Basic concept of OOP</a:t>
            </a:r>
            <a:br>
              <a:rPr lang="en-US" dirty="0"/>
            </a:b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Genius of Using Objects</a:t>
            </a:r>
          </a:p>
          <a:p>
            <a:endParaRPr lang="en-US" dirty="0"/>
          </a:p>
          <a:p>
            <a:r>
              <a:rPr lang="en-US" dirty="0"/>
              <a:t>The Vocabulary of OOP</a:t>
            </a:r>
          </a:p>
          <a:p>
            <a:endParaRPr lang="en-US" dirty="0"/>
          </a:p>
          <a:p>
            <a:r>
              <a:rPr lang="en-US" dirty="0"/>
              <a:t>Building your first OOP application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 wrap="square"/>
          <a:lstStyle/>
          <a:p>
            <a:r>
              <a:rPr lang="en-US" sz="2400"/>
              <a:t>Questions?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/>
              <a:t>Can static methods access instance variables?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Can instance method access static variable?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YES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Why the main method of Java entry class must declare static?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54768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 Methods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dirty="0"/>
              <a:t>Allow calling a method with variable number of arguments.</a:t>
            </a: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419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649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67200"/>
            <a:ext cx="360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 and Passing Arguments by Value.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 from calling method is passed as an argument to the called method.</a:t>
            </a:r>
          </a:p>
          <a:p>
            <a:endParaRPr lang="en-US"/>
          </a:p>
          <a:p>
            <a:r>
              <a:rPr lang="en-US"/>
              <a:t>Any change made to that passed value in the called method will not  modify the value in the calling method.</a:t>
            </a:r>
          </a:p>
          <a:p>
            <a:endParaRPr lang="en-US"/>
          </a:p>
          <a:p>
            <a:r>
              <a:rPr lang="en-US"/>
              <a:t>Variables of primitive types (int, float ..) are passed by value.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1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Calling method and Passing Arguments by Value.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0512"/>
            <a:ext cx="3801790" cy="270668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3733800" cy="170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966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 and Passing Arguments by Reference.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method to change the value of the parameter passed to it from the calling method.</a:t>
            </a:r>
          </a:p>
          <a:p>
            <a:endParaRPr lang="en-US" dirty="0"/>
          </a:p>
          <a:p>
            <a:r>
              <a:rPr lang="en-US" dirty="0"/>
              <a:t>When references are passed as parameters, the caller can change the values stored but not the reference variables.</a:t>
            </a:r>
          </a:p>
        </p:txBody>
      </p:sp>
    </p:spTree>
    <p:extLst>
      <p:ext uri="{BB962C8B-B14F-4D97-AF65-F5344CB8AC3E}">
        <p14:creationId xmlns:p14="http://schemas.microsoft.com/office/powerpoint/2010/main" val="690086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Calling method and Passing Arguments by Reference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371600"/>
            <a:ext cx="3290887" cy="26991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606183" cy="2743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038475" cy="1657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05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 modifier</a:t>
            </a:r>
            <a:endParaRPr lang="en-US" sz="2000" i="1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0050" indent="-400050" eaLnBrk="1" hangingPunct="1">
              <a:lnSpc>
                <a:spcPct val="90000"/>
              </a:lnSpc>
              <a:defRPr/>
            </a:pPr>
            <a:r>
              <a:rPr lang="en-US" sz="1900" dirty="0"/>
              <a:t>Indicate the level of access permitted to object’s data members and object’s methods</a:t>
            </a:r>
          </a:p>
          <a:p>
            <a:pPr marL="400050" indent="-400050" eaLnBrk="1" hangingPunct="1">
              <a:lnSpc>
                <a:spcPct val="90000"/>
              </a:lnSpc>
              <a:defRPr/>
            </a:pPr>
            <a:endParaRPr lang="en-US" sz="1900" dirty="0"/>
          </a:p>
          <a:p>
            <a:pPr marL="398463" indent="-3810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1900" dirty="0"/>
              <a:t>public:</a:t>
            </a:r>
          </a:p>
          <a:p>
            <a:pPr marL="681038" lvl="1" indent="-36195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1800" dirty="0"/>
              <a:t>Available to any other class anywhere</a:t>
            </a:r>
          </a:p>
          <a:p>
            <a:pPr marL="398463" indent="-3810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sz="1900" dirty="0"/>
          </a:p>
          <a:p>
            <a:pPr marL="398463" indent="-3810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1900" dirty="0"/>
              <a:t>protected </a:t>
            </a:r>
          </a:p>
          <a:p>
            <a:pPr marL="681038" lvl="1" indent="-361950" eaLnBrk="1" hangingPunct="1">
              <a:lnSpc>
                <a:spcPct val="90000"/>
              </a:lnSpc>
              <a:defRPr/>
            </a:pPr>
            <a:r>
              <a:rPr lang="en-US" sz="1800" dirty="0"/>
              <a:t>Accessible only to subclasses of that class, and nowhere else</a:t>
            </a:r>
          </a:p>
          <a:p>
            <a:pPr marL="398463" indent="-3810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US" sz="1900" dirty="0"/>
          </a:p>
          <a:p>
            <a:pPr marL="398463" indent="-3810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1900" dirty="0"/>
              <a:t>No name (default)</a:t>
            </a:r>
          </a:p>
          <a:p>
            <a:pPr marL="681038" lvl="1" indent="-361950" eaLnBrk="1" hangingPunct="1">
              <a:lnSpc>
                <a:spcPct val="90000"/>
              </a:lnSpc>
              <a:defRPr/>
            </a:pPr>
            <a:r>
              <a:rPr lang="en-US" sz="1800" dirty="0"/>
              <a:t>Accessible to all objects within the same package, but inaccessible to objects outside the package.</a:t>
            </a:r>
          </a:p>
          <a:p>
            <a:pPr marL="398463" indent="-3810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1900" dirty="0"/>
              <a:t>private</a:t>
            </a:r>
          </a:p>
          <a:p>
            <a:pPr marL="681038" lvl="1" indent="-361950" eaLnBrk="1" hangingPunct="1">
              <a:lnSpc>
                <a:spcPct val="90000"/>
              </a:lnSpc>
              <a:defRPr/>
            </a:pPr>
            <a:r>
              <a:rPr lang="en-US" sz="1800" dirty="0"/>
              <a:t>Accessible only from within the class in which they're declared</a:t>
            </a:r>
          </a:p>
          <a:p>
            <a:pPr marL="681038" lvl="1" indent="-361950"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808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modifier</a:t>
            </a:r>
            <a:endParaRPr lang="en-US" sz="2000" i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ccess Modifier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8348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69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That’s about all for today!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781800" cy="685800"/>
          </a:xfrm>
          <a:solidFill>
            <a:srgbClr val="FFFFD9"/>
          </a:solidFill>
          <a:ln>
            <a:solidFill>
              <a:srgbClr val="FF0066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457200" indent="-457200" algn="ctr" eaLnBrk="1" hangingPunct="1">
              <a:buFont typeface="Arial" charset="0"/>
              <a:buAutoNum type="arabicPeriod"/>
            </a:pPr>
            <a:r>
              <a:rPr lang="en-US" sz="2500" dirty="0">
                <a:solidFill>
                  <a:srgbClr val="0000CC"/>
                </a:solidFill>
              </a:rPr>
              <a:t>Your program is made of </a:t>
            </a:r>
            <a:r>
              <a:rPr lang="en-US" sz="2500" dirty="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066800" y="35814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1" dirty="0"/>
              <a:t>Class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Data Member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Constructor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Method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95400" y="2438400"/>
            <a:ext cx="6781800" cy="685800"/>
          </a:xfrm>
          <a:prstGeom prst="rect">
            <a:avLst/>
          </a:prstGeom>
          <a:solidFill>
            <a:srgbClr val="FFFFD9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Arial" charset="0"/>
              <a:buAutoNum type="arabicPeriod" startAt="2"/>
            </a:pPr>
            <a:r>
              <a:rPr lang="en-US" sz="2100" b="1"/>
              <a:t>Objects interact by sending message</a:t>
            </a:r>
          </a:p>
        </p:txBody>
      </p:sp>
      <p:sp>
        <p:nvSpPr>
          <p:cNvPr id="45062" name="TextBox 3"/>
          <p:cNvSpPr txBox="1">
            <a:spLocks noChangeArrowheads="1"/>
          </p:cNvSpPr>
          <p:nvPr/>
        </p:nvSpPr>
        <p:spPr bwMode="auto">
          <a:xfrm>
            <a:off x="1066800" y="55435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CC"/>
                </a:solidFill>
              </a:rPr>
              <a:t>Thank you all for your attention and patient !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4953000" y="35814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1" dirty="0"/>
              <a:t>Object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Instance object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Call method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Java program that help us to work with fraction number.</a:t>
            </a:r>
          </a:p>
          <a:p>
            <a:pPr lvl="1"/>
            <a:r>
              <a:rPr lang="en-US" dirty="0"/>
              <a:t>A class </a:t>
            </a:r>
            <a:r>
              <a:rPr lang="en-US" b="1" dirty="0"/>
              <a:t>Fraction</a:t>
            </a:r>
          </a:p>
          <a:p>
            <a:pPr lvl="2"/>
            <a:r>
              <a:rPr lang="en-US" dirty="0"/>
              <a:t>Have numerator and denominator</a:t>
            </a:r>
          </a:p>
          <a:p>
            <a:pPr lvl="2"/>
            <a:r>
              <a:rPr lang="en-US" dirty="0"/>
              <a:t>Can: display, simplify, inverse</a:t>
            </a:r>
          </a:p>
          <a:p>
            <a:pPr lvl="1"/>
            <a:r>
              <a:rPr lang="en-US" dirty="0"/>
              <a:t>A class </a:t>
            </a:r>
            <a:r>
              <a:rPr lang="en-US" b="1" dirty="0" err="1"/>
              <a:t>FractionOperator</a:t>
            </a:r>
            <a:endParaRPr lang="en-US" b="1" dirty="0"/>
          </a:p>
          <a:p>
            <a:pPr lvl="2"/>
            <a:r>
              <a:rPr lang="en-US" dirty="0"/>
              <a:t>Can do operation with Fraction object</a:t>
            </a:r>
          </a:p>
          <a:p>
            <a:pPr marL="671512" lvl="2" indent="0">
              <a:buNone/>
            </a:pPr>
            <a:r>
              <a:rPr lang="en-US" dirty="0"/>
              <a:t>(+,-,*,/)</a:t>
            </a:r>
          </a:p>
          <a:p>
            <a:pPr lvl="1"/>
            <a:r>
              <a:rPr lang="en-US" dirty="0"/>
              <a:t>A class </a:t>
            </a:r>
            <a:r>
              <a:rPr lang="en-US" b="1" dirty="0" err="1"/>
              <a:t>FractionDemo</a:t>
            </a:r>
            <a:endParaRPr lang="en-US" b="1" dirty="0"/>
          </a:p>
          <a:p>
            <a:pPr lvl="2"/>
            <a:r>
              <a:rPr lang="en-US" dirty="0"/>
              <a:t>Main class.</a:t>
            </a:r>
          </a:p>
        </p:txBody>
      </p:sp>
    </p:spTree>
    <p:extLst>
      <p:ext uri="{BB962C8B-B14F-4D97-AF65-F5344CB8AC3E}">
        <p14:creationId xmlns:p14="http://schemas.microsoft.com/office/powerpoint/2010/main" val="28148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#1 - Object-Oriented Programming</a:t>
            </a:r>
          </a:p>
        </p:txBody>
      </p:sp>
      <p:pic>
        <p:nvPicPr>
          <p:cNvPr id="6147" name="Picture 3" descr="Ob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37496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ObjectMode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2057400"/>
            <a:ext cx="34623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Genius of Using 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/>
              <a:t>How did companies like Dell, Apple, HP… get so big?</a:t>
            </a:r>
          </a:p>
        </p:txBody>
      </p:sp>
      <p:pic>
        <p:nvPicPr>
          <p:cNvPr id="7172" name="Picture 5" descr="masthead_del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40844"/>
            <a:ext cx="3240874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https://www.waslet.be/wp-content/uploads/2018/05/hp-logo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914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How Dell, Apple, </a:t>
            </a:r>
            <a:r>
              <a:rPr lang="en-US" i="1" dirty="0" err="1"/>
              <a:t>Hp</a:t>
            </a:r>
            <a:r>
              <a:rPr lang="en-US" i="1" dirty="0"/>
              <a:t>… get so big?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They bought components from other companies and assembled the pieces into their products.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Dell didn’t design its own motherboards.</a:t>
            </a:r>
          </a:p>
          <a:p>
            <a:pPr eaLnBrk="1" hangingPunct="1"/>
            <a:r>
              <a:rPr lang="en-US" dirty="0"/>
              <a:t>Compaq didn’t engineer its own hard drives or OS.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They bought the pieces and let somebody else do the engineering.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Your program is made of objects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05400" cy="4530725"/>
          </a:xfrm>
        </p:spPr>
        <p:txBody>
          <a:bodyPr/>
          <a:lstStyle/>
          <a:p>
            <a:pPr eaLnBrk="1" hangingPunct="1"/>
            <a:r>
              <a:rPr lang="en-US" dirty="0"/>
              <a:t>Dell, Compaq and Apple let somebody else reinvent the power supply or the motherboard.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Object-Oriented programming springs from the same idea.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Your program is made of objects.</a:t>
            </a:r>
          </a:p>
          <a:p>
            <a:pPr lvl="1" eaLnBrk="1" hangingPunct="1"/>
            <a:r>
              <a:rPr lang="en-US" dirty="0"/>
              <a:t>Each object responsible for carrying out a set of related tasks .</a:t>
            </a:r>
          </a:p>
        </p:txBody>
      </p:sp>
      <p:pic>
        <p:nvPicPr>
          <p:cNvPr id="9220" name="Picture 3" descr="Obj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1600200"/>
            <a:ext cx="2944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secret to effective OOP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object carries out a small set of related tasks.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an object needs  a task done - but that task isn’t the job of that object  - then that object asks another object to do the task.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i="1" dirty="0"/>
              <a:t>“If I can’t do it, then I’ll  ask somebody who can.”</a:t>
            </a:r>
          </a:p>
          <a:p>
            <a:pPr eaLnBrk="1" hangingPunct="1"/>
            <a:endParaRPr lang="en-US" i="1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1565</Words>
  <Application>Microsoft Office PowerPoint</Application>
  <PresentationFormat>On-screen Show (4:3)</PresentationFormat>
  <Paragraphs>300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Garamond</vt:lpstr>
      <vt:lpstr>Wingdings</vt:lpstr>
      <vt:lpstr>Edge</vt:lpstr>
      <vt:lpstr>Introduction to JAVA</vt:lpstr>
      <vt:lpstr>Module Introduction</vt:lpstr>
      <vt:lpstr>4 main characteristics of OOP</vt:lpstr>
      <vt:lpstr>#1 - Basic concept of OOP </vt:lpstr>
      <vt:lpstr>#1 - Object-Oriented Programming</vt:lpstr>
      <vt:lpstr>The Genius of Using Objects</vt:lpstr>
      <vt:lpstr>How Dell, Apple, Hp… get so big?</vt:lpstr>
      <vt:lpstr>Your program is made of objects</vt:lpstr>
      <vt:lpstr>The secret to effective OOP</vt:lpstr>
      <vt:lpstr>Never Forget, Please!</vt:lpstr>
      <vt:lpstr>The Vocabulary of OOP - Class </vt:lpstr>
      <vt:lpstr>The Vocabulary of OOP – Object</vt:lpstr>
      <vt:lpstr>Another example of Class - Object</vt:lpstr>
      <vt:lpstr>Tips for newcomer to OOP</vt:lpstr>
      <vt:lpstr>Defining Your First Java Application</vt:lpstr>
      <vt:lpstr>Rectangle class </vt:lpstr>
      <vt:lpstr>RectangleDemo class (entry point class)</vt:lpstr>
      <vt:lpstr>Dissecting the Rectangle class</vt:lpstr>
      <vt:lpstr>Dissecting the Rectangle class</vt:lpstr>
      <vt:lpstr>Dissecting the Rectangle class</vt:lpstr>
      <vt:lpstr>Dissecting the Rectangle class</vt:lpstr>
      <vt:lpstr>Dissecting the RectangleDemo class</vt:lpstr>
      <vt:lpstr>Creating objects  (instance object)</vt:lpstr>
      <vt:lpstr>Invoking Methods</vt:lpstr>
      <vt:lpstr>The use of the dot ‘.’ notation</vt:lpstr>
      <vt:lpstr>Dissecting the Rectangle class</vt:lpstr>
      <vt:lpstr>#2 – Data Member</vt:lpstr>
      <vt:lpstr>Instance variables</vt:lpstr>
      <vt:lpstr>Example of Instance variables </vt:lpstr>
      <vt:lpstr>Class Variables (Static Variables)</vt:lpstr>
      <vt:lpstr>Example of Static Variables</vt:lpstr>
      <vt:lpstr>#3 - Constructor</vt:lpstr>
      <vt:lpstr>Constructor - how to instance an object? </vt:lpstr>
      <vt:lpstr>Example of Using Constructor</vt:lpstr>
      <vt:lpstr>#4 - Methods</vt:lpstr>
      <vt:lpstr>Instance Method</vt:lpstr>
      <vt:lpstr>Static Methods</vt:lpstr>
      <vt:lpstr>Example of Static Methods</vt:lpstr>
      <vt:lpstr>static methods usage</vt:lpstr>
      <vt:lpstr>Questions?</vt:lpstr>
      <vt:lpstr>Variable Argument Methods</vt:lpstr>
      <vt:lpstr>Calling method and Passing Arguments by Value.</vt:lpstr>
      <vt:lpstr>Example of Calling method and Passing Arguments by Value.</vt:lpstr>
      <vt:lpstr>Calling method and Passing Arguments by Reference.</vt:lpstr>
      <vt:lpstr>Example of Calling method and Passing Arguments by Reference</vt:lpstr>
      <vt:lpstr>Access modifier</vt:lpstr>
      <vt:lpstr>Access modifier</vt:lpstr>
      <vt:lpstr>That’s about all for today!</vt:lpstr>
      <vt:lpstr>An example</vt:lpstr>
    </vt:vector>
  </TitlesOfParts>
  <Company>Professor de APTECH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Object-Based Programming</dc:title>
  <dc:creator>congnk</dc:creator>
  <cp:lastModifiedBy>Donald Vuong</cp:lastModifiedBy>
  <cp:revision>351</cp:revision>
  <cp:lastPrinted>2021-10-19T07:21:19Z</cp:lastPrinted>
  <dcterms:created xsi:type="dcterms:W3CDTF">2006-12-13T08:57:30Z</dcterms:created>
  <dcterms:modified xsi:type="dcterms:W3CDTF">2023-04-14T05:31:27Z</dcterms:modified>
</cp:coreProperties>
</file>