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  <p:sldId id="257" r:id="rId3"/>
    <p:sldId id="264" r:id="rId4"/>
    <p:sldId id="266" r:id="rId5"/>
    <p:sldId id="267" r:id="rId6"/>
    <p:sldId id="268" r:id="rId7"/>
    <p:sldId id="275" r:id="rId8"/>
    <p:sldId id="269" r:id="rId9"/>
    <p:sldId id="270" r:id="rId10"/>
    <p:sldId id="271" r:id="rId11"/>
    <p:sldId id="272" r:id="rId12"/>
    <p:sldId id="274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00CC"/>
    <a:srgbClr val="FF3300"/>
    <a:srgbClr val="003300"/>
    <a:srgbClr val="339933"/>
    <a:srgbClr val="FF0066"/>
    <a:srgbClr val="FF33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37" autoAdjust="0"/>
    <p:restoredTop sz="94660"/>
  </p:normalViewPr>
  <p:slideViewPr>
    <p:cSldViewPr>
      <p:cViewPr>
        <p:scale>
          <a:sx n="75" d="100"/>
          <a:sy n="75" d="100"/>
        </p:scale>
        <p:origin x="-1106" y="-2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C17BB-B72E-4CD7-A084-DE05477D628D}" type="datetimeFigureOut">
              <a:rPr lang="en-US"/>
              <a:pPr>
                <a:defRPr/>
              </a:pPr>
              <a:t>12/29/2018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044A3-20F2-4A95-9E18-86080487DC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191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8650C-8074-4918-B5C1-6BC8309928D4}" type="datetimeFigureOut">
              <a:rPr lang="en-US"/>
              <a:pPr>
                <a:defRPr/>
              </a:pPr>
              <a:t>12/29/2018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DEEE1E-E938-4E51-880D-8781AC9B4B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478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FC6FF-CFC8-4D75-B41D-3E1914570DEB}" type="datetimeFigureOut">
              <a:rPr lang="en-US"/>
              <a:pPr>
                <a:defRPr/>
              </a:pPr>
              <a:t>12/29/2018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85A4C-2FFC-40D2-822E-C4E735DF72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291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1F1F3-2C95-4156-9F71-D34FA13247B5}" type="datetimeFigureOut">
              <a:rPr lang="en-US"/>
              <a:pPr>
                <a:defRPr/>
              </a:pPr>
              <a:t>12/29/2018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A0B0E-4A94-4345-B415-46C16517D6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381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22BDD-6DF1-40EF-9208-9BFCABE5FCE8}" type="datetimeFigureOut">
              <a:rPr lang="en-US"/>
              <a:pPr>
                <a:defRPr/>
              </a:pPr>
              <a:t>12/29/2018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E5484-6EF3-4C4D-A314-95B78E2691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752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E5C2CA-A4C7-45F0-B38C-3E855D651CA6}" type="datetimeFigureOut">
              <a:rPr lang="en-US"/>
              <a:pPr>
                <a:defRPr/>
              </a:pPr>
              <a:t>12/29/2018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2B7E9-5EFA-4F24-97F6-5C6F124C82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11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64FAB-5881-4C0D-829F-DD68653B4F1E}" type="datetimeFigureOut">
              <a:rPr lang="en-US"/>
              <a:pPr>
                <a:defRPr/>
              </a:pPr>
              <a:t>12/29/2018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5F825-5DDC-42C5-B7DF-F5D2262206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458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A52C7-04FF-4271-814E-127DF7270441}" type="datetimeFigureOut">
              <a:rPr lang="en-US"/>
              <a:pPr>
                <a:defRPr/>
              </a:pPr>
              <a:t>12/29/2018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E8685-D341-465A-9EB0-21893C441C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13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F0805-AEC6-4EA5-AE3B-A001A882E6C1}" type="datetimeFigureOut">
              <a:rPr lang="en-US"/>
              <a:pPr>
                <a:defRPr/>
              </a:pPr>
              <a:t>12/29/2018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F80AF-AECB-4B88-887B-6416C5DE82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229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9659E-3653-4E4B-8E3B-6E916660D89F}" type="datetimeFigureOut">
              <a:rPr lang="en-US"/>
              <a:pPr>
                <a:defRPr/>
              </a:pPr>
              <a:t>12/29/2018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96F1B-1F99-478F-9913-07A7EFA7D7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721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9E98D-0877-49FB-A568-C3AEABCBD019}" type="datetimeFigureOut">
              <a:rPr lang="en-US"/>
              <a:pPr>
                <a:defRPr/>
              </a:pPr>
              <a:t>12/29/2018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23CA9-77AC-4AEE-B5F6-F6697099AA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118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fld id="{82613995-2784-4693-AAD5-8ECEDE14576D}" type="datetimeFigureOut">
              <a:rPr lang="en-US"/>
              <a:pPr>
                <a:defRPr/>
              </a:pPr>
              <a:t>12/29/2018</a:t>
            </a:fld>
            <a:endParaRPr lang="en-US" alt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fld id="{5FCC5BAC-A866-4FB0-84E8-055CD3DDE4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16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Nested Class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Anonymous Classes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Class does not have a name.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It is a type of local class.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Does not allow the use of “extends”, “implements” clauses.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Does not allow the use of “private”, “public”, “protected” and “static”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Cannot define a constructor.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Cannot define any static fields, methods or classes.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Using Anonymous Classes</a:t>
            </a: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4343400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71825"/>
            <a:ext cx="51816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304800" y="2895600"/>
            <a:ext cx="7239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That’s all for today!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2667000"/>
          </a:xfrm>
        </p:spPr>
        <p:txBody>
          <a:bodyPr/>
          <a:lstStyle/>
          <a:p>
            <a:pPr marL="381000" indent="-381000" eaLnBrk="1" hangingPunct="1">
              <a:buFont typeface="Arial" charset="0"/>
              <a:buAutoNum type="arabicPeriod"/>
            </a:pPr>
            <a:r>
              <a:rPr lang="en-US" smtClean="0"/>
              <a:t>Member class or non-static nested classes</a:t>
            </a:r>
          </a:p>
          <a:p>
            <a:pPr marL="381000" indent="-381000" eaLnBrk="1" hangingPunct="1">
              <a:buFont typeface="Arial" charset="0"/>
              <a:buAutoNum type="arabicPeriod"/>
            </a:pPr>
            <a:endParaRPr lang="en-US" smtClean="0"/>
          </a:p>
          <a:p>
            <a:pPr marL="381000" indent="-381000" eaLnBrk="1" hangingPunct="1">
              <a:buFont typeface="Arial" charset="0"/>
              <a:buAutoNum type="arabicPeriod"/>
            </a:pPr>
            <a:r>
              <a:rPr lang="en-US" smtClean="0"/>
              <a:t>Static Nested classes</a:t>
            </a:r>
          </a:p>
          <a:p>
            <a:pPr marL="381000" indent="-381000" eaLnBrk="1" hangingPunct="1">
              <a:buFont typeface="Arial" charset="0"/>
              <a:buAutoNum type="arabicPeriod"/>
            </a:pPr>
            <a:endParaRPr lang="en-US" smtClean="0"/>
          </a:p>
          <a:p>
            <a:pPr marL="381000" indent="-381000" eaLnBrk="1" hangingPunct="1">
              <a:buFont typeface="Arial" charset="0"/>
              <a:buAutoNum type="arabicPeriod"/>
            </a:pPr>
            <a:r>
              <a:rPr lang="en-US" smtClean="0"/>
              <a:t>Local classes</a:t>
            </a:r>
          </a:p>
          <a:p>
            <a:pPr marL="381000" indent="-381000" eaLnBrk="1" hangingPunct="1">
              <a:buFont typeface="Arial" charset="0"/>
              <a:buAutoNum type="arabicPeriod"/>
            </a:pPr>
            <a:endParaRPr lang="en-US" smtClean="0"/>
          </a:p>
          <a:p>
            <a:pPr marL="381000" indent="-381000" eaLnBrk="1" hangingPunct="1">
              <a:buFont typeface="Arial" charset="0"/>
              <a:buAutoNum type="arabicPeriod"/>
            </a:pPr>
            <a:r>
              <a:rPr lang="en-US" smtClean="0"/>
              <a:t>Anonymous classes</a:t>
            </a: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762000" y="5486400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i="1">
                <a:solidFill>
                  <a:srgbClr val="0000CC"/>
                </a:solidFill>
              </a:rPr>
              <a:t>Thank you all for your attention and patient !</a:t>
            </a:r>
          </a:p>
        </p:txBody>
      </p:sp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057400"/>
            <a:ext cx="16002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Module Overview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400800" cy="4530725"/>
          </a:xfrm>
        </p:spPr>
        <p:txBody>
          <a:bodyPr/>
          <a:lstStyle/>
          <a:p>
            <a:pPr marL="381000" indent="-381000" eaLnBrk="1" hangingPunct="1">
              <a:buFont typeface="Arial" charset="0"/>
              <a:buAutoNum type="arabicPeriod"/>
            </a:pPr>
            <a:r>
              <a:rPr lang="en-US" smtClean="0"/>
              <a:t>Member class or non-static nested classes</a:t>
            </a:r>
          </a:p>
          <a:p>
            <a:pPr marL="381000" indent="-381000" eaLnBrk="1" hangingPunct="1">
              <a:buFont typeface="Arial" charset="0"/>
              <a:buAutoNum type="arabicPeriod"/>
            </a:pPr>
            <a:endParaRPr lang="en-US" smtClean="0"/>
          </a:p>
          <a:p>
            <a:pPr marL="381000" indent="-381000" eaLnBrk="1" hangingPunct="1">
              <a:buFont typeface="Arial" charset="0"/>
              <a:buAutoNum type="arabicPeriod"/>
            </a:pPr>
            <a:r>
              <a:rPr lang="en-US" smtClean="0"/>
              <a:t>Static Nested classes</a:t>
            </a:r>
          </a:p>
          <a:p>
            <a:pPr marL="381000" indent="-381000" eaLnBrk="1" hangingPunct="1">
              <a:buFont typeface="Arial" charset="0"/>
              <a:buAutoNum type="arabicPeriod"/>
            </a:pPr>
            <a:endParaRPr lang="en-US" smtClean="0"/>
          </a:p>
          <a:p>
            <a:pPr marL="381000" indent="-381000" eaLnBrk="1" hangingPunct="1">
              <a:buFont typeface="Arial" charset="0"/>
              <a:buAutoNum type="arabicPeriod"/>
            </a:pPr>
            <a:r>
              <a:rPr lang="en-US" smtClean="0"/>
              <a:t>Local classes</a:t>
            </a:r>
          </a:p>
          <a:p>
            <a:pPr marL="381000" indent="-381000" eaLnBrk="1" hangingPunct="1">
              <a:buFont typeface="Arial" charset="0"/>
              <a:buAutoNum type="arabicPeriod"/>
            </a:pPr>
            <a:endParaRPr lang="en-US" smtClean="0"/>
          </a:p>
          <a:p>
            <a:pPr marL="381000" indent="-381000" eaLnBrk="1" hangingPunct="1">
              <a:buFont typeface="Arial" charset="0"/>
              <a:buAutoNum type="arabicPeriod"/>
            </a:pPr>
            <a:r>
              <a:rPr lang="en-US" smtClean="0"/>
              <a:t>Anonymous classes</a:t>
            </a:r>
          </a:p>
        </p:txBody>
      </p:sp>
      <p:pic>
        <p:nvPicPr>
          <p:cNvPr id="410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600200"/>
            <a:ext cx="16002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Nested Class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 a class defined within another class.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Can access to members of the outer or enclosing class event members are declared “private”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Use to:</a:t>
            </a:r>
          </a:p>
          <a:p>
            <a:pPr lvl="1" eaLnBrk="1" hangingPunct="1"/>
            <a:r>
              <a:rPr lang="en-US" smtClean="0"/>
              <a:t>Logical grouping of classes</a:t>
            </a:r>
          </a:p>
          <a:p>
            <a:pPr lvl="1" eaLnBrk="1" hangingPunct="1"/>
            <a:r>
              <a:rPr lang="en-US" smtClean="0"/>
              <a:t>Increases encapsulation</a:t>
            </a:r>
          </a:p>
          <a:p>
            <a:pPr lvl="1" eaLnBrk="1" hangingPunct="1"/>
            <a:r>
              <a:rPr lang="en-US" smtClean="0"/>
              <a:t>More maintainable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Nested Class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charset="0"/>
              <a:buAutoNum type="arabicPeriod"/>
            </a:pPr>
            <a:r>
              <a:rPr lang="en-US" smtClean="0"/>
              <a:t>Member class or non-static nested classes</a:t>
            </a:r>
          </a:p>
          <a:p>
            <a:pPr marL="457200" indent="-457200" eaLnBrk="1" hangingPunct="1">
              <a:buFont typeface="Arial" charset="0"/>
              <a:buAutoNum type="arabicPeriod"/>
            </a:pPr>
            <a:endParaRPr lang="en-US" smtClean="0"/>
          </a:p>
          <a:p>
            <a:pPr marL="457200" indent="-457200" eaLnBrk="1" hangingPunct="1">
              <a:buFont typeface="Arial" charset="0"/>
              <a:buAutoNum type="arabicPeriod"/>
            </a:pPr>
            <a:r>
              <a:rPr lang="en-US" smtClean="0"/>
              <a:t>Local classes</a:t>
            </a:r>
          </a:p>
          <a:p>
            <a:pPr marL="457200" indent="-457200" eaLnBrk="1" hangingPunct="1">
              <a:buFont typeface="Arial" charset="0"/>
              <a:buAutoNum type="arabicPeriod"/>
            </a:pPr>
            <a:endParaRPr lang="en-US" smtClean="0"/>
          </a:p>
          <a:p>
            <a:pPr marL="457200" indent="-457200" eaLnBrk="1" hangingPunct="1">
              <a:buFont typeface="Arial" charset="0"/>
              <a:buAutoNum type="arabicPeriod"/>
            </a:pPr>
            <a:r>
              <a:rPr lang="en-US" smtClean="0"/>
              <a:t>Anonymous classes</a:t>
            </a:r>
          </a:p>
          <a:p>
            <a:pPr marL="457200" indent="-457200" eaLnBrk="1" hangingPunct="1">
              <a:buFont typeface="Arial" charset="0"/>
              <a:buAutoNum type="arabicPeriod"/>
            </a:pPr>
            <a:endParaRPr lang="en-US" smtClean="0"/>
          </a:p>
          <a:p>
            <a:pPr marL="457200" indent="-457200" eaLnBrk="1" hangingPunct="1">
              <a:buFont typeface="Arial" charset="0"/>
              <a:buAutoNum type="arabicPeriod"/>
            </a:pPr>
            <a:r>
              <a:rPr lang="en-US" smtClean="0"/>
              <a:t>Static Nested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Member Classes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343400"/>
          </a:xfrm>
        </p:spPr>
        <p:txBody>
          <a:bodyPr/>
          <a:lstStyle/>
          <a:p>
            <a:pPr eaLnBrk="1" hangingPunct="1"/>
            <a:r>
              <a:rPr lang="en-US" smtClean="0"/>
              <a:t>Declare as a member of an outer class.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Can access all fields and methods of the outer class. The reverse is not true.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 member class can be declared as public, protected, private, abstract, final or static</a:t>
            </a:r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752600"/>
            <a:ext cx="23145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Using Member Class</a:t>
            </a:r>
          </a:p>
        </p:txBody>
      </p:sp>
      <p:pic>
        <p:nvPicPr>
          <p:cNvPr id="819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28750"/>
            <a:ext cx="456247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19600"/>
            <a:ext cx="58007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62400"/>
            <a:ext cx="2590800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Static Nested Class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381000"/>
          </a:xfrm>
        </p:spPr>
        <p:txBody>
          <a:bodyPr/>
          <a:lstStyle/>
          <a:p>
            <a:pPr eaLnBrk="1" hangingPunct="1"/>
            <a:r>
              <a:rPr lang="en-US" smtClean="0"/>
              <a:t>Like member class with feature of “static”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45720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914900"/>
            <a:ext cx="572452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267200"/>
            <a:ext cx="2590800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Local Classes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900" smtClean="0"/>
              <a:t>Declared within a method, constructor or an initializer</a:t>
            </a:r>
          </a:p>
          <a:p>
            <a:pPr eaLnBrk="1" hangingPunct="1">
              <a:lnSpc>
                <a:spcPct val="90000"/>
              </a:lnSpc>
            </a:pPr>
            <a:endParaRPr lang="en-US" sz="1900" smtClean="0"/>
          </a:p>
          <a:p>
            <a:pPr eaLnBrk="1" hangingPunct="1">
              <a:lnSpc>
                <a:spcPct val="90000"/>
              </a:lnSpc>
            </a:pPr>
            <a:r>
              <a:rPr lang="en-US" sz="1900" smtClean="0"/>
              <a:t>Can access local variable, method parameters, or exception parameters that are in the scope of the local method definition, provided that these are declare as </a:t>
            </a:r>
            <a:r>
              <a:rPr lang="en-US" sz="1900" smtClean="0">
                <a:solidFill>
                  <a:srgbClr val="0000CC"/>
                </a:solidFill>
              </a:rPr>
              <a:t>“final”</a:t>
            </a:r>
          </a:p>
          <a:p>
            <a:pPr eaLnBrk="1" hangingPunct="1">
              <a:lnSpc>
                <a:spcPct val="90000"/>
              </a:lnSpc>
            </a:pPr>
            <a:endParaRPr lang="en-US" sz="1900" smtClean="0"/>
          </a:p>
          <a:p>
            <a:pPr eaLnBrk="1" hangingPunct="1">
              <a:lnSpc>
                <a:spcPct val="90000"/>
              </a:lnSpc>
            </a:pPr>
            <a:r>
              <a:rPr lang="en-US" sz="1900" smtClean="0"/>
              <a:t>Cannot use modifiers “public”, “private”, “protected” or “static” in local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Only “final” or “abstract” is permitted</a:t>
            </a:r>
            <a:br>
              <a:rPr lang="en-US" sz="1900" smtClean="0"/>
            </a:br>
            <a:endParaRPr lang="en-US" sz="1900" smtClean="0"/>
          </a:p>
          <a:p>
            <a:pPr eaLnBrk="1" hangingPunct="1">
              <a:lnSpc>
                <a:spcPct val="90000"/>
              </a:lnSpc>
            </a:pPr>
            <a:r>
              <a:rPr lang="en-US" sz="1900" smtClean="0"/>
              <a:t>Can access any members, including private members, of the containing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Using Local Class</a:t>
            </a:r>
          </a:p>
        </p:txBody>
      </p:sp>
      <p:pic>
        <p:nvPicPr>
          <p:cNvPr id="1126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4191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219200"/>
            <a:ext cx="3886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581400"/>
            <a:ext cx="26670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gnkacademic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congnkacademic</Template>
  <TotalTime>151</TotalTime>
  <Words>309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congnkacademic</vt:lpstr>
      <vt:lpstr>Nested Class</vt:lpstr>
      <vt:lpstr>Module Overview</vt:lpstr>
      <vt:lpstr>Nested Class</vt:lpstr>
      <vt:lpstr>Types of Nested Class</vt:lpstr>
      <vt:lpstr>Member Classes</vt:lpstr>
      <vt:lpstr>Example of Using Member Class</vt:lpstr>
      <vt:lpstr>Static Nested Class</vt:lpstr>
      <vt:lpstr>Local Classes</vt:lpstr>
      <vt:lpstr>Example of Using Local Class</vt:lpstr>
      <vt:lpstr>Anonymous Classes</vt:lpstr>
      <vt:lpstr>Example of Using Anonymous Classes</vt:lpstr>
      <vt:lpstr>That’s all for today!</vt:lpstr>
    </vt:vector>
  </TitlesOfParts>
  <Company>fpt-hcm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cong</dc:creator>
  <cp:lastModifiedBy>Windows User</cp:lastModifiedBy>
  <cp:revision>49</cp:revision>
  <cp:lastPrinted>1601-01-01T00:00:00Z</cp:lastPrinted>
  <dcterms:created xsi:type="dcterms:W3CDTF">2008-07-04T14:37:24Z</dcterms:created>
  <dcterms:modified xsi:type="dcterms:W3CDTF">2018-12-29T04:21:46Z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