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63" r:id="rId4"/>
    <p:sldId id="265" r:id="rId5"/>
    <p:sldId id="259" r:id="rId6"/>
    <p:sldId id="260" r:id="rId7"/>
    <p:sldId id="277" r:id="rId8"/>
    <p:sldId id="261" r:id="rId9"/>
    <p:sldId id="262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66"/>
    <a:srgbClr val="FF3300"/>
    <a:srgbClr val="003300"/>
    <a:srgbClr val="339933"/>
    <a:srgbClr val="FF0066"/>
    <a:srgbClr val="FF33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37" autoAdjust="0"/>
    <p:restoredTop sz="94660"/>
  </p:normalViewPr>
  <p:slideViewPr>
    <p:cSldViewPr>
      <p:cViewPr varScale="1">
        <p:scale>
          <a:sx n="111" d="100"/>
          <a:sy n="111" d="100"/>
        </p:scale>
        <p:origin x="12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AB4A0-F113-4110-867D-BD7B4C3C1998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71FD6-6CC9-4AD6-8813-632926EF42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78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058B-0B9B-4544-A2EA-4BE79250AC53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D6D42-1B39-4BF8-A758-A15555DAF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86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B7E10-0E2E-4B76-A8A2-B1AD29743489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07CA-C9C1-49FC-A62F-F673824AA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43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1FD7E-561E-4DDE-B263-90429EE173C5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B39FC-47CA-4DD1-94DB-D155D6B7F7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59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D40CA-5088-4676-A7DB-5457F6A4D5FC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9185B-9419-4245-92D5-4B93986C9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95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CC4B9-9D56-441C-A970-5384CFC95C4D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D245-5251-4F5E-B34D-481601C5C2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42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14D4C-7CE0-4407-A0B3-A82A6D8A4CB0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D340-6F62-412F-8F8C-4B5D1F3EB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2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337FE-E431-4F79-99CF-0A648459D29D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91BF8-A603-4B31-B982-F8519E8C6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10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799A-6C66-4D12-A7B0-FA44EFFA1F32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0F78E-546D-4B93-836C-FA74EFC0A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2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85885-C9D3-467D-A35C-6BD2D732B677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DCA16-1A8B-4F8C-BD3F-B1DB8C034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5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4FE49-5A2E-4400-BE4E-3DEE2389A6F5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F75C9-820B-4393-9815-36B2BEA8B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4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EA76174A-320A-4594-9CC9-C5A9DBE6A325}" type="datetimeFigureOut">
              <a:rPr lang="en-US"/>
              <a:pPr>
                <a:defRPr/>
              </a:pPr>
              <a:t>4/23/2023</a:t>
            </a:fld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616955F9-53EA-4D0F-88FD-3759577982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78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Package and Access </a:t>
            </a:r>
            <a:r>
              <a:rPr lang="en-US" dirty="0" err="1"/>
              <a:t>Specifiers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Points to be considered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eaLnBrk="1" hangingPunct="1"/>
            <a:r>
              <a:rPr lang="en-US"/>
              <a:t>Classes that are intended to be used outside the package within other programs must be declared </a:t>
            </a:r>
            <a:r>
              <a:rPr lang="en-US">
                <a:solidFill>
                  <a:srgbClr val="0000CC"/>
                </a:solidFill>
              </a:rPr>
              <a:t>public</a:t>
            </a:r>
            <a:r>
              <a:rPr lang="en-US"/>
              <a:t>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If two or more packages define a class with the same name and a program happens to import both packages, then the full name of the class with the package name must be used to avoid conflict. </a:t>
            </a:r>
          </a:p>
          <a:p>
            <a:pPr eaLnBrk="1" hangingPunct="1"/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lum brigh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71596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#2 – Access </a:t>
            </a:r>
            <a:r>
              <a:rPr lang="en-US" dirty="0" err="1"/>
              <a:t>Specifier</a:t>
            </a:r>
            <a:r>
              <a:rPr lang="en-US" dirty="0"/>
              <a:t> (Modifiers)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30725"/>
          </a:xfrm>
        </p:spPr>
        <p:txBody>
          <a:bodyPr/>
          <a:lstStyle/>
          <a:p>
            <a:pPr eaLnBrk="1" hangingPunct="1"/>
            <a:r>
              <a:rPr lang="en-US"/>
              <a:t>Use to control the access of classes and class members.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Determine whether classes and the members of the classes can be invoked by the other classes or interfaces.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Help to prevent misuse of class details as well as hides the implementation details.</a:t>
            </a:r>
          </a:p>
          <a:p>
            <a:pPr eaLnBrk="1" hangingPunct="1"/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8100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Levels of Access Specifier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590800"/>
          </a:xfrm>
        </p:spPr>
        <p:txBody>
          <a:bodyPr/>
          <a:lstStyle/>
          <a:p>
            <a:pPr eaLnBrk="1" hangingPunct="1"/>
            <a:r>
              <a:rPr lang="en-US" dirty="0"/>
              <a:t>Class level.</a:t>
            </a:r>
          </a:p>
          <a:p>
            <a:pPr lvl="1" eaLnBrk="1" hangingPunct="1"/>
            <a:r>
              <a:rPr lang="en-US" dirty="0"/>
              <a:t>“public”</a:t>
            </a:r>
          </a:p>
          <a:p>
            <a:pPr lvl="2" eaLnBrk="1" hangingPunct="1"/>
            <a:r>
              <a:rPr lang="en-US" dirty="0"/>
              <a:t>class can be accessible everywhere.</a:t>
            </a:r>
          </a:p>
          <a:p>
            <a:pPr lvl="1" eaLnBrk="1" hangingPunct="1"/>
            <a:r>
              <a:rPr lang="en-US" dirty="0"/>
              <a:t>“package-private” (default access modifier)</a:t>
            </a:r>
          </a:p>
          <a:p>
            <a:pPr lvl="2" eaLnBrk="1" hangingPunct="1"/>
            <a:r>
              <a:rPr lang="en-US" dirty="0"/>
              <a:t>Class can be accessible only by other class in the same package.</a:t>
            </a:r>
          </a:p>
          <a:p>
            <a:pPr eaLnBrk="1" hangingPunct="1"/>
            <a:r>
              <a:rPr lang="en-US" dirty="0"/>
              <a:t>Class members (data members, methods and constructors)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lum bright="-2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08438"/>
            <a:ext cx="6172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Tips on Choosing an Access Level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the most restrictive access level that makes sense for a particular member. </a:t>
            </a:r>
          </a:p>
          <a:p>
            <a:pPr lvl="1" eaLnBrk="1" hangingPunct="1"/>
            <a:r>
              <a:rPr lang="en-US" dirty="0"/>
              <a:t>Use private unless you have a good reason not to.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Avoid public fields except for constants.</a:t>
            </a:r>
          </a:p>
          <a:p>
            <a:pPr lvl="1" eaLnBrk="1" hangingPunct="1"/>
            <a:r>
              <a:rPr lang="en-US" dirty="0"/>
              <a:t>Public fields tend to link you to a particular implementation and limit your flexibility in changing your code.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Field and Method Modifiers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30725"/>
          </a:xfrm>
        </p:spPr>
        <p:txBody>
          <a:bodyPr/>
          <a:lstStyle/>
          <a:p>
            <a:pPr eaLnBrk="1" hangingPunct="1"/>
            <a:r>
              <a:rPr lang="en-US"/>
              <a:t>Use to identify fields and methods that need to be declare for controlling access to users.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581150"/>
            <a:ext cx="33242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“volatile” Modifier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Only applied to data members.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Allows the content of a variable to be synchronized across all running threads.</a:t>
            </a:r>
          </a:p>
          <a:p>
            <a:pPr lvl="1" eaLnBrk="1" hangingPunct="1"/>
            <a:r>
              <a:rPr lang="en-US" dirty="0"/>
              <a:t>When the value of the variable changes or is updated, all threads will reflect the same change.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modifier is not frequently used.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“native” Modifier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Used only with methods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Indicates that the implementation of the method is in a language other than in Java.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Constructors, fields, classes and interfaces cannot have this modifier.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“transient” Modifier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495800"/>
          </a:xfrm>
        </p:spPr>
        <p:txBody>
          <a:bodyPr/>
          <a:lstStyle/>
          <a:p>
            <a:pPr eaLnBrk="1" hangingPunct="1"/>
            <a:r>
              <a:rPr lang="en-US"/>
              <a:t>Use to declare fields that are not saved or restored as a part of the state of the object.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“Serialization” in Java converts an object’s internal state into a binary stream of bytes. This stream can be written to a disk or stored in memory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4191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That’s about all for today!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Introduction to Packages.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Access Control keywords</a:t>
            </a:r>
          </a:p>
          <a:p>
            <a:pPr lvl="1" eaLnBrk="1" hangingPunct="1">
              <a:defRPr/>
            </a:pPr>
            <a:r>
              <a:rPr lang="en-US" dirty="0"/>
              <a:t>public</a:t>
            </a:r>
          </a:p>
          <a:p>
            <a:pPr lvl="1" eaLnBrk="1" hangingPunct="1">
              <a:defRPr/>
            </a:pPr>
            <a:r>
              <a:rPr lang="en-US" dirty="0"/>
              <a:t>private</a:t>
            </a:r>
          </a:p>
          <a:p>
            <a:pPr lvl="1" eaLnBrk="1" hangingPunct="1">
              <a:defRPr/>
            </a:pPr>
            <a:r>
              <a:rPr lang="en-US" dirty="0"/>
              <a:t>protected</a:t>
            </a:r>
          </a:p>
          <a:p>
            <a:pPr lvl="1" eaLnBrk="1" hangingPunct="1">
              <a:defRPr/>
            </a:pPr>
            <a:r>
              <a:rPr lang="en-US" i="1" dirty="0"/>
              <a:t>default</a:t>
            </a:r>
          </a:p>
          <a:p>
            <a:pPr lvl="1" eaLnBrk="1" hangingPunct="1">
              <a:defRPr/>
            </a:pPr>
            <a:endParaRPr lang="en-US" i="1" dirty="0"/>
          </a:p>
          <a:p>
            <a:pPr eaLnBrk="1" hangingPunct="1">
              <a:defRPr/>
            </a:pPr>
            <a:r>
              <a:rPr lang="en-US" dirty="0"/>
              <a:t>Field and Method Modifiers</a:t>
            </a:r>
          </a:p>
          <a:p>
            <a:pPr lvl="1" eaLnBrk="1" hangingPunct="1">
              <a:defRPr/>
            </a:pPr>
            <a:r>
              <a:rPr lang="en-US" dirty="0"/>
              <a:t>volatile</a:t>
            </a:r>
          </a:p>
          <a:p>
            <a:pPr lvl="1" eaLnBrk="1" hangingPunct="1">
              <a:defRPr/>
            </a:pPr>
            <a:r>
              <a:rPr lang="en-US" dirty="0"/>
              <a:t>native</a:t>
            </a:r>
          </a:p>
          <a:p>
            <a:pPr lvl="1" eaLnBrk="1" hangingPunct="1">
              <a:defRPr/>
            </a:pPr>
            <a:r>
              <a:rPr lang="en-US" dirty="0"/>
              <a:t>transient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838200" y="5481638"/>
            <a:ext cx="746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i="1">
                <a:solidFill>
                  <a:srgbClr val="0000CC"/>
                </a:solidFill>
              </a:rPr>
              <a:t>Thank you all for your attention and patient!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Module Introduction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Packages.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Access Control keywords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Field and Method Modifiers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#1 - Packages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248400" cy="3581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Java allows you to group classes in a collection called a package.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Packages are convenient for: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/>
              <a:t>Organizing your work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/>
              <a:t>Separating your work from code libraries provided by others.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main reason for using packages is to guarantee the uniqueness of class names.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900" dirty="0"/>
              <a:t>Use your company's Internet domain name written in reverse to guarantee a unique package name</a:t>
            </a:r>
          </a:p>
        </p:txBody>
      </p:sp>
      <p:sp>
        <p:nvSpPr>
          <p:cNvPr id="132100" name="Content Placeholder 2"/>
          <p:cNvSpPr>
            <a:spLocks/>
          </p:cNvSpPr>
          <p:nvPr/>
        </p:nvSpPr>
        <p:spPr bwMode="auto">
          <a:xfrm>
            <a:off x="685800" y="5391150"/>
            <a:ext cx="33528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273050" indent="-273050" algn="ctr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 dirty="0"/>
              <a:t>eiu.edu.vn</a:t>
            </a:r>
          </a:p>
        </p:txBody>
      </p:sp>
      <p:sp>
        <p:nvSpPr>
          <p:cNvPr id="132101" name="Content Placeholder 2"/>
          <p:cNvSpPr>
            <a:spLocks/>
          </p:cNvSpPr>
          <p:nvPr/>
        </p:nvSpPr>
        <p:spPr bwMode="auto">
          <a:xfrm>
            <a:off x="4953000" y="5410200"/>
            <a:ext cx="33528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273050" indent="-273050" algn="ctr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b="1" dirty="0" err="1"/>
              <a:t>vn.edu.eiu</a:t>
            </a:r>
            <a:endParaRPr lang="en-US" sz="2200" b="1" dirty="0"/>
          </a:p>
        </p:txBody>
      </p:sp>
      <p:sp>
        <p:nvSpPr>
          <p:cNvPr id="132102" name="AutoShape 6"/>
          <p:cNvSpPr>
            <a:spLocks noChangeArrowheads="1"/>
          </p:cNvSpPr>
          <p:nvPr/>
        </p:nvSpPr>
        <p:spPr bwMode="auto">
          <a:xfrm>
            <a:off x="4114800" y="561975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66875"/>
            <a:ext cx="1771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/>
      <p:bldP spid="132101" grpId="0" animBg="1"/>
      <p:bldP spid="132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Features of Java Packages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package can have sub packages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package cannot have two members with the same name.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a class or interface is bundled inside a package, it must be referenced using it fully qualified name, which is the name of the Java class including its package name.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Package names are written in lowercase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 of Java packages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Predefined packages</a:t>
            </a:r>
          </a:p>
          <a:p>
            <a:pPr lvl="1" eaLnBrk="1" hangingPunct="1"/>
            <a:r>
              <a:rPr lang="en-US" dirty="0"/>
              <a:t>Packages in the Java class libraries, begin with “java.” or “</a:t>
            </a:r>
            <a:r>
              <a:rPr lang="en-US" dirty="0" err="1"/>
              <a:t>javax</a:t>
            </a:r>
            <a:r>
              <a:rPr lang="en-US" dirty="0"/>
              <a:t>.”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User-defined packages</a:t>
            </a:r>
          </a:p>
          <a:p>
            <a:pPr lvl="1" eaLnBrk="1" hangingPunct="1"/>
            <a:r>
              <a:rPr lang="en-US" dirty="0"/>
              <a:t>Create by developer.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Java application or applet  has accessed by default to the core package “</a:t>
            </a:r>
            <a:r>
              <a:rPr lang="en-US" dirty="0" err="1"/>
              <a:t>java.lang</a:t>
            </a:r>
            <a:r>
              <a:rPr lang="en-US" dirty="0"/>
              <a:t>”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Predefined packages, J2SE Class Libraries</a:t>
            </a:r>
            <a:br>
              <a:rPr lang="en-US" dirty="0"/>
            </a:br>
            <a:endParaRPr lang="en-US" dirty="0"/>
          </a:p>
        </p:txBody>
      </p:sp>
      <p:pic>
        <p:nvPicPr>
          <p:cNvPr id="8195" name="Picture 5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820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Predefined packages, J2SE Class Libraries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C21D8-4CB9-957C-DBD7-0FCA3FC6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858000" cy="48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4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Choose a name for the package.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Create a folder with the same name as the package.</a:t>
            </a:r>
          </a:p>
          <a:p>
            <a:pPr marL="801687" lvl="1" indent="-457200" eaLnBrk="1" hangingPunct="1">
              <a:defRPr/>
            </a:pPr>
            <a:r>
              <a:rPr lang="en-US" dirty="0"/>
              <a:t>The naming structure for a package is hierarchical.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Place the source file in the folder created for the package</a:t>
            </a:r>
          </a:p>
          <a:p>
            <a:pPr marL="801687" lvl="1" indent="-457200" eaLnBrk="1" hangingPunct="1">
              <a:defRPr/>
            </a:pPr>
            <a:r>
              <a:rPr lang="en-US" dirty="0"/>
              <a:t>Put a “</a:t>
            </a:r>
            <a:r>
              <a:rPr lang="en-US" dirty="0">
                <a:solidFill>
                  <a:srgbClr val="0000CC"/>
                </a:solidFill>
              </a:rPr>
              <a:t>package</a:t>
            </a:r>
            <a:r>
              <a:rPr lang="en-US" dirty="0"/>
              <a:t>” statement with that name at the top of every source file.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Compile and execute the application.</a:t>
            </a:r>
          </a:p>
          <a:p>
            <a:pPr lvl="1" eaLnBrk="1" hangingPunct="1">
              <a:defRPr/>
            </a:pPr>
            <a:r>
              <a:rPr lang="en-US" dirty="0"/>
              <a:t>Use “</a:t>
            </a:r>
            <a:r>
              <a:rPr lang="en-US" dirty="0" err="1"/>
              <a:t>javac</a:t>
            </a:r>
            <a:r>
              <a:rPr lang="en-US" dirty="0"/>
              <a:t>” with “–d” option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Package Demo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lum bright="-2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5029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30305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066800" y="5562600"/>
            <a:ext cx="73914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0000CC"/>
                </a:solidFill>
              </a:rPr>
              <a:t>javac</a:t>
            </a:r>
            <a:r>
              <a:rPr lang="en-US" sz="2000" b="1"/>
              <a:t> -d classes  </a:t>
            </a:r>
            <a:r>
              <a:rPr lang="en-US" sz="2000"/>
              <a:t>src/vn/edu/fptaptech/hr/domain/*.java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gnkacademic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congnkacademic</Template>
  <TotalTime>1012</TotalTime>
  <Words>717</Words>
  <Application>Microsoft Office PowerPoint</Application>
  <PresentationFormat>On-screen Show (4:3)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Wingdings</vt:lpstr>
      <vt:lpstr>congnkacademic</vt:lpstr>
      <vt:lpstr>Package and Access Specifiers</vt:lpstr>
      <vt:lpstr>Module Introduction</vt:lpstr>
      <vt:lpstr>#1 - Packages</vt:lpstr>
      <vt:lpstr>Features of Java Packages</vt:lpstr>
      <vt:lpstr>Type of Java packages</vt:lpstr>
      <vt:lpstr>Predefined packages, J2SE Class Libraries </vt:lpstr>
      <vt:lpstr>Predefined packages, J2SE Class Libraries </vt:lpstr>
      <vt:lpstr>Creating a Package</vt:lpstr>
      <vt:lpstr>Creating a Package Demo</vt:lpstr>
      <vt:lpstr>Points to be considered</vt:lpstr>
      <vt:lpstr>#2 – Access Specifier (Modifiers)</vt:lpstr>
      <vt:lpstr>Levels of Access Specifier</vt:lpstr>
      <vt:lpstr>Tips on Choosing an Access Level</vt:lpstr>
      <vt:lpstr>Field and Method Modifiers</vt:lpstr>
      <vt:lpstr>“volatile” Modifier</vt:lpstr>
      <vt:lpstr>“native” Modifier</vt:lpstr>
      <vt:lpstr>“transient” Modifier</vt:lpstr>
      <vt:lpstr>That’s about all for today!</vt:lpstr>
    </vt:vector>
  </TitlesOfParts>
  <Company>fpt-hcm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 and Access Specifiers</dc:title>
  <dc:creator>cong</dc:creator>
  <cp:lastModifiedBy>Donald Vuong</cp:lastModifiedBy>
  <cp:revision>45</cp:revision>
  <cp:lastPrinted>1601-01-01T00:00:00Z</cp:lastPrinted>
  <dcterms:created xsi:type="dcterms:W3CDTF">2008-07-03T06:32:52Z</dcterms:created>
  <dcterms:modified xsi:type="dcterms:W3CDTF">2023-04-23T12:56:24Z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