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07" r:id="rId3"/>
    <p:sldId id="258" r:id="rId4"/>
    <p:sldId id="259" r:id="rId5"/>
    <p:sldId id="276" r:id="rId6"/>
    <p:sldId id="260" r:id="rId7"/>
    <p:sldId id="261" r:id="rId8"/>
    <p:sldId id="292" r:id="rId9"/>
    <p:sldId id="287" r:id="rId10"/>
    <p:sldId id="278" r:id="rId11"/>
    <p:sldId id="281" r:id="rId12"/>
    <p:sldId id="282" r:id="rId13"/>
    <p:sldId id="283" r:id="rId14"/>
    <p:sldId id="284" r:id="rId15"/>
    <p:sldId id="277" r:id="rId16"/>
    <p:sldId id="285" r:id="rId17"/>
    <p:sldId id="286" r:id="rId18"/>
    <p:sldId id="288" r:id="rId19"/>
    <p:sldId id="289" r:id="rId20"/>
    <p:sldId id="262" r:id="rId21"/>
    <p:sldId id="290" r:id="rId22"/>
    <p:sldId id="293" r:id="rId23"/>
    <p:sldId id="291" r:id="rId24"/>
    <p:sldId id="294" r:id="rId25"/>
    <p:sldId id="298" r:id="rId26"/>
    <p:sldId id="295" r:id="rId27"/>
    <p:sldId id="296" r:id="rId28"/>
    <p:sldId id="297" r:id="rId29"/>
    <p:sldId id="300" r:id="rId30"/>
    <p:sldId id="301" r:id="rId31"/>
    <p:sldId id="302" r:id="rId32"/>
    <p:sldId id="299" r:id="rId33"/>
    <p:sldId id="303" r:id="rId34"/>
    <p:sldId id="269" r:id="rId35"/>
    <p:sldId id="270" r:id="rId36"/>
    <p:sldId id="271" r:id="rId37"/>
    <p:sldId id="304" r:id="rId38"/>
    <p:sldId id="272" r:id="rId39"/>
    <p:sldId id="273" r:id="rId40"/>
    <p:sldId id="305" r:id="rId41"/>
    <p:sldId id="306" r:id="rId42"/>
    <p:sldId id="309" r:id="rId43"/>
    <p:sldId id="310" r:id="rId44"/>
    <p:sldId id="312" r:id="rId45"/>
    <p:sldId id="311" r:id="rId46"/>
    <p:sldId id="313" r:id="rId47"/>
    <p:sldId id="30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FF3300"/>
    <a:srgbClr val="003300"/>
    <a:srgbClr val="339933"/>
    <a:srgbClr val="FF0066"/>
    <a:srgbClr val="FF33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473" autoAdjust="0"/>
    <p:restoredTop sz="94660"/>
  </p:normalViewPr>
  <p:slideViewPr>
    <p:cSldViewPr>
      <p:cViewPr>
        <p:scale>
          <a:sx n="100" d="100"/>
          <a:sy n="100" d="100"/>
        </p:scale>
        <p:origin x="-802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4D85-C5FC-4AEC-B56E-3396EF377E96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A998-D8DC-4835-A521-99AB907C8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16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5A34-0658-47F7-A9A6-CD2C5B2ABBAE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9C9FB-A65E-417E-8A93-167CA00C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6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C1FB-5446-4693-9EF3-CED06348879C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70-4EAA-40FA-BEDF-E369C9292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1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F800-5B29-4CCC-8BE9-1C112257D31F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310FF-D417-44C3-B1EF-01B08EB0B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04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B823-C8BA-426A-B7CD-04623B7CC1E2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830-2979-4ADF-AFFB-6435CE883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9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C224-D830-4598-8DCF-8D19EC232B8A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0782-DFF0-4544-87D4-866BD55DE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7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3CC1E-2758-4E36-B033-1F8AB787C4C9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A6CB4-840E-4C0D-9EF3-8A3048BEA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8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7336-D44F-490C-BAA7-12A19B979CEB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4D25E-77D2-425D-A630-34ECEADF9D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4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D131D-ABE2-4615-908B-ACC5F61E0416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49CD4-DE96-42AA-9C86-D58FB6CCF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2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501A-BBA0-4AE9-B9CF-AD5FAA0CE466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B1F72-FCB7-4CC7-A3A2-9DA1B3E88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38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621D-721D-4036-868B-D914E66CCF3B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514E7-CBDD-4FEA-B5AF-1F152C2F9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30A4805F-9C7A-40FB-B46E-69FA983BBEDC}" type="datetimeFigureOut">
              <a:rPr lang="en-US"/>
              <a:pPr>
                <a:defRPr/>
              </a:pPr>
              <a:t>1/25/2022</a:t>
            </a:fld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42130182-F4AA-467A-A49D-8CA4D40EB6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Inheritance, Interfaces and Polymorphism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of the most important concepts of 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Java, cannot inherit constructors like inherit methods. </a:t>
            </a:r>
          </a:p>
          <a:p>
            <a:endParaRPr lang="en-US" dirty="0" smtClean="0"/>
          </a:p>
          <a:p>
            <a:r>
              <a:rPr lang="en-US" dirty="0" smtClean="0"/>
              <a:t>The instance of the derived class will always first invoke the constructor of the base class followed by the constructor of the derived class.</a:t>
            </a:r>
          </a:p>
          <a:p>
            <a:endParaRPr lang="en-US" dirty="0" smtClean="0"/>
          </a:p>
          <a:p>
            <a:r>
              <a:rPr lang="en-US" dirty="0" smtClean="0"/>
              <a:t>Can explicitly invoke the base class constructor by using the </a:t>
            </a:r>
            <a:r>
              <a:rPr lang="en-US" dirty="0" smtClean="0">
                <a:solidFill>
                  <a:srgbClr val="000099"/>
                </a:solidFill>
              </a:rPr>
              <a:t>super</a:t>
            </a:r>
            <a:r>
              <a:rPr lang="en-US" dirty="0" smtClean="0"/>
              <a:t> keyword in the derived class constructor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Chaining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391400" y="1524000"/>
            <a:ext cx="1273175" cy="2514600"/>
            <a:chOff x="4464" y="1083"/>
            <a:chExt cx="946" cy="2016"/>
          </a:xfrm>
        </p:grpSpPr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4464" y="1083"/>
              <a:ext cx="912" cy="37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 eaLnBrk="0" hangingPunct="0"/>
              <a:r>
                <a:rPr lang="en-GB" sz="2000" b="1">
                  <a:latin typeface="Arial Narrow" pitchFamily="34" charset="0"/>
                </a:rPr>
                <a:t>Parent</a:t>
              </a:r>
            </a:p>
          </p:txBody>
        </p:sp>
        <p:grpSp>
          <p:nvGrpSpPr>
            <p:cNvPr id="13320" name="Group 5"/>
            <p:cNvGrpSpPr>
              <a:grpSpLocks/>
            </p:cNvGrpSpPr>
            <p:nvPr/>
          </p:nvGrpSpPr>
          <p:grpSpPr bwMode="auto">
            <a:xfrm>
              <a:off x="4464" y="1440"/>
              <a:ext cx="912" cy="836"/>
              <a:chOff x="4464" y="1461"/>
              <a:chExt cx="912" cy="836"/>
            </a:xfrm>
          </p:grpSpPr>
          <p:sp>
            <p:nvSpPr>
              <p:cNvPr id="13325" name="Rectangle 6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912" cy="377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 eaLnBrk="0" hangingPunct="0"/>
                <a:r>
                  <a:rPr lang="en-GB" sz="2000" b="1">
                    <a:latin typeface="Arial Narrow" pitchFamily="34" charset="0"/>
                  </a:rPr>
                  <a:t>F1</a:t>
                </a:r>
              </a:p>
            </p:txBody>
          </p:sp>
          <p:sp>
            <p:nvSpPr>
              <p:cNvPr id="13326" name="AutoShape 7"/>
              <p:cNvSpPr>
                <a:spLocks noChangeArrowheads="1"/>
              </p:cNvSpPr>
              <p:nvPr/>
            </p:nvSpPr>
            <p:spPr bwMode="auto">
              <a:xfrm>
                <a:off x="4861" y="1461"/>
                <a:ext cx="158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8"/>
              <p:cNvSpPr>
                <a:spLocks noChangeShapeType="1"/>
              </p:cNvSpPr>
              <p:nvPr/>
            </p:nvSpPr>
            <p:spPr bwMode="auto">
              <a:xfrm>
                <a:off x="4944" y="1625"/>
                <a:ext cx="0" cy="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1" name="Group 9"/>
            <p:cNvGrpSpPr>
              <a:grpSpLocks/>
            </p:cNvGrpSpPr>
            <p:nvPr/>
          </p:nvGrpSpPr>
          <p:grpSpPr bwMode="auto">
            <a:xfrm>
              <a:off x="4498" y="2263"/>
              <a:ext cx="912" cy="836"/>
              <a:chOff x="4464" y="1461"/>
              <a:chExt cx="912" cy="836"/>
            </a:xfrm>
          </p:grpSpPr>
          <p:sp>
            <p:nvSpPr>
              <p:cNvPr id="13322" name="Rectangle 10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912" cy="377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 eaLnBrk="0" hangingPunct="0"/>
                <a:r>
                  <a:rPr lang="en-GB" sz="2000" b="1">
                    <a:latin typeface="Arial Narrow" pitchFamily="34" charset="0"/>
                  </a:rPr>
                  <a:t>F2</a:t>
                </a:r>
              </a:p>
            </p:txBody>
          </p:sp>
          <p:sp>
            <p:nvSpPr>
              <p:cNvPr id="13323" name="AutoShape 11"/>
              <p:cNvSpPr>
                <a:spLocks noChangeArrowheads="1"/>
              </p:cNvSpPr>
              <p:nvPr/>
            </p:nvSpPr>
            <p:spPr bwMode="auto">
              <a:xfrm>
                <a:off x="4861" y="1461"/>
                <a:ext cx="158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4944" y="1625"/>
                <a:ext cx="0" cy="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31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524000"/>
            <a:ext cx="66278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63150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637381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Chaining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4343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2216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3340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482725"/>
          </a:xfrm>
          <a:noFill/>
        </p:spPr>
        <p:txBody>
          <a:bodyPr/>
          <a:lstStyle/>
          <a:p>
            <a:r>
              <a:rPr lang="en-US" dirty="0" smtClean="0"/>
              <a:t>The instance of the derived class will always first invoke the constructor of the base class followed by the constructor of the 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for Constructors </a:t>
            </a:r>
            <a:r>
              <a:rPr lang="en-US" i="1" smtClean="0">
                <a:solidFill>
                  <a:srgbClr val="0000CC"/>
                </a:solidFill>
              </a:rPr>
              <a:t>(MUST be clear and remember)</a:t>
            </a:r>
            <a:br>
              <a:rPr lang="en-US" i="1" smtClean="0">
                <a:solidFill>
                  <a:srgbClr val="0000CC"/>
                </a:solidFill>
              </a:rPr>
            </a:br>
            <a:endParaRPr lang="en-US" i="1" smtClean="0">
              <a:solidFill>
                <a:srgbClr val="0000CC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default constructor will be automatically generated by the compiler if no constructor is specified within the class.</a:t>
            </a:r>
          </a:p>
          <a:p>
            <a:endParaRPr lang="en-US" dirty="0" smtClean="0"/>
          </a:p>
          <a:p>
            <a:r>
              <a:rPr lang="en-US" dirty="0" smtClean="0"/>
              <a:t>The default constructor is ALWAYS a no-</a:t>
            </a:r>
            <a:r>
              <a:rPr lang="en-US" dirty="0" err="1" smtClean="0"/>
              <a:t>arg</a:t>
            </a:r>
            <a:r>
              <a:rPr lang="en-US" dirty="0" smtClean="0"/>
              <a:t> constructor.</a:t>
            </a:r>
          </a:p>
          <a:p>
            <a:endParaRPr lang="en-US" dirty="0" smtClean="0"/>
          </a:p>
          <a:p>
            <a:r>
              <a:rPr lang="en-US" dirty="0" smtClean="0"/>
              <a:t>If there is a constructor defined in the class, the default constructor is no longer used.</a:t>
            </a:r>
          </a:p>
          <a:p>
            <a:endParaRPr lang="en-US" dirty="0" smtClean="0"/>
          </a:p>
          <a:p>
            <a:r>
              <a:rPr lang="en-US" dirty="0" smtClean="0"/>
              <a:t>If you don’t explicitly call a base class constructor in a derived class constructor, the compiler attempts to silently insert a call to the base class’s default constructor before executing the code in the derived class constructor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Compiler-Generated Constructor Code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smtClean="0"/>
              <a:t>Can you see any bug?</a:t>
            </a:r>
            <a:endParaRPr lang="en-US" i="1" smtClean="0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62425"/>
            <a:ext cx="6399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495425"/>
            <a:ext cx="704691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fixed?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0405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029200"/>
            <a:ext cx="63928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Explicitly invoke the base class constructor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0278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68580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#3 - Overriding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Method Signatures</a:t>
            </a:r>
          </a:p>
          <a:p>
            <a:endParaRPr lang="en-US" dirty="0" smtClean="0"/>
          </a:p>
          <a:p>
            <a:r>
              <a:rPr lang="en-US" dirty="0" smtClean="0"/>
              <a:t>Define method overriding.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Method Signatures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Method has a signature comprises of:</a:t>
            </a:r>
          </a:p>
          <a:p>
            <a:pPr lvl="1"/>
            <a:r>
              <a:rPr lang="en-US" dirty="0" smtClean="0"/>
              <a:t>The number of parameters</a:t>
            </a:r>
          </a:p>
          <a:p>
            <a:pPr lvl="1"/>
            <a:r>
              <a:rPr lang="en-US" dirty="0" smtClean="0"/>
              <a:t>The data types of parameters</a:t>
            </a:r>
          </a:p>
          <a:p>
            <a:pPr lvl="1"/>
            <a:r>
              <a:rPr lang="en-US" dirty="0" smtClean="0"/>
              <a:t>The order in which the parameters are written.</a:t>
            </a:r>
          </a:p>
          <a:p>
            <a:endParaRPr lang="en-US" dirty="0" smtClean="0"/>
          </a:p>
          <a:p>
            <a:r>
              <a:rPr lang="en-US" dirty="0" smtClean="0"/>
              <a:t>The return type of a method is not a part of its signature</a:t>
            </a:r>
          </a:p>
          <a:p>
            <a:endParaRPr lang="en-US" dirty="0" smtClean="0"/>
          </a:p>
          <a:p>
            <a:r>
              <a:rPr lang="en-US" dirty="0" smtClean="0"/>
              <a:t>The signature of the method is written in parentheses next to the method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4191000" cy="5216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Inheritance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Constructor Inheritance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Overriding Methods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Overloading of methods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“abstract” class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Using “final” keyword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Interfaces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Polymorphism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19275"/>
            <a:ext cx="3048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Methods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dirty="0" smtClean="0"/>
              <a:t>Subclass define new method with the same signature as the superclass method.</a:t>
            </a:r>
          </a:p>
          <a:p>
            <a:pPr lvl="1" eaLnBrk="1" hangingPunct="1">
              <a:lnSpc>
                <a:spcPct val="90000"/>
              </a:lnSpc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r>
              <a:rPr lang="en-US" sz="1900" dirty="0" smtClean="0"/>
              <a:t>Overridden method cannot have a weaker “access </a:t>
            </a:r>
            <a:r>
              <a:rPr lang="en-US" sz="1900" dirty="0" err="1" smtClean="0"/>
              <a:t>specifier</a:t>
            </a:r>
            <a:r>
              <a:rPr lang="en-US" sz="1900" dirty="0" smtClean="0"/>
              <a:t>” than the “access </a:t>
            </a:r>
            <a:r>
              <a:rPr lang="en-US" sz="1900" dirty="0" err="1" smtClean="0"/>
              <a:t>specifier</a:t>
            </a:r>
            <a:r>
              <a:rPr lang="en-US" sz="1900" dirty="0" smtClean="0"/>
              <a:t>” of the method it overrides.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438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317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05400"/>
            <a:ext cx="685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60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Overriding Methods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3676650"/>
            <a:ext cx="66690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57350"/>
            <a:ext cx="705961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</a:t>
            </a:r>
            <a:r>
              <a:rPr lang="en-US" smtClean="0">
                <a:solidFill>
                  <a:srgbClr val="0000CC"/>
                </a:solidFill>
              </a:rPr>
              <a:t>super</a:t>
            </a:r>
            <a:r>
              <a:rPr lang="en-US" smtClean="0"/>
              <a:t>” keyword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to access superclass’s members and constructors from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Using “</a:t>
            </a:r>
            <a:r>
              <a:rPr lang="en-US" smtClean="0">
                <a:solidFill>
                  <a:srgbClr val="0000CC"/>
                </a:solidFill>
              </a:rPr>
              <a:t>super</a:t>
            </a:r>
            <a:r>
              <a:rPr lang="en-US" smtClean="0"/>
              <a:t>” keyword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0786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6707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4295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0"/>
            <a:ext cx="4057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– Overloading Methods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Method Signatures</a:t>
            </a:r>
          </a:p>
          <a:p>
            <a:endParaRPr lang="en-US" dirty="0" smtClean="0"/>
          </a:p>
          <a:p>
            <a:r>
              <a:rPr lang="en-US" dirty="0" smtClean="0"/>
              <a:t>Describe method overloading</a:t>
            </a:r>
          </a:p>
          <a:p>
            <a:endParaRPr lang="en-US" dirty="0" smtClean="0"/>
          </a:p>
          <a:p>
            <a:r>
              <a:rPr lang="en-US" dirty="0" smtClean="0"/>
              <a:t>State and explain the “</a:t>
            </a:r>
            <a:r>
              <a:rPr lang="en-US" dirty="0" smtClean="0">
                <a:solidFill>
                  <a:srgbClr val="0000CC"/>
                </a:solidFill>
              </a:rPr>
              <a:t>this”</a:t>
            </a:r>
            <a:r>
              <a:rPr lang="en-US" dirty="0" smtClean="0"/>
              <a:t> keyword.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Method Signatures (review)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en-US" smtClean="0"/>
              <a:t>Method has a signature comprises of:</a:t>
            </a:r>
          </a:p>
          <a:p>
            <a:pPr lvl="1"/>
            <a:r>
              <a:rPr lang="en-US" smtClean="0"/>
              <a:t>The number of parameters</a:t>
            </a:r>
          </a:p>
          <a:p>
            <a:pPr lvl="1"/>
            <a:r>
              <a:rPr lang="en-US" smtClean="0"/>
              <a:t>The data types of parameters</a:t>
            </a:r>
          </a:p>
          <a:p>
            <a:pPr lvl="1"/>
            <a:r>
              <a:rPr lang="en-US" smtClean="0"/>
              <a:t>The order in which the parameters are written.</a:t>
            </a:r>
          </a:p>
          <a:p>
            <a:endParaRPr lang="en-US" smtClean="0"/>
          </a:p>
          <a:p>
            <a:r>
              <a:rPr lang="en-US" smtClean="0"/>
              <a:t>The return type of a method is not a part of its signature</a:t>
            </a:r>
          </a:p>
          <a:p>
            <a:endParaRPr lang="en-US" smtClean="0"/>
          </a:p>
          <a:p>
            <a:r>
              <a:rPr lang="en-US" smtClean="0"/>
              <a:t>The signature of the method is written in parentheses next to the method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Declaring more than one method with the same method name but different signatures</a:t>
            </a:r>
          </a:p>
          <a:p>
            <a:endParaRPr lang="en-US" dirty="0" smtClean="0"/>
          </a:p>
          <a:p>
            <a:r>
              <a:rPr lang="en-US" dirty="0" smtClean="0"/>
              <a:t>Constructor overloading</a:t>
            </a:r>
          </a:p>
          <a:p>
            <a:pPr lvl="1"/>
            <a:r>
              <a:rPr lang="en-US" dirty="0" smtClean="0"/>
              <a:t>Allows multiple ways of creating instances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Overloading Methods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9815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0000CC"/>
                </a:solidFill>
              </a:rPr>
              <a:t>this</a:t>
            </a:r>
            <a:r>
              <a:rPr lang="en-US" dirty="0" smtClean="0"/>
              <a:t>" keyword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530725"/>
          </a:xfrm>
        </p:spPr>
        <p:txBody>
          <a:bodyPr/>
          <a:lstStyle/>
          <a:p>
            <a:r>
              <a:rPr lang="en-US" dirty="0" smtClean="0"/>
              <a:t>Refer to the current object of the class.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to resolve conflicts between variables having same names and to pass the current object as a parameter </a:t>
            </a:r>
          </a:p>
          <a:p>
            <a:endParaRPr lang="en-US" dirty="0" smtClean="0"/>
          </a:p>
          <a:p>
            <a:r>
              <a:rPr lang="en-US" dirty="0" smtClean="0"/>
              <a:t>Cannot use the “</a:t>
            </a:r>
            <a:r>
              <a:rPr lang="en-US" dirty="0" smtClean="0">
                <a:solidFill>
                  <a:srgbClr val="0000CC"/>
                </a:solidFill>
              </a:rPr>
              <a:t>this”</a:t>
            </a:r>
            <a:r>
              <a:rPr lang="en-US" dirty="0" smtClean="0"/>
              <a:t> keyword with static variables and methods,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905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#5 - Abstract Classes</a:t>
            </a:r>
            <a:br>
              <a:rPr lang="en-US" smtClean="0"/>
            </a:b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Define abstract classes</a:t>
            </a:r>
          </a:p>
          <a:p>
            <a:endParaRPr lang="en-US" smtClean="0"/>
          </a:p>
          <a:p>
            <a:r>
              <a:rPr lang="en-US" smtClean="0"/>
              <a:t>Describe how to implement abstract classes</a:t>
            </a:r>
          </a:p>
          <a:p>
            <a:endParaRPr lang="en-US" smtClean="0"/>
          </a:p>
          <a:p>
            <a:r>
              <a:rPr lang="en-US" smtClean="0"/>
              <a:t>Define abstract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#1 - Inheritance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 the concept of inheritance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State the purpose of method overriding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State the use of a “</a:t>
            </a:r>
            <a:r>
              <a:rPr lang="en-US" smtClean="0">
                <a:solidFill>
                  <a:srgbClr val="0000CC"/>
                </a:solidFill>
              </a:rPr>
              <a:t>super</a:t>
            </a:r>
            <a:r>
              <a:rPr lang="en-US" smtClean="0"/>
              <a:t>” keyword.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smtClean="0">
                <a:solidFill>
                  <a:srgbClr val="0000CC"/>
                </a:solidFill>
              </a:rPr>
              <a:t>abstract</a:t>
            </a:r>
            <a:r>
              <a:rPr lang="en-US" smtClean="0"/>
              <a:t>”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To serve as a framework that provides certain behavior for other classes.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Contain zero or more abstract methods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Cannot be instantiated.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Can be inherited.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subclass must implement “abstract methods” declared in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Otherwise it must be declared as abstract.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Declare an abstract class by using the keyword </a:t>
            </a:r>
            <a:r>
              <a:rPr lang="en-US" sz="1800" dirty="0" smtClean="0">
                <a:solidFill>
                  <a:srgbClr val="0000CC"/>
                </a:solidFill>
              </a:rPr>
              <a:t>abstract</a:t>
            </a:r>
            <a:r>
              <a:rPr lang="en-US" sz="1800" dirty="0" smtClean="0"/>
              <a:t> precede </a:t>
            </a:r>
            <a:r>
              <a:rPr lang="en-US" sz="1800" dirty="0" smtClean="0">
                <a:solidFill>
                  <a:srgbClr val="0000CC"/>
                </a:solidFill>
              </a:rPr>
              <a:t>class</a:t>
            </a:r>
            <a:r>
              <a:rPr lang="en-US" sz="1800" dirty="0" smtClean="0"/>
              <a:t> keyword 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dirty="0" smtClean="0">
                <a:solidFill>
                  <a:srgbClr val="0000CC"/>
                </a:solidFill>
              </a:rPr>
              <a:t>abstract</a:t>
            </a:r>
            <a:r>
              <a:rPr lang="en-US" dirty="0" smtClean="0"/>
              <a:t>” Methods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Method has only declaration and no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Is prefixed with the “</a:t>
            </a:r>
            <a:r>
              <a:rPr lang="en-US" sz="1900" dirty="0" smtClean="0">
                <a:solidFill>
                  <a:srgbClr val="0000CC"/>
                </a:solidFill>
              </a:rPr>
              <a:t>abstract</a:t>
            </a:r>
            <a:r>
              <a:rPr lang="en-US" sz="1900" dirty="0" smtClean="0"/>
              <a:t>” keyword.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The declaration does not contain any braces and is terminated by a semicolon.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An abstract method is only a contract that the subclass will provide its implementation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a class includes abstract methods, the class itself must be declared </a:t>
            </a:r>
            <a:r>
              <a:rPr lang="en-US" dirty="0" smtClean="0">
                <a:solidFill>
                  <a:srgbClr val="0000CC"/>
                </a:solidFill>
              </a:rPr>
              <a:t>abstract</a:t>
            </a:r>
            <a:endParaRPr lang="en-US" sz="19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“</a:t>
            </a:r>
            <a:r>
              <a:rPr lang="en-US" smtClean="0">
                <a:solidFill>
                  <a:srgbClr val="0000CC"/>
                </a:solidFill>
              </a:rPr>
              <a:t>abstract</a:t>
            </a:r>
            <a:r>
              <a:rPr lang="en-US" smtClean="0"/>
              <a:t>” Classes and “</a:t>
            </a:r>
            <a:r>
              <a:rPr lang="en-US" smtClean="0">
                <a:solidFill>
                  <a:srgbClr val="0000CC"/>
                </a:solidFill>
              </a:rPr>
              <a:t>abstract</a:t>
            </a:r>
            <a:r>
              <a:rPr lang="en-US" smtClean="0"/>
              <a:t>” Methods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971925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67213"/>
            <a:ext cx="535305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#6 - Final Variables, Methods,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Final Variables</a:t>
            </a:r>
          </a:p>
          <a:p>
            <a:endParaRPr lang="en-US" smtClean="0"/>
          </a:p>
          <a:p>
            <a:r>
              <a:rPr lang="en-US" smtClean="0"/>
              <a:t>Final Methods</a:t>
            </a:r>
          </a:p>
          <a:p>
            <a:endParaRPr lang="en-US" smtClean="0"/>
          </a:p>
          <a:p>
            <a:r>
              <a:rPr lang="en-US" smtClean="0"/>
              <a:t>Final Classes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dirty="0" smtClean="0">
                <a:solidFill>
                  <a:srgbClr val="0000CC"/>
                </a:solidFill>
              </a:rPr>
              <a:t>final</a:t>
            </a:r>
            <a:r>
              <a:rPr lang="en-US" dirty="0" smtClean="0"/>
              <a:t>’ keyword is used with variables to indicate that they are constant identifiers.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Constant variables are assigned a value at the time of declaration and will not change anytime later.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48768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To prevent a method from being overridden or hidden in a Java subclass.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If a change in implementation of method effects the consistent state of the object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Method that are declared private or part of the final class are implicitly final.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final method cannot declared as abstract.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5350"/>
            <a:ext cx="4343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class that cannot be </a:t>
            </a:r>
            <a:r>
              <a:rPr lang="en-US" dirty="0" err="1" smtClean="0"/>
              <a:t>subclassed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May or may not have final methods.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Final classes can be instantiated</a:t>
            </a:r>
            <a:endParaRPr lang="en-US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4575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#7 - Interfaces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Interfaces</a:t>
            </a:r>
          </a:p>
          <a:p>
            <a:endParaRPr lang="en-US" smtClean="0"/>
          </a:p>
          <a:p>
            <a:r>
              <a:rPr lang="en-US" smtClean="0"/>
              <a:t>Implementing Multiple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Interface?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interface is defined as a reference type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Has only final variables, abstract methods signatures.</a:t>
            </a:r>
          </a:p>
          <a:p>
            <a:pPr lvl="1" eaLnBrk="1" hangingPunct="1"/>
            <a:r>
              <a:rPr lang="en-US" dirty="0" smtClean="0"/>
              <a:t>Interface Methods Do Not Contain Method Bodies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Cannot be instantiated.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Can only be inherited by classes or other interfaces.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class that implements an interface is </a:t>
            </a:r>
            <a:r>
              <a:rPr lang="en-US" i="1" dirty="0" smtClean="0">
                <a:solidFill>
                  <a:srgbClr val="0000CC"/>
                </a:solidFill>
              </a:rPr>
              <a:t>required to provide implementations for all the methods</a:t>
            </a:r>
            <a:r>
              <a:rPr lang="en-US" dirty="0" smtClean="0"/>
              <a:t> of the interface or else should be declared abstract.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Interface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8006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48006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37338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68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Create a new class from the existing class.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reuse the fields and methods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36863"/>
            <a:ext cx="4724400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Multiple Interfaces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interface can extend zero or more interfaces</a:t>
            </a:r>
          </a:p>
          <a:p>
            <a:endParaRPr lang="en-US" dirty="0" smtClean="0"/>
          </a:p>
          <a:p>
            <a:r>
              <a:rPr lang="en-US" dirty="0" smtClean="0"/>
              <a:t>Multiple interfaces can be implemented in a single class.</a:t>
            </a:r>
          </a:p>
          <a:p>
            <a:endParaRPr lang="en-US" dirty="0" smtClean="0"/>
          </a:p>
          <a:p>
            <a:r>
              <a:rPr lang="en-US" dirty="0" smtClean="0"/>
              <a:t>This implementation provides the functionality of multiple inheritance.</a:t>
            </a:r>
          </a:p>
          <a:p>
            <a:endParaRPr lang="en-US" dirty="0" smtClean="0"/>
          </a:p>
          <a:p>
            <a:r>
              <a:rPr lang="en-US" dirty="0" smtClean="0"/>
              <a:t>Implement multiple interfaces by placing commas between the interface names when implementing them in a class.</a:t>
            </a:r>
          </a:p>
          <a:p>
            <a:endParaRPr lang="en-US" dirty="0" smtClean="0"/>
          </a:p>
          <a:p>
            <a:r>
              <a:rPr lang="en-GB" dirty="0" smtClean="0"/>
              <a:t>A class must implement all inherited interface methods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Implementing Multiple Interfaces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867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95425"/>
            <a:ext cx="26384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57737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Polymorphism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polymorphism in Java</a:t>
            </a:r>
          </a:p>
          <a:p>
            <a:endParaRPr lang="en-US" smtClean="0"/>
          </a:p>
          <a:p>
            <a:r>
              <a:rPr lang="en-US" smtClean="0"/>
              <a:t>Explain how to implement polymorphism</a:t>
            </a:r>
          </a:p>
          <a:p>
            <a:endParaRPr lang="en-US" smtClean="0"/>
          </a:p>
          <a:p>
            <a:r>
              <a:rPr lang="en-US" smtClean="0"/>
              <a:t>Describe compile and run-time polymorphism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Define polymorphism in Java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Polymorphism means existing in multiple forms. </a:t>
            </a:r>
          </a:p>
          <a:p>
            <a:endParaRPr lang="en-US" dirty="0" smtClean="0"/>
          </a:p>
          <a:p>
            <a:r>
              <a:rPr lang="en-US" dirty="0" smtClean="0"/>
              <a:t>The ability of an entity to behave differently in different situations</a:t>
            </a:r>
          </a:p>
          <a:p>
            <a:endParaRPr lang="en-US" dirty="0" smtClean="0"/>
          </a:p>
          <a:p>
            <a:r>
              <a:rPr lang="en-US" dirty="0" smtClean="0"/>
              <a:t>Polymorphism allows methods to function differently based on the parameters and their data types</a:t>
            </a:r>
          </a:p>
          <a:p>
            <a:endParaRPr lang="en-US" dirty="0" smtClean="0"/>
          </a:p>
          <a:p>
            <a:r>
              <a:rPr lang="en-US" dirty="0" smtClean="0"/>
              <a:t>Implement polymorphism in Java through:</a:t>
            </a:r>
          </a:p>
          <a:p>
            <a:pPr lvl="1"/>
            <a:r>
              <a:rPr lang="en-US" dirty="0" smtClean="0"/>
              <a:t>Method overloading (Compile-time Polymorphism)</a:t>
            </a:r>
          </a:p>
          <a:p>
            <a:pPr lvl="1"/>
            <a:r>
              <a:rPr lang="en-US" dirty="0" smtClean="0"/>
              <a:t>Method overriding (Run-time Polymorphism)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00600"/>
            <a:ext cx="48768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Example of polymorphism in Java </a:t>
            </a:r>
            <a:r>
              <a:rPr lang="en-US" dirty="0"/>
              <a:t>(</a:t>
            </a:r>
            <a:r>
              <a:rPr lang="en-US" dirty="0" smtClean="0"/>
              <a:t>Compile-Time)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210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Example of polymorphism in Java </a:t>
            </a:r>
            <a:r>
              <a:rPr lang="en-US" dirty="0"/>
              <a:t>(Run-Time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69" y="1843342"/>
            <a:ext cx="7128483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8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9" y="3124200"/>
            <a:ext cx="2747103" cy="10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869" name="Group 5"/>
          <p:cNvGrpSpPr>
            <a:grpSpLocks/>
          </p:cNvGrpSpPr>
          <p:nvPr/>
        </p:nvGrpSpPr>
        <p:grpSpPr bwMode="auto">
          <a:xfrm>
            <a:off x="7528577" y="1576750"/>
            <a:ext cx="1143000" cy="1752600"/>
            <a:chOff x="4464" y="1083"/>
            <a:chExt cx="946" cy="2016"/>
          </a:xfrm>
        </p:grpSpPr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4464" y="1083"/>
              <a:ext cx="912" cy="37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 eaLnBrk="0" hangingPunct="0"/>
              <a:r>
                <a:rPr lang="en-GB" sz="2000" b="1">
                  <a:latin typeface="Arial Narrow" pitchFamily="34" charset="0"/>
                </a:rPr>
                <a:t>A</a:t>
              </a:r>
            </a:p>
          </p:txBody>
        </p:sp>
        <p:grpSp>
          <p:nvGrpSpPr>
            <p:cNvPr id="47112" name="Group 7"/>
            <p:cNvGrpSpPr>
              <a:grpSpLocks/>
            </p:cNvGrpSpPr>
            <p:nvPr/>
          </p:nvGrpSpPr>
          <p:grpSpPr bwMode="auto">
            <a:xfrm>
              <a:off x="4464" y="1440"/>
              <a:ext cx="912" cy="836"/>
              <a:chOff x="4464" y="1461"/>
              <a:chExt cx="912" cy="836"/>
            </a:xfrm>
          </p:grpSpPr>
          <p:sp>
            <p:nvSpPr>
              <p:cNvPr id="47117" name="Rectangle 8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912" cy="377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 eaLnBrk="0" hangingPunct="0"/>
                <a:r>
                  <a:rPr lang="en-GB" sz="2000" b="1">
                    <a:latin typeface="Arial Narrow" pitchFamily="34" charset="0"/>
                  </a:rPr>
                  <a:t>B</a:t>
                </a:r>
              </a:p>
            </p:txBody>
          </p:sp>
          <p:sp>
            <p:nvSpPr>
              <p:cNvPr id="47118" name="AutoShape 9"/>
              <p:cNvSpPr>
                <a:spLocks noChangeArrowheads="1"/>
              </p:cNvSpPr>
              <p:nvPr/>
            </p:nvSpPr>
            <p:spPr bwMode="auto">
              <a:xfrm>
                <a:off x="4861" y="1461"/>
                <a:ext cx="158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Line 10"/>
              <p:cNvSpPr>
                <a:spLocks noChangeShapeType="1"/>
              </p:cNvSpPr>
              <p:nvPr/>
            </p:nvSpPr>
            <p:spPr bwMode="auto">
              <a:xfrm>
                <a:off x="4944" y="1625"/>
                <a:ext cx="0" cy="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13" name="Group 11"/>
            <p:cNvGrpSpPr>
              <a:grpSpLocks/>
            </p:cNvGrpSpPr>
            <p:nvPr/>
          </p:nvGrpSpPr>
          <p:grpSpPr bwMode="auto">
            <a:xfrm>
              <a:off x="4498" y="2263"/>
              <a:ext cx="912" cy="836"/>
              <a:chOff x="4464" y="1461"/>
              <a:chExt cx="912" cy="836"/>
            </a:xfrm>
          </p:grpSpPr>
          <p:sp>
            <p:nvSpPr>
              <p:cNvPr id="47114" name="Rectangle 1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912" cy="377"/>
              </a:xfrm>
              <a:prstGeom prst="rect">
                <a:avLst/>
              </a:prstGeom>
              <a:solidFill>
                <a:srgbClr val="00FFFF"/>
              </a:solidFill>
              <a:ln w="9525" algn="ctr">
                <a:solidFill>
                  <a:srgbClr val="0033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wrap="none" tIns="27432" bIns="27432" anchor="ctr"/>
              <a:lstStyle/>
              <a:p>
                <a:pPr algn="ctr" eaLnBrk="0" hangingPunct="0"/>
                <a:r>
                  <a:rPr lang="en-GB" sz="2000" b="1">
                    <a:latin typeface="Arial Narrow" pitchFamily="34" charset="0"/>
                  </a:rPr>
                  <a:t>C</a:t>
                </a:r>
              </a:p>
            </p:txBody>
          </p:sp>
          <p:sp>
            <p:nvSpPr>
              <p:cNvPr id="47115" name="AutoShape 13"/>
              <p:cNvSpPr>
                <a:spLocks noChangeArrowheads="1"/>
              </p:cNvSpPr>
              <p:nvPr/>
            </p:nvSpPr>
            <p:spPr bwMode="auto">
              <a:xfrm>
                <a:off x="4861" y="1461"/>
                <a:ext cx="158" cy="16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Line 14"/>
              <p:cNvSpPr>
                <a:spLocks noChangeShapeType="1"/>
              </p:cNvSpPr>
              <p:nvPr/>
            </p:nvSpPr>
            <p:spPr bwMode="auto">
              <a:xfrm>
                <a:off x="4944" y="1625"/>
                <a:ext cx="0" cy="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Compile-time and Run-time Polymorphism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Compile-time Polymorphism</a:t>
            </a:r>
          </a:p>
          <a:p>
            <a:pPr lvl="1"/>
            <a:r>
              <a:rPr lang="en-US" dirty="0" smtClean="0"/>
              <a:t>Implemented through </a:t>
            </a:r>
            <a:r>
              <a:rPr lang="en-US" b="1" dirty="0" smtClean="0"/>
              <a:t>method overloading</a:t>
            </a:r>
          </a:p>
          <a:p>
            <a:pPr lvl="1"/>
            <a:r>
              <a:rPr lang="en-US" dirty="0" smtClean="0"/>
              <a:t>Executed at the compile-time</a:t>
            </a:r>
          </a:p>
          <a:p>
            <a:pPr lvl="1"/>
            <a:r>
              <a:rPr lang="en-US" dirty="0" smtClean="0"/>
              <a:t>Referred to as </a:t>
            </a:r>
            <a:r>
              <a:rPr lang="en-US" b="1" dirty="0" smtClean="0"/>
              <a:t>static polymorphism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Run-time Polymorphism</a:t>
            </a:r>
          </a:p>
          <a:p>
            <a:pPr lvl="1"/>
            <a:r>
              <a:rPr lang="en-US" dirty="0" smtClean="0"/>
              <a:t>Implemented through </a:t>
            </a:r>
            <a:r>
              <a:rPr lang="en-US" b="1" dirty="0" smtClean="0"/>
              <a:t>method overriding</a:t>
            </a:r>
          </a:p>
          <a:p>
            <a:pPr lvl="1"/>
            <a:r>
              <a:rPr lang="en-US" dirty="0" smtClean="0"/>
              <a:t>Executed at run-time</a:t>
            </a:r>
          </a:p>
          <a:p>
            <a:pPr lvl="1"/>
            <a:r>
              <a:rPr lang="en-US" dirty="0" smtClean="0"/>
              <a:t>Referred to as </a:t>
            </a:r>
            <a:r>
              <a:rPr lang="en-US" b="1" dirty="0" smtClean="0"/>
              <a:t>dynamic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That’s about all for today!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37290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Inheritance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Constructor Inheritance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Overriding Methods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Overloading of methods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“abstract” class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Using “final” keyword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Interfaces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Polymorphism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667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3"/>
          <p:cNvSpPr txBox="1">
            <a:spLocks noChangeArrowheads="1"/>
          </p:cNvSpPr>
          <p:nvPr/>
        </p:nvSpPr>
        <p:spPr bwMode="auto">
          <a:xfrm>
            <a:off x="762000" y="5329238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CC"/>
                </a:solidFill>
              </a:rPr>
              <a:t>Thank you all for your attention and patient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 of Inheritance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class from which the subclass is derived is called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Base class or parent class.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that is derived from another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Derived class, extended class, or child class</a:t>
            </a:r>
          </a:p>
        </p:txBody>
      </p:sp>
      <p:pic>
        <p:nvPicPr>
          <p:cNvPr id="717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3246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basic concepts cont…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 “</a:t>
            </a:r>
            <a:r>
              <a:rPr lang="en-US" sz="1900" dirty="0" smtClean="0">
                <a:solidFill>
                  <a:srgbClr val="0000CC"/>
                </a:solidFill>
              </a:rPr>
              <a:t>extends</a:t>
            </a:r>
            <a:r>
              <a:rPr lang="en-US" sz="1900" dirty="0" smtClean="0"/>
              <a:t>” keyword to create a subclass.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A class can be directly derived from only one class (single inheritance) 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If a class does not have any superclass, then it is implicitly derived from </a:t>
            </a:r>
            <a:r>
              <a:rPr lang="en-US" sz="1900" dirty="0" smtClean="0">
                <a:solidFill>
                  <a:srgbClr val="FF0000"/>
                </a:solidFill>
              </a:rPr>
              <a:t>Object class</a:t>
            </a:r>
            <a:r>
              <a:rPr lang="en-US" sz="19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Object class is parent of all Java classes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A subclass can inherit all the “protected” members of its superclass.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Constructors are not inherited by subclasses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The constructor of the superclass can be invoked from the subclass.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Inheritance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276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733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33400" y="3732213"/>
            <a:ext cx="76962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962400"/>
            <a:ext cx="4924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862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dirty="0" smtClean="0">
                <a:solidFill>
                  <a:srgbClr val="0000CC"/>
                </a:solidFill>
              </a:rPr>
              <a:t>super</a:t>
            </a:r>
            <a:r>
              <a:rPr lang="en-US" dirty="0" smtClean="0"/>
              <a:t>” keyword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to access superclass’s members and constructors from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#2 - Constructor 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Constructor Inheritance</a:t>
            </a:r>
          </a:p>
          <a:p>
            <a:endParaRPr lang="en-US" dirty="0" smtClean="0"/>
          </a:p>
          <a:p>
            <a:r>
              <a:rPr lang="en-US" dirty="0" smtClean="0"/>
              <a:t>Constructor Chaining</a:t>
            </a:r>
          </a:p>
          <a:p>
            <a:endParaRPr lang="en-US" dirty="0" smtClean="0"/>
          </a:p>
          <a:p>
            <a:r>
              <a:rPr lang="en-US" dirty="0" smtClean="0"/>
              <a:t>Rules for Constructors</a:t>
            </a:r>
          </a:p>
          <a:p>
            <a:endParaRPr lang="en-US" dirty="0" smtClean="0"/>
          </a:p>
          <a:p>
            <a:r>
              <a:rPr lang="en-US" dirty="0" smtClean="0"/>
              <a:t>Explicitly invoke the base class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gnkacademic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congnkacademic</Template>
  <TotalTime>1319</TotalTime>
  <Words>1287</Words>
  <Application>Microsoft Office PowerPoint</Application>
  <PresentationFormat>On-screen Show (4:3)</PresentationFormat>
  <Paragraphs>257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congnkacademic</vt:lpstr>
      <vt:lpstr>Inheritance, Interfaces and Polymorphism</vt:lpstr>
      <vt:lpstr>Module Introduction</vt:lpstr>
      <vt:lpstr>#1 - Inheritance</vt:lpstr>
      <vt:lpstr>What is Inheritance?</vt:lpstr>
      <vt:lpstr>Basic concepts of Inheritance</vt:lpstr>
      <vt:lpstr>Inheritance basic concepts cont…</vt:lpstr>
      <vt:lpstr>Example of Inheritance</vt:lpstr>
      <vt:lpstr>“super” keyword</vt:lpstr>
      <vt:lpstr>#2 - Constructor Inheritance</vt:lpstr>
      <vt:lpstr>Constructor Inheritance</vt:lpstr>
      <vt:lpstr>Constructor Chaining</vt:lpstr>
      <vt:lpstr>Constructor Chaining</vt:lpstr>
      <vt:lpstr>Rules for Constructors (MUST be clear and remember) </vt:lpstr>
      <vt:lpstr>Compiler-Generated Constructor Code</vt:lpstr>
      <vt:lpstr>Can you see any bug?</vt:lpstr>
      <vt:lpstr>How to fixed?</vt:lpstr>
      <vt:lpstr>Explicitly invoke the base class constructor</vt:lpstr>
      <vt:lpstr>#3 - Overriding Methods</vt:lpstr>
      <vt:lpstr>Method Signatures</vt:lpstr>
      <vt:lpstr>Overriding Methods</vt:lpstr>
      <vt:lpstr>Example of Overriding Methods</vt:lpstr>
      <vt:lpstr>“super” keyword</vt:lpstr>
      <vt:lpstr>Example of Using “super” keyword</vt:lpstr>
      <vt:lpstr>#4 – Overloading Methods</vt:lpstr>
      <vt:lpstr>Method Signatures (review)</vt:lpstr>
      <vt:lpstr>Overloading Methods</vt:lpstr>
      <vt:lpstr>Example of Overloading Methods</vt:lpstr>
      <vt:lpstr>"this" keyword</vt:lpstr>
      <vt:lpstr>#5 - Abstract Classes </vt:lpstr>
      <vt:lpstr>“abstract” Classes</vt:lpstr>
      <vt:lpstr>“abstract” Methods</vt:lpstr>
      <vt:lpstr>Example of “abstract” Classes and “abstract” Methods</vt:lpstr>
      <vt:lpstr>#6 - Final Variables, Methods, Classes</vt:lpstr>
      <vt:lpstr>Final Variables</vt:lpstr>
      <vt:lpstr>Final Methods</vt:lpstr>
      <vt:lpstr>Final Classes</vt:lpstr>
      <vt:lpstr>#7 - Interfaces</vt:lpstr>
      <vt:lpstr>What is an Interface?</vt:lpstr>
      <vt:lpstr>Example of Interface</vt:lpstr>
      <vt:lpstr>Implementing Multiple Interfaces</vt:lpstr>
      <vt:lpstr>Example of Implementing Multiple Interfaces</vt:lpstr>
      <vt:lpstr>Polymorphism</vt:lpstr>
      <vt:lpstr>Define polymorphism in Java </vt:lpstr>
      <vt:lpstr>Example of polymorphism in Java (Compile-Time) </vt:lpstr>
      <vt:lpstr>Example of polymorphism in Java (Run-Time) </vt:lpstr>
      <vt:lpstr>Compile-time and Run-time Polymorphism </vt:lpstr>
      <vt:lpstr>That’s about all for today!</vt:lpstr>
    </vt:vector>
  </TitlesOfParts>
  <Company>fpt-hcm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Interfaces</dc:title>
  <dc:creator>cong</dc:creator>
  <cp:lastModifiedBy>Windows User</cp:lastModifiedBy>
  <cp:revision>93</cp:revision>
  <cp:lastPrinted>2021-08-09T02:43:38Z</cp:lastPrinted>
  <dcterms:created xsi:type="dcterms:W3CDTF">2008-07-03T17:03:06Z</dcterms:created>
  <dcterms:modified xsi:type="dcterms:W3CDTF">2022-01-25T07:13:22Z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