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77"/>
  </p:notesMasterIdLst>
  <p:handoutMasterIdLst>
    <p:handoutMasterId r:id="rId78"/>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334" r:id="rId23"/>
    <p:sldId id="335" r:id="rId24"/>
    <p:sldId id="291" r:id="rId25"/>
    <p:sldId id="292" r:id="rId26"/>
    <p:sldId id="293" r:id="rId27"/>
    <p:sldId id="294" r:id="rId28"/>
    <p:sldId id="295" r:id="rId29"/>
    <p:sldId id="296" r:id="rId30"/>
    <p:sldId id="336"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64" r:id="rId47"/>
    <p:sldId id="365" r:id="rId48"/>
    <p:sldId id="366" r:id="rId49"/>
    <p:sldId id="357" r:id="rId50"/>
    <p:sldId id="358" r:id="rId51"/>
    <p:sldId id="359" r:id="rId52"/>
    <p:sldId id="313" r:id="rId53"/>
    <p:sldId id="314" r:id="rId54"/>
    <p:sldId id="315" r:id="rId55"/>
    <p:sldId id="316" r:id="rId56"/>
    <p:sldId id="318" r:id="rId57"/>
    <p:sldId id="317" r:id="rId58"/>
    <p:sldId id="319" r:id="rId59"/>
    <p:sldId id="320" r:id="rId60"/>
    <p:sldId id="321" r:id="rId61"/>
    <p:sldId id="322" r:id="rId62"/>
    <p:sldId id="337" r:id="rId63"/>
    <p:sldId id="338" r:id="rId64"/>
    <p:sldId id="323" r:id="rId65"/>
    <p:sldId id="361" r:id="rId66"/>
    <p:sldId id="324" r:id="rId67"/>
    <p:sldId id="325" r:id="rId68"/>
    <p:sldId id="326" r:id="rId69"/>
    <p:sldId id="327" r:id="rId70"/>
    <p:sldId id="362" r:id="rId71"/>
    <p:sldId id="363" r:id="rId72"/>
    <p:sldId id="328" r:id="rId73"/>
    <p:sldId id="329" r:id="rId74"/>
    <p:sldId id="353" r:id="rId75"/>
    <p:sldId id="333" r:id="rId76"/>
  </p:sldIdLst>
  <p:sldSz cx="9144000" cy="6858000" type="screen4x3"/>
  <p:notesSz cx="7099300" cy="10234613"/>
  <p:defaultTex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94686" autoAdjust="0"/>
  </p:normalViewPr>
  <p:slideViewPr>
    <p:cSldViewPr snapToObjects="1">
      <p:cViewPr varScale="1">
        <p:scale>
          <a:sx n="65" d="100"/>
          <a:sy n="65" d="100"/>
        </p:scale>
        <p:origin x="-11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32"/>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r>
              <a:rPr lang="en-AU"/>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7534BFD9-0058-4A1B-878A-F032AB1C321F}" type="datetime3">
              <a:rPr lang="en-AU"/>
              <a:pPr/>
              <a:t>17 September, 2015</a:t>
            </a:fld>
            <a:endParaRPr lang="en-AU"/>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r>
              <a:rPr lang="en-AU"/>
              <a:t>Chapter 5 — Large and Fast: Exploiting Memory Hierarchy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F7C8759B-2BCA-4A4B-B55C-85EFBDA9FB54}" type="slidenum">
              <a:rPr lang="en-AU"/>
              <a:pPr/>
              <a:t>‹#›</a:t>
            </a:fld>
            <a:endParaRPr lang="en-AU"/>
          </a:p>
        </p:txBody>
      </p:sp>
    </p:spTree>
    <p:extLst>
      <p:ext uri="{BB962C8B-B14F-4D97-AF65-F5344CB8AC3E}">
        <p14:creationId xmlns:p14="http://schemas.microsoft.com/office/powerpoint/2010/main" val="1723498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r>
              <a:rPr lang="en-AU"/>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96E8BA12-E1BF-4214-8D0F-0E8475709A7B}" type="datetime3">
              <a:rPr lang="en-AU"/>
              <a:pPr/>
              <a:t>17 September, 2015</a:t>
            </a:fld>
            <a:endParaRPr lang="en-AU"/>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r>
              <a:rPr lang="en-AU"/>
              <a:t>Chapter 5 — Large and Fast: Exploiting Memory Hierarchy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A05DABDD-925C-46BC-8D95-44EB6C495BAE}" type="slidenum">
              <a:rPr lang="en-AU"/>
              <a:pPr/>
              <a:t>‹#›</a:t>
            </a:fld>
            <a:endParaRPr lang="en-AU"/>
          </a:p>
        </p:txBody>
      </p:sp>
    </p:spTree>
    <p:extLst>
      <p:ext uri="{BB962C8B-B14F-4D97-AF65-F5344CB8AC3E}">
        <p14:creationId xmlns:p14="http://schemas.microsoft.com/office/powerpoint/2010/main" val="250105775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D828479-6BAD-4BD1-A73D-E4138ED9CA4B}"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1391CE7-2029-4011-AFC1-9B388D26557C}" type="slidenum">
              <a:rPr lang="en-AU"/>
              <a:pPr/>
              <a:t>1</a:t>
            </a:fld>
            <a:endParaRPr lang="en-AU"/>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27D35FF-39EE-47FD-906E-31D5AE75BCD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A6DE3ED-9C19-4DE9-89D5-9108CFDEC41D}" type="slidenum">
              <a:rPr lang="en-AU"/>
              <a:pPr/>
              <a:t>10</a:t>
            </a:fld>
            <a:endParaRPr lang="en-AU"/>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5030ADC-DE92-418D-9C34-7535F0DA2298}"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1D881AD-DF21-459B-9752-2B7DA64A0CD7}" type="slidenum">
              <a:rPr lang="en-AU"/>
              <a:pPr/>
              <a:t>11</a:t>
            </a:fld>
            <a:endParaRPr lang="en-AU"/>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3D8223B-6472-4AB9-8EE3-128188EE8FC4}"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01DC016-F528-4F9F-860A-76F22686BB2C}" type="slidenum">
              <a:rPr lang="en-AU"/>
              <a:pPr/>
              <a:t>12</a:t>
            </a:fld>
            <a:endParaRPr lang="en-AU"/>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3B10AC7-A06A-490B-B6A8-D180510B1FBB}"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CEAAC87-55B1-4D8A-AC3F-67F63397B2EB}" type="slidenum">
              <a:rPr lang="en-AU"/>
              <a:pPr/>
              <a:t>13</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746B359-C77C-4CFF-8C0E-D1ECE767A6FC}"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607FFA4-57C3-4C5B-9F51-4C2EFBEA935C}" type="slidenum">
              <a:rPr lang="en-AU"/>
              <a:pPr/>
              <a:t>14</a:t>
            </a:fld>
            <a:endParaRPr lang="en-AU"/>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1279BFB-12E7-4AF6-9F06-E8318A29F7E1}"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2C8AE60-6D65-414B-B8EC-38F1A5890AE0}" type="slidenum">
              <a:rPr lang="en-AU"/>
              <a:pPr/>
              <a:t>15</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2B74607-6F8B-4328-88D0-43470F71CD1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9ACE734-0A52-4915-A485-48845769B0E3}" type="slidenum">
              <a:rPr lang="en-AU"/>
              <a:pPr/>
              <a:t>16</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FCD39D2-096D-4513-92D7-76889CC33DBE}"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42332CF-5AFD-48B9-9A5F-0458847EF239}" type="slidenum">
              <a:rPr lang="en-AU"/>
              <a:pPr/>
              <a:t>17</a:t>
            </a:fld>
            <a:endParaRPr lang="en-AU"/>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83D6D7E-2285-4420-B7F8-678C86A6B504}"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A469F59-E2E8-413B-9514-4B6A8A36E910}" type="slidenum">
              <a:rPr lang="en-AU"/>
              <a:pPr/>
              <a:t>18</a:t>
            </a:fld>
            <a:endParaRPr lang="en-AU"/>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6CC171D-3D32-432B-98BC-A81EBCF70261}"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C24AEDA-2C03-431A-B32D-93AB81E7F578}" type="slidenum">
              <a:rPr lang="en-AU"/>
              <a:pPr/>
              <a:t>19</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89C398E-B57C-4265-8AE4-D4979FCD091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97661F9-EFBA-42AF-875A-023C9A5D2DDA}" type="slidenum">
              <a:rPr lang="en-AU"/>
              <a:pPr/>
              <a:t>2</a:t>
            </a:fld>
            <a:endParaRPr lang="en-AU"/>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66ACAD5-11B5-47FC-966A-57C2C0ED8D7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6E23538-2659-493E-B038-C7F7D2EFCC36}" type="slidenum">
              <a:rPr lang="en-AU"/>
              <a:pPr/>
              <a:t>20</a:t>
            </a:fld>
            <a:endParaRPr lang="en-AU"/>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631BFD3-C47F-4215-9EE3-D4C47BAF986C}"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1DA9E19-535A-4749-A4A2-D39741FDA47D}" type="slidenum">
              <a:rPr lang="en-AU"/>
              <a:pPr/>
              <a:t>21</a:t>
            </a:fld>
            <a:endParaRPr lang="en-AU"/>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0B10A6C-A4D6-46C5-9C6B-B7073140A625}"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98E5DD9-D894-4326-A75F-DF0AE26F1FD0}" type="slidenum">
              <a:rPr lang="en-AU"/>
              <a:pPr/>
              <a:t>22</a:t>
            </a:fld>
            <a:endParaRPr lang="en-AU"/>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C953A50-2C72-4415-8FE8-1E7F2F2C8A54}"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D713131-10AB-4DCC-9B15-A0150A84BBBC}" type="slidenum">
              <a:rPr lang="en-AU"/>
              <a:pPr/>
              <a:t>23</a:t>
            </a:fld>
            <a:endParaRPr lang="en-AU"/>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D859A83-6998-41E0-BE5B-9FB4059DD4AA}"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F7172D9-BF5E-4FD9-AB1D-5E8AE82A6407}" type="slidenum">
              <a:rPr lang="en-AU"/>
              <a:pPr/>
              <a:t>24</a:t>
            </a:fld>
            <a:endParaRPr lang="en-AU"/>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AF16D52-2B2F-473B-B1FA-FE2B2AC595DD}"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B7EF22DD-268E-4805-B5FF-64231E708A41}" type="slidenum">
              <a:rPr lang="en-AU"/>
              <a:pPr/>
              <a:t>25</a:t>
            </a:fld>
            <a:endParaRPr lang="en-AU"/>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B75094B-EEBA-4BE6-A559-55445E345E14}"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9537A4B-632C-4F27-8B0A-2CCC8AB4637D}" type="slidenum">
              <a:rPr lang="en-AU"/>
              <a:pPr/>
              <a:t>26</a:t>
            </a:fld>
            <a:endParaRPr lang="en-AU"/>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98EF7BA-EC61-4A2C-8721-5D0DE7A9ED1F}"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25D91D1-B701-4C6A-80A6-D3EE5A76AD6A}" type="slidenum">
              <a:rPr lang="en-AU"/>
              <a:pPr/>
              <a:t>27</a:t>
            </a:fld>
            <a:endParaRPr lang="en-AU"/>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D558783-073D-46DA-B846-052352E1B50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C6EEF5A-3DCC-4700-B209-5223257B8543}" type="slidenum">
              <a:rPr lang="en-AU"/>
              <a:pPr/>
              <a:t>28</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60F6FBE-A862-4F4F-B5FA-166D427C421B}"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55F6163-0274-48DF-9076-B61C60ACD8E7}" type="slidenum">
              <a:rPr lang="en-AU"/>
              <a:pPr/>
              <a:t>29</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C991092-F0D0-4F8C-9687-C7C31B4A3795}"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B038F0BD-5CFF-43F1-9DF9-485432EF8565}" type="slidenum">
              <a:rPr lang="en-AU"/>
              <a:pPr/>
              <a:t>3</a:t>
            </a:fld>
            <a:endParaRPr lang="en-AU"/>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F93E528-B0F3-4600-BE36-BD39C8CC7B91}"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CD63C38-FF2A-420A-9B45-842A3AFD64A4}" type="slidenum">
              <a:rPr lang="en-AU"/>
              <a:pPr/>
              <a:t>30</a:t>
            </a:fld>
            <a:endParaRPr lang="en-AU"/>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6A9D904-244E-4822-9D6A-76E448154610}"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EBB2BA1-AC94-495A-80C8-A7045339C024}" type="slidenum">
              <a:rPr lang="en-AU"/>
              <a:pPr/>
              <a:t>31</a:t>
            </a:fld>
            <a:endParaRPr lang="en-AU"/>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74AB619-687A-4E9F-8E8F-2754FA5859DF}"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FCF963A-E166-4C73-BC49-C58824B87142}" type="slidenum">
              <a:rPr lang="en-AU"/>
              <a:pPr/>
              <a:t>32</a:t>
            </a:fld>
            <a:endParaRPr lang="en-AU"/>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DD63190-D556-4150-8487-6403F6377040}"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A8873D9-7777-4AC4-83AD-B4A7F75EC295}" type="slidenum">
              <a:rPr lang="en-AU"/>
              <a:pPr/>
              <a:t>33</a:t>
            </a:fld>
            <a:endParaRPr lang="en-AU"/>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FFB0C15-98AB-411A-B6BC-F329879F94E2}"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D3CF140-E96D-446B-BB4E-DCCCFDFAD880}" type="slidenum">
              <a:rPr lang="en-AU"/>
              <a:pPr/>
              <a:t>34</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F7EE6DF-496B-48B2-93F3-42C8D266A1CA}"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C907BBD-6892-427E-ABFA-2E54A38787B5}" type="slidenum">
              <a:rPr lang="en-AU"/>
              <a:pPr/>
              <a:t>35</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EC2A1D6-110A-43B4-B034-3D00C3D1E222}"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152EE8A-EE4B-4DBB-8C0A-141302C2C57D}" type="slidenum">
              <a:rPr lang="en-AU"/>
              <a:pPr/>
              <a:t>36</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70B8BFA-A591-4563-A219-121D24E85EFA}"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78260DD-08A8-4307-B0B3-D8930B371846}" type="slidenum">
              <a:rPr lang="en-AU"/>
              <a:pPr/>
              <a:t>37</a:t>
            </a:fld>
            <a:endParaRPr lang="en-AU"/>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EC11D15-778A-42BC-A694-2CC5F9AE5867}"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6F0E262-7FFF-4B10-8FA2-2DEE089D98E9}" type="slidenum">
              <a:rPr lang="en-AU"/>
              <a:pPr/>
              <a:t>38</a:t>
            </a:fld>
            <a:endParaRPr lang="en-AU"/>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85F71FD-DB58-4252-94BC-7DCD7E077D60}"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BF4FBCA-A2F2-487E-8D7C-D52EDAE348F9}" type="slidenum">
              <a:rPr lang="en-AU"/>
              <a:pPr/>
              <a:t>39</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F206763-FD46-4CEF-B97F-DBA5A6E3049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076194F-C710-47EC-94A9-281B51E351C5}" type="slidenum">
              <a:rPr lang="en-AU"/>
              <a:pPr/>
              <a:t>4</a:t>
            </a:fld>
            <a:endParaRPr lang="en-AU"/>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A620609-BB92-47E4-836E-BF66C90FA3D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3D7DA89-9EF0-49E9-AEBE-21D4A6D06A04}" type="slidenum">
              <a:rPr lang="en-AU"/>
              <a:pPr/>
              <a:t>40</a:t>
            </a:fld>
            <a:endParaRPr lang="en-AU"/>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1446BCF-CB80-4183-B72A-5946B7CC1074}"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2395A4B-A701-410D-BC24-FEE414FB9DA5}" type="slidenum">
              <a:rPr lang="en-AU"/>
              <a:pPr/>
              <a:t>41</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1F1C1-112E-4924-B44D-D69E160CEFFA}"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6E6C570-973D-455B-87FE-2D8913CA9740}" type="slidenum">
              <a:rPr lang="en-AU"/>
              <a:pPr/>
              <a:t>42</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3115A96-A14B-40E3-A6AB-621EBFF193AA}"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9E45BA5-047F-4537-AD6B-B10722192A72}" type="slidenum">
              <a:rPr lang="en-AU"/>
              <a:pPr/>
              <a:t>43</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816138D-3498-4D9D-AFDD-16EB274DFF8E}"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10205B0-3342-45D3-AAD4-D2B78D1DEA88}" type="slidenum">
              <a:rPr lang="en-AU"/>
              <a:pPr/>
              <a:t>44</a:t>
            </a:fld>
            <a:endParaRPr lang="en-AU"/>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21E9537-2B41-42BC-ACBB-B53C40E46458}"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8FA4CED-80E5-4734-88E8-4528F0557761}" type="slidenum">
              <a:rPr lang="en-AU"/>
              <a:pPr/>
              <a:t>45</a:t>
            </a:fld>
            <a:endParaRPr lang="en-AU"/>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CAAE98-FEA7-4982-B145-83CBC12D3512}" type="datetime3">
              <a:rPr lang="en-AU"/>
              <a:pPr/>
              <a:t>18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5B3869D-C6B1-4FB2-B9A7-A4F47649B3A9}" type="slidenum">
              <a:rPr lang="en-AU"/>
              <a:pPr/>
              <a:t>46</a:t>
            </a:fld>
            <a:endParaRPr lang="en-AU"/>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FCB91BC-4A11-4677-9A88-B611C7291450}" type="datetime3">
              <a:rPr lang="en-AU"/>
              <a:pPr/>
              <a:t>18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1BB226D-DE32-445E-9610-0BCB914606AA}" type="slidenum">
              <a:rPr lang="en-AU"/>
              <a:pPr/>
              <a:t>47</a:t>
            </a:fld>
            <a:endParaRPr lang="en-AU"/>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BD434B5-BE5F-4D7B-A598-4C4D12BD012C}" type="datetime3">
              <a:rPr lang="en-AU"/>
              <a:pPr/>
              <a:t>18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429E986-A637-4D34-B32B-A0FB2D6206A6}" type="slidenum">
              <a:rPr lang="en-AU"/>
              <a:pPr/>
              <a:t>48</a:t>
            </a:fld>
            <a:endParaRPr lang="en-AU"/>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4741033-05E0-49E5-B3ED-D6283DA46CB2}"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BE983E0-6446-4E77-8F95-4562073A94A6}" type="slidenum">
              <a:rPr lang="en-AU"/>
              <a:pPr/>
              <a:t>49</a:t>
            </a:fld>
            <a:endParaRPr lang="en-AU"/>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2CEA02C-B017-4502-A8E7-F47E61588700}"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13034B0-DFDA-4E1D-93EF-ACF39D735538}" type="slidenum">
              <a:rPr lang="en-AU"/>
              <a:pPr/>
              <a:t>5</a:t>
            </a:fld>
            <a:endParaRPr lang="en-AU"/>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10DBD66-A122-4A90-AEC8-425491A72DA1}"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EBDCAC9-504F-4177-A93D-1EE110ADFB99}" type="slidenum">
              <a:rPr lang="en-AU"/>
              <a:pPr/>
              <a:t>50</a:t>
            </a:fld>
            <a:endParaRPr lang="en-AU"/>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9EE2102-14E2-4562-894A-A7E2BE27DC2D}"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171E404-5AA7-4C77-8AD7-F90AC7661E0E}" type="slidenum">
              <a:rPr lang="en-AU"/>
              <a:pPr/>
              <a:t>51</a:t>
            </a:fld>
            <a:endParaRPr lang="en-AU"/>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7C7C28F-A762-4E04-80D6-9361D40AAC29}"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0B37EFE-4ECA-49F1-8E92-9042016DE226}" type="slidenum">
              <a:rPr lang="en-AU"/>
              <a:pPr/>
              <a:t>52</a:t>
            </a:fld>
            <a:endParaRPr lang="en-AU"/>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F0FEAD-D5AC-42BF-8BE4-870C6206724A}"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C929141-1D4E-48B6-B0F9-020F0CC693F4}" type="slidenum">
              <a:rPr lang="en-AU"/>
              <a:pPr/>
              <a:t>53</a:t>
            </a:fld>
            <a:endParaRPr lang="en-AU"/>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693D8C2-12DF-481D-B211-42D660555E3B}"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EC86844-6937-4143-8598-738F9BDE9CC4}" type="slidenum">
              <a:rPr lang="en-AU"/>
              <a:pPr/>
              <a:t>54</a:t>
            </a:fld>
            <a:endParaRPr lang="en-AU"/>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6AECEE5-C555-4412-AF11-319C7FAF2019}"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DA63FD5-4A14-45EE-9949-97D548E1BCBF}" type="slidenum">
              <a:rPr lang="en-AU"/>
              <a:pPr/>
              <a:t>55</a:t>
            </a:fld>
            <a:endParaRPr lang="en-AU"/>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B52E7D5-6864-4F43-8117-159A62B15917}"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B150AAF-8E82-46C1-B949-52817D3C3C96}" type="slidenum">
              <a:rPr lang="en-AU"/>
              <a:pPr/>
              <a:t>56</a:t>
            </a:fld>
            <a:endParaRPr lang="en-AU"/>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045388-8F06-4D1A-86EF-51C92FB4976D}"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4E799B3-F80B-4BA7-BA31-8531F94ACF05}" type="slidenum">
              <a:rPr lang="en-AU"/>
              <a:pPr/>
              <a:t>57</a:t>
            </a:fld>
            <a:endParaRPr lang="en-AU"/>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662C911-43CB-43A1-B345-787A30EACD9E}"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F8557DD-5544-4A40-AC5B-C82297BBE6FC}" type="slidenum">
              <a:rPr lang="en-AU"/>
              <a:pPr/>
              <a:t>58</a:t>
            </a:fld>
            <a:endParaRPr lang="en-AU"/>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9067153-A7AE-44E1-BCD8-17C9E3D63BA7}"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CA0F5C-A8FB-47E9-A9B8-3334D1D298D6}" type="slidenum">
              <a:rPr lang="en-AU"/>
              <a:pPr/>
              <a:t>59</a:t>
            </a:fld>
            <a:endParaRPr lang="en-AU"/>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39428B4-6081-4C14-8A56-53E838F4758C}"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B94A852A-1EC9-4A97-B67D-5B89D01A6CEA}" type="slidenum">
              <a:rPr lang="en-AU"/>
              <a:pPr/>
              <a:t>6</a:t>
            </a:fld>
            <a:endParaRPr lang="en-AU"/>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BA06735-C38C-4CD4-B138-233C8175E205}"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FCFB1E6-86CF-46D3-86F3-8DB9E89D86A1}" type="slidenum">
              <a:rPr lang="en-AU"/>
              <a:pPr/>
              <a:t>60</a:t>
            </a:fld>
            <a:endParaRPr lang="en-AU"/>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12C6D95-308A-44A4-816E-9BC5BA9B1F03}"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B174E15-4FC7-4413-B572-357640B62D73}" type="slidenum">
              <a:rPr lang="en-AU"/>
              <a:pPr/>
              <a:t>61</a:t>
            </a:fld>
            <a:endParaRPr lang="en-AU"/>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F9F61B3-952B-42EF-B276-59D8FCFD88DC}"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E3088BD-8D3F-4908-9876-8578868FE7F1}" type="slidenum">
              <a:rPr lang="en-AU"/>
              <a:pPr/>
              <a:t>62</a:t>
            </a:fld>
            <a:endParaRPr lang="en-AU"/>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5BBF4EA-ECC0-4CBA-8C22-D239B8E8D4F3}"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41EFBB1-DC17-457C-A0BB-CAF49DD3F1B3}" type="slidenum">
              <a:rPr lang="en-AU"/>
              <a:pPr/>
              <a:t>63</a:t>
            </a:fld>
            <a:endParaRPr lang="en-AU"/>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E958F0B-27C0-4A62-8B25-4E61301170D8}"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D9E8AB5-7EE3-4356-8282-4C9BC325CA86}" type="slidenum">
              <a:rPr lang="en-AU"/>
              <a:pPr/>
              <a:t>64</a:t>
            </a:fld>
            <a:endParaRPr lang="en-AU"/>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F7EAEFA-9EE5-4903-B255-DE6E4258A704}"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8748979-49D5-45DF-B514-C73FFD838F40}" type="slidenum">
              <a:rPr lang="en-AU"/>
              <a:pPr/>
              <a:t>65</a:t>
            </a:fld>
            <a:endParaRPr lang="en-AU"/>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B6755EE-A445-4127-995B-CD39BB061986}"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D09634A-4D98-4B4E-8568-B53175EA1B43}" type="slidenum">
              <a:rPr lang="en-AU"/>
              <a:pPr/>
              <a:t>66</a:t>
            </a:fld>
            <a:endParaRPr lang="en-AU"/>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D28FA50-BE03-4CA2-941F-3D65F38308B9}"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D16A53B-B1D0-4858-BB74-6C6080E2FF0B}" type="slidenum">
              <a:rPr lang="en-AU"/>
              <a:pPr/>
              <a:t>67</a:t>
            </a:fld>
            <a:endParaRPr lang="en-AU"/>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54027CC-FD55-4670-A74E-ABB4AA792757}"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4203512-7E22-4AF7-96C4-0BF21001EAE4}" type="slidenum">
              <a:rPr lang="en-AU"/>
              <a:pPr/>
              <a:t>68</a:t>
            </a:fld>
            <a:endParaRPr lang="en-AU"/>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23691A3-CBC6-4DDB-9495-EC8DB83D044F}"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4217B71-2627-46CD-B3AD-796AED627C6E}" type="slidenum">
              <a:rPr lang="en-AU"/>
              <a:pPr/>
              <a:t>69</a:t>
            </a:fld>
            <a:endParaRPr lang="en-AU"/>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B5006ED-CCD1-4CD6-85F2-6D80BBD4F8E4}"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9723B43-C2AF-42A9-9F96-60C5F2CEB4D8}" type="slidenum">
              <a:rPr lang="en-AU"/>
              <a:pPr/>
              <a:t>7</a:t>
            </a:fld>
            <a:endParaRPr lang="en-AU"/>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84B4CA2-8D48-4046-929D-E847093E8293}"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60D39C5-665F-44E6-A5D1-E7224D877E88}" type="slidenum">
              <a:rPr lang="en-AU"/>
              <a:pPr/>
              <a:t>70</a:t>
            </a:fld>
            <a:endParaRPr lang="en-AU"/>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E7D548F-D2DE-40A1-8DAB-075DAE3E2E5D}"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B32DE69-241F-4D53-A098-F87CDFB00BF0}" type="slidenum">
              <a:rPr lang="en-AU"/>
              <a:pPr/>
              <a:t>71</a:t>
            </a:fld>
            <a:endParaRPr lang="en-AU"/>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158E9A1-1CA6-4E2A-B2B8-E2C0A3F8E519}"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8324C96-1214-46D4-887B-0D0F0F124CD2}" type="slidenum">
              <a:rPr lang="en-AU"/>
              <a:pPr/>
              <a:t>72</a:t>
            </a:fld>
            <a:endParaRPr lang="en-AU"/>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0CAD52B-081B-4199-869D-3059A230C6FF}"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76D14B6-41DD-4A38-88F7-4F1C011BFD3E}" type="slidenum">
              <a:rPr lang="en-AU"/>
              <a:pPr/>
              <a:t>73</a:t>
            </a:fld>
            <a:endParaRPr lang="en-AU"/>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6C4CBEA-7EF2-4265-903B-A6B1E6FE1002}"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A7C81A2-A63C-4EF4-8E51-3B2EF67AA3BC}" type="slidenum">
              <a:rPr lang="en-AU"/>
              <a:pPr/>
              <a:t>74</a:t>
            </a:fld>
            <a:endParaRPr lang="en-AU"/>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A270835-129D-44F0-8522-DC0E3D45EF08}"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CBF0211-23DA-4CFE-93B0-651FF0826728}" type="slidenum">
              <a:rPr lang="en-AU"/>
              <a:pPr/>
              <a:t>75</a:t>
            </a:fld>
            <a:endParaRPr lang="en-AU"/>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503787B-0923-4A55-AB2E-096A1B27B209}"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F9286D7-182A-4487-A7AA-B3D6FF4BB5DF}" type="slidenum">
              <a:rPr lang="en-AU"/>
              <a:pPr/>
              <a:t>8</a:t>
            </a:fld>
            <a:endParaRPr lang="en-AU"/>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0E1FFD7-49EA-4B83-ABBE-A536D430895C}" type="datetime3">
              <a:rPr lang="en-AU"/>
              <a:pPr/>
              <a:t>17 September, 2015</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D76019D-2B5E-4D9D-AE5D-5389201AA3EB}" type="slidenum">
              <a:rPr lang="en-AU"/>
              <a:pPr/>
              <a:t>9</a:t>
            </a:fld>
            <a:endParaRPr lang="en-AU"/>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031" name="Rectangle 47"/>
          <p:cNvSpPr>
            <a:spLocks noChangeArrowheads="1"/>
          </p:cNvSpPr>
          <p:nvPr/>
        </p:nvSpPr>
        <p:spPr bwMode="auto">
          <a:xfrm>
            <a:off x="1619250" y="1125538"/>
            <a:ext cx="28575" cy="5732462"/>
          </a:xfrm>
          <a:prstGeom prst="rect">
            <a:avLst/>
          </a:prstGeom>
          <a:solidFill>
            <a:schemeClr val="tx2"/>
          </a:solidFill>
          <a:ln w="9525">
            <a:noFill/>
            <a:miter lim="800000"/>
            <a:headEnd/>
            <a:tailEnd/>
          </a:ln>
          <a:effectLst/>
        </p:spPr>
        <p:txBody>
          <a:bodyPr wrap="none" anchor="ctr"/>
          <a:lstStyle/>
          <a:p>
            <a:endParaRPr lang="en-US"/>
          </a:p>
        </p:txBody>
      </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
        <p:nvSpPr>
          <p:cNvPr id="42020"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w="9525">
            <a:noFill/>
            <a:miter lim="800000"/>
            <a:headEnd/>
            <a:tailEnd/>
          </a:ln>
          <a:effectLst/>
        </p:spPr>
        <p:txBody>
          <a:bodyPr wrap="none" anchor="ctr"/>
          <a:lstStyle/>
          <a:p>
            <a:endParaRPr lang="en-US"/>
          </a:p>
        </p:txBody>
      </p:sp>
      <p:sp>
        <p:nvSpPr>
          <p:cNvPr id="42021"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w="9525">
            <a:noFill/>
            <a:miter lim="800000"/>
            <a:headEnd/>
            <a:tailEnd/>
          </a:ln>
          <a:effectLst/>
        </p:spPr>
        <p:txBody>
          <a:bodyPr wrap="none" anchor="ctr"/>
          <a:lstStyle/>
          <a:p>
            <a:endParaRPr lang="en-US"/>
          </a:p>
        </p:txBody>
      </p:sp>
      <p:sp>
        <p:nvSpPr>
          <p:cNvPr id="42022" name="Rectangle 38"/>
          <p:cNvSpPr>
            <a:spLocks noChangeArrowheads="1"/>
          </p:cNvSpPr>
          <p:nvPr/>
        </p:nvSpPr>
        <p:spPr bwMode="auto">
          <a:xfrm>
            <a:off x="0" y="0"/>
            <a:ext cx="9144000" cy="1125538"/>
          </a:xfrm>
          <a:prstGeom prst="rect">
            <a:avLst/>
          </a:prstGeom>
          <a:solidFill>
            <a:schemeClr val="tx2"/>
          </a:solidFill>
          <a:ln w="9525">
            <a:noFill/>
            <a:miter lim="800000"/>
            <a:headEnd/>
            <a:tailEnd/>
          </a:ln>
          <a:effectLst/>
        </p:spPr>
        <p:txBody>
          <a:bodyPr wrap="none" anchor="ctr"/>
          <a:lstStyle/>
          <a:p>
            <a:endParaRPr lang="en-US"/>
          </a:p>
        </p:txBody>
      </p:sp>
      <p:pic>
        <p:nvPicPr>
          <p:cNvPr id="42024" name="Picture 40" descr="MKP-logo-white-transparent"/>
          <p:cNvPicPr>
            <a:picLocks noChangeAspect="1" noChangeArrowheads="1"/>
          </p:cNvPicPr>
          <p:nvPr/>
        </p:nvPicPr>
        <p:blipFill>
          <a:blip r:embed="rId2" cstate="print"/>
          <a:srcRect/>
          <a:stretch>
            <a:fillRect/>
          </a:stretch>
        </p:blipFill>
        <p:spPr bwMode="auto">
          <a:xfrm>
            <a:off x="179388" y="339725"/>
            <a:ext cx="1360487" cy="425450"/>
          </a:xfrm>
          <a:prstGeom prst="rect">
            <a:avLst/>
          </a:prstGeom>
          <a:noFill/>
        </p:spPr>
      </p:pic>
      <p:sp>
        <p:nvSpPr>
          <p:cNvPr id="42030" name="Rectangle 46"/>
          <p:cNvSpPr>
            <a:spLocks noChangeArrowheads="1"/>
          </p:cNvSpPr>
          <p:nvPr/>
        </p:nvSpPr>
        <p:spPr bwMode="auto">
          <a:xfrm>
            <a:off x="0" y="1125538"/>
            <a:ext cx="9144000" cy="17462"/>
          </a:xfrm>
          <a:prstGeom prst="rect">
            <a:avLst/>
          </a:prstGeom>
          <a:solidFill>
            <a:srgbClr val="FF0000"/>
          </a:solidFill>
          <a:ln w="9525">
            <a:noFill/>
            <a:miter lim="800000"/>
            <a:headEnd/>
            <a:tailEnd/>
          </a:ln>
          <a:effectLst/>
        </p:spPr>
        <p:txBody>
          <a:bodyPr wrap="none" anchor="ctr"/>
          <a:lstStyle/>
          <a:p>
            <a:endParaRPr lang="en-US"/>
          </a:p>
        </p:txBody>
      </p:sp>
      <p:sp>
        <p:nvSpPr>
          <p:cNvPr id="42032" name="Rectangle 48"/>
          <p:cNvSpPr>
            <a:spLocks noChangeArrowheads="1"/>
          </p:cNvSpPr>
          <p:nvPr/>
        </p:nvSpPr>
        <p:spPr bwMode="auto">
          <a:xfrm>
            <a:off x="1619250" y="549275"/>
            <a:ext cx="28575" cy="576263"/>
          </a:xfrm>
          <a:prstGeom prst="rect">
            <a:avLst/>
          </a:prstGeom>
          <a:solidFill>
            <a:schemeClr val="bg1"/>
          </a:solidFill>
          <a:ln w="9525">
            <a:noFill/>
            <a:miter lim="800000"/>
            <a:headEnd/>
            <a:tailEnd/>
          </a:ln>
          <a:effectLst/>
        </p:spPr>
        <p:txBody>
          <a:bodyPr wrap="none" anchor="ctr"/>
          <a:lstStyle/>
          <a:p>
            <a:endParaRPr lang="en-US"/>
          </a:p>
        </p:txBody>
      </p:sp>
      <p:pic>
        <p:nvPicPr>
          <p:cNvPr id="42035" name="Picture 51" descr="Title"/>
          <p:cNvPicPr>
            <a:picLocks noChangeAspect="1" noChangeArrowheads="1"/>
          </p:cNvPicPr>
          <p:nvPr/>
        </p:nvPicPr>
        <p:blipFill>
          <a:blip r:embed="rId3"/>
          <a:srcRect/>
          <a:stretch>
            <a:fillRect/>
          </a:stretch>
        </p:blipFill>
        <p:spPr bwMode="auto">
          <a:xfrm>
            <a:off x="1763713" y="115888"/>
            <a:ext cx="6424612" cy="854075"/>
          </a:xfrm>
          <a:prstGeom prst="rect">
            <a:avLst/>
          </a:prstGeom>
          <a:noFill/>
        </p:spPr>
      </p:pic>
      <p:pic>
        <p:nvPicPr>
          <p:cNvPr id="42036" name="Picture 52" descr="4th-edition"/>
          <p:cNvPicPr>
            <a:picLocks noChangeAspect="1" noChangeArrowheads="1"/>
          </p:cNvPicPr>
          <p:nvPr/>
        </p:nvPicPr>
        <p:blipFill>
          <a:blip r:embed="rId4" cstate="print"/>
          <a:srcRect/>
          <a:stretch>
            <a:fillRect/>
          </a:stretch>
        </p:blipFill>
        <p:spPr bwMode="auto">
          <a:xfrm>
            <a:off x="8278813" y="188913"/>
            <a:ext cx="730250" cy="72866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t>Chapter 5 — Large and Fast: Exploiting Memory Hierarchy — </a:t>
            </a:r>
            <a:fld id="{F7B8CE1C-CB43-43D2-911B-3051BFF1AA8E}" type="slidenum">
              <a:rPr lang="en-AU"/>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t>Chapter 5 — Large and Fast: Exploiting Memory Hierarchy — </a:t>
            </a:r>
            <a:fld id="{FC75BE39-2F6F-4C83-9433-B6A2F6ACFD79}" type="slidenum">
              <a:rPr lang="en-AU"/>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692275" y="6381750"/>
            <a:ext cx="7272338" cy="358775"/>
          </a:xfrm>
        </p:spPr>
        <p:txBody>
          <a:bodyPr/>
          <a:lstStyle>
            <a:lvl1pPr>
              <a:defRPr/>
            </a:lvl1pPr>
          </a:lstStyle>
          <a:p>
            <a:r>
              <a:rPr lang="en-AU"/>
              <a:t>Chapter 5 — Large and Fast: Exploiting Memory Hierarchy — </a:t>
            </a:r>
            <a:fld id="{617CC35C-1004-4955-A8F2-E128082E38C6}" type="slidenum">
              <a:rPr lang="en-AU"/>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AU"/>
              <a:t>Chapter 5 — Large and Fast: Exploiting Memory Hierarchy — </a:t>
            </a:r>
            <a:fld id="{7804BCAA-465C-4452-B6C9-5D8E7D0B9121}" type="slidenum">
              <a:rPr lang="en-AU"/>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a:t>Chapter 5 — Large and Fast: Exploiting Memory Hierarchy — </a:t>
            </a:r>
            <a:fld id="{8C230E69-1F12-4904-8F45-AB5601FA55DA}" type="slidenum">
              <a:rPr lang="en-AU"/>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AU"/>
              <a:t>Chapter 5 — Large and Fast: Exploiting Memory Hierarchy — </a:t>
            </a:r>
            <a:fld id="{16A8DF46-37D8-49B6-899E-052E88D3C21D}" type="slidenum">
              <a:rPr lang="en-AU"/>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AU"/>
              <a:t>Chapter 5 — Large and Fast: Exploiting Memory Hierarchy — </a:t>
            </a:r>
            <a:fld id="{A48EFF5B-83EA-4D32-A254-05C84DB8A163}" type="slidenum">
              <a:rPr lang="en-AU"/>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AU"/>
              <a:t>Chapter 5 — Large and Fast: Exploiting Memory Hierarchy — </a:t>
            </a:r>
            <a:fld id="{66BF8FCF-B8D8-4CCA-935C-2CAE1783B3F1}" type="slidenum">
              <a:rPr lang="en-AU"/>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a:t>Chapter 5 — Large and Fast: Exploiting Memory Hierarchy — </a:t>
            </a:r>
            <a:fld id="{6BC988DA-17A7-4825-BF39-A248B8B81CC5}" type="slidenum">
              <a:rPr lang="en-AU"/>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t>Chapter 5 — Large and Fast: Exploiting Memory Hierarchy — </a:t>
            </a:r>
            <a:fld id="{4E5F8B7F-26E1-494A-80D5-B5D5001714A1}" type="slidenum">
              <a:rPr lang="en-AU"/>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t>Chapter 5 — Large and Fast: Exploiting Memory Hierarchy — </a:t>
            </a:r>
            <a:fld id="{BC082CD5-457F-42BA-BBAA-BDC45DA177BB}" type="slidenum">
              <a:rPr lang="en-AU"/>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w="9525">
            <a:noFill/>
            <a:miter lim="800000"/>
            <a:headEnd/>
            <a:tailEnd/>
          </a:ln>
          <a:effectLst/>
        </p:spPr>
        <p:txBody>
          <a:bodyPr wrap="none" anchor="ctr"/>
          <a:lstStyle/>
          <a:p>
            <a:endParaRPr lang="en-US"/>
          </a:p>
        </p:txBody>
      </p:sp>
      <p:sp>
        <p:nvSpPr>
          <p:cNvPr id="40969" name="Rectangle 9"/>
          <p:cNvSpPr>
            <a:spLocks noGrp="1" noChangeArrowheads="1"/>
          </p:cNvSpPr>
          <p:nvPr>
            <p:ph type="title"/>
          </p:nvPr>
        </p:nvSpPr>
        <p:spPr bwMode="auto">
          <a:xfrm>
            <a:off x="684213" y="146050"/>
            <a:ext cx="8259762" cy="762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AU" smtClean="0"/>
              <a:t>Click to edit Master title style</a:t>
            </a:r>
          </a:p>
        </p:txBody>
      </p:sp>
      <p:sp>
        <p:nvSpPr>
          <p:cNvPr id="40970" name="Rectangle 10"/>
          <p:cNvSpPr>
            <a:spLocks noGrp="1" noChangeArrowheads="1"/>
          </p:cNvSpPr>
          <p:nvPr>
            <p:ph type="body" idx="1"/>
          </p:nvPr>
        </p:nvSpPr>
        <p:spPr bwMode="auto">
          <a:xfrm>
            <a:off x="684213"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979" name="Rectangle 19"/>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r>
              <a:rPr lang="en-AU"/>
              <a:t>Chapter 5 — Large and Fast: Exploiting Memory Hierarchy — </a:t>
            </a:r>
            <a:fld id="{3447BD08-1B6F-47EC-8EC9-E06E17F8B4D5}" type="slidenum">
              <a:rPr lang="en-AU"/>
              <a:pPr/>
              <a:t>‹#›</a:t>
            </a:fld>
            <a:endParaRPr lang="en-AU"/>
          </a:p>
        </p:txBody>
      </p:sp>
      <p:pic>
        <p:nvPicPr>
          <p:cNvPr id="40984" name="Picture 24" descr="MKP-logo"/>
          <p:cNvPicPr>
            <a:picLocks noChangeAspect="1" noChangeArrowheads="1"/>
          </p:cNvPicPr>
          <p:nvPr/>
        </p:nvPicPr>
        <p:blipFill>
          <a:blip r:embed="rId14" cstate="print"/>
          <a:srcRect/>
          <a:stretch>
            <a:fillRect/>
          </a:stretch>
        </p:blipFill>
        <p:spPr bwMode="auto">
          <a:xfrm>
            <a:off x="179388" y="6308725"/>
            <a:ext cx="1371600" cy="428625"/>
          </a:xfrm>
          <a:prstGeom prst="rect">
            <a:avLst/>
          </a:prstGeom>
          <a:noFill/>
        </p:spPr>
      </p:pic>
      <p:sp>
        <p:nvSpPr>
          <p:cNvPr id="40985" name="Rectangle 25"/>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sldNum="0" hdr="0" dt="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Arial" charset="0"/>
        </a:defRPr>
      </a:lvl2pPr>
      <a:lvl3pPr algn="l" rtl="0" fontAlgn="base">
        <a:spcBef>
          <a:spcPct val="0"/>
        </a:spcBef>
        <a:spcAft>
          <a:spcPct val="0"/>
        </a:spcAft>
        <a:defRPr sz="4400" b="1">
          <a:solidFill>
            <a:schemeClr val="tx2"/>
          </a:solidFill>
          <a:latin typeface="Arial" charset="0"/>
        </a:defRPr>
      </a:lvl3pPr>
      <a:lvl4pPr algn="l" rtl="0" fontAlgn="base">
        <a:spcBef>
          <a:spcPct val="0"/>
        </a:spcBef>
        <a:spcAft>
          <a:spcPct val="0"/>
        </a:spcAft>
        <a:defRPr sz="4400" b="1">
          <a:solidFill>
            <a:schemeClr val="tx2"/>
          </a:solidFill>
          <a:latin typeface="Arial" charset="0"/>
        </a:defRPr>
      </a:lvl4pPr>
      <a:lvl5pPr algn="l" rtl="0" fontAlgn="base">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a:spLocks noGrp="1" noChangeArrowheads="1"/>
          </p:cNvSpPr>
          <p:nvPr>
            <p:ph type="ctrTitle"/>
          </p:nvPr>
        </p:nvSpPr>
        <p:spPr/>
        <p:txBody>
          <a:bodyPr/>
          <a:lstStyle/>
          <a:p>
            <a:r>
              <a:rPr lang="en-AU">
                <a:solidFill>
                  <a:schemeClr val="tx1"/>
                </a:solidFill>
              </a:rPr>
              <a:t>Chapter 5</a:t>
            </a:r>
          </a:p>
        </p:txBody>
      </p:sp>
      <p:sp>
        <p:nvSpPr>
          <p:cNvPr id="233477" name="Rectangle 5"/>
          <p:cNvSpPr>
            <a:spLocks noGrp="1" noChangeArrowheads="1"/>
          </p:cNvSpPr>
          <p:nvPr>
            <p:ph type="subTitle" idx="1"/>
          </p:nvPr>
        </p:nvSpPr>
        <p:spPr>
          <a:xfrm>
            <a:off x="2409825" y="2924175"/>
            <a:ext cx="5832475" cy="1554163"/>
          </a:xfrm>
        </p:spPr>
        <p:txBody>
          <a:bodyPr/>
          <a:lstStyle/>
          <a:p>
            <a:r>
              <a:rPr lang="en-AU"/>
              <a:t>Large and Fast: Exploiting Memory Hierarchy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ooter Placeholder 3"/>
          <p:cNvSpPr>
            <a:spLocks noGrp="1"/>
          </p:cNvSpPr>
          <p:nvPr>
            <p:ph type="ftr" sz="quarter" idx="10"/>
          </p:nvPr>
        </p:nvSpPr>
        <p:spPr/>
        <p:txBody>
          <a:bodyPr/>
          <a:lstStyle/>
          <a:p>
            <a:r>
              <a:rPr lang="en-AU"/>
              <a:t>Chapter 5 — Large and Fast: Exploiting Memory Hierarchy — </a:t>
            </a:r>
            <a:fld id="{35C73956-C40F-4ED1-9595-7EF1A08F7FDA}" type="slidenum">
              <a:rPr lang="en-AU"/>
              <a:pPr/>
              <a:t>10</a:t>
            </a:fld>
            <a:endParaRPr lang="en-AU"/>
          </a:p>
        </p:txBody>
      </p:sp>
      <p:sp>
        <p:nvSpPr>
          <p:cNvPr id="257026" name="Rectangle 2"/>
          <p:cNvSpPr>
            <a:spLocks noGrp="1" noChangeArrowheads="1"/>
          </p:cNvSpPr>
          <p:nvPr>
            <p:ph type="title"/>
          </p:nvPr>
        </p:nvSpPr>
        <p:spPr/>
        <p:txBody>
          <a:bodyPr/>
          <a:lstStyle/>
          <a:p>
            <a:r>
              <a:rPr lang="en-US"/>
              <a:t>Cache Example</a:t>
            </a:r>
            <a:endParaRPr lang="en-AU"/>
          </a:p>
        </p:txBody>
      </p:sp>
      <p:graphicFrame>
        <p:nvGraphicFramePr>
          <p:cNvPr id="257027"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110</a:t>
                      </a:r>
                      <a:endParaRPr kumimoji="0" lang="en-AU" sz="1800" b="1" i="0" u="none" strike="noStrike" cap="none" normalizeH="0" baseline="0" smtClean="0">
                        <a:ln>
                          <a:noFill/>
                        </a:ln>
                        <a:solidFill>
                          <a:schemeClr val="hlink"/>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10</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Mem[10110]</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7079" name="Group 55"/>
          <p:cNvGraphicFramePr>
            <a:graphicFrameLocks noGrp="1"/>
          </p:cNvGraphicFramePr>
          <p:nvPr/>
        </p:nvGraphicFramePr>
        <p:xfrm>
          <a:off x="1547813" y="1320800"/>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22</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ooter Placeholder 3"/>
          <p:cNvSpPr>
            <a:spLocks noGrp="1"/>
          </p:cNvSpPr>
          <p:nvPr>
            <p:ph type="ftr" sz="quarter" idx="10"/>
          </p:nvPr>
        </p:nvSpPr>
        <p:spPr/>
        <p:txBody>
          <a:bodyPr/>
          <a:lstStyle/>
          <a:p>
            <a:r>
              <a:rPr lang="en-AU"/>
              <a:t>Chapter 5 — Large and Fast: Exploiting Memory Hierarchy — </a:t>
            </a:r>
            <a:fld id="{D0B7F7FC-1CA9-4510-8AD2-9D613D4418DC}" type="slidenum">
              <a:rPr lang="en-AU"/>
              <a:pPr/>
              <a:t>11</a:t>
            </a:fld>
            <a:endParaRPr lang="en-AU"/>
          </a:p>
        </p:txBody>
      </p:sp>
      <p:sp>
        <p:nvSpPr>
          <p:cNvPr id="259074" name="Rectangle 2"/>
          <p:cNvSpPr>
            <a:spLocks noGrp="1" noChangeArrowheads="1"/>
          </p:cNvSpPr>
          <p:nvPr>
            <p:ph type="title"/>
          </p:nvPr>
        </p:nvSpPr>
        <p:spPr/>
        <p:txBody>
          <a:bodyPr/>
          <a:lstStyle/>
          <a:p>
            <a:r>
              <a:rPr lang="en-US"/>
              <a:t>Cache Example</a:t>
            </a:r>
            <a:endParaRPr lang="en-AU"/>
          </a:p>
        </p:txBody>
      </p:sp>
      <p:graphicFrame>
        <p:nvGraphicFramePr>
          <p:cNvPr id="259075"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010</a:t>
                      </a:r>
                      <a:endParaRPr kumimoji="0" lang="en-AU" sz="1800" b="1" i="0" u="none" strike="noStrike" cap="none" normalizeH="0" baseline="0" smtClean="0">
                        <a:ln>
                          <a:noFill/>
                        </a:ln>
                        <a:solidFill>
                          <a:schemeClr val="hlink"/>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11</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Mem[11010]</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9127" name="Group 55"/>
          <p:cNvGraphicFramePr>
            <a:graphicFrameLocks noGrp="1"/>
          </p:cNvGraphicFramePr>
          <p:nvPr/>
        </p:nvGraphicFramePr>
        <p:xfrm>
          <a:off x="1547813" y="1320800"/>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26</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11 010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ooter Placeholder 3"/>
          <p:cNvSpPr>
            <a:spLocks noGrp="1"/>
          </p:cNvSpPr>
          <p:nvPr>
            <p:ph type="ftr" sz="quarter" idx="10"/>
          </p:nvPr>
        </p:nvSpPr>
        <p:spPr/>
        <p:txBody>
          <a:bodyPr/>
          <a:lstStyle/>
          <a:p>
            <a:r>
              <a:rPr lang="en-AU"/>
              <a:t>Chapter 5 — Large and Fast: Exploiting Memory Hierarchy — </a:t>
            </a:r>
            <a:fld id="{F71DC11A-96FE-4DED-880A-E8C380713F58}" type="slidenum">
              <a:rPr lang="en-AU"/>
              <a:pPr/>
              <a:t>12</a:t>
            </a:fld>
            <a:endParaRPr lang="en-AU"/>
          </a:p>
        </p:txBody>
      </p:sp>
      <p:sp>
        <p:nvSpPr>
          <p:cNvPr id="261122" name="Rectangle 2"/>
          <p:cNvSpPr>
            <a:spLocks noGrp="1" noChangeArrowheads="1"/>
          </p:cNvSpPr>
          <p:nvPr>
            <p:ph type="title"/>
          </p:nvPr>
        </p:nvSpPr>
        <p:spPr/>
        <p:txBody>
          <a:bodyPr/>
          <a:lstStyle/>
          <a:p>
            <a:r>
              <a:rPr lang="en-US"/>
              <a:t>Cache Example</a:t>
            </a:r>
            <a:endParaRPr lang="en-AU"/>
          </a:p>
        </p:txBody>
      </p:sp>
      <p:graphicFrame>
        <p:nvGraphicFramePr>
          <p:cNvPr id="261123"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Mem[11010]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1175" name="Group 55"/>
          <p:cNvGraphicFramePr>
            <a:graphicFrameLocks noGrp="1"/>
          </p:cNvGraphicFramePr>
          <p:nvPr/>
        </p:nvGraphicFramePr>
        <p:xfrm>
          <a:off x="1547813" y="1320800"/>
          <a:ext cx="6072187" cy="109728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22</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26</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11 010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3"/>
          <p:cNvSpPr>
            <a:spLocks noGrp="1"/>
          </p:cNvSpPr>
          <p:nvPr>
            <p:ph type="ftr" sz="quarter" idx="10"/>
          </p:nvPr>
        </p:nvSpPr>
        <p:spPr/>
        <p:txBody>
          <a:bodyPr/>
          <a:lstStyle/>
          <a:p>
            <a:r>
              <a:rPr lang="en-AU"/>
              <a:t>Chapter 5 — Large and Fast: Exploiting Memory Hierarchy — </a:t>
            </a:r>
            <a:fld id="{7F0FA663-3911-409A-B050-40A922F97571}" type="slidenum">
              <a:rPr lang="en-AU"/>
              <a:pPr/>
              <a:t>13</a:t>
            </a:fld>
            <a:endParaRPr lang="en-AU"/>
          </a:p>
        </p:txBody>
      </p:sp>
      <p:sp>
        <p:nvSpPr>
          <p:cNvPr id="263170" name="Rectangle 2"/>
          <p:cNvSpPr>
            <a:spLocks noGrp="1" noChangeArrowheads="1"/>
          </p:cNvSpPr>
          <p:nvPr>
            <p:ph type="title"/>
          </p:nvPr>
        </p:nvSpPr>
        <p:spPr/>
        <p:txBody>
          <a:bodyPr/>
          <a:lstStyle/>
          <a:p>
            <a:r>
              <a:rPr lang="en-US"/>
              <a:t>Cache Example</a:t>
            </a:r>
            <a:endParaRPr lang="en-AU"/>
          </a:p>
        </p:txBody>
      </p:sp>
      <p:graphicFrame>
        <p:nvGraphicFramePr>
          <p:cNvPr id="263171"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000</a:t>
                      </a:r>
                      <a:endParaRPr kumimoji="0" lang="en-AU" sz="1800" b="1" i="0" u="none" strike="noStrike" cap="none" normalizeH="0" baseline="0" smtClean="0">
                        <a:ln>
                          <a:noFill/>
                        </a:ln>
                        <a:solidFill>
                          <a:schemeClr val="hlink"/>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10</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Mem[10000]</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Mem[11010]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011</a:t>
                      </a:r>
                      <a:endParaRPr kumimoji="0" lang="en-AU" sz="1800" b="1" i="0" u="none" strike="noStrike" cap="none" normalizeH="0" baseline="0" smtClean="0">
                        <a:ln>
                          <a:noFill/>
                        </a:ln>
                        <a:solidFill>
                          <a:schemeClr val="hlink"/>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00</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Mem[00011]</a:t>
                      </a:r>
                      <a:endParaRPr kumimoji="0" lang="en-AU" sz="1800" b="1" i="0" u="none" strike="noStrike" cap="none" normalizeH="0" baseline="0" smtClean="0">
                        <a:ln>
                          <a:noFill/>
                        </a:ln>
                        <a:solidFill>
                          <a:schemeClr val="hlink"/>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3223" name="Group 55"/>
          <p:cNvGraphicFramePr>
            <a:graphicFrameLocks noGrp="1"/>
          </p:cNvGraphicFramePr>
          <p:nvPr/>
        </p:nvGraphicFramePr>
        <p:xfrm>
          <a:off x="1547813" y="1320800"/>
          <a:ext cx="6072187" cy="146304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16</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00 011</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16</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ooter Placeholder 3"/>
          <p:cNvSpPr>
            <a:spLocks noGrp="1"/>
          </p:cNvSpPr>
          <p:nvPr>
            <p:ph type="ftr" sz="quarter" idx="10"/>
          </p:nvPr>
        </p:nvSpPr>
        <p:spPr/>
        <p:txBody>
          <a:bodyPr/>
          <a:lstStyle/>
          <a:p>
            <a:r>
              <a:rPr lang="en-AU"/>
              <a:t>Chapter 5 — Large and Fast: Exploiting Memory Hierarchy — </a:t>
            </a:r>
            <a:fld id="{0B09854F-6B85-444E-9CFC-084A72663708}" type="slidenum">
              <a:rPr lang="en-AU"/>
              <a:pPr/>
              <a:t>14</a:t>
            </a:fld>
            <a:endParaRPr lang="en-AU"/>
          </a:p>
        </p:txBody>
      </p:sp>
      <p:sp>
        <p:nvSpPr>
          <p:cNvPr id="265218" name="Rectangle 2"/>
          <p:cNvSpPr>
            <a:spLocks noGrp="1" noChangeArrowheads="1"/>
          </p:cNvSpPr>
          <p:nvPr>
            <p:ph type="title"/>
          </p:nvPr>
        </p:nvSpPr>
        <p:spPr/>
        <p:txBody>
          <a:bodyPr/>
          <a:lstStyle/>
          <a:p>
            <a:r>
              <a:rPr lang="en-US"/>
              <a:t>Cache Example</a:t>
            </a:r>
            <a:endParaRPr lang="en-AU"/>
          </a:p>
        </p:txBody>
      </p:sp>
      <p:graphicFrame>
        <p:nvGraphicFramePr>
          <p:cNvPr id="265219"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Mem[10000]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010</a:t>
                      </a:r>
                      <a:endParaRPr kumimoji="0" lang="en-AU" sz="1800" b="1" i="0" u="none" strike="noStrike" cap="none" normalizeH="0" baseline="0" smtClean="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Y</a:t>
                      </a:r>
                      <a:endParaRPr kumimoji="0" lang="en-AU" sz="1800" b="1"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10</a:t>
                      </a:r>
                      <a:endParaRPr kumimoji="0" lang="en-AU" sz="1800" b="1"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Mem[10010]</a:t>
                      </a:r>
                      <a:endParaRPr kumimoji="0" lang="en-AU" sz="1800" b="1"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Mem[00011]</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5271" name="Group 55"/>
          <p:cNvGraphicFramePr>
            <a:graphicFrameLocks noGrp="1"/>
          </p:cNvGraphicFramePr>
          <p:nvPr/>
        </p:nvGraphicFramePr>
        <p:xfrm>
          <a:off x="1547813" y="1320800"/>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18</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t>Chapter 5 — Large and Fast: Exploiting Memory Hierarchy — </a:t>
            </a:r>
            <a:fld id="{34F323EB-C61A-496E-86E3-F45A8E7D643A}" type="slidenum">
              <a:rPr lang="en-AU"/>
              <a:pPr/>
              <a:t>15</a:t>
            </a:fld>
            <a:endParaRPr lang="en-AU"/>
          </a:p>
        </p:txBody>
      </p:sp>
      <p:sp>
        <p:nvSpPr>
          <p:cNvPr id="267266" name="Rectangle 2"/>
          <p:cNvSpPr>
            <a:spLocks noGrp="1" noChangeArrowheads="1"/>
          </p:cNvSpPr>
          <p:nvPr>
            <p:ph type="title"/>
          </p:nvPr>
        </p:nvSpPr>
        <p:spPr/>
        <p:txBody>
          <a:bodyPr/>
          <a:lstStyle/>
          <a:p>
            <a:r>
              <a:rPr lang="en-US"/>
              <a:t>Address Subdivision</a:t>
            </a:r>
            <a:endParaRPr lang="en-AU"/>
          </a:p>
        </p:txBody>
      </p:sp>
      <p:pic>
        <p:nvPicPr>
          <p:cNvPr id="267268" name="Picture 4" descr="f05-07-P374493"/>
          <p:cNvPicPr>
            <a:picLocks noChangeAspect="1" noChangeArrowheads="1"/>
          </p:cNvPicPr>
          <p:nvPr/>
        </p:nvPicPr>
        <p:blipFill>
          <a:blip r:embed="rId3"/>
          <a:srcRect/>
          <a:stretch>
            <a:fillRect/>
          </a:stretch>
        </p:blipFill>
        <p:spPr bwMode="auto">
          <a:xfrm>
            <a:off x="1908175" y="1268413"/>
            <a:ext cx="5040313" cy="497681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en-AU"/>
              <a:t>Chapter 5 — Large and Fast: Exploiting Memory Hierarchy — </a:t>
            </a:r>
            <a:fld id="{8AC166E8-DFDC-4176-A4E4-6FF514E17F85}" type="slidenum">
              <a:rPr lang="en-AU"/>
              <a:pPr/>
              <a:t>16</a:t>
            </a:fld>
            <a:endParaRPr lang="en-AU"/>
          </a:p>
        </p:txBody>
      </p:sp>
      <p:sp>
        <p:nvSpPr>
          <p:cNvPr id="269328" name="Rectangle 16"/>
          <p:cNvSpPr>
            <a:spLocks noGrp="1" noChangeArrowheads="1"/>
          </p:cNvSpPr>
          <p:nvPr>
            <p:ph type="title"/>
          </p:nvPr>
        </p:nvSpPr>
        <p:spPr/>
        <p:txBody>
          <a:bodyPr/>
          <a:lstStyle/>
          <a:p>
            <a:r>
              <a:rPr lang="en-US"/>
              <a:t>Example: Larger Block Size</a:t>
            </a:r>
            <a:endParaRPr lang="en-AU"/>
          </a:p>
        </p:txBody>
      </p:sp>
      <p:sp>
        <p:nvSpPr>
          <p:cNvPr id="269329" name="Rectangle 17"/>
          <p:cNvSpPr>
            <a:spLocks noGrp="1" noChangeArrowheads="1"/>
          </p:cNvSpPr>
          <p:nvPr>
            <p:ph type="body" idx="1"/>
          </p:nvPr>
        </p:nvSpPr>
        <p:spPr>
          <a:xfrm>
            <a:off x="684213" y="1125538"/>
            <a:ext cx="8270875" cy="2819400"/>
          </a:xfrm>
        </p:spPr>
        <p:txBody>
          <a:bodyPr/>
          <a:lstStyle/>
          <a:p>
            <a:r>
              <a:rPr lang="en-US"/>
              <a:t>64 blocks, 16 bytes/block</a:t>
            </a:r>
          </a:p>
          <a:p>
            <a:pPr lvl="1"/>
            <a:r>
              <a:rPr lang="en-US"/>
              <a:t>To what block number does address 1200 map?</a:t>
            </a:r>
          </a:p>
          <a:p>
            <a:r>
              <a:rPr lang="en-US"/>
              <a:t>Block address = </a:t>
            </a:r>
            <a:r>
              <a:rPr lang="en-US">
                <a:latin typeface="Arial Unicode MS" pitchFamily="34" charset="-128"/>
                <a:ea typeface="Arial Unicode MS" pitchFamily="34" charset="-128"/>
                <a:cs typeface="Arial Unicode MS" pitchFamily="34" charset="-128"/>
                <a:sym typeface="Symbol" pitchFamily="18" charset="2"/>
              </a:rPr>
              <a:t></a:t>
            </a:r>
            <a:r>
              <a:rPr lang="en-US"/>
              <a:t>1200/16</a:t>
            </a:r>
            <a:r>
              <a:rPr lang="en-US">
                <a:sym typeface="Symbol" pitchFamily="18" charset="2"/>
              </a:rPr>
              <a:t></a:t>
            </a:r>
            <a:r>
              <a:rPr lang="en-US"/>
              <a:t> = 75</a:t>
            </a:r>
          </a:p>
          <a:p>
            <a:r>
              <a:rPr lang="en-US"/>
              <a:t>Block number = 75 modulo 64 = 11</a:t>
            </a:r>
            <a:endParaRPr lang="en-AU"/>
          </a:p>
        </p:txBody>
      </p:sp>
      <p:grpSp>
        <p:nvGrpSpPr>
          <p:cNvPr id="269330" name="Group 18"/>
          <p:cNvGrpSpPr>
            <a:grpSpLocks/>
          </p:cNvGrpSpPr>
          <p:nvPr/>
        </p:nvGrpSpPr>
        <p:grpSpPr bwMode="auto">
          <a:xfrm>
            <a:off x="1619250" y="4221163"/>
            <a:ext cx="5226050" cy="1104900"/>
            <a:chOff x="1228" y="2755"/>
            <a:chExt cx="3292" cy="696"/>
          </a:xfrm>
        </p:grpSpPr>
        <p:sp>
          <p:nvSpPr>
            <p:cNvPr id="269316" name="Rectangle 4"/>
            <p:cNvSpPr>
              <a:spLocks noChangeArrowheads="1"/>
            </p:cNvSpPr>
            <p:nvPr/>
          </p:nvSpPr>
          <p:spPr bwMode="auto">
            <a:xfrm>
              <a:off x="1247" y="2976"/>
              <a:ext cx="1724" cy="273"/>
            </a:xfrm>
            <a:prstGeom prst="rect">
              <a:avLst/>
            </a:prstGeom>
            <a:noFill/>
            <a:ln w="19050">
              <a:solidFill>
                <a:schemeClr val="tx1"/>
              </a:solidFill>
              <a:miter lim="800000"/>
              <a:headEnd/>
              <a:tailEnd/>
            </a:ln>
            <a:effectLst/>
          </p:spPr>
          <p:txBody>
            <a:bodyPr wrap="none" anchor="ctr"/>
            <a:lstStyle/>
            <a:p>
              <a:pPr algn="ctr"/>
              <a:r>
                <a:rPr lang="en-US" sz="2400"/>
                <a:t>Tag</a:t>
              </a:r>
              <a:endParaRPr lang="en-AU" sz="2400"/>
            </a:p>
          </p:txBody>
        </p:sp>
        <p:sp>
          <p:nvSpPr>
            <p:cNvPr id="269317" name="Rectangle 5"/>
            <p:cNvSpPr>
              <a:spLocks noChangeArrowheads="1"/>
            </p:cNvSpPr>
            <p:nvPr/>
          </p:nvSpPr>
          <p:spPr bwMode="auto">
            <a:xfrm>
              <a:off x="2971" y="2976"/>
              <a:ext cx="862" cy="273"/>
            </a:xfrm>
            <a:prstGeom prst="rect">
              <a:avLst/>
            </a:prstGeom>
            <a:noFill/>
            <a:ln w="19050">
              <a:solidFill>
                <a:schemeClr val="tx1"/>
              </a:solidFill>
              <a:miter lim="800000"/>
              <a:headEnd/>
              <a:tailEnd/>
            </a:ln>
            <a:effectLst/>
          </p:spPr>
          <p:txBody>
            <a:bodyPr wrap="none" anchor="ctr"/>
            <a:lstStyle/>
            <a:p>
              <a:pPr algn="ctr"/>
              <a:r>
                <a:rPr lang="en-US" sz="2400"/>
                <a:t>Index</a:t>
              </a:r>
              <a:endParaRPr lang="en-AU" sz="2400"/>
            </a:p>
          </p:txBody>
        </p:sp>
        <p:sp>
          <p:nvSpPr>
            <p:cNvPr id="269318" name="Rectangle 6"/>
            <p:cNvSpPr>
              <a:spLocks noChangeArrowheads="1"/>
            </p:cNvSpPr>
            <p:nvPr/>
          </p:nvSpPr>
          <p:spPr bwMode="auto">
            <a:xfrm>
              <a:off x="3833" y="2976"/>
              <a:ext cx="635" cy="273"/>
            </a:xfrm>
            <a:prstGeom prst="rect">
              <a:avLst/>
            </a:prstGeom>
            <a:noFill/>
            <a:ln w="19050">
              <a:solidFill>
                <a:schemeClr val="tx1"/>
              </a:solidFill>
              <a:miter lim="800000"/>
              <a:headEnd/>
              <a:tailEnd/>
            </a:ln>
            <a:effectLst/>
          </p:spPr>
          <p:txBody>
            <a:bodyPr wrap="none" anchor="ctr"/>
            <a:lstStyle/>
            <a:p>
              <a:pPr algn="ctr"/>
              <a:r>
                <a:rPr lang="en-US" sz="2400"/>
                <a:t>Offset</a:t>
              </a:r>
              <a:endParaRPr lang="en-AU" sz="2400"/>
            </a:p>
          </p:txBody>
        </p:sp>
        <p:sp>
          <p:nvSpPr>
            <p:cNvPr id="269319" name="Text Box 7"/>
            <p:cNvSpPr txBox="1">
              <a:spLocks noChangeArrowheads="1"/>
            </p:cNvSpPr>
            <p:nvPr/>
          </p:nvSpPr>
          <p:spPr bwMode="auto">
            <a:xfrm>
              <a:off x="4324" y="2755"/>
              <a:ext cx="196" cy="231"/>
            </a:xfrm>
            <a:prstGeom prst="rect">
              <a:avLst/>
            </a:prstGeom>
            <a:noFill/>
            <a:ln w="9525">
              <a:noFill/>
              <a:miter lim="800000"/>
              <a:headEnd/>
              <a:tailEnd/>
            </a:ln>
            <a:effectLst/>
          </p:spPr>
          <p:txBody>
            <a:bodyPr wrap="none">
              <a:spAutoFit/>
            </a:bodyPr>
            <a:lstStyle/>
            <a:p>
              <a:pPr algn="ctr"/>
              <a:r>
                <a:rPr lang="en-US"/>
                <a:t>0</a:t>
              </a:r>
              <a:endParaRPr lang="en-AU"/>
            </a:p>
          </p:txBody>
        </p:sp>
        <p:sp>
          <p:nvSpPr>
            <p:cNvPr id="269320" name="Text Box 8"/>
            <p:cNvSpPr txBox="1">
              <a:spLocks noChangeArrowheads="1"/>
            </p:cNvSpPr>
            <p:nvPr/>
          </p:nvSpPr>
          <p:spPr bwMode="auto">
            <a:xfrm>
              <a:off x="3825" y="2755"/>
              <a:ext cx="196" cy="231"/>
            </a:xfrm>
            <a:prstGeom prst="rect">
              <a:avLst/>
            </a:prstGeom>
            <a:noFill/>
            <a:ln w="9525">
              <a:noFill/>
              <a:miter lim="800000"/>
              <a:headEnd/>
              <a:tailEnd/>
            </a:ln>
            <a:effectLst/>
          </p:spPr>
          <p:txBody>
            <a:bodyPr wrap="none">
              <a:spAutoFit/>
            </a:bodyPr>
            <a:lstStyle/>
            <a:p>
              <a:pPr algn="ctr"/>
              <a:r>
                <a:rPr lang="en-US"/>
                <a:t>3</a:t>
              </a:r>
              <a:endParaRPr lang="en-AU"/>
            </a:p>
          </p:txBody>
        </p:sp>
        <p:sp>
          <p:nvSpPr>
            <p:cNvPr id="269321" name="Text Box 9"/>
            <p:cNvSpPr txBox="1">
              <a:spLocks noChangeArrowheads="1"/>
            </p:cNvSpPr>
            <p:nvPr/>
          </p:nvSpPr>
          <p:spPr bwMode="auto">
            <a:xfrm>
              <a:off x="3602" y="2755"/>
              <a:ext cx="196" cy="231"/>
            </a:xfrm>
            <a:prstGeom prst="rect">
              <a:avLst/>
            </a:prstGeom>
            <a:noFill/>
            <a:ln w="9525">
              <a:noFill/>
              <a:miter lim="800000"/>
              <a:headEnd/>
              <a:tailEnd/>
            </a:ln>
            <a:effectLst/>
          </p:spPr>
          <p:txBody>
            <a:bodyPr wrap="none">
              <a:spAutoFit/>
            </a:bodyPr>
            <a:lstStyle/>
            <a:p>
              <a:pPr algn="ctr"/>
              <a:r>
                <a:rPr lang="en-US"/>
                <a:t>4</a:t>
              </a:r>
              <a:endParaRPr lang="en-AU"/>
            </a:p>
          </p:txBody>
        </p:sp>
        <p:sp>
          <p:nvSpPr>
            <p:cNvPr id="269322" name="Text Box 10"/>
            <p:cNvSpPr txBox="1">
              <a:spLocks noChangeArrowheads="1"/>
            </p:cNvSpPr>
            <p:nvPr/>
          </p:nvSpPr>
          <p:spPr bwMode="auto">
            <a:xfrm>
              <a:off x="2963" y="2755"/>
              <a:ext cx="196" cy="231"/>
            </a:xfrm>
            <a:prstGeom prst="rect">
              <a:avLst/>
            </a:prstGeom>
            <a:noFill/>
            <a:ln w="9525">
              <a:noFill/>
              <a:miter lim="800000"/>
              <a:headEnd/>
              <a:tailEnd/>
            </a:ln>
            <a:effectLst/>
          </p:spPr>
          <p:txBody>
            <a:bodyPr wrap="none">
              <a:spAutoFit/>
            </a:bodyPr>
            <a:lstStyle/>
            <a:p>
              <a:pPr algn="ctr"/>
              <a:r>
                <a:rPr lang="en-US"/>
                <a:t>9</a:t>
              </a:r>
              <a:endParaRPr lang="en-AU"/>
            </a:p>
          </p:txBody>
        </p:sp>
        <p:sp>
          <p:nvSpPr>
            <p:cNvPr id="269323" name="Text Box 11"/>
            <p:cNvSpPr txBox="1">
              <a:spLocks noChangeArrowheads="1"/>
            </p:cNvSpPr>
            <p:nvPr/>
          </p:nvSpPr>
          <p:spPr bwMode="auto">
            <a:xfrm>
              <a:off x="2740" y="2755"/>
              <a:ext cx="276" cy="231"/>
            </a:xfrm>
            <a:prstGeom prst="rect">
              <a:avLst/>
            </a:prstGeom>
            <a:noFill/>
            <a:ln w="9525">
              <a:noFill/>
              <a:miter lim="800000"/>
              <a:headEnd/>
              <a:tailEnd/>
            </a:ln>
            <a:effectLst/>
          </p:spPr>
          <p:txBody>
            <a:bodyPr wrap="none">
              <a:spAutoFit/>
            </a:bodyPr>
            <a:lstStyle/>
            <a:p>
              <a:pPr algn="ctr"/>
              <a:r>
                <a:rPr lang="en-US"/>
                <a:t>10</a:t>
              </a:r>
              <a:endParaRPr lang="en-AU"/>
            </a:p>
          </p:txBody>
        </p:sp>
        <p:sp>
          <p:nvSpPr>
            <p:cNvPr id="269324" name="Text Box 12"/>
            <p:cNvSpPr txBox="1">
              <a:spLocks noChangeArrowheads="1"/>
            </p:cNvSpPr>
            <p:nvPr/>
          </p:nvSpPr>
          <p:spPr bwMode="auto">
            <a:xfrm>
              <a:off x="1228" y="2755"/>
              <a:ext cx="276" cy="231"/>
            </a:xfrm>
            <a:prstGeom prst="rect">
              <a:avLst/>
            </a:prstGeom>
            <a:noFill/>
            <a:ln w="9525">
              <a:noFill/>
              <a:miter lim="800000"/>
              <a:headEnd/>
              <a:tailEnd/>
            </a:ln>
            <a:effectLst/>
          </p:spPr>
          <p:txBody>
            <a:bodyPr wrap="none">
              <a:spAutoFit/>
            </a:bodyPr>
            <a:lstStyle/>
            <a:p>
              <a:pPr algn="ctr"/>
              <a:r>
                <a:rPr lang="en-US"/>
                <a:t>31</a:t>
              </a:r>
              <a:endParaRPr lang="en-AU"/>
            </a:p>
          </p:txBody>
        </p:sp>
        <p:sp>
          <p:nvSpPr>
            <p:cNvPr id="269325" name="Text Box 13"/>
            <p:cNvSpPr txBox="1">
              <a:spLocks noChangeArrowheads="1"/>
            </p:cNvSpPr>
            <p:nvPr/>
          </p:nvSpPr>
          <p:spPr bwMode="auto">
            <a:xfrm>
              <a:off x="3919" y="3220"/>
              <a:ext cx="460" cy="231"/>
            </a:xfrm>
            <a:prstGeom prst="rect">
              <a:avLst/>
            </a:prstGeom>
            <a:noFill/>
            <a:ln w="9525">
              <a:noFill/>
              <a:miter lim="800000"/>
              <a:headEnd/>
              <a:tailEnd/>
            </a:ln>
            <a:effectLst/>
          </p:spPr>
          <p:txBody>
            <a:bodyPr wrap="none">
              <a:spAutoFit/>
            </a:bodyPr>
            <a:lstStyle/>
            <a:p>
              <a:pPr algn="ctr"/>
              <a:r>
                <a:rPr lang="en-US"/>
                <a:t>4 bits</a:t>
              </a:r>
              <a:endParaRPr lang="en-AU"/>
            </a:p>
          </p:txBody>
        </p:sp>
        <p:sp>
          <p:nvSpPr>
            <p:cNvPr id="269326" name="Text Box 14"/>
            <p:cNvSpPr txBox="1">
              <a:spLocks noChangeArrowheads="1"/>
            </p:cNvSpPr>
            <p:nvPr/>
          </p:nvSpPr>
          <p:spPr bwMode="auto">
            <a:xfrm>
              <a:off x="3162" y="3220"/>
              <a:ext cx="460" cy="231"/>
            </a:xfrm>
            <a:prstGeom prst="rect">
              <a:avLst/>
            </a:prstGeom>
            <a:noFill/>
            <a:ln w="9525">
              <a:noFill/>
              <a:miter lim="800000"/>
              <a:headEnd/>
              <a:tailEnd/>
            </a:ln>
            <a:effectLst/>
          </p:spPr>
          <p:txBody>
            <a:bodyPr wrap="none">
              <a:spAutoFit/>
            </a:bodyPr>
            <a:lstStyle/>
            <a:p>
              <a:pPr algn="ctr"/>
              <a:r>
                <a:rPr lang="en-US"/>
                <a:t>6 bits</a:t>
              </a:r>
              <a:endParaRPr lang="en-AU"/>
            </a:p>
          </p:txBody>
        </p:sp>
        <p:sp>
          <p:nvSpPr>
            <p:cNvPr id="269327" name="Text Box 15"/>
            <p:cNvSpPr txBox="1">
              <a:spLocks noChangeArrowheads="1"/>
            </p:cNvSpPr>
            <p:nvPr/>
          </p:nvSpPr>
          <p:spPr bwMode="auto">
            <a:xfrm>
              <a:off x="1851" y="3220"/>
              <a:ext cx="540" cy="231"/>
            </a:xfrm>
            <a:prstGeom prst="rect">
              <a:avLst/>
            </a:prstGeom>
            <a:noFill/>
            <a:ln w="9525">
              <a:noFill/>
              <a:miter lim="800000"/>
              <a:headEnd/>
              <a:tailEnd/>
            </a:ln>
            <a:effectLst/>
          </p:spPr>
          <p:txBody>
            <a:bodyPr wrap="none">
              <a:spAutoFit/>
            </a:bodyPr>
            <a:lstStyle/>
            <a:p>
              <a:pPr algn="ctr"/>
              <a:r>
                <a:rPr lang="en-US"/>
                <a:t>22 bits</a:t>
              </a:r>
              <a:endParaRPr lang="en-AU"/>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F9DE762F-9E9A-4C24-BA96-54C7F07D75C0}" type="slidenum">
              <a:rPr lang="en-AU"/>
              <a:pPr/>
              <a:t>17</a:t>
            </a:fld>
            <a:endParaRPr lang="en-AU"/>
          </a:p>
        </p:txBody>
      </p:sp>
      <p:sp>
        <p:nvSpPr>
          <p:cNvPr id="271364" name="Rectangle 4"/>
          <p:cNvSpPr>
            <a:spLocks noGrp="1" noChangeArrowheads="1"/>
          </p:cNvSpPr>
          <p:nvPr>
            <p:ph type="title"/>
          </p:nvPr>
        </p:nvSpPr>
        <p:spPr/>
        <p:txBody>
          <a:bodyPr/>
          <a:lstStyle/>
          <a:p>
            <a:r>
              <a:rPr lang="en-US"/>
              <a:t>Block Size Considerations</a:t>
            </a:r>
            <a:endParaRPr lang="en-AU"/>
          </a:p>
        </p:txBody>
      </p:sp>
      <p:sp>
        <p:nvSpPr>
          <p:cNvPr id="271365" name="Rectangle 5"/>
          <p:cNvSpPr>
            <a:spLocks noGrp="1" noChangeArrowheads="1"/>
          </p:cNvSpPr>
          <p:nvPr>
            <p:ph type="body" idx="1"/>
          </p:nvPr>
        </p:nvSpPr>
        <p:spPr/>
        <p:txBody>
          <a:bodyPr/>
          <a:lstStyle/>
          <a:p>
            <a:r>
              <a:rPr lang="en-US"/>
              <a:t>Larger blocks should reduce miss rate</a:t>
            </a:r>
          </a:p>
          <a:p>
            <a:pPr lvl="1"/>
            <a:r>
              <a:rPr lang="en-US"/>
              <a:t>Due to spatial locality</a:t>
            </a:r>
          </a:p>
          <a:p>
            <a:r>
              <a:rPr lang="en-US"/>
              <a:t>But in a fixed-sized cache</a:t>
            </a:r>
          </a:p>
          <a:p>
            <a:pPr lvl="1"/>
            <a:r>
              <a:rPr lang="en-US"/>
              <a:t>Larger blocks </a:t>
            </a:r>
            <a:r>
              <a:rPr lang="en-US">
                <a:sym typeface="Symbol" pitchFamily="18" charset="2"/>
              </a:rPr>
              <a:t> fewer of them</a:t>
            </a:r>
          </a:p>
          <a:p>
            <a:pPr lvl="2"/>
            <a:r>
              <a:rPr lang="en-US">
                <a:sym typeface="Symbol" pitchFamily="18" charset="2"/>
              </a:rPr>
              <a:t>More competition  increased miss rate</a:t>
            </a:r>
          </a:p>
          <a:p>
            <a:pPr lvl="1"/>
            <a:r>
              <a:rPr lang="en-US">
                <a:sym typeface="Symbol" pitchFamily="18" charset="2"/>
              </a:rPr>
              <a:t>Larger blocks  pollution</a:t>
            </a:r>
          </a:p>
          <a:p>
            <a:r>
              <a:rPr lang="en-US">
                <a:sym typeface="Symbol" pitchFamily="18" charset="2"/>
              </a:rPr>
              <a:t>Larger miss penalty</a:t>
            </a:r>
          </a:p>
          <a:p>
            <a:pPr lvl="1"/>
            <a:r>
              <a:rPr lang="en-US">
                <a:sym typeface="Symbol" pitchFamily="18" charset="2"/>
              </a:rPr>
              <a:t>Can override benefit of reduced miss rate</a:t>
            </a:r>
          </a:p>
          <a:p>
            <a:pPr lvl="1"/>
            <a:r>
              <a:rPr lang="en-US">
                <a:sym typeface="Symbol" pitchFamily="18" charset="2"/>
              </a:rPr>
              <a:t>Early restart and critical-word-first can help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B25FBC9C-FDF5-44E3-BA9E-0BD6D99A954C}" type="slidenum">
              <a:rPr lang="en-AU"/>
              <a:pPr/>
              <a:t>18</a:t>
            </a:fld>
            <a:endParaRPr lang="en-AU"/>
          </a:p>
        </p:txBody>
      </p:sp>
      <p:sp>
        <p:nvSpPr>
          <p:cNvPr id="273412" name="Rectangle 4"/>
          <p:cNvSpPr>
            <a:spLocks noGrp="1" noChangeArrowheads="1"/>
          </p:cNvSpPr>
          <p:nvPr>
            <p:ph type="title"/>
          </p:nvPr>
        </p:nvSpPr>
        <p:spPr/>
        <p:txBody>
          <a:bodyPr/>
          <a:lstStyle/>
          <a:p>
            <a:r>
              <a:rPr lang="en-US"/>
              <a:t>Cache Misses</a:t>
            </a:r>
            <a:endParaRPr lang="en-AU"/>
          </a:p>
        </p:txBody>
      </p:sp>
      <p:sp>
        <p:nvSpPr>
          <p:cNvPr id="273413" name="Rectangle 5"/>
          <p:cNvSpPr>
            <a:spLocks noGrp="1" noChangeArrowheads="1"/>
          </p:cNvSpPr>
          <p:nvPr>
            <p:ph type="body" idx="1"/>
          </p:nvPr>
        </p:nvSpPr>
        <p:spPr/>
        <p:txBody>
          <a:bodyPr/>
          <a:lstStyle/>
          <a:p>
            <a:r>
              <a:rPr lang="en-US"/>
              <a:t>On cache hit, CPU proceeds normally</a:t>
            </a:r>
          </a:p>
          <a:p>
            <a:r>
              <a:rPr lang="en-US"/>
              <a:t>On cache miss</a:t>
            </a:r>
          </a:p>
          <a:p>
            <a:pPr lvl="1"/>
            <a:r>
              <a:rPr lang="en-US"/>
              <a:t>Stall the CPU pipeline</a:t>
            </a:r>
          </a:p>
          <a:p>
            <a:pPr lvl="1"/>
            <a:r>
              <a:rPr lang="en-US"/>
              <a:t>Fetch block from next level of hierarchy</a:t>
            </a:r>
          </a:p>
          <a:p>
            <a:pPr lvl="1"/>
            <a:r>
              <a:rPr lang="en-US"/>
              <a:t>Instruction cache miss</a:t>
            </a:r>
          </a:p>
          <a:p>
            <a:pPr lvl="2"/>
            <a:r>
              <a:rPr lang="en-US"/>
              <a:t>Restart instruction fetch</a:t>
            </a:r>
          </a:p>
          <a:p>
            <a:pPr lvl="1"/>
            <a:r>
              <a:rPr lang="en-US"/>
              <a:t>Data cache miss</a:t>
            </a:r>
          </a:p>
          <a:p>
            <a:pPr lvl="2"/>
            <a:r>
              <a:rPr lang="en-US"/>
              <a:t>Complete data access</a:t>
            </a:r>
            <a:endParaRPr lang="en-A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5FC3E4CD-F22E-4F73-A2B7-BD22EC0DD9DA}" type="slidenum">
              <a:rPr lang="en-AU"/>
              <a:pPr/>
              <a:t>19</a:t>
            </a:fld>
            <a:endParaRPr lang="en-AU"/>
          </a:p>
        </p:txBody>
      </p:sp>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type="body" idx="1"/>
          </p:nvPr>
        </p:nvSpPr>
        <p:spPr/>
        <p:txBody>
          <a:bodyPr/>
          <a:lstStyle/>
          <a:p>
            <a:pPr>
              <a:lnSpc>
                <a:spcPct val="90000"/>
              </a:lnSpc>
            </a:pPr>
            <a:r>
              <a:rPr lang="en-US" sz="2800"/>
              <a:t>On data-write hit, could just update the block in cache</a:t>
            </a:r>
          </a:p>
          <a:p>
            <a:pPr lvl="1">
              <a:lnSpc>
                <a:spcPct val="90000"/>
              </a:lnSpc>
            </a:pPr>
            <a:r>
              <a:rPr lang="en-US" sz="2400"/>
              <a:t>But then cache and memory would be inconsistent</a:t>
            </a:r>
          </a:p>
          <a:p>
            <a:pPr>
              <a:lnSpc>
                <a:spcPct val="90000"/>
              </a:lnSpc>
            </a:pPr>
            <a:r>
              <a:rPr lang="en-US" sz="2800"/>
              <a:t>Write through: also update memory</a:t>
            </a:r>
          </a:p>
          <a:p>
            <a:pPr>
              <a:lnSpc>
                <a:spcPct val="90000"/>
              </a:lnSpc>
            </a:pPr>
            <a:r>
              <a:rPr lang="en-US" sz="2800"/>
              <a:t>But makes writes take longer</a:t>
            </a:r>
          </a:p>
          <a:p>
            <a:pPr lvl="1">
              <a:lnSpc>
                <a:spcPct val="90000"/>
              </a:lnSpc>
            </a:pPr>
            <a:r>
              <a:rPr lang="en-US" sz="2400"/>
              <a:t>e.g., if base CPI = 1, 10% of instructions are stores, write to memory takes 100 cycles</a:t>
            </a:r>
          </a:p>
          <a:p>
            <a:pPr lvl="2">
              <a:lnSpc>
                <a:spcPct val="90000"/>
              </a:lnSpc>
            </a:pPr>
            <a:r>
              <a:rPr lang="en-US" sz="2000"/>
              <a:t> Effective CPI = 1 + 0.1×100 = 11</a:t>
            </a:r>
          </a:p>
          <a:p>
            <a:pPr>
              <a:lnSpc>
                <a:spcPct val="90000"/>
              </a:lnSpc>
            </a:pPr>
            <a:r>
              <a:rPr lang="en-US" sz="2800"/>
              <a:t>Solution: write buffer</a:t>
            </a:r>
          </a:p>
          <a:p>
            <a:pPr lvl="1">
              <a:lnSpc>
                <a:spcPct val="90000"/>
              </a:lnSpc>
            </a:pPr>
            <a:r>
              <a:rPr lang="en-US" sz="2400"/>
              <a:t>Holds data waiting to be written to memory</a:t>
            </a:r>
          </a:p>
          <a:p>
            <a:pPr lvl="1">
              <a:lnSpc>
                <a:spcPct val="90000"/>
              </a:lnSpc>
            </a:pPr>
            <a:r>
              <a:rPr lang="en-US" sz="2400"/>
              <a:t>CPU continues immediately</a:t>
            </a:r>
          </a:p>
          <a:p>
            <a:pPr lvl="2">
              <a:lnSpc>
                <a:spcPct val="90000"/>
              </a:lnSpc>
            </a:pPr>
            <a:r>
              <a:rPr lang="en-US" sz="2000"/>
              <a:t>Only stalls on write if write buffer is already full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t>Chapter 5 — Large and Fast: Exploiting Memory Hierarchy — </a:t>
            </a:r>
            <a:fld id="{B7A3773C-291C-4647-BB1A-A473FCB62C98}" type="slidenum">
              <a:rPr lang="en-AU"/>
              <a:pPr/>
              <a:t>2</a:t>
            </a:fld>
            <a:endParaRPr lang="en-AU"/>
          </a:p>
        </p:txBody>
      </p:sp>
      <p:sp>
        <p:nvSpPr>
          <p:cNvPr id="240645" name="Rectangle 5"/>
          <p:cNvSpPr>
            <a:spLocks noGrp="1" noChangeArrowheads="1"/>
          </p:cNvSpPr>
          <p:nvPr>
            <p:ph type="title"/>
          </p:nvPr>
        </p:nvSpPr>
        <p:spPr/>
        <p:txBody>
          <a:bodyPr/>
          <a:lstStyle/>
          <a:p>
            <a:r>
              <a:rPr lang="en-US"/>
              <a:t>Memory Technology</a:t>
            </a:r>
            <a:endParaRPr lang="en-AU"/>
          </a:p>
        </p:txBody>
      </p:sp>
      <p:sp>
        <p:nvSpPr>
          <p:cNvPr id="240646" name="Rectangle 6"/>
          <p:cNvSpPr>
            <a:spLocks noGrp="1" noChangeArrowheads="1"/>
          </p:cNvSpPr>
          <p:nvPr>
            <p:ph type="body" idx="1"/>
          </p:nvPr>
        </p:nvSpPr>
        <p:spPr/>
        <p:txBody>
          <a:bodyPr/>
          <a:lstStyle/>
          <a:p>
            <a:r>
              <a:rPr lang="en-US"/>
              <a:t>Static RAM (SRAM)</a:t>
            </a:r>
          </a:p>
          <a:p>
            <a:pPr lvl="1"/>
            <a:r>
              <a:rPr lang="en-US"/>
              <a:t>0.5ns – 2.5ns, $2000 – $5000 per GB</a:t>
            </a:r>
          </a:p>
          <a:p>
            <a:r>
              <a:rPr lang="en-US"/>
              <a:t>Dynamic RAM (DRAM)</a:t>
            </a:r>
          </a:p>
          <a:p>
            <a:pPr lvl="1"/>
            <a:r>
              <a:rPr lang="en-US"/>
              <a:t>50ns – 70ns, $20 – $75 per GB</a:t>
            </a:r>
          </a:p>
          <a:p>
            <a:r>
              <a:rPr lang="en-US"/>
              <a:t>Magnetic disk</a:t>
            </a:r>
          </a:p>
          <a:p>
            <a:pPr lvl="1"/>
            <a:r>
              <a:rPr lang="en-US"/>
              <a:t>5ms – 20ms, $0.20 – $2 per GB</a:t>
            </a:r>
          </a:p>
          <a:p>
            <a:r>
              <a:rPr lang="en-US"/>
              <a:t>Ideal memory</a:t>
            </a:r>
          </a:p>
          <a:p>
            <a:pPr lvl="1"/>
            <a:r>
              <a:rPr lang="en-US"/>
              <a:t>Access time of SRAM</a:t>
            </a:r>
          </a:p>
          <a:p>
            <a:pPr lvl="1"/>
            <a:r>
              <a:rPr lang="en-US"/>
              <a:t>Capacity and cost/GB of disk</a:t>
            </a:r>
          </a:p>
        </p:txBody>
      </p:sp>
      <p:sp>
        <p:nvSpPr>
          <p:cNvPr id="240644" name="Text Box 4"/>
          <p:cNvSpPr txBox="1">
            <a:spLocks noChangeArrowheads="1"/>
          </p:cNvSpPr>
          <p:nvPr/>
        </p:nvSpPr>
        <p:spPr bwMode="auto">
          <a:xfrm rot="5400000">
            <a:off x="8017669" y="759619"/>
            <a:ext cx="18859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§5.1 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D259B3D5-E507-4783-935F-559A756D3023}" type="slidenum">
              <a:rPr lang="en-AU"/>
              <a:pPr/>
              <a:t>20</a:t>
            </a:fld>
            <a:endParaRPr lang="en-AU"/>
          </a:p>
        </p:txBody>
      </p:sp>
      <p:sp>
        <p:nvSpPr>
          <p:cNvPr id="277508" name="Rectangle 4"/>
          <p:cNvSpPr>
            <a:spLocks noGrp="1" noChangeArrowheads="1"/>
          </p:cNvSpPr>
          <p:nvPr>
            <p:ph type="title"/>
          </p:nvPr>
        </p:nvSpPr>
        <p:spPr/>
        <p:txBody>
          <a:bodyPr/>
          <a:lstStyle/>
          <a:p>
            <a:r>
              <a:rPr lang="en-US"/>
              <a:t>Write-Back</a:t>
            </a:r>
            <a:endParaRPr lang="en-AU"/>
          </a:p>
        </p:txBody>
      </p:sp>
      <p:sp>
        <p:nvSpPr>
          <p:cNvPr id="277509" name="Rectangle 5"/>
          <p:cNvSpPr>
            <a:spLocks noGrp="1" noChangeArrowheads="1"/>
          </p:cNvSpPr>
          <p:nvPr>
            <p:ph type="body" idx="1"/>
          </p:nvPr>
        </p:nvSpPr>
        <p:spPr/>
        <p:txBody>
          <a:bodyPr/>
          <a:lstStyle/>
          <a:p>
            <a:r>
              <a:rPr lang="en-US"/>
              <a:t>Alternative: On data-write hit, just update the block in cache</a:t>
            </a:r>
          </a:p>
          <a:p>
            <a:pPr lvl="1"/>
            <a:r>
              <a:rPr lang="en-US"/>
              <a:t>Keep track of whether each block is dirty</a:t>
            </a:r>
          </a:p>
          <a:p>
            <a:r>
              <a:rPr lang="en-US"/>
              <a:t>When a dirty block is replaced</a:t>
            </a:r>
          </a:p>
          <a:p>
            <a:pPr lvl="1"/>
            <a:r>
              <a:rPr lang="en-US"/>
              <a:t>Write it back to memory</a:t>
            </a:r>
          </a:p>
          <a:p>
            <a:pPr lvl="1"/>
            <a:r>
              <a:rPr lang="en-US"/>
              <a:t>Can use a write buffer to allow replacing block to be read first</a:t>
            </a:r>
            <a:endParaRPr lang="en-A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3AD12352-878B-4EC8-8006-2358FEBCC019}" type="slidenum">
              <a:rPr lang="en-AU"/>
              <a:pPr/>
              <a:t>21</a:t>
            </a:fld>
            <a:endParaRPr lang="en-AU"/>
          </a:p>
        </p:txBody>
      </p:sp>
      <p:sp>
        <p:nvSpPr>
          <p:cNvPr id="279556" name="Rectangle 4"/>
          <p:cNvSpPr>
            <a:spLocks noGrp="1" noChangeArrowheads="1"/>
          </p:cNvSpPr>
          <p:nvPr>
            <p:ph type="title"/>
          </p:nvPr>
        </p:nvSpPr>
        <p:spPr/>
        <p:txBody>
          <a:bodyPr/>
          <a:lstStyle/>
          <a:p>
            <a:r>
              <a:rPr lang="en-US"/>
              <a:t>Write Allocation</a:t>
            </a:r>
            <a:endParaRPr lang="en-AU"/>
          </a:p>
        </p:txBody>
      </p:sp>
      <p:sp>
        <p:nvSpPr>
          <p:cNvPr id="279557" name="Rectangle 5"/>
          <p:cNvSpPr>
            <a:spLocks noGrp="1" noChangeArrowheads="1"/>
          </p:cNvSpPr>
          <p:nvPr>
            <p:ph type="body" idx="1"/>
          </p:nvPr>
        </p:nvSpPr>
        <p:spPr/>
        <p:txBody>
          <a:bodyPr/>
          <a:lstStyle/>
          <a:p>
            <a:r>
              <a:rPr lang="en-US"/>
              <a:t>What should happen on a write miss?</a:t>
            </a:r>
          </a:p>
          <a:p>
            <a:r>
              <a:rPr lang="en-US"/>
              <a:t>Alternatives for write-through</a:t>
            </a:r>
          </a:p>
          <a:p>
            <a:pPr lvl="1"/>
            <a:r>
              <a:rPr lang="en-US"/>
              <a:t>Allocate on miss: fetch the block</a:t>
            </a:r>
          </a:p>
          <a:p>
            <a:pPr lvl="1"/>
            <a:r>
              <a:rPr lang="en-US"/>
              <a:t>Write around: don’t fetch the block</a:t>
            </a:r>
          </a:p>
          <a:p>
            <a:pPr lvl="2"/>
            <a:r>
              <a:rPr lang="en-US"/>
              <a:t>Since programs often write a whole block before reading it (e.g., initialization)</a:t>
            </a:r>
          </a:p>
          <a:p>
            <a:r>
              <a:rPr lang="en-US"/>
              <a:t>For write-back</a:t>
            </a:r>
          </a:p>
          <a:p>
            <a:pPr lvl="1"/>
            <a:r>
              <a:rPr lang="en-US"/>
              <a:t>Usually fetch the block</a:t>
            </a:r>
            <a:endParaRPr lang="en-AU"/>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37B0D873-09F4-43FF-80ED-8194AB3619D2}" type="slidenum">
              <a:rPr lang="en-AU"/>
              <a:pPr/>
              <a:t>22</a:t>
            </a:fld>
            <a:endParaRPr lang="en-AU"/>
          </a:p>
        </p:txBody>
      </p:sp>
      <p:sp>
        <p:nvSpPr>
          <p:cNvPr id="370690" name="Rectangle 2"/>
          <p:cNvSpPr>
            <a:spLocks noGrp="1" noChangeArrowheads="1"/>
          </p:cNvSpPr>
          <p:nvPr>
            <p:ph type="title"/>
          </p:nvPr>
        </p:nvSpPr>
        <p:spPr/>
        <p:txBody>
          <a:bodyPr/>
          <a:lstStyle/>
          <a:p>
            <a:r>
              <a:rPr lang="en-AU"/>
              <a:t>Example: Intrinsity FastMATH</a:t>
            </a:r>
          </a:p>
        </p:txBody>
      </p:sp>
      <p:sp>
        <p:nvSpPr>
          <p:cNvPr id="370691" name="Rectangle 3"/>
          <p:cNvSpPr>
            <a:spLocks noGrp="1" noChangeArrowheads="1"/>
          </p:cNvSpPr>
          <p:nvPr>
            <p:ph type="body" idx="1"/>
          </p:nvPr>
        </p:nvSpPr>
        <p:spPr/>
        <p:txBody>
          <a:bodyPr/>
          <a:lstStyle/>
          <a:p>
            <a:pPr>
              <a:lnSpc>
                <a:spcPct val="90000"/>
              </a:lnSpc>
            </a:pPr>
            <a:r>
              <a:rPr lang="en-AU"/>
              <a:t>Embedded MIPS processor</a:t>
            </a:r>
          </a:p>
          <a:p>
            <a:pPr lvl="1">
              <a:lnSpc>
                <a:spcPct val="90000"/>
              </a:lnSpc>
            </a:pPr>
            <a:r>
              <a:rPr lang="en-AU"/>
              <a:t>12-stage pipeline</a:t>
            </a:r>
          </a:p>
          <a:p>
            <a:pPr lvl="1">
              <a:lnSpc>
                <a:spcPct val="90000"/>
              </a:lnSpc>
            </a:pPr>
            <a:r>
              <a:rPr lang="en-AU"/>
              <a:t>Instruction and data access on each cycle</a:t>
            </a:r>
          </a:p>
          <a:p>
            <a:pPr>
              <a:lnSpc>
                <a:spcPct val="90000"/>
              </a:lnSpc>
            </a:pPr>
            <a:r>
              <a:rPr lang="en-AU"/>
              <a:t>Split cache: separate I-cache and D-cache</a:t>
            </a:r>
          </a:p>
          <a:p>
            <a:pPr lvl="1">
              <a:lnSpc>
                <a:spcPct val="90000"/>
              </a:lnSpc>
            </a:pPr>
            <a:r>
              <a:rPr lang="en-AU"/>
              <a:t>Each 16KB: 256 blocks </a:t>
            </a:r>
            <a:r>
              <a:rPr lang="en-US">
                <a:cs typeface="Arial" charset="0"/>
              </a:rPr>
              <a:t>×</a:t>
            </a:r>
            <a:r>
              <a:rPr lang="en-AU"/>
              <a:t> 16 words/block</a:t>
            </a:r>
          </a:p>
          <a:p>
            <a:pPr lvl="1">
              <a:lnSpc>
                <a:spcPct val="90000"/>
              </a:lnSpc>
            </a:pPr>
            <a:r>
              <a:rPr lang="en-AU"/>
              <a:t>D-cache: write-through or write-back</a:t>
            </a:r>
          </a:p>
          <a:p>
            <a:pPr>
              <a:lnSpc>
                <a:spcPct val="90000"/>
              </a:lnSpc>
            </a:pPr>
            <a:r>
              <a:rPr lang="en-AU"/>
              <a:t>SPEC2000 miss rates</a:t>
            </a:r>
          </a:p>
          <a:p>
            <a:pPr lvl="1">
              <a:lnSpc>
                <a:spcPct val="90000"/>
              </a:lnSpc>
            </a:pPr>
            <a:r>
              <a:rPr lang="en-AU"/>
              <a:t>I-cache: 0.4%</a:t>
            </a:r>
          </a:p>
          <a:p>
            <a:pPr lvl="1">
              <a:lnSpc>
                <a:spcPct val="90000"/>
              </a:lnSpc>
            </a:pPr>
            <a:r>
              <a:rPr lang="en-AU"/>
              <a:t>D-cache: 11.4%</a:t>
            </a:r>
          </a:p>
          <a:p>
            <a:pPr lvl="1">
              <a:lnSpc>
                <a:spcPct val="90000"/>
              </a:lnSpc>
            </a:pPr>
            <a:r>
              <a:rPr lang="en-AU"/>
              <a:t>Weighted average: 3.2%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t>Chapter 5 — Large and Fast: Exploiting Memory Hierarchy — </a:t>
            </a:r>
            <a:fld id="{50D36F7C-31E1-46BE-B2CA-6C9E09C404F1}" type="slidenum">
              <a:rPr lang="en-AU"/>
              <a:pPr/>
              <a:t>23</a:t>
            </a:fld>
            <a:endParaRPr lang="en-AU"/>
          </a:p>
        </p:txBody>
      </p:sp>
      <p:sp>
        <p:nvSpPr>
          <p:cNvPr id="372738" name="Rectangle 2"/>
          <p:cNvSpPr>
            <a:spLocks noGrp="1" noChangeArrowheads="1"/>
          </p:cNvSpPr>
          <p:nvPr>
            <p:ph type="title"/>
          </p:nvPr>
        </p:nvSpPr>
        <p:spPr/>
        <p:txBody>
          <a:bodyPr/>
          <a:lstStyle/>
          <a:p>
            <a:r>
              <a:rPr lang="en-AU"/>
              <a:t>Example: Intrinsity FastMATH</a:t>
            </a:r>
          </a:p>
        </p:txBody>
      </p:sp>
      <p:pic>
        <p:nvPicPr>
          <p:cNvPr id="372740" name="Picture 4" descr="f05-09-P374493"/>
          <p:cNvPicPr>
            <a:picLocks noChangeAspect="1" noChangeArrowheads="1"/>
          </p:cNvPicPr>
          <p:nvPr/>
        </p:nvPicPr>
        <p:blipFill>
          <a:blip r:embed="rId3"/>
          <a:srcRect/>
          <a:stretch>
            <a:fillRect/>
          </a:stretch>
        </p:blipFill>
        <p:spPr bwMode="auto">
          <a:xfrm>
            <a:off x="827088" y="1196975"/>
            <a:ext cx="7975600" cy="50514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35885803-C14D-4BCF-83C9-94EACCD7BC53}" type="slidenum">
              <a:rPr lang="en-AU"/>
              <a:pPr/>
              <a:t>24</a:t>
            </a:fld>
            <a:endParaRPr lang="en-AU"/>
          </a:p>
        </p:txBody>
      </p:sp>
      <p:sp>
        <p:nvSpPr>
          <p:cNvPr id="281604" name="Rectangle 4"/>
          <p:cNvSpPr>
            <a:spLocks noGrp="1" noChangeArrowheads="1"/>
          </p:cNvSpPr>
          <p:nvPr>
            <p:ph type="title"/>
          </p:nvPr>
        </p:nvSpPr>
        <p:spPr>
          <a:xfrm>
            <a:off x="684213" y="206375"/>
            <a:ext cx="8259762" cy="701675"/>
          </a:xfrm>
        </p:spPr>
        <p:txBody>
          <a:bodyPr/>
          <a:lstStyle/>
          <a:p>
            <a:r>
              <a:rPr lang="en-US" sz="4000"/>
              <a:t>Main Memory Supporting Caches</a:t>
            </a:r>
            <a:endParaRPr lang="en-AU" sz="4000"/>
          </a:p>
        </p:txBody>
      </p:sp>
      <p:sp>
        <p:nvSpPr>
          <p:cNvPr id="281605" name="Rectangle 5"/>
          <p:cNvSpPr>
            <a:spLocks noGrp="1" noChangeArrowheads="1"/>
          </p:cNvSpPr>
          <p:nvPr>
            <p:ph type="body" idx="1"/>
          </p:nvPr>
        </p:nvSpPr>
        <p:spPr/>
        <p:txBody>
          <a:bodyPr/>
          <a:lstStyle/>
          <a:p>
            <a:pPr>
              <a:lnSpc>
                <a:spcPct val="90000"/>
              </a:lnSpc>
            </a:pPr>
            <a:r>
              <a:rPr lang="en-US" sz="2800"/>
              <a:t>Use DRAMs for main memory</a:t>
            </a:r>
          </a:p>
          <a:p>
            <a:pPr lvl="1">
              <a:lnSpc>
                <a:spcPct val="90000"/>
              </a:lnSpc>
            </a:pPr>
            <a:r>
              <a:rPr lang="en-US" sz="2400"/>
              <a:t>Fixed width (e.g., 1 word)</a:t>
            </a:r>
          </a:p>
          <a:p>
            <a:pPr lvl="1">
              <a:lnSpc>
                <a:spcPct val="90000"/>
              </a:lnSpc>
            </a:pPr>
            <a:r>
              <a:rPr lang="en-US" sz="2400"/>
              <a:t>Connected by fixed-width clocked bus</a:t>
            </a:r>
          </a:p>
          <a:p>
            <a:pPr lvl="2">
              <a:lnSpc>
                <a:spcPct val="90000"/>
              </a:lnSpc>
            </a:pPr>
            <a:r>
              <a:rPr lang="en-US" sz="2000"/>
              <a:t>Bus clock is typically slower than CPU clock</a:t>
            </a:r>
          </a:p>
          <a:p>
            <a:pPr>
              <a:lnSpc>
                <a:spcPct val="90000"/>
              </a:lnSpc>
            </a:pPr>
            <a:r>
              <a:rPr lang="en-US" sz="2800"/>
              <a:t>Example cache block read</a:t>
            </a:r>
          </a:p>
          <a:p>
            <a:pPr lvl="1">
              <a:lnSpc>
                <a:spcPct val="90000"/>
              </a:lnSpc>
            </a:pPr>
            <a:r>
              <a:rPr lang="en-US" sz="2400"/>
              <a:t>1 bus cycle for address transfer</a:t>
            </a:r>
          </a:p>
          <a:p>
            <a:pPr lvl="1">
              <a:lnSpc>
                <a:spcPct val="90000"/>
              </a:lnSpc>
            </a:pPr>
            <a:r>
              <a:rPr lang="en-US" sz="2400"/>
              <a:t>15 bus cycles per DRAM access</a:t>
            </a:r>
          </a:p>
          <a:p>
            <a:pPr lvl="1">
              <a:lnSpc>
                <a:spcPct val="90000"/>
              </a:lnSpc>
            </a:pPr>
            <a:r>
              <a:rPr lang="en-US" sz="2400"/>
              <a:t>1 bus cycle per data transfer</a:t>
            </a:r>
          </a:p>
          <a:p>
            <a:pPr>
              <a:lnSpc>
                <a:spcPct val="90000"/>
              </a:lnSpc>
            </a:pPr>
            <a:r>
              <a:rPr lang="en-US" sz="2800"/>
              <a:t>For 4-word block, 1-word-wide DRAM</a:t>
            </a:r>
          </a:p>
          <a:p>
            <a:pPr lvl="1">
              <a:lnSpc>
                <a:spcPct val="90000"/>
              </a:lnSpc>
            </a:pPr>
            <a:r>
              <a:rPr lang="en-US" sz="2400"/>
              <a:t>Miss penalty = 1 + 4×15 + 4×1 = 65 bus cycles</a:t>
            </a:r>
          </a:p>
          <a:p>
            <a:pPr lvl="1">
              <a:lnSpc>
                <a:spcPct val="90000"/>
              </a:lnSpc>
            </a:pPr>
            <a:r>
              <a:rPr lang="en-US" sz="2400"/>
              <a:t>Bandwidth = 16 bytes / 65 cycles = 0.25 B/cycle</a:t>
            </a:r>
            <a:endParaRPr lang="en-AU"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AU"/>
              <a:t>Chapter 5 — Large and Fast: Exploiting Memory Hierarchy — </a:t>
            </a:r>
            <a:fld id="{C281A715-191E-4F8A-82DF-5771A19EC6BA}" type="slidenum">
              <a:rPr lang="en-AU"/>
              <a:pPr/>
              <a:t>25</a:t>
            </a:fld>
            <a:endParaRPr lang="en-AU"/>
          </a:p>
        </p:txBody>
      </p:sp>
      <p:pic>
        <p:nvPicPr>
          <p:cNvPr id="283654" name="Picture 6" descr="f05-11-P374493"/>
          <p:cNvPicPr>
            <a:picLocks noChangeAspect="1" noChangeArrowheads="1"/>
          </p:cNvPicPr>
          <p:nvPr/>
        </p:nvPicPr>
        <p:blipFill>
          <a:blip r:embed="rId3"/>
          <a:srcRect/>
          <a:stretch>
            <a:fillRect/>
          </a:stretch>
        </p:blipFill>
        <p:spPr bwMode="auto">
          <a:xfrm>
            <a:off x="755650" y="1196975"/>
            <a:ext cx="6484938" cy="4673600"/>
          </a:xfrm>
          <a:prstGeom prst="rect">
            <a:avLst/>
          </a:prstGeom>
          <a:noFill/>
        </p:spPr>
      </p:pic>
      <p:sp>
        <p:nvSpPr>
          <p:cNvPr id="283650" name="Rectangle 2"/>
          <p:cNvSpPr>
            <a:spLocks noGrp="1" noChangeArrowheads="1"/>
          </p:cNvSpPr>
          <p:nvPr>
            <p:ph type="title"/>
          </p:nvPr>
        </p:nvSpPr>
        <p:spPr>
          <a:xfrm>
            <a:off x="684213" y="206375"/>
            <a:ext cx="8259762" cy="701675"/>
          </a:xfrm>
        </p:spPr>
        <p:txBody>
          <a:bodyPr/>
          <a:lstStyle/>
          <a:p>
            <a:r>
              <a:rPr lang="en-US" sz="4000"/>
              <a:t>Increasing Memory Bandwidth</a:t>
            </a:r>
            <a:endParaRPr lang="en-AU" sz="4000"/>
          </a:p>
        </p:txBody>
      </p:sp>
      <p:sp>
        <p:nvSpPr>
          <p:cNvPr id="283652" name="Rectangle 4"/>
          <p:cNvSpPr>
            <a:spLocks noChangeArrowheads="1"/>
          </p:cNvSpPr>
          <p:nvPr/>
        </p:nvSpPr>
        <p:spPr bwMode="auto">
          <a:xfrm>
            <a:off x="2195513" y="4076700"/>
            <a:ext cx="6759575" cy="2232025"/>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t>4-word wide memory</a:t>
            </a:r>
          </a:p>
          <a:p>
            <a:pPr marL="742950" lvl="1" indent="-285750" eaLnBrk="1" hangingPunct="1">
              <a:lnSpc>
                <a:spcPct val="90000"/>
              </a:lnSpc>
              <a:spcBef>
                <a:spcPct val="20000"/>
              </a:spcBef>
              <a:buClr>
                <a:schemeClr val="hlink"/>
              </a:buClr>
              <a:buSzPct val="55000"/>
              <a:buFont typeface="Wingdings" pitchFamily="2" charset="2"/>
              <a:buChar char="n"/>
            </a:pPr>
            <a:r>
              <a:rPr lang="en-US" sz="2000"/>
              <a:t>Miss penalty = 1 + 15 + 1 = 17 bus cycles</a:t>
            </a:r>
          </a:p>
          <a:p>
            <a:pPr marL="742950" lvl="1" indent="-285750" eaLnBrk="1" hangingPunct="1">
              <a:lnSpc>
                <a:spcPct val="90000"/>
              </a:lnSpc>
              <a:spcBef>
                <a:spcPct val="20000"/>
              </a:spcBef>
              <a:buClr>
                <a:schemeClr val="hlink"/>
              </a:buClr>
              <a:buSzPct val="55000"/>
              <a:buFont typeface="Wingdings" pitchFamily="2" charset="2"/>
              <a:buChar char="n"/>
            </a:pPr>
            <a:r>
              <a:rPr lang="en-US" sz="2000"/>
              <a:t>Bandwidth = 16 bytes / 17 cycles = 0.94 B/cycle</a:t>
            </a:r>
          </a:p>
          <a:p>
            <a:pPr marL="342900" indent="-342900" eaLnBrk="1" hangingPunct="1">
              <a:lnSpc>
                <a:spcPct val="90000"/>
              </a:lnSpc>
              <a:spcBef>
                <a:spcPct val="20000"/>
              </a:spcBef>
              <a:buClr>
                <a:schemeClr val="folHlink"/>
              </a:buClr>
              <a:buSzPct val="60000"/>
              <a:buFont typeface="Wingdings" pitchFamily="2" charset="2"/>
              <a:buChar char="n"/>
            </a:pPr>
            <a:r>
              <a:rPr lang="en-US" sz="2400"/>
              <a:t>4-bank interleaved memory</a:t>
            </a:r>
          </a:p>
          <a:p>
            <a:pPr marL="742950" lvl="1" indent="-285750" eaLnBrk="1" hangingPunct="1">
              <a:lnSpc>
                <a:spcPct val="90000"/>
              </a:lnSpc>
              <a:spcBef>
                <a:spcPct val="20000"/>
              </a:spcBef>
              <a:buClr>
                <a:schemeClr val="hlink"/>
              </a:buClr>
              <a:buSzPct val="55000"/>
              <a:buFont typeface="Wingdings" pitchFamily="2" charset="2"/>
              <a:buChar char="n"/>
            </a:pPr>
            <a:r>
              <a:rPr lang="en-US" sz="2000"/>
              <a:t>Miss penalty = 1 + 15 + 4×1 = 20 bus cycles</a:t>
            </a:r>
          </a:p>
          <a:p>
            <a:pPr marL="742950" lvl="1" indent="-285750" eaLnBrk="1" hangingPunct="1">
              <a:lnSpc>
                <a:spcPct val="90000"/>
              </a:lnSpc>
              <a:spcBef>
                <a:spcPct val="20000"/>
              </a:spcBef>
              <a:buClr>
                <a:schemeClr val="hlink"/>
              </a:buClr>
              <a:buSzPct val="55000"/>
              <a:buFont typeface="Wingdings" pitchFamily="2" charset="2"/>
              <a:buChar char="n"/>
            </a:pPr>
            <a:r>
              <a:rPr lang="en-US" sz="2000"/>
              <a:t>Bandwidth = 16 bytes / 20 cycles = 0.8 B/cycle</a:t>
            </a:r>
            <a:endParaRPr lang="en-AU"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7EE05070-25F0-4046-9C61-5CCFE9B3C8AE}" type="slidenum">
              <a:rPr lang="en-AU"/>
              <a:pPr/>
              <a:t>26</a:t>
            </a:fld>
            <a:endParaRPr lang="en-AU"/>
          </a:p>
        </p:txBody>
      </p:sp>
      <p:sp>
        <p:nvSpPr>
          <p:cNvPr id="285700" name="Rectangle 4"/>
          <p:cNvSpPr>
            <a:spLocks noGrp="1" noChangeArrowheads="1"/>
          </p:cNvSpPr>
          <p:nvPr>
            <p:ph type="title"/>
          </p:nvPr>
        </p:nvSpPr>
        <p:spPr/>
        <p:txBody>
          <a:bodyPr/>
          <a:lstStyle/>
          <a:p>
            <a:r>
              <a:rPr lang="en-US"/>
              <a:t>Advanced DRAM Organization</a:t>
            </a:r>
            <a:endParaRPr lang="en-AU"/>
          </a:p>
        </p:txBody>
      </p:sp>
      <p:sp>
        <p:nvSpPr>
          <p:cNvPr id="285701" name="Rectangle 5"/>
          <p:cNvSpPr>
            <a:spLocks noGrp="1" noChangeArrowheads="1"/>
          </p:cNvSpPr>
          <p:nvPr>
            <p:ph type="body" idx="1"/>
          </p:nvPr>
        </p:nvSpPr>
        <p:spPr/>
        <p:txBody>
          <a:bodyPr/>
          <a:lstStyle/>
          <a:p>
            <a:r>
              <a:rPr lang="en-US"/>
              <a:t>Bits in a DRAM are organized as a rectangular array</a:t>
            </a:r>
          </a:p>
          <a:p>
            <a:pPr lvl="1"/>
            <a:r>
              <a:rPr lang="en-US"/>
              <a:t>DRAM accesses an entire row</a:t>
            </a:r>
          </a:p>
          <a:p>
            <a:pPr lvl="1"/>
            <a:r>
              <a:rPr lang="en-US"/>
              <a:t>Burst mode: supply successive words from a row with reduced latency</a:t>
            </a:r>
          </a:p>
          <a:p>
            <a:r>
              <a:rPr lang="en-US"/>
              <a:t>Double data rate (DDR) DRAM</a:t>
            </a:r>
          </a:p>
          <a:p>
            <a:pPr lvl="1"/>
            <a:r>
              <a:rPr lang="en-US"/>
              <a:t>Transfer on rising and falling clock edges</a:t>
            </a:r>
          </a:p>
          <a:p>
            <a:r>
              <a:rPr lang="en-US"/>
              <a:t>Quad data rate (QDR) DRAM</a:t>
            </a:r>
          </a:p>
          <a:p>
            <a:pPr lvl="1"/>
            <a:r>
              <a:rPr lang="en-US"/>
              <a:t>Separate DDR inputs and outputs</a:t>
            </a:r>
            <a:endParaRPr lang="en-A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2"/>
          <p:cNvSpPr>
            <a:spLocks noGrp="1"/>
          </p:cNvSpPr>
          <p:nvPr>
            <p:ph type="ftr" sz="quarter" idx="10"/>
          </p:nvPr>
        </p:nvSpPr>
        <p:spPr/>
        <p:txBody>
          <a:bodyPr/>
          <a:lstStyle/>
          <a:p>
            <a:r>
              <a:rPr lang="en-AU"/>
              <a:t>Chapter 5 — Large and Fast: Exploiting Memory Hierarchy — </a:t>
            </a:r>
            <a:fld id="{3C7965ED-71E7-473F-963C-358F319B6E37}" type="slidenum">
              <a:rPr lang="en-AU"/>
              <a:pPr/>
              <a:t>27</a:t>
            </a:fld>
            <a:endParaRPr lang="en-AU"/>
          </a:p>
        </p:txBody>
      </p:sp>
      <p:sp>
        <p:nvSpPr>
          <p:cNvPr id="287746" name="Rectangle 2"/>
          <p:cNvSpPr>
            <a:spLocks noGrp="1" noChangeArrowheads="1"/>
          </p:cNvSpPr>
          <p:nvPr>
            <p:ph type="title"/>
          </p:nvPr>
        </p:nvSpPr>
        <p:spPr/>
        <p:txBody>
          <a:bodyPr/>
          <a:lstStyle/>
          <a:p>
            <a:r>
              <a:rPr lang="en-US"/>
              <a:t>DRAM Generations</a:t>
            </a:r>
            <a:endParaRPr lang="en-AU"/>
          </a:p>
        </p:txBody>
      </p:sp>
      <p:graphicFrame>
        <p:nvGraphicFramePr>
          <p:cNvPr id="287747" name="Object 3"/>
          <p:cNvGraphicFramePr>
            <a:graphicFrameLocks noChangeAspect="1"/>
          </p:cNvGraphicFramePr>
          <p:nvPr/>
        </p:nvGraphicFramePr>
        <p:xfrm>
          <a:off x="3779838" y="1487488"/>
          <a:ext cx="5253037" cy="4414837"/>
        </p:xfrm>
        <a:graphic>
          <a:graphicData uri="http://schemas.openxmlformats.org/presentationml/2006/ole">
            <mc:AlternateContent xmlns:mc="http://schemas.openxmlformats.org/markup-compatibility/2006">
              <mc:Choice xmlns:v="urn:schemas-microsoft-com:vml" Requires="v">
                <p:oleObj spid="_x0000_s287752" name="Chart" r:id="rId4" imgW="5372005" imgH="4419552" progId="MSGraph.Chart.8">
                  <p:embed followColorScheme="full"/>
                </p:oleObj>
              </mc:Choice>
              <mc:Fallback>
                <p:oleObj name="Chart" r:id="rId4" imgW="5372005" imgH="4419552" progId="MSGraph.Chart.8">
                  <p:embed followColorScheme="full"/>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1487488"/>
                        <a:ext cx="5253037" cy="441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802" name="Group 58"/>
          <p:cNvGraphicFramePr>
            <a:graphicFrameLocks noGrp="1"/>
          </p:cNvGraphicFramePr>
          <p:nvPr/>
        </p:nvGraphicFramePr>
        <p:xfrm>
          <a:off x="682625" y="1700213"/>
          <a:ext cx="2952750" cy="4064004"/>
        </p:xfrm>
        <a:graphic>
          <a:graphicData uri="http://schemas.openxmlformats.org/drawingml/2006/table">
            <a:tbl>
              <a:tblPr/>
              <a:tblGrid>
                <a:gridCol w="790575"/>
                <a:gridCol w="1009650"/>
                <a:gridCol w="1152525"/>
              </a:tblGrid>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Year</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Capacity</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$/GB</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1980</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64Kbit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$1500000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1983</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256Kbit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$500000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1985</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1989</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4Mbit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1992</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16Mbit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$15000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1996</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64Mbit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1998</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128Mbit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$4000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2000</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256Mbit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2004</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512Mbit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$250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2007</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1Gbit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AU"/>
              <a:t>Chapter 5 — Large and Fast: Exploiting Memory Hierarchy — </a:t>
            </a:r>
            <a:fld id="{6BEC549C-F88A-43A7-9C69-70E2831F7FD4}" type="slidenum">
              <a:rPr lang="en-AU"/>
              <a:pPr/>
              <a:t>28</a:t>
            </a:fld>
            <a:endParaRPr lang="en-AU"/>
          </a:p>
        </p:txBody>
      </p:sp>
      <p:sp>
        <p:nvSpPr>
          <p:cNvPr id="289798" name="Rectangle 6"/>
          <p:cNvSpPr>
            <a:spLocks noGrp="1" noChangeArrowheads="1"/>
          </p:cNvSpPr>
          <p:nvPr>
            <p:ph type="title"/>
          </p:nvPr>
        </p:nvSpPr>
        <p:spPr>
          <a:xfrm>
            <a:off x="684213" y="206375"/>
            <a:ext cx="8259762" cy="701675"/>
          </a:xfrm>
        </p:spPr>
        <p:txBody>
          <a:bodyPr/>
          <a:lstStyle/>
          <a:p>
            <a:r>
              <a:rPr lang="en-US" sz="4000"/>
              <a:t>Measuring Cache Performance</a:t>
            </a:r>
            <a:endParaRPr lang="en-AU" sz="4000"/>
          </a:p>
        </p:txBody>
      </p:sp>
      <p:sp>
        <p:nvSpPr>
          <p:cNvPr id="289799" name="Rectangle 7"/>
          <p:cNvSpPr>
            <a:spLocks noGrp="1" noChangeArrowheads="1"/>
          </p:cNvSpPr>
          <p:nvPr>
            <p:ph type="body" idx="1"/>
          </p:nvPr>
        </p:nvSpPr>
        <p:spPr>
          <a:xfrm>
            <a:off x="684213" y="1125538"/>
            <a:ext cx="8270875" cy="2735262"/>
          </a:xfrm>
        </p:spPr>
        <p:txBody>
          <a:bodyPr/>
          <a:lstStyle/>
          <a:p>
            <a:pPr>
              <a:lnSpc>
                <a:spcPct val="80000"/>
              </a:lnSpc>
            </a:pPr>
            <a:r>
              <a:rPr lang="en-US"/>
              <a:t>Components of CPU time</a:t>
            </a:r>
          </a:p>
          <a:p>
            <a:pPr lvl="1">
              <a:lnSpc>
                <a:spcPct val="80000"/>
              </a:lnSpc>
            </a:pPr>
            <a:r>
              <a:rPr lang="en-US"/>
              <a:t>Program execution cycles</a:t>
            </a:r>
          </a:p>
          <a:p>
            <a:pPr lvl="2">
              <a:lnSpc>
                <a:spcPct val="80000"/>
              </a:lnSpc>
            </a:pPr>
            <a:r>
              <a:rPr lang="en-US"/>
              <a:t>Includes cache hit time</a:t>
            </a:r>
          </a:p>
          <a:p>
            <a:pPr lvl="1">
              <a:lnSpc>
                <a:spcPct val="80000"/>
              </a:lnSpc>
            </a:pPr>
            <a:r>
              <a:rPr lang="en-US"/>
              <a:t>Memory stall cycles</a:t>
            </a:r>
          </a:p>
          <a:p>
            <a:pPr lvl="2">
              <a:lnSpc>
                <a:spcPct val="80000"/>
              </a:lnSpc>
            </a:pPr>
            <a:r>
              <a:rPr lang="en-US"/>
              <a:t>Mainly from cache misses</a:t>
            </a:r>
          </a:p>
          <a:p>
            <a:pPr>
              <a:lnSpc>
                <a:spcPct val="80000"/>
              </a:lnSpc>
            </a:pPr>
            <a:r>
              <a:rPr lang="en-US"/>
              <a:t>With simplifying assumptions:</a:t>
            </a:r>
            <a:endParaRPr lang="en-AU"/>
          </a:p>
        </p:txBody>
      </p:sp>
      <p:sp>
        <p:nvSpPr>
          <p:cNvPr id="289796" name="Text Box 4"/>
          <p:cNvSpPr txBox="1">
            <a:spLocks noChangeArrowheads="1"/>
          </p:cNvSpPr>
          <p:nvPr/>
        </p:nvSpPr>
        <p:spPr bwMode="auto">
          <a:xfrm rot="5400000">
            <a:off x="6277769" y="2499519"/>
            <a:ext cx="53657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§5.3 Measuring and Improving Cache Performance</a:t>
            </a:r>
          </a:p>
        </p:txBody>
      </p:sp>
      <p:graphicFrame>
        <p:nvGraphicFramePr>
          <p:cNvPr id="289797" name="Object 5"/>
          <p:cNvGraphicFramePr>
            <a:graphicFrameLocks noChangeAspect="1"/>
          </p:cNvGraphicFramePr>
          <p:nvPr/>
        </p:nvGraphicFramePr>
        <p:xfrm>
          <a:off x="1385888" y="3905250"/>
          <a:ext cx="6148387" cy="2362200"/>
        </p:xfrm>
        <a:graphic>
          <a:graphicData uri="http://schemas.openxmlformats.org/presentationml/2006/ole">
            <mc:AlternateContent xmlns:mc="http://schemas.openxmlformats.org/markup-compatibility/2006">
              <mc:Choice xmlns:v="urn:schemas-microsoft-com:vml" Requires="v">
                <p:oleObj spid="_x0000_s289802" name="Equation" r:id="rId4" imgW="3073320" imgH="1180800" progId="Equation.3">
                  <p:embed/>
                </p:oleObj>
              </mc:Choice>
              <mc:Fallback>
                <p:oleObj name="Equation" r:id="rId4" imgW="3073320" imgH="11808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888" y="3905250"/>
                        <a:ext cx="6148387"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319F94DB-7C05-4E95-AED5-D5CAA4470D4A}" type="slidenum">
              <a:rPr lang="en-AU"/>
              <a:pPr/>
              <a:t>29</a:t>
            </a:fld>
            <a:endParaRPr lang="en-AU"/>
          </a:p>
        </p:txBody>
      </p:sp>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a:t>Given</a:t>
            </a:r>
          </a:p>
          <a:p>
            <a:pPr lvl="1">
              <a:lnSpc>
                <a:spcPct val="80000"/>
              </a:lnSpc>
            </a:pPr>
            <a:r>
              <a:rPr lang="en-US"/>
              <a:t>I-cache miss rate = 2%</a:t>
            </a:r>
          </a:p>
          <a:p>
            <a:pPr lvl="1">
              <a:lnSpc>
                <a:spcPct val="80000"/>
              </a:lnSpc>
            </a:pPr>
            <a:r>
              <a:rPr lang="en-US"/>
              <a:t>D-cache miss rate = 4%</a:t>
            </a:r>
          </a:p>
          <a:p>
            <a:pPr lvl="1">
              <a:lnSpc>
                <a:spcPct val="80000"/>
              </a:lnSpc>
            </a:pPr>
            <a:r>
              <a:rPr lang="en-US"/>
              <a:t>Miss penalty = 100 cycles</a:t>
            </a:r>
          </a:p>
          <a:p>
            <a:pPr lvl="1">
              <a:lnSpc>
                <a:spcPct val="80000"/>
              </a:lnSpc>
            </a:pPr>
            <a:r>
              <a:rPr lang="en-US"/>
              <a:t>Base CPI (ideal cache) = 2</a:t>
            </a:r>
          </a:p>
          <a:p>
            <a:pPr lvl="1">
              <a:lnSpc>
                <a:spcPct val="80000"/>
              </a:lnSpc>
            </a:pPr>
            <a:r>
              <a:rPr lang="en-US"/>
              <a:t>Load &amp; stores are 36% of instructions</a:t>
            </a:r>
          </a:p>
          <a:p>
            <a:pPr>
              <a:lnSpc>
                <a:spcPct val="80000"/>
              </a:lnSpc>
            </a:pPr>
            <a:r>
              <a:rPr lang="en-US"/>
              <a:t>Miss cycles per instruction</a:t>
            </a:r>
          </a:p>
          <a:p>
            <a:pPr lvl="1">
              <a:lnSpc>
                <a:spcPct val="80000"/>
              </a:lnSpc>
            </a:pPr>
            <a:r>
              <a:rPr lang="en-US"/>
              <a:t>I-cache: 0.02 × 100 = 2</a:t>
            </a:r>
          </a:p>
          <a:p>
            <a:pPr lvl="1">
              <a:lnSpc>
                <a:spcPct val="80000"/>
              </a:lnSpc>
            </a:pPr>
            <a:r>
              <a:rPr lang="en-US"/>
              <a:t>D-cache: 0.36 × 0.04 × 100 = 1.44</a:t>
            </a:r>
          </a:p>
          <a:p>
            <a:pPr>
              <a:lnSpc>
                <a:spcPct val="80000"/>
              </a:lnSpc>
            </a:pPr>
            <a:r>
              <a:rPr lang="en-US"/>
              <a:t>Actual CPI = 2 + 2 + 1.44 = 5.44</a:t>
            </a:r>
          </a:p>
          <a:p>
            <a:pPr lvl="1">
              <a:lnSpc>
                <a:spcPct val="80000"/>
              </a:lnSpc>
            </a:pPr>
            <a:r>
              <a:rPr lang="en-US"/>
              <a:t>Ideal CPU is 5.44/2 =2.72 times faster</a:t>
            </a:r>
            <a:endParaRPr lang="en-A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93A53517-E900-4F2B-B4A1-376759F42E8F}" type="slidenum">
              <a:rPr lang="en-AU"/>
              <a:pPr/>
              <a:t>3</a:t>
            </a:fld>
            <a:endParaRPr lang="en-AU"/>
          </a:p>
        </p:txBody>
      </p:sp>
      <p:sp>
        <p:nvSpPr>
          <p:cNvPr id="242692" name="Rectangle 4"/>
          <p:cNvSpPr>
            <a:spLocks noGrp="1" noChangeArrowheads="1"/>
          </p:cNvSpPr>
          <p:nvPr>
            <p:ph type="title"/>
          </p:nvPr>
        </p:nvSpPr>
        <p:spPr/>
        <p:txBody>
          <a:bodyPr/>
          <a:lstStyle/>
          <a:p>
            <a:r>
              <a:rPr lang="en-US"/>
              <a:t>Principle of Locality</a:t>
            </a:r>
            <a:endParaRPr lang="en-AU"/>
          </a:p>
        </p:txBody>
      </p:sp>
      <p:sp>
        <p:nvSpPr>
          <p:cNvPr id="242693" name="Rectangle 5"/>
          <p:cNvSpPr>
            <a:spLocks noGrp="1" noChangeArrowheads="1"/>
          </p:cNvSpPr>
          <p:nvPr>
            <p:ph type="body" idx="1"/>
          </p:nvPr>
        </p:nvSpPr>
        <p:spPr/>
        <p:txBody>
          <a:bodyPr/>
          <a:lstStyle/>
          <a:p>
            <a:r>
              <a:rPr lang="en-US"/>
              <a:t>Programs access a small proportion of their address space at any time</a:t>
            </a:r>
          </a:p>
          <a:p>
            <a:r>
              <a:rPr lang="en-US"/>
              <a:t>Temporal locality</a:t>
            </a:r>
          </a:p>
          <a:p>
            <a:pPr lvl="1"/>
            <a:r>
              <a:rPr lang="en-US"/>
              <a:t>Items accessed recently are likely to be accessed again soon</a:t>
            </a:r>
          </a:p>
          <a:p>
            <a:pPr lvl="1"/>
            <a:r>
              <a:rPr lang="en-US"/>
              <a:t>e.g., instructions in a loop, induction variables</a:t>
            </a:r>
          </a:p>
          <a:p>
            <a:r>
              <a:rPr lang="en-US"/>
              <a:t>Spatial locality</a:t>
            </a:r>
          </a:p>
          <a:p>
            <a:pPr lvl="1"/>
            <a:r>
              <a:rPr lang="en-US"/>
              <a:t>Items near those accessed recently are likely to be accessed soon</a:t>
            </a:r>
          </a:p>
          <a:p>
            <a:pPr lvl="1"/>
            <a:r>
              <a:rPr lang="en-US"/>
              <a:t>E.g., sequential instruction access, array data</a:t>
            </a:r>
            <a:endParaRPr lang="en-AU"/>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CFCA74B5-7ACC-4874-AE27-AA2B0D649189}" type="slidenum">
              <a:rPr lang="en-AU"/>
              <a:pPr/>
              <a:t>30</a:t>
            </a:fld>
            <a:endParaRPr lang="en-AU"/>
          </a:p>
        </p:txBody>
      </p:sp>
      <p:sp>
        <p:nvSpPr>
          <p:cNvPr id="377858" name="Rectangle 2"/>
          <p:cNvSpPr>
            <a:spLocks noGrp="1" noChangeArrowheads="1"/>
          </p:cNvSpPr>
          <p:nvPr>
            <p:ph type="title"/>
          </p:nvPr>
        </p:nvSpPr>
        <p:spPr/>
        <p:txBody>
          <a:bodyPr/>
          <a:lstStyle/>
          <a:p>
            <a:r>
              <a:rPr lang="en-AU"/>
              <a:t>Average Access Time</a:t>
            </a:r>
          </a:p>
        </p:txBody>
      </p:sp>
      <p:sp>
        <p:nvSpPr>
          <p:cNvPr id="377859" name="Rectangle 3"/>
          <p:cNvSpPr>
            <a:spLocks noGrp="1" noChangeArrowheads="1"/>
          </p:cNvSpPr>
          <p:nvPr>
            <p:ph type="body" idx="1"/>
          </p:nvPr>
        </p:nvSpPr>
        <p:spPr/>
        <p:txBody>
          <a:bodyPr/>
          <a:lstStyle/>
          <a:p>
            <a:r>
              <a:rPr lang="en-AU"/>
              <a:t>Hit time is also important for performance</a:t>
            </a:r>
          </a:p>
          <a:p>
            <a:r>
              <a:rPr lang="en-AU"/>
              <a:t>Average memory access time (AMAT)</a:t>
            </a:r>
          </a:p>
          <a:p>
            <a:pPr lvl="1"/>
            <a:r>
              <a:rPr lang="en-AU"/>
              <a:t>AMAT = Hit time + Miss rate </a:t>
            </a:r>
            <a:r>
              <a:rPr lang="en-US">
                <a:cs typeface="Arial" charset="0"/>
              </a:rPr>
              <a:t>× Miss penalty</a:t>
            </a:r>
          </a:p>
          <a:p>
            <a:r>
              <a:rPr lang="en-US">
                <a:cs typeface="Arial" charset="0"/>
              </a:rPr>
              <a:t>Example</a:t>
            </a:r>
          </a:p>
          <a:p>
            <a:pPr lvl="1"/>
            <a:r>
              <a:rPr lang="en-US">
                <a:cs typeface="Arial" charset="0"/>
              </a:rPr>
              <a:t>CPU with 1ns clock, hit time = 1 cycle, miss penalty = 20 cycles, I-cache miss rate = 5%</a:t>
            </a:r>
          </a:p>
          <a:p>
            <a:pPr lvl="1"/>
            <a:r>
              <a:rPr lang="en-US">
                <a:cs typeface="Arial" charset="0"/>
              </a:rPr>
              <a:t>AMAT = 1 + 0.05 × 20 = 2ns</a:t>
            </a:r>
          </a:p>
          <a:p>
            <a:pPr lvl="2"/>
            <a:r>
              <a:rPr lang="en-US">
                <a:cs typeface="Arial" charset="0"/>
              </a:rPr>
              <a:t>2 cycles per instruction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67D293D3-5072-49B1-8015-E41F363200D0}" type="slidenum">
              <a:rPr lang="en-AU"/>
              <a:pPr/>
              <a:t>31</a:t>
            </a:fld>
            <a:endParaRPr lang="en-AU"/>
          </a:p>
        </p:txBody>
      </p:sp>
      <p:sp>
        <p:nvSpPr>
          <p:cNvPr id="295940" name="Rectangle 4"/>
          <p:cNvSpPr>
            <a:spLocks noGrp="1" noChangeArrowheads="1"/>
          </p:cNvSpPr>
          <p:nvPr>
            <p:ph type="title"/>
          </p:nvPr>
        </p:nvSpPr>
        <p:spPr/>
        <p:txBody>
          <a:bodyPr/>
          <a:lstStyle/>
          <a:p>
            <a:r>
              <a:rPr lang="en-US"/>
              <a:t>Performance Summary</a:t>
            </a:r>
            <a:endParaRPr lang="en-AU"/>
          </a:p>
        </p:txBody>
      </p:sp>
      <p:sp>
        <p:nvSpPr>
          <p:cNvPr id="295941" name="Rectangle 5"/>
          <p:cNvSpPr>
            <a:spLocks noGrp="1" noChangeArrowheads="1"/>
          </p:cNvSpPr>
          <p:nvPr>
            <p:ph type="body" idx="1"/>
          </p:nvPr>
        </p:nvSpPr>
        <p:spPr/>
        <p:txBody>
          <a:bodyPr/>
          <a:lstStyle/>
          <a:p>
            <a:r>
              <a:rPr lang="en-US"/>
              <a:t>When CPU performance increased</a:t>
            </a:r>
          </a:p>
          <a:p>
            <a:pPr lvl="1"/>
            <a:r>
              <a:rPr lang="en-US"/>
              <a:t>Miss penalty becomes more significant</a:t>
            </a:r>
          </a:p>
          <a:p>
            <a:r>
              <a:rPr lang="en-US"/>
              <a:t>Decreasing base CPI</a:t>
            </a:r>
          </a:p>
          <a:p>
            <a:pPr lvl="1"/>
            <a:r>
              <a:rPr lang="en-US"/>
              <a:t>Greater proportion of time spent on memory stalls</a:t>
            </a:r>
          </a:p>
          <a:p>
            <a:r>
              <a:rPr lang="en-US"/>
              <a:t>Increasing clock rate</a:t>
            </a:r>
          </a:p>
          <a:p>
            <a:pPr lvl="1"/>
            <a:r>
              <a:rPr lang="en-US"/>
              <a:t>Memory stalls account for more CPU cycles</a:t>
            </a:r>
          </a:p>
          <a:p>
            <a:r>
              <a:rPr lang="en-US"/>
              <a:t>Can’t neglect cache behavior when evaluating system performance</a:t>
            </a:r>
            <a:endParaRPr lang="en-AU"/>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B0BF7781-556E-4C64-BA87-6628093448B0}" type="slidenum">
              <a:rPr lang="en-AU"/>
              <a:pPr/>
              <a:t>32</a:t>
            </a:fld>
            <a:endParaRPr lang="en-AU"/>
          </a:p>
        </p:txBody>
      </p:sp>
      <p:sp>
        <p:nvSpPr>
          <p:cNvPr id="297988" name="Rectangle 4"/>
          <p:cNvSpPr>
            <a:spLocks noGrp="1" noChangeArrowheads="1"/>
          </p:cNvSpPr>
          <p:nvPr>
            <p:ph type="title"/>
          </p:nvPr>
        </p:nvSpPr>
        <p:spPr/>
        <p:txBody>
          <a:bodyPr/>
          <a:lstStyle/>
          <a:p>
            <a:r>
              <a:rPr lang="en-US"/>
              <a:t>Associative Caches</a:t>
            </a:r>
            <a:endParaRPr lang="en-AU"/>
          </a:p>
        </p:txBody>
      </p:sp>
      <p:sp>
        <p:nvSpPr>
          <p:cNvPr id="297989" name="Rectangle 5"/>
          <p:cNvSpPr>
            <a:spLocks noGrp="1" noChangeArrowheads="1"/>
          </p:cNvSpPr>
          <p:nvPr>
            <p:ph type="body" idx="1"/>
          </p:nvPr>
        </p:nvSpPr>
        <p:spPr/>
        <p:txBody>
          <a:bodyPr/>
          <a:lstStyle/>
          <a:p>
            <a:r>
              <a:rPr lang="en-US"/>
              <a:t>Fully associative</a:t>
            </a:r>
          </a:p>
          <a:p>
            <a:pPr lvl="1"/>
            <a:r>
              <a:rPr lang="en-US"/>
              <a:t>Allow a given block to go in any cache entry</a:t>
            </a:r>
          </a:p>
          <a:p>
            <a:pPr lvl="1"/>
            <a:r>
              <a:rPr lang="en-US"/>
              <a:t>Requires all entries to be searched at once</a:t>
            </a:r>
          </a:p>
          <a:p>
            <a:pPr lvl="1"/>
            <a:r>
              <a:rPr lang="en-US"/>
              <a:t>Comparator per entry (expensive)</a:t>
            </a:r>
          </a:p>
          <a:p>
            <a:r>
              <a:rPr lang="en-US" i="1"/>
              <a:t>n</a:t>
            </a:r>
            <a:r>
              <a:rPr lang="en-US"/>
              <a:t>-way set associative</a:t>
            </a:r>
          </a:p>
          <a:p>
            <a:pPr lvl="1"/>
            <a:r>
              <a:rPr lang="en-US"/>
              <a:t>Each set contains </a:t>
            </a:r>
            <a:r>
              <a:rPr lang="en-US" i="1"/>
              <a:t>n</a:t>
            </a:r>
            <a:r>
              <a:rPr lang="en-US"/>
              <a:t> entries</a:t>
            </a:r>
            <a:endParaRPr lang="en-AU"/>
          </a:p>
          <a:p>
            <a:pPr lvl="1"/>
            <a:r>
              <a:rPr lang="en-US"/>
              <a:t>Block number determines which set</a:t>
            </a:r>
          </a:p>
          <a:p>
            <a:pPr lvl="2"/>
            <a:r>
              <a:rPr lang="en-US"/>
              <a:t>(Block number) modulo (#Sets in cache)</a:t>
            </a:r>
          </a:p>
          <a:p>
            <a:pPr lvl="1"/>
            <a:r>
              <a:rPr lang="en-US"/>
              <a:t>Search all entries in a given set at once</a:t>
            </a:r>
          </a:p>
          <a:p>
            <a:pPr lvl="1"/>
            <a:r>
              <a:rPr lang="en-US" i="1"/>
              <a:t>n</a:t>
            </a:r>
            <a:r>
              <a:rPr lang="en-US"/>
              <a:t> comparators (less expensive)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t>Chapter 5 — Large and Fast: Exploiting Memory Hierarchy — </a:t>
            </a:r>
            <a:fld id="{7F46C1BC-4683-4655-A685-9FF6734BB192}" type="slidenum">
              <a:rPr lang="en-AU"/>
              <a:pPr/>
              <a:t>33</a:t>
            </a:fld>
            <a:endParaRPr lang="en-AU"/>
          </a:p>
        </p:txBody>
      </p:sp>
      <p:pic>
        <p:nvPicPr>
          <p:cNvPr id="300037" name="Picture 5" descr="f05-13-P374493"/>
          <p:cNvPicPr>
            <a:picLocks noChangeAspect="1" noChangeArrowheads="1"/>
          </p:cNvPicPr>
          <p:nvPr/>
        </p:nvPicPr>
        <p:blipFill>
          <a:blip r:embed="rId3"/>
          <a:srcRect/>
          <a:stretch>
            <a:fillRect/>
          </a:stretch>
        </p:blipFill>
        <p:spPr bwMode="auto">
          <a:xfrm>
            <a:off x="827088" y="1844675"/>
            <a:ext cx="7731125" cy="3197225"/>
          </a:xfrm>
          <a:prstGeom prst="rect">
            <a:avLst/>
          </a:prstGeom>
          <a:noFill/>
        </p:spPr>
      </p:pic>
      <p:sp>
        <p:nvSpPr>
          <p:cNvPr id="300034" name="Rectangle 2"/>
          <p:cNvSpPr>
            <a:spLocks noGrp="1" noChangeArrowheads="1"/>
          </p:cNvSpPr>
          <p:nvPr>
            <p:ph type="title"/>
          </p:nvPr>
        </p:nvSpPr>
        <p:spPr/>
        <p:txBody>
          <a:bodyPr/>
          <a:lstStyle/>
          <a:p>
            <a:r>
              <a:rPr lang="en-US"/>
              <a:t>Associative Cache Example</a:t>
            </a:r>
            <a:endParaRPr lang="en-AU"/>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t>Chapter 5 — Large and Fast: Exploiting Memory Hierarchy — </a:t>
            </a:r>
            <a:fld id="{BD50490A-15FF-4661-88E7-097E19FD06EE}" type="slidenum">
              <a:rPr lang="en-AU"/>
              <a:pPr/>
              <a:t>34</a:t>
            </a:fld>
            <a:endParaRPr lang="en-AU"/>
          </a:p>
        </p:txBody>
      </p:sp>
      <p:sp>
        <p:nvSpPr>
          <p:cNvPr id="302085" name="Rectangle 5"/>
          <p:cNvSpPr>
            <a:spLocks noGrp="1" noChangeArrowheads="1"/>
          </p:cNvSpPr>
          <p:nvPr>
            <p:ph type="title"/>
          </p:nvPr>
        </p:nvSpPr>
        <p:spPr/>
        <p:txBody>
          <a:bodyPr/>
          <a:lstStyle/>
          <a:p>
            <a:r>
              <a:rPr lang="en-US"/>
              <a:t>Spectrum of Associativity</a:t>
            </a:r>
            <a:endParaRPr lang="en-AU"/>
          </a:p>
        </p:txBody>
      </p:sp>
      <p:sp>
        <p:nvSpPr>
          <p:cNvPr id="302086" name="Rectangle 6"/>
          <p:cNvSpPr>
            <a:spLocks noGrp="1" noChangeArrowheads="1"/>
          </p:cNvSpPr>
          <p:nvPr>
            <p:ph type="body" idx="1"/>
          </p:nvPr>
        </p:nvSpPr>
        <p:spPr/>
        <p:txBody>
          <a:bodyPr/>
          <a:lstStyle/>
          <a:p>
            <a:r>
              <a:rPr lang="en-US"/>
              <a:t>For a cache with 8 entries</a:t>
            </a:r>
            <a:endParaRPr lang="en-AU"/>
          </a:p>
        </p:txBody>
      </p:sp>
      <p:pic>
        <p:nvPicPr>
          <p:cNvPr id="302087" name="Picture 7" descr="f05-14-P374493"/>
          <p:cNvPicPr>
            <a:picLocks noChangeAspect="1" noChangeArrowheads="1"/>
          </p:cNvPicPr>
          <p:nvPr/>
        </p:nvPicPr>
        <p:blipFill>
          <a:blip r:embed="rId3"/>
          <a:srcRect/>
          <a:stretch>
            <a:fillRect/>
          </a:stretch>
        </p:blipFill>
        <p:spPr bwMode="auto">
          <a:xfrm>
            <a:off x="1763713" y="1844675"/>
            <a:ext cx="5513387" cy="43116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ooter Placeholder 3"/>
          <p:cNvSpPr>
            <a:spLocks noGrp="1"/>
          </p:cNvSpPr>
          <p:nvPr>
            <p:ph type="ftr" sz="quarter" idx="10"/>
          </p:nvPr>
        </p:nvSpPr>
        <p:spPr/>
        <p:txBody>
          <a:bodyPr/>
          <a:lstStyle/>
          <a:p>
            <a:r>
              <a:rPr lang="en-AU"/>
              <a:t>Chapter 5 — Large and Fast: Exploiting Memory Hierarchy — </a:t>
            </a:r>
            <a:fld id="{F9CD35C6-84C4-4B89-A956-139F729A3065}" type="slidenum">
              <a:rPr lang="en-AU"/>
              <a:pPr/>
              <a:t>35</a:t>
            </a:fld>
            <a:endParaRPr lang="en-AU"/>
          </a:p>
        </p:txBody>
      </p:sp>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type="body" idx="1"/>
          </p:nvPr>
        </p:nvSpPr>
        <p:spPr>
          <a:xfrm>
            <a:off x="684213" y="1125538"/>
            <a:ext cx="8270875" cy="2808287"/>
          </a:xfrm>
        </p:spPr>
        <p:txBody>
          <a:bodyPr/>
          <a:lstStyle/>
          <a:p>
            <a:r>
              <a:rPr lang="en-US"/>
              <a:t>Compare 4-block caches</a:t>
            </a:r>
          </a:p>
          <a:p>
            <a:pPr lvl="1"/>
            <a:r>
              <a:rPr lang="en-US"/>
              <a:t>Direct mapped, 2-way set associative,</a:t>
            </a:r>
            <a:br>
              <a:rPr lang="en-US"/>
            </a:br>
            <a:r>
              <a:rPr lang="en-US"/>
              <a:t>fully associative</a:t>
            </a:r>
          </a:p>
          <a:p>
            <a:pPr lvl="1"/>
            <a:r>
              <a:rPr lang="en-US"/>
              <a:t>Block access sequence: 0, 8, 0, 6, 8</a:t>
            </a:r>
          </a:p>
          <a:p>
            <a:pPr>
              <a:spcBef>
                <a:spcPct val="50000"/>
              </a:spcBef>
            </a:pPr>
            <a:r>
              <a:rPr lang="en-US"/>
              <a:t>Direct mapped</a:t>
            </a:r>
          </a:p>
        </p:txBody>
      </p:sp>
      <p:graphicFrame>
        <p:nvGraphicFramePr>
          <p:cNvPr id="304132" name="Group 4"/>
          <p:cNvGraphicFramePr>
            <a:graphicFrameLocks noGrp="1"/>
          </p:cNvGraphicFramePr>
          <p:nvPr/>
        </p:nvGraphicFramePr>
        <p:xfrm>
          <a:off x="1258888" y="4078288"/>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Block address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Cache index</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Hit/miss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Cache content after access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1</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2</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3</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hlink"/>
                          </a:solidFill>
                          <a:effectLst/>
                          <a:latin typeface="Arial" charset="0"/>
                        </a:rPr>
                        <a:t>Mem[0]</a:t>
                      </a:r>
                      <a:endParaRPr kumimoji="0" lang="en-AU" sz="1400" b="1" i="0" u="none" strike="noStrike" cap="none" normalizeH="0" baseline="0" smtClean="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FF0000"/>
                          </a:solidFill>
                          <a:effectLst/>
                          <a:latin typeface="Arial" charset="0"/>
                        </a:rPr>
                        <a:t>Mem[8]</a:t>
                      </a:r>
                      <a:endParaRPr kumimoji="0" lang="en-AU" sz="1400" b="1" i="0" u="none" strike="noStrike" cap="none" normalizeH="0" baseline="0" smtClean="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FF0000"/>
                          </a:solidFill>
                          <a:effectLst/>
                          <a:latin typeface="Arial" charset="0"/>
                        </a:rPr>
                        <a:t>Mem[0]</a:t>
                      </a:r>
                      <a:endParaRPr kumimoji="0" lang="en-AU" sz="1400" b="1" i="0" u="none" strike="noStrike" cap="none" normalizeH="0" baseline="0" smtClean="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6</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2</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hlink"/>
                          </a:solidFill>
                          <a:effectLst/>
                          <a:latin typeface="Arial" charset="0"/>
                        </a:rPr>
                        <a:t>Mem[6]</a:t>
                      </a:r>
                      <a:endParaRPr kumimoji="0" lang="en-AU" sz="1400" b="1" i="0" u="none" strike="noStrike" cap="none" normalizeH="0" baseline="0" smtClean="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FF0000"/>
                          </a:solidFill>
                          <a:effectLst/>
                          <a:latin typeface="Arial" charset="0"/>
                        </a:rPr>
                        <a:t>Mem[8]</a:t>
                      </a:r>
                      <a:endParaRPr kumimoji="0" lang="en-AU" sz="1400" b="1" i="0" u="none" strike="noStrike" cap="none" normalizeH="0" baseline="0" smtClean="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Mem[6]</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a:spLocks noGrp="1"/>
          </p:cNvSpPr>
          <p:nvPr>
            <p:ph type="ftr" sz="quarter" idx="10"/>
          </p:nvPr>
        </p:nvSpPr>
        <p:spPr/>
        <p:txBody>
          <a:bodyPr/>
          <a:lstStyle/>
          <a:p>
            <a:r>
              <a:rPr lang="en-AU"/>
              <a:t>Chapter 5 — Large and Fast: Exploiting Memory Hierarchy — </a:t>
            </a:r>
            <a:fld id="{DBF20A98-391F-40B1-BF3E-01E9AE9F46E0}" type="slidenum">
              <a:rPr lang="en-AU"/>
              <a:pPr/>
              <a:t>36</a:t>
            </a:fld>
            <a:endParaRPr lang="en-AU"/>
          </a:p>
        </p:txBody>
      </p:sp>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type="body" idx="1"/>
          </p:nvPr>
        </p:nvSpPr>
        <p:spPr>
          <a:xfrm>
            <a:off x="684213" y="1125538"/>
            <a:ext cx="8270875" cy="719137"/>
          </a:xfrm>
        </p:spPr>
        <p:txBody>
          <a:bodyPr/>
          <a:lstStyle/>
          <a:p>
            <a:r>
              <a:rPr lang="en-US"/>
              <a:t>2-way set associative</a:t>
            </a:r>
          </a:p>
        </p:txBody>
      </p:sp>
      <p:graphicFrame>
        <p:nvGraphicFramePr>
          <p:cNvPr id="306180" name="Group 4"/>
          <p:cNvGraphicFramePr>
            <a:graphicFrameLocks noGrp="1"/>
          </p:cNvGraphicFramePr>
          <p:nvPr/>
        </p:nvGraphicFramePr>
        <p:xfrm>
          <a:off x="1258888" y="1844675"/>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Block address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Cache index</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Hit/miss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Cache content after access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Set 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Set 1</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hlink"/>
                          </a:solidFill>
                          <a:effectLst/>
                          <a:latin typeface="Arial" charset="0"/>
                        </a:rPr>
                        <a:t>Mem[0]</a:t>
                      </a:r>
                      <a:endParaRPr kumimoji="0" lang="en-AU" sz="1400" b="1" i="0" u="none" strike="noStrike" cap="none" normalizeH="0" baseline="0" smtClean="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hlink"/>
                          </a:solidFill>
                          <a:effectLst/>
                          <a:latin typeface="Arial" charset="0"/>
                        </a:rPr>
                        <a:t>Mem[8]</a:t>
                      </a:r>
                      <a:endParaRPr kumimoji="0" lang="en-AU" sz="1400" b="1" i="0" u="none" strike="noStrike" cap="none" normalizeH="0" baseline="0" smtClean="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hit</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008000"/>
                          </a:solidFill>
                          <a:effectLst/>
                          <a:latin typeface="Arial" charset="0"/>
                        </a:rPr>
                        <a:t>Mem[0]</a:t>
                      </a:r>
                      <a:endParaRPr kumimoji="0" lang="en-AU" sz="1400" b="1" i="0" u="none" strike="noStrike" cap="none" normalizeH="0" baseline="0" smtClean="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6</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FF0000"/>
                          </a:solidFill>
                          <a:effectLst/>
                          <a:latin typeface="Arial" charset="0"/>
                        </a:rPr>
                        <a:t>Mem[6]</a:t>
                      </a:r>
                      <a:endParaRPr kumimoji="0" lang="en-AU" sz="1400" b="1" i="0" u="none" strike="noStrike" cap="none" normalizeH="0" baseline="0" smtClean="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FF0000"/>
                          </a:solidFill>
                          <a:effectLst/>
                          <a:latin typeface="Arial" charset="0"/>
                        </a:rPr>
                        <a:t>Mem[8]</a:t>
                      </a:r>
                      <a:endParaRPr kumimoji="0" lang="en-AU" sz="1400" b="1" i="0" u="none" strike="noStrike" cap="none" normalizeH="0" baseline="0" smtClean="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Mem[6]</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6238" name="Rectangle 62"/>
          <p:cNvSpPr>
            <a:spLocks noChangeArrowheads="1"/>
          </p:cNvSpPr>
          <p:nvPr/>
        </p:nvSpPr>
        <p:spPr bwMode="auto">
          <a:xfrm>
            <a:off x="684213" y="3860800"/>
            <a:ext cx="7772400" cy="574675"/>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3200"/>
              <a:t>Fully associative</a:t>
            </a:r>
          </a:p>
        </p:txBody>
      </p:sp>
      <p:graphicFrame>
        <p:nvGraphicFramePr>
          <p:cNvPr id="306239" name="Group 63"/>
          <p:cNvGraphicFramePr>
            <a:graphicFrameLocks noGrp="1"/>
          </p:cNvGraphicFramePr>
          <p:nvPr/>
        </p:nvGraphicFramePr>
        <p:xfrm>
          <a:off x="1258888" y="4508500"/>
          <a:ext cx="6985000" cy="1609410"/>
        </p:xfrm>
        <a:graphic>
          <a:graphicData uri="http://schemas.openxmlformats.org/drawingml/2006/table">
            <a:tbl>
              <a:tblPr/>
              <a:tblGrid>
                <a:gridCol w="996950"/>
                <a:gridCol w="1000125"/>
                <a:gridCol w="996950"/>
                <a:gridCol w="996950"/>
                <a:gridCol w="998537"/>
                <a:gridCol w="998538"/>
                <a:gridCol w="996950"/>
              </a:tblGrid>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Block address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Hit/miss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Cache content after access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accent1"/>
                          </a:solidFill>
                          <a:effectLst/>
                          <a:latin typeface="Arial" charset="0"/>
                        </a:rPr>
                        <a:t>Mem[0]</a:t>
                      </a:r>
                      <a:endParaRPr kumimoji="0" lang="en-AU" sz="1400" b="1" i="0" u="none" strike="noStrike" cap="none" normalizeH="0" baseline="0" smtClean="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accent1"/>
                          </a:solidFill>
                          <a:effectLst/>
                          <a:latin typeface="Arial" charset="0"/>
                        </a:rPr>
                        <a:t>Mem[8]</a:t>
                      </a:r>
                      <a:endParaRPr kumimoji="0" lang="en-AU" sz="1400" b="1" i="0" u="none" strike="noStrike" cap="none" normalizeH="0" baseline="0" smtClean="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hit</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008000"/>
                          </a:solidFill>
                          <a:effectLst/>
                          <a:latin typeface="Arial" charset="0"/>
                        </a:rPr>
                        <a:t>Mem[0]</a:t>
                      </a:r>
                      <a:endParaRPr kumimoji="0" lang="en-AU" sz="1400" b="1" i="0" u="none" strike="noStrike" cap="none" normalizeH="0" baseline="0" smtClean="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6</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miss</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Mem[8]</a:t>
                      </a:r>
                      <a:endParaRPr kumimoji="0" lang="en-AU" sz="1400" b="1" i="0" u="none" strike="noStrike" cap="none" normalizeH="0" baseline="0" smtClean="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accent1"/>
                          </a:solidFill>
                          <a:effectLst/>
                          <a:latin typeface="Arial" charset="0"/>
                        </a:rPr>
                        <a:t>Mem[6]</a:t>
                      </a:r>
                      <a:endParaRPr kumimoji="0" lang="en-AU" sz="1400" b="1" i="0" u="none" strike="noStrike" cap="none" normalizeH="0" baseline="0" smtClean="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8</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hit</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Mem[0]</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rgbClr val="008000"/>
                          </a:solidFill>
                          <a:effectLst/>
                          <a:latin typeface="Arial" charset="0"/>
                        </a:rPr>
                        <a:t>Mem[8]</a:t>
                      </a:r>
                      <a:endParaRPr kumimoji="0" lang="en-AU" sz="1400" b="1" i="0" u="none" strike="noStrike" cap="none" normalizeH="0" baseline="0" smtClean="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Mem[6]</a:t>
                      </a:r>
                      <a:endParaRPr kumimoji="0" lang="en-AU"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834934EF-7B28-4C41-ADF6-7C65167B57E6}" type="slidenum">
              <a:rPr lang="en-AU"/>
              <a:pPr/>
              <a:t>37</a:t>
            </a:fld>
            <a:endParaRPr lang="en-AU"/>
          </a:p>
        </p:txBody>
      </p:sp>
      <p:sp>
        <p:nvSpPr>
          <p:cNvPr id="308228" name="Rectangle 4"/>
          <p:cNvSpPr>
            <a:spLocks noGrp="1" noChangeArrowheads="1"/>
          </p:cNvSpPr>
          <p:nvPr>
            <p:ph type="title"/>
          </p:nvPr>
        </p:nvSpPr>
        <p:spPr/>
        <p:txBody>
          <a:bodyPr/>
          <a:lstStyle/>
          <a:p>
            <a:r>
              <a:rPr lang="en-US"/>
              <a:t>How Much Associativity</a:t>
            </a:r>
            <a:endParaRPr lang="en-AU"/>
          </a:p>
        </p:txBody>
      </p:sp>
      <p:sp>
        <p:nvSpPr>
          <p:cNvPr id="308229" name="Rectangle 5"/>
          <p:cNvSpPr>
            <a:spLocks noGrp="1" noChangeArrowheads="1"/>
          </p:cNvSpPr>
          <p:nvPr>
            <p:ph type="body" idx="1"/>
          </p:nvPr>
        </p:nvSpPr>
        <p:spPr/>
        <p:txBody>
          <a:bodyPr/>
          <a:lstStyle/>
          <a:p>
            <a:r>
              <a:rPr lang="en-US"/>
              <a:t>Increased associativity decreases miss rate</a:t>
            </a:r>
          </a:p>
          <a:p>
            <a:pPr lvl="1"/>
            <a:r>
              <a:rPr lang="en-US"/>
              <a:t>But with diminishing returns</a:t>
            </a:r>
          </a:p>
          <a:p>
            <a:r>
              <a:rPr lang="en-US"/>
              <a:t>Simulation of a system with 64KB</a:t>
            </a:r>
            <a:br>
              <a:rPr lang="en-US"/>
            </a:br>
            <a:r>
              <a:rPr lang="en-US"/>
              <a:t>D-cache, 16-word blocks, SPEC2000</a:t>
            </a:r>
          </a:p>
          <a:p>
            <a:pPr lvl="1"/>
            <a:r>
              <a:rPr lang="en-US"/>
              <a:t>1-way: 10.3%</a:t>
            </a:r>
          </a:p>
          <a:p>
            <a:pPr lvl="1"/>
            <a:r>
              <a:rPr lang="en-US"/>
              <a:t>2-way: 8.6%</a:t>
            </a:r>
          </a:p>
          <a:p>
            <a:pPr lvl="1"/>
            <a:r>
              <a:rPr lang="en-US"/>
              <a:t>4-way: 8.3%</a:t>
            </a:r>
          </a:p>
          <a:p>
            <a:pPr lvl="1"/>
            <a:r>
              <a:rPr lang="en-US"/>
              <a:t>8-way: 8.1%</a:t>
            </a:r>
            <a:endParaRPr lang="en-AU"/>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t>Chapter 5 — Large and Fast: Exploiting Memory Hierarchy — </a:t>
            </a:r>
            <a:fld id="{81FED383-DD9F-4469-B0B5-303BDAACE9D8}" type="slidenum">
              <a:rPr lang="en-AU"/>
              <a:pPr/>
              <a:t>38</a:t>
            </a:fld>
            <a:endParaRPr lang="en-AU"/>
          </a:p>
        </p:txBody>
      </p:sp>
      <p:sp>
        <p:nvSpPr>
          <p:cNvPr id="310274" name="Rectangle 2"/>
          <p:cNvSpPr>
            <a:spLocks noGrp="1" noChangeArrowheads="1"/>
          </p:cNvSpPr>
          <p:nvPr>
            <p:ph type="title"/>
          </p:nvPr>
        </p:nvSpPr>
        <p:spPr/>
        <p:txBody>
          <a:bodyPr/>
          <a:lstStyle/>
          <a:p>
            <a:r>
              <a:rPr lang="en-US" sz="3600"/>
              <a:t>Set Associative Cache Organization</a:t>
            </a:r>
            <a:endParaRPr lang="en-AU" sz="3600"/>
          </a:p>
        </p:txBody>
      </p:sp>
      <p:pic>
        <p:nvPicPr>
          <p:cNvPr id="310276" name="Picture 4" descr="f05-17-P374493"/>
          <p:cNvPicPr>
            <a:picLocks noChangeAspect="1" noChangeArrowheads="1"/>
          </p:cNvPicPr>
          <p:nvPr/>
        </p:nvPicPr>
        <p:blipFill>
          <a:blip r:embed="rId3"/>
          <a:srcRect/>
          <a:stretch>
            <a:fillRect/>
          </a:stretch>
        </p:blipFill>
        <p:spPr bwMode="auto">
          <a:xfrm>
            <a:off x="1331913" y="1196975"/>
            <a:ext cx="6061075" cy="50419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7D84DD17-EDBA-4705-9CFE-EF191B271606}" type="slidenum">
              <a:rPr lang="en-AU"/>
              <a:pPr/>
              <a:t>39</a:t>
            </a:fld>
            <a:endParaRPr lang="en-AU"/>
          </a:p>
        </p:txBody>
      </p:sp>
      <p:sp>
        <p:nvSpPr>
          <p:cNvPr id="312324" name="Rectangle 4"/>
          <p:cNvSpPr>
            <a:spLocks noGrp="1" noChangeArrowheads="1"/>
          </p:cNvSpPr>
          <p:nvPr>
            <p:ph type="title"/>
          </p:nvPr>
        </p:nvSpPr>
        <p:spPr/>
        <p:txBody>
          <a:bodyPr/>
          <a:lstStyle/>
          <a:p>
            <a:r>
              <a:rPr lang="en-US"/>
              <a:t>Replacement Policy</a:t>
            </a:r>
            <a:endParaRPr lang="en-AU"/>
          </a:p>
        </p:txBody>
      </p:sp>
      <p:sp>
        <p:nvSpPr>
          <p:cNvPr id="312325" name="Rectangle 5"/>
          <p:cNvSpPr>
            <a:spLocks noGrp="1" noChangeArrowheads="1"/>
          </p:cNvSpPr>
          <p:nvPr>
            <p:ph type="body" idx="1"/>
          </p:nvPr>
        </p:nvSpPr>
        <p:spPr/>
        <p:txBody>
          <a:bodyPr/>
          <a:lstStyle/>
          <a:p>
            <a:pPr>
              <a:lnSpc>
                <a:spcPct val="80000"/>
              </a:lnSpc>
            </a:pPr>
            <a:r>
              <a:rPr lang="en-US"/>
              <a:t>Direct mapped: no choice</a:t>
            </a:r>
          </a:p>
          <a:p>
            <a:pPr>
              <a:lnSpc>
                <a:spcPct val="80000"/>
              </a:lnSpc>
            </a:pPr>
            <a:r>
              <a:rPr lang="en-US"/>
              <a:t>Set associative</a:t>
            </a:r>
          </a:p>
          <a:p>
            <a:pPr lvl="1">
              <a:lnSpc>
                <a:spcPct val="80000"/>
              </a:lnSpc>
            </a:pPr>
            <a:r>
              <a:rPr lang="en-US"/>
              <a:t>Prefer non-valid entry, if there is one</a:t>
            </a:r>
          </a:p>
          <a:p>
            <a:pPr lvl="1">
              <a:lnSpc>
                <a:spcPct val="80000"/>
              </a:lnSpc>
            </a:pPr>
            <a:r>
              <a:rPr lang="en-US"/>
              <a:t>Otherwise, choose among entries in the set</a:t>
            </a:r>
          </a:p>
          <a:p>
            <a:pPr>
              <a:lnSpc>
                <a:spcPct val="80000"/>
              </a:lnSpc>
            </a:pPr>
            <a:r>
              <a:rPr lang="en-US"/>
              <a:t>Least-recently used (LRU)</a:t>
            </a:r>
          </a:p>
          <a:p>
            <a:pPr lvl="1">
              <a:lnSpc>
                <a:spcPct val="80000"/>
              </a:lnSpc>
            </a:pPr>
            <a:r>
              <a:rPr lang="en-US"/>
              <a:t>Choose the one unused for the longest time</a:t>
            </a:r>
          </a:p>
          <a:p>
            <a:pPr lvl="2">
              <a:lnSpc>
                <a:spcPct val="80000"/>
              </a:lnSpc>
            </a:pPr>
            <a:r>
              <a:rPr lang="en-US"/>
              <a:t>Simple for 2-way, manageable for 4-way, too hard beyond that</a:t>
            </a:r>
          </a:p>
          <a:p>
            <a:pPr>
              <a:lnSpc>
                <a:spcPct val="80000"/>
              </a:lnSpc>
            </a:pPr>
            <a:r>
              <a:rPr lang="en-US"/>
              <a:t>Random</a:t>
            </a:r>
          </a:p>
          <a:p>
            <a:pPr lvl="1">
              <a:lnSpc>
                <a:spcPct val="80000"/>
              </a:lnSpc>
            </a:pPr>
            <a:r>
              <a:rPr lang="en-US"/>
              <a:t>Gives approximately the same performance as LRU for high associativity</a:t>
            </a:r>
            <a:endParaRPr lang="en-A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B79F7AD8-D74F-4C5F-9942-4381C4D5C911}" type="slidenum">
              <a:rPr lang="en-AU"/>
              <a:pPr/>
              <a:t>4</a:t>
            </a:fld>
            <a:endParaRPr lang="en-AU"/>
          </a:p>
        </p:txBody>
      </p:sp>
      <p:sp>
        <p:nvSpPr>
          <p:cNvPr id="244740" name="Rectangle 4"/>
          <p:cNvSpPr>
            <a:spLocks noGrp="1" noChangeArrowheads="1"/>
          </p:cNvSpPr>
          <p:nvPr>
            <p:ph type="title"/>
          </p:nvPr>
        </p:nvSpPr>
        <p:spPr/>
        <p:txBody>
          <a:bodyPr/>
          <a:lstStyle/>
          <a:p>
            <a:r>
              <a:rPr lang="en-US"/>
              <a:t>Taking Advantage of Locality</a:t>
            </a:r>
            <a:endParaRPr lang="en-AU"/>
          </a:p>
        </p:txBody>
      </p:sp>
      <p:sp>
        <p:nvSpPr>
          <p:cNvPr id="244741" name="Rectangle 5"/>
          <p:cNvSpPr>
            <a:spLocks noGrp="1" noChangeArrowheads="1"/>
          </p:cNvSpPr>
          <p:nvPr>
            <p:ph type="body" idx="1"/>
          </p:nvPr>
        </p:nvSpPr>
        <p:spPr/>
        <p:txBody>
          <a:bodyPr/>
          <a:lstStyle/>
          <a:p>
            <a:r>
              <a:rPr lang="en-US"/>
              <a:t>Memory hierarchy</a:t>
            </a:r>
          </a:p>
          <a:p>
            <a:r>
              <a:rPr lang="en-US"/>
              <a:t>Store everything on disk</a:t>
            </a:r>
          </a:p>
          <a:p>
            <a:r>
              <a:rPr lang="en-US"/>
              <a:t>Copy recently accessed (and nearby) items from disk to smaller DRAM memory</a:t>
            </a:r>
          </a:p>
          <a:p>
            <a:pPr lvl="1"/>
            <a:r>
              <a:rPr lang="en-US"/>
              <a:t>Main memory</a:t>
            </a:r>
          </a:p>
          <a:p>
            <a:r>
              <a:rPr lang="en-US"/>
              <a:t>Copy more recently accessed (and nearby) items from DRAM to smaller SRAM memory</a:t>
            </a:r>
          </a:p>
          <a:p>
            <a:pPr lvl="1"/>
            <a:r>
              <a:rPr lang="en-US"/>
              <a:t>Cache memory attached to CPU</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413FDCC8-D0E0-4C28-93D4-B91FCC45F76E}" type="slidenum">
              <a:rPr lang="en-AU"/>
              <a:pPr/>
              <a:t>40</a:t>
            </a:fld>
            <a:endParaRPr lang="en-AU"/>
          </a:p>
        </p:txBody>
      </p:sp>
      <p:sp>
        <p:nvSpPr>
          <p:cNvPr id="314372" name="Rectangle 4"/>
          <p:cNvSpPr>
            <a:spLocks noGrp="1" noChangeArrowheads="1"/>
          </p:cNvSpPr>
          <p:nvPr>
            <p:ph type="title"/>
          </p:nvPr>
        </p:nvSpPr>
        <p:spPr/>
        <p:txBody>
          <a:bodyPr/>
          <a:lstStyle/>
          <a:p>
            <a:r>
              <a:rPr lang="en-US"/>
              <a:t>Multilevel Caches</a:t>
            </a:r>
            <a:endParaRPr lang="en-AU"/>
          </a:p>
        </p:txBody>
      </p:sp>
      <p:sp>
        <p:nvSpPr>
          <p:cNvPr id="314373" name="Rectangle 5"/>
          <p:cNvSpPr>
            <a:spLocks noGrp="1" noChangeArrowheads="1"/>
          </p:cNvSpPr>
          <p:nvPr>
            <p:ph type="body" idx="1"/>
          </p:nvPr>
        </p:nvSpPr>
        <p:spPr/>
        <p:txBody>
          <a:bodyPr/>
          <a:lstStyle/>
          <a:p>
            <a:r>
              <a:rPr lang="en-US"/>
              <a:t>Primary cache attached to CPU</a:t>
            </a:r>
          </a:p>
          <a:p>
            <a:pPr lvl="1"/>
            <a:r>
              <a:rPr lang="en-US"/>
              <a:t>Small, but fast</a:t>
            </a:r>
          </a:p>
          <a:p>
            <a:r>
              <a:rPr lang="en-US"/>
              <a:t>Level-2 cache services misses from primary cache</a:t>
            </a:r>
          </a:p>
          <a:p>
            <a:pPr lvl="1"/>
            <a:r>
              <a:rPr lang="en-US"/>
              <a:t>Larger, slower, but still faster than main memory</a:t>
            </a:r>
          </a:p>
          <a:p>
            <a:r>
              <a:rPr lang="en-US"/>
              <a:t>Main memory services L-2 cache misses</a:t>
            </a:r>
          </a:p>
          <a:p>
            <a:r>
              <a:rPr lang="en-US"/>
              <a:t>Some high-end systems include L-3 cache</a:t>
            </a:r>
            <a:endParaRPr lang="en-AU"/>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18A5302C-39A8-4A00-8887-3D289F472F85}" type="slidenum">
              <a:rPr lang="en-AU"/>
              <a:pPr/>
              <a:t>41</a:t>
            </a:fld>
            <a:endParaRPr lang="en-AU"/>
          </a:p>
        </p:txBody>
      </p:sp>
      <p:sp>
        <p:nvSpPr>
          <p:cNvPr id="316420" name="Rectangle 4"/>
          <p:cNvSpPr>
            <a:spLocks noGrp="1" noChangeArrowheads="1"/>
          </p:cNvSpPr>
          <p:nvPr>
            <p:ph type="title"/>
          </p:nvPr>
        </p:nvSpPr>
        <p:spPr/>
        <p:txBody>
          <a:bodyPr/>
          <a:lstStyle/>
          <a:p>
            <a:r>
              <a:rPr lang="en-US"/>
              <a:t>Multilevel Cache Example</a:t>
            </a:r>
            <a:endParaRPr lang="en-AU"/>
          </a:p>
        </p:txBody>
      </p:sp>
      <p:sp>
        <p:nvSpPr>
          <p:cNvPr id="316421" name="Rectangle 5"/>
          <p:cNvSpPr>
            <a:spLocks noGrp="1" noChangeArrowheads="1"/>
          </p:cNvSpPr>
          <p:nvPr>
            <p:ph type="body" idx="1"/>
          </p:nvPr>
        </p:nvSpPr>
        <p:spPr/>
        <p:txBody>
          <a:bodyPr/>
          <a:lstStyle/>
          <a:p>
            <a:r>
              <a:rPr lang="en-US"/>
              <a:t>Given</a:t>
            </a:r>
          </a:p>
          <a:p>
            <a:pPr lvl="1"/>
            <a:r>
              <a:rPr lang="en-US"/>
              <a:t>CPU base CPI = 1, clock rate = 4GHz</a:t>
            </a:r>
          </a:p>
          <a:p>
            <a:pPr lvl="1"/>
            <a:r>
              <a:rPr lang="en-US"/>
              <a:t>Miss rate/instruction = 2%</a:t>
            </a:r>
          </a:p>
          <a:p>
            <a:pPr lvl="1"/>
            <a:r>
              <a:rPr lang="en-US"/>
              <a:t>Main memory access time = 100ns</a:t>
            </a:r>
          </a:p>
          <a:p>
            <a:r>
              <a:rPr lang="en-US"/>
              <a:t>With just primary cache</a:t>
            </a:r>
          </a:p>
          <a:p>
            <a:pPr lvl="1"/>
            <a:r>
              <a:rPr lang="en-US"/>
              <a:t>Miss penalty = 100ns/0.25ns = 400 cycles</a:t>
            </a:r>
          </a:p>
          <a:p>
            <a:pPr lvl="1"/>
            <a:r>
              <a:rPr lang="en-US"/>
              <a:t>Effective CPI = 1 + 0.02 × 400 = 9</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B62C6E4E-5604-4E0B-A4FA-B775ECE6177C}" type="slidenum">
              <a:rPr lang="en-AU"/>
              <a:pPr/>
              <a:t>42</a:t>
            </a:fld>
            <a:endParaRPr lang="en-AU"/>
          </a:p>
        </p:txBody>
      </p:sp>
      <p:sp>
        <p:nvSpPr>
          <p:cNvPr id="318468" name="Rectangle 4"/>
          <p:cNvSpPr>
            <a:spLocks noGrp="1" noChangeArrowheads="1"/>
          </p:cNvSpPr>
          <p:nvPr>
            <p:ph type="title"/>
          </p:nvPr>
        </p:nvSpPr>
        <p:spPr/>
        <p:txBody>
          <a:bodyPr/>
          <a:lstStyle/>
          <a:p>
            <a:r>
              <a:rPr lang="en-US"/>
              <a:t>Example (cont.)</a:t>
            </a:r>
            <a:endParaRPr lang="en-AU"/>
          </a:p>
        </p:txBody>
      </p:sp>
      <p:sp>
        <p:nvSpPr>
          <p:cNvPr id="318469" name="Rectangle 5"/>
          <p:cNvSpPr>
            <a:spLocks noGrp="1" noChangeArrowheads="1"/>
          </p:cNvSpPr>
          <p:nvPr>
            <p:ph type="body" idx="1"/>
          </p:nvPr>
        </p:nvSpPr>
        <p:spPr/>
        <p:txBody>
          <a:bodyPr/>
          <a:lstStyle/>
          <a:p>
            <a:r>
              <a:rPr lang="en-US" dirty="0"/>
              <a:t>Now add L-2 cache</a:t>
            </a:r>
          </a:p>
          <a:p>
            <a:pPr lvl="1"/>
            <a:r>
              <a:rPr lang="en-US" dirty="0"/>
              <a:t>Access time = 5ns</a:t>
            </a:r>
          </a:p>
          <a:p>
            <a:pPr lvl="1"/>
            <a:r>
              <a:rPr lang="en-US" dirty="0"/>
              <a:t>Global miss rate to main memory = 0.5%</a:t>
            </a:r>
          </a:p>
          <a:p>
            <a:r>
              <a:rPr lang="en-US" dirty="0"/>
              <a:t>Primary miss with L-2 hit</a:t>
            </a:r>
          </a:p>
          <a:p>
            <a:pPr lvl="1"/>
            <a:r>
              <a:rPr lang="en-US" dirty="0"/>
              <a:t>Penalty = 5ns/0.25ns = 20 cycles</a:t>
            </a:r>
          </a:p>
          <a:p>
            <a:r>
              <a:rPr lang="en-US" dirty="0"/>
              <a:t>Primary miss with L-2 miss</a:t>
            </a:r>
          </a:p>
          <a:p>
            <a:pPr lvl="1"/>
            <a:r>
              <a:rPr lang="en-US" dirty="0"/>
              <a:t>Extra penalty = </a:t>
            </a:r>
            <a:r>
              <a:rPr lang="en-US" dirty="0" smtClean="0"/>
              <a:t>400 </a:t>
            </a:r>
            <a:r>
              <a:rPr lang="en-US" dirty="0"/>
              <a:t>cycles</a:t>
            </a:r>
          </a:p>
          <a:p>
            <a:r>
              <a:rPr lang="en-US" dirty="0"/>
              <a:t>CPI = 1 + 0.02 × 20 + 0.005 × 400 = 3.4</a:t>
            </a:r>
          </a:p>
          <a:p>
            <a:r>
              <a:rPr lang="en-US" dirty="0"/>
              <a:t>Performance ratio = 9/3.4 = 2.6</a:t>
            </a:r>
            <a:endParaRPr lang="en-A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2FA4C9C3-1836-4B80-A84C-21F7ADB42126}" type="slidenum">
              <a:rPr lang="en-AU"/>
              <a:pPr/>
              <a:t>43</a:t>
            </a:fld>
            <a:endParaRPr lang="en-AU"/>
          </a:p>
        </p:txBody>
      </p:sp>
      <p:sp>
        <p:nvSpPr>
          <p:cNvPr id="320518" name="Rectangle 6"/>
          <p:cNvSpPr>
            <a:spLocks noGrp="1" noChangeArrowheads="1"/>
          </p:cNvSpPr>
          <p:nvPr>
            <p:ph type="title"/>
          </p:nvPr>
        </p:nvSpPr>
        <p:spPr>
          <a:xfrm>
            <a:off x="684213" y="206375"/>
            <a:ext cx="8259762" cy="701675"/>
          </a:xfrm>
        </p:spPr>
        <p:txBody>
          <a:bodyPr/>
          <a:lstStyle/>
          <a:p>
            <a:r>
              <a:rPr lang="en-US" sz="4000"/>
              <a:t>Multilevel Cache Considerations</a:t>
            </a:r>
            <a:endParaRPr lang="en-AU" sz="4000"/>
          </a:p>
        </p:txBody>
      </p:sp>
      <p:sp>
        <p:nvSpPr>
          <p:cNvPr id="320519" name="Rectangle 7"/>
          <p:cNvSpPr>
            <a:spLocks noGrp="1" noChangeArrowheads="1"/>
          </p:cNvSpPr>
          <p:nvPr>
            <p:ph type="body" idx="1"/>
          </p:nvPr>
        </p:nvSpPr>
        <p:spPr/>
        <p:txBody>
          <a:bodyPr/>
          <a:lstStyle/>
          <a:p>
            <a:r>
              <a:rPr lang="en-US"/>
              <a:t>Primary cache</a:t>
            </a:r>
          </a:p>
          <a:p>
            <a:pPr lvl="1"/>
            <a:r>
              <a:rPr lang="en-US"/>
              <a:t>Focus on minimal hit time</a:t>
            </a:r>
          </a:p>
          <a:p>
            <a:r>
              <a:rPr lang="en-US"/>
              <a:t>L-2 cache</a:t>
            </a:r>
          </a:p>
          <a:p>
            <a:pPr lvl="1"/>
            <a:r>
              <a:rPr lang="en-US"/>
              <a:t>Focus on low miss rate to avoid main memory access</a:t>
            </a:r>
          </a:p>
          <a:p>
            <a:pPr lvl="1"/>
            <a:r>
              <a:rPr lang="en-US"/>
              <a:t>Hit time has less overall impact</a:t>
            </a:r>
          </a:p>
          <a:p>
            <a:r>
              <a:rPr lang="en-US"/>
              <a:t>Results</a:t>
            </a:r>
          </a:p>
          <a:p>
            <a:pPr lvl="1"/>
            <a:r>
              <a:rPr lang="en-US"/>
              <a:t>L-1 cache usually smaller than a single cache</a:t>
            </a:r>
          </a:p>
          <a:p>
            <a:pPr lvl="1"/>
            <a:r>
              <a:rPr lang="en-US"/>
              <a:t>L-1 block size smaller than L-2 block size</a:t>
            </a:r>
            <a:endParaRPr lang="en-AU"/>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2582B6F9-D80B-4516-B3B3-107B77B5F06A}" type="slidenum">
              <a:rPr lang="en-AU"/>
              <a:pPr/>
              <a:t>44</a:t>
            </a:fld>
            <a:endParaRPr lang="en-AU"/>
          </a:p>
        </p:txBody>
      </p:sp>
      <p:sp>
        <p:nvSpPr>
          <p:cNvPr id="322564" name="Rectangle 4"/>
          <p:cNvSpPr>
            <a:spLocks noGrp="1" noChangeArrowheads="1"/>
          </p:cNvSpPr>
          <p:nvPr>
            <p:ph type="title"/>
          </p:nvPr>
        </p:nvSpPr>
        <p:spPr>
          <a:xfrm>
            <a:off x="684213" y="266700"/>
            <a:ext cx="8259762" cy="641350"/>
          </a:xfrm>
        </p:spPr>
        <p:txBody>
          <a:bodyPr/>
          <a:lstStyle/>
          <a:p>
            <a:r>
              <a:rPr lang="en-US" sz="3600"/>
              <a:t>Interactions with Advanced CPUs</a:t>
            </a:r>
            <a:endParaRPr lang="en-AU" sz="3600"/>
          </a:p>
        </p:txBody>
      </p:sp>
      <p:sp>
        <p:nvSpPr>
          <p:cNvPr id="322565" name="Rectangle 5"/>
          <p:cNvSpPr>
            <a:spLocks noGrp="1" noChangeArrowheads="1"/>
          </p:cNvSpPr>
          <p:nvPr>
            <p:ph type="body" idx="1"/>
          </p:nvPr>
        </p:nvSpPr>
        <p:spPr/>
        <p:txBody>
          <a:bodyPr/>
          <a:lstStyle/>
          <a:p>
            <a:r>
              <a:rPr lang="en-US"/>
              <a:t>Out-of-order CPUs can execute instructions during cache miss</a:t>
            </a:r>
          </a:p>
          <a:p>
            <a:pPr lvl="1"/>
            <a:r>
              <a:rPr lang="en-US"/>
              <a:t>Pending store stays in load/store unit</a:t>
            </a:r>
          </a:p>
          <a:p>
            <a:pPr lvl="1"/>
            <a:r>
              <a:rPr lang="en-US"/>
              <a:t>Dependent instructions wait in reservation stations</a:t>
            </a:r>
          </a:p>
          <a:p>
            <a:pPr lvl="2"/>
            <a:r>
              <a:rPr lang="en-US"/>
              <a:t>Independent instructions continue</a:t>
            </a:r>
          </a:p>
          <a:p>
            <a:r>
              <a:rPr lang="en-US"/>
              <a:t>Effect of miss depends on program data flow</a:t>
            </a:r>
          </a:p>
          <a:p>
            <a:pPr lvl="1"/>
            <a:r>
              <a:rPr lang="en-US"/>
              <a:t>Much harder to analyse</a:t>
            </a:r>
          </a:p>
          <a:p>
            <a:pPr lvl="1"/>
            <a:r>
              <a:rPr lang="en-US"/>
              <a:t>Use system simulation</a:t>
            </a:r>
            <a:endParaRPr lang="en-AU"/>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t>Chapter 5 — Large and Fast: Exploiting Memory Hierarchy — </a:t>
            </a:r>
            <a:fld id="{FFCD76A0-2645-4CB6-AE41-47E651C3BD31}" type="slidenum">
              <a:rPr lang="en-AU"/>
              <a:pPr/>
              <a:t>45</a:t>
            </a:fld>
            <a:endParaRPr lang="en-AU"/>
          </a:p>
        </p:txBody>
      </p:sp>
      <p:pic>
        <p:nvPicPr>
          <p:cNvPr id="324614" name="Picture 6" descr="f05-18-P374493"/>
          <p:cNvPicPr>
            <a:picLocks noChangeAspect="1" noChangeArrowheads="1"/>
          </p:cNvPicPr>
          <p:nvPr/>
        </p:nvPicPr>
        <p:blipFill>
          <a:blip r:embed="rId3"/>
          <a:srcRect/>
          <a:stretch>
            <a:fillRect/>
          </a:stretch>
        </p:blipFill>
        <p:spPr bwMode="auto">
          <a:xfrm>
            <a:off x="5649913" y="1268413"/>
            <a:ext cx="2705100" cy="4937125"/>
          </a:xfrm>
          <a:prstGeom prst="rect">
            <a:avLst/>
          </a:prstGeom>
          <a:noFill/>
        </p:spPr>
      </p:pic>
      <p:sp>
        <p:nvSpPr>
          <p:cNvPr id="324610" name="Rectangle 2"/>
          <p:cNvSpPr>
            <a:spLocks noGrp="1" noChangeArrowheads="1"/>
          </p:cNvSpPr>
          <p:nvPr>
            <p:ph type="title"/>
          </p:nvPr>
        </p:nvSpPr>
        <p:spPr/>
        <p:txBody>
          <a:bodyPr/>
          <a:lstStyle/>
          <a:p>
            <a:r>
              <a:rPr lang="en-US"/>
              <a:t>Interactions with Software</a:t>
            </a:r>
            <a:endParaRPr lang="en-AU"/>
          </a:p>
        </p:txBody>
      </p:sp>
      <p:sp>
        <p:nvSpPr>
          <p:cNvPr id="324611" name="Rectangle 3"/>
          <p:cNvSpPr>
            <a:spLocks noGrp="1" noChangeArrowheads="1"/>
          </p:cNvSpPr>
          <p:nvPr>
            <p:ph type="body" idx="1"/>
          </p:nvPr>
        </p:nvSpPr>
        <p:spPr>
          <a:xfrm>
            <a:off x="684213" y="1125538"/>
            <a:ext cx="4683125" cy="5111750"/>
          </a:xfrm>
        </p:spPr>
        <p:txBody>
          <a:bodyPr/>
          <a:lstStyle/>
          <a:p>
            <a:r>
              <a:rPr lang="en-US" sz="3600"/>
              <a:t>Misses depend on memory access patterns</a:t>
            </a:r>
          </a:p>
          <a:p>
            <a:pPr lvl="1"/>
            <a:r>
              <a:rPr lang="en-US" sz="3200"/>
              <a:t>Algorithm behavior</a:t>
            </a:r>
          </a:p>
          <a:p>
            <a:pPr lvl="1"/>
            <a:r>
              <a:rPr lang="en-US" sz="3200"/>
              <a:t>Compiler optimization for memory access</a:t>
            </a:r>
            <a:endParaRPr lang="en-AU" sz="32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4355CB95-2F55-4888-A5AC-D9EEDCD034B2}" type="slidenum">
              <a:rPr lang="en-AU"/>
              <a:pPr/>
              <a:t>46</a:t>
            </a:fld>
            <a:endParaRPr lang="en-AU"/>
          </a:p>
        </p:txBody>
      </p:sp>
      <p:sp>
        <p:nvSpPr>
          <p:cNvPr id="361476" name="Rectangle 4"/>
          <p:cNvSpPr>
            <a:spLocks noGrp="1" noChangeArrowheads="1"/>
          </p:cNvSpPr>
          <p:nvPr>
            <p:ph type="title"/>
          </p:nvPr>
        </p:nvSpPr>
        <p:spPr/>
        <p:txBody>
          <a:bodyPr/>
          <a:lstStyle/>
          <a:p>
            <a:r>
              <a:rPr lang="en-US"/>
              <a:t>Sources of Misses</a:t>
            </a:r>
            <a:endParaRPr lang="en-AU"/>
          </a:p>
        </p:txBody>
      </p:sp>
      <p:sp>
        <p:nvSpPr>
          <p:cNvPr id="361477" name="Rectangle 5"/>
          <p:cNvSpPr>
            <a:spLocks noGrp="1" noChangeArrowheads="1"/>
          </p:cNvSpPr>
          <p:nvPr>
            <p:ph type="body" idx="1"/>
          </p:nvPr>
        </p:nvSpPr>
        <p:spPr/>
        <p:txBody>
          <a:bodyPr/>
          <a:lstStyle/>
          <a:p>
            <a:pPr>
              <a:lnSpc>
                <a:spcPct val="90000"/>
              </a:lnSpc>
            </a:pPr>
            <a:r>
              <a:rPr lang="en-US"/>
              <a:t>Compulsory misses (aka cold start misses)</a:t>
            </a:r>
          </a:p>
          <a:p>
            <a:pPr lvl="1">
              <a:lnSpc>
                <a:spcPct val="90000"/>
              </a:lnSpc>
            </a:pPr>
            <a:r>
              <a:rPr lang="en-US"/>
              <a:t>First access to a block</a:t>
            </a:r>
          </a:p>
          <a:p>
            <a:pPr>
              <a:lnSpc>
                <a:spcPct val="90000"/>
              </a:lnSpc>
            </a:pPr>
            <a:r>
              <a:rPr lang="en-US"/>
              <a:t>Capacity misses</a:t>
            </a:r>
          </a:p>
          <a:p>
            <a:pPr lvl="1">
              <a:lnSpc>
                <a:spcPct val="90000"/>
              </a:lnSpc>
            </a:pPr>
            <a:r>
              <a:rPr lang="en-US"/>
              <a:t>Due to finite cache size</a:t>
            </a:r>
          </a:p>
          <a:p>
            <a:pPr lvl="1">
              <a:lnSpc>
                <a:spcPct val="90000"/>
              </a:lnSpc>
            </a:pPr>
            <a:r>
              <a:rPr lang="en-US"/>
              <a:t>A replaced block is later accessed again</a:t>
            </a:r>
          </a:p>
          <a:p>
            <a:pPr>
              <a:lnSpc>
                <a:spcPct val="90000"/>
              </a:lnSpc>
            </a:pPr>
            <a:r>
              <a:rPr lang="en-US"/>
              <a:t>Conflict misses (aka collision misses)</a:t>
            </a:r>
          </a:p>
          <a:p>
            <a:pPr lvl="1">
              <a:lnSpc>
                <a:spcPct val="90000"/>
              </a:lnSpc>
            </a:pPr>
            <a:r>
              <a:rPr lang="en-US"/>
              <a:t>In a non-fully associative cache</a:t>
            </a:r>
          </a:p>
          <a:p>
            <a:pPr lvl="1">
              <a:lnSpc>
                <a:spcPct val="90000"/>
              </a:lnSpc>
            </a:pPr>
            <a:r>
              <a:rPr lang="en-US"/>
              <a:t>Due to competition for entries in a set</a:t>
            </a:r>
          </a:p>
          <a:p>
            <a:pPr lvl="1">
              <a:lnSpc>
                <a:spcPct val="90000"/>
              </a:lnSpc>
            </a:pPr>
            <a:r>
              <a:rPr lang="en-US"/>
              <a:t>Would not occur in a fully associative cache of the same total size</a:t>
            </a:r>
            <a:endParaRPr lang="en-AU"/>
          </a:p>
        </p:txBody>
      </p:sp>
    </p:spTree>
    <p:extLst>
      <p:ext uri="{BB962C8B-B14F-4D97-AF65-F5344CB8AC3E}">
        <p14:creationId xmlns:p14="http://schemas.microsoft.com/office/powerpoint/2010/main" val="1245353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72D4A344-DF94-478C-A394-8C736818A705}" type="slidenum">
              <a:rPr lang="en-AU"/>
              <a:pPr/>
              <a:t>47</a:t>
            </a:fld>
            <a:endParaRPr lang="en-AU"/>
          </a:p>
        </p:txBody>
      </p:sp>
      <p:sp>
        <p:nvSpPr>
          <p:cNvPr id="490498" name="Text Box 2"/>
          <p:cNvSpPr txBox="1">
            <a:spLocks noChangeArrowheads="1"/>
          </p:cNvSpPr>
          <p:nvPr/>
        </p:nvSpPr>
        <p:spPr bwMode="auto">
          <a:xfrm>
            <a:off x="395288" y="4076700"/>
            <a:ext cx="8353425" cy="2100263"/>
          </a:xfrm>
          <a:prstGeom prst="rect">
            <a:avLst/>
          </a:prstGeom>
          <a:noFill/>
          <a:ln w="9525">
            <a:noFill/>
            <a:miter lim="800000"/>
            <a:headEnd/>
            <a:tailEnd/>
          </a:ln>
          <a:effectLst/>
        </p:spPr>
        <p:txBody>
          <a:bodyPr>
            <a:spAutoFit/>
          </a:bodyPr>
          <a:lstStyle/>
          <a:p>
            <a:r>
              <a:rPr lang="en-US" sz="1200" b="1"/>
              <a:t>FIGURE 5.31 The miss rate can be broken into three sources of misses.</a:t>
            </a:r>
            <a:r>
              <a:rPr lang="en-US" sz="1200"/>
              <a:t> This graph shows the total miss rate and its components for a range of cache sizes. This data is for the SPEC2000 integer and floating-point benchmarks and is from the same source as the data in Figure 5.30. The compulsory miss component is 0.006% and cannot be seen in this graph. The next component is the capacity miss rate, which depends on cache size. The conflict portion, which depends both on associativity and on cache size, is shown for a range of associativities from one-way to eight-way. In each case, the labeled section corresponds to the increase in the miss rate that occurs when the associativity is changed from the next higher degree to the labeled degree of associativity. For example, the section labeled </a:t>
            </a:r>
            <a:r>
              <a:rPr lang="en-US" sz="1200" i="1"/>
              <a:t>two-way </a:t>
            </a:r>
            <a:r>
              <a:rPr lang="en-US" sz="1200"/>
              <a:t>indicates the additional misses arising when the cache has associativity of two rather than four. Thus, the difference in the miss rate incurred by a direct-mapped cache versus a fully associative cache of the same size is given by the sum of the sections</a:t>
            </a:r>
          </a:p>
          <a:p>
            <a:r>
              <a:rPr lang="en-US" sz="1200"/>
              <a:t>marked </a:t>
            </a:r>
            <a:r>
              <a:rPr lang="en-US" sz="1200" i="1"/>
              <a:t>eight-way, four-way, two-way, </a:t>
            </a:r>
            <a:r>
              <a:rPr lang="en-US" sz="1200"/>
              <a:t>and </a:t>
            </a:r>
            <a:r>
              <a:rPr lang="en-US" sz="1200" i="1"/>
              <a:t>one-way</a:t>
            </a:r>
            <a:r>
              <a:rPr lang="en-US" sz="1200"/>
              <a:t>. The difference between eight-way and four-way is so small that it is diffi cult to see on this graph. Copyright © 2009 Elsevier, Inc. All rights reserved.</a:t>
            </a:r>
          </a:p>
        </p:txBody>
      </p:sp>
      <p:pic>
        <p:nvPicPr>
          <p:cNvPr id="490500" name="Picture 4" descr="f05-31-P374493"/>
          <p:cNvPicPr>
            <a:picLocks noChangeAspect="1" noChangeArrowheads="1"/>
          </p:cNvPicPr>
          <p:nvPr/>
        </p:nvPicPr>
        <p:blipFill>
          <a:blip r:embed="rId3"/>
          <a:srcRect/>
          <a:stretch>
            <a:fillRect/>
          </a:stretch>
        </p:blipFill>
        <p:spPr bwMode="auto">
          <a:xfrm>
            <a:off x="1763713" y="333375"/>
            <a:ext cx="5400675" cy="3649663"/>
          </a:xfrm>
          <a:prstGeom prst="rect">
            <a:avLst/>
          </a:prstGeom>
          <a:noFill/>
        </p:spPr>
      </p:pic>
    </p:spTree>
    <p:extLst>
      <p:ext uri="{BB962C8B-B14F-4D97-AF65-F5344CB8AC3E}">
        <p14:creationId xmlns:p14="http://schemas.microsoft.com/office/powerpoint/2010/main" val="24179804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507099AD-6B98-4D7A-8951-9A124525EC47}" type="slidenum">
              <a:rPr lang="en-AU"/>
              <a:pPr/>
              <a:t>48</a:t>
            </a:fld>
            <a:endParaRPr lang="en-AU"/>
          </a:p>
        </p:txBody>
      </p:sp>
      <p:sp>
        <p:nvSpPr>
          <p:cNvPr id="492546" name="Text Box 2"/>
          <p:cNvSpPr txBox="1">
            <a:spLocks noChangeArrowheads="1"/>
          </p:cNvSpPr>
          <p:nvPr/>
        </p:nvSpPr>
        <p:spPr bwMode="auto">
          <a:xfrm>
            <a:off x="395288" y="5199063"/>
            <a:ext cx="8353425" cy="274637"/>
          </a:xfrm>
          <a:prstGeom prst="rect">
            <a:avLst/>
          </a:prstGeom>
          <a:noFill/>
          <a:ln w="9525">
            <a:noFill/>
            <a:miter lim="800000"/>
            <a:headEnd/>
            <a:tailEnd/>
          </a:ln>
          <a:effectLst/>
        </p:spPr>
        <p:txBody>
          <a:bodyPr>
            <a:spAutoFit/>
          </a:bodyPr>
          <a:lstStyle/>
          <a:p>
            <a:r>
              <a:rPr lang="en-US" sz="1200" b="1"/>
              <a:t>FIGURE 5.32 Memory hierarchy design challenges.</a:t>
            </a:r>
            <a:r>
              <a:rPr lang="en-US" sz="1200"/>
              <a:t> Copyright © 2009 Elsevier, Inc. All rights reserved.</a:t>
            </a:r>
          </a:p>
        </p:txBody>
      </p:sp>
      <p:pic>
        <p:nvPicPr>
          <p:cNvPr id="492548" name="Picture 4" descr="f05-32-P374493"/>
          <p:cNvPicPr>
            <a:picLocks noChangeAspect="1" noChangeArrowheads="1"/>
          </p:cNvPicPr>
          <p:nvPr/>
        </p:nvPicPr>
        <p:blipFill>
          <a:blip r:embed="rId3"/>
          <a:srcRect/>
          <a:stretch>
            <a:fillRect/>
          </a:stretch>
        </p:blipFill>
        <p:spPr bwMode="auto">
          <a:xfrm>
            <a:off x="684213" y="2781300"/>
            <a:ext cx="7612062" cy="1830388"/>
          </a:xfrm>
          <a:prstGeom prst="rect">
            <a:avLst/>
          </a:prstGeom>
          <a:noFill/>
        </p:spPr>
      </p:pic>
      <p:sp>
        <p:nvSpPr>
          <p:cNvPr id="5" name="Rectangle 2"/>
          <p:cNvSpPr>
            <a:spLocks noGrp="1" noChangeArrowheads="1"/>
          </p:cNvSpPr>
          <p:nvPr>
            <p:ph type="title" idx="4294967295"/>
          </p:nvPr>
        </p:nvSpPr>
        <p:spPr>
          <a:xfrm>
            <a:off x="755576" y="214313"/>
            <a:ext cx="7793037" cy="766762"/>
          </a:xfrm>
        </p:spPr>
        <p:txBody>
          <a:bodyPr/>
          <a:lstStyle/>
          <a:p>
            <a:r>
              <a:rPr lang="en-US" dirty="0"/>
              <a:t>Cache Design Trade-offs</a:t>
            </a:r>
            <a:endParaRPr lang="en-AU" dirty="0"/>
          </a:p>
        </p:txBody>
      </p:sp>
    </p:spTree>
    <p:extLst>
      <p:ext uri="{BB962C8B-B14F-4D97-AF65-F5344CB8AC3E}">
        <p14:creationId xmlns:p14="http://schemas.microsoft.com/office/powerpoint/2010/main" val="19755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AU"/>
              <a:t>Chapter 5 — Large and Fast: Exploiting Memory Hierarchy — </a:t>
            </a:r>
            <a:fld id="{ADB3569B-87DF-4490-BECE-95B041930F46}" type="slidenum">
              <a:rPr lang="en-AU"/>
              <a:pPr/>
              <a:t>49</a:t>
            </a:fld>
            <a:endParaRPr lang="en-AU"/>
          </a:p>
        </p:txBody>
      </p:sp>
      <p:sp>
        <p:nvSpPr>
          <p:cNvPr id="384002" name="Rectangle 2"/>
          <p:cNvSpPr>
            <a:spLocks noGrp="1" noChangeArrowheads="1"/>
          </p:cNvSpPr>
          <p:nvPr>
            <p:ph type="title"/>
          </p:nvPr>
        </p:nvSpPr>
        <p:spPr/>
        <p:txBody>
          <a:bodyPr/>
          <a:lstStyle/>
          <a:p>
            <a:r>
              <a:rPr lang="en-AU"/>
              <a:t>Multilevel On-Chip Caches</a:t>
            </a:r>
          </a:p>
        </p:txBody>
      </p:sp>
      <p:sp>
        <p:nvSpPr>
          <p:cNvPr id="384004" name="Text Box 4"/>
          <p:cNvSpPr txBox="1">
            <a:spLocks noChangeArrowheads="1"/>
          </p:cNvSpPr>
          <p:nvPr/>
        </p:nvSpPr>
        <p:spPr bwMode="auto">
          <a:xfrm rot="5400000">
            <a:off x="5928519" y="2848769"/>
            <a:ext cx="60642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§5.10 Real Stuff: The AMD Opteron X4 and Intel Nehalem</a:t>
            </a:r>
          </a:p>
        </p:txBody>
      </p:sp>
      <p:pic>
        <p:nvPicPr>
          <p:cNvPr id="384005" name="Picture 5" descr="f05-37-P374493"/>
          <p:cNvPicPr>
            <a:picLocks noChangeAspect="1" noChangeArrowheads="1"/>
          </p:cNvPicPr>
          <p:nvPr/>
        </p:nvPicPr>
        <p:blipFill>
          <a:blip r:embed="rId3"/>
          <a:srcRect/>
          <a:stretch>
            <a:fillRect/>
          </a:stretch>
        </p:blipFill>
        <p:spPr bwMode="auto">
          <a:xfrm>
            <a:off x="1116013" y="1552575"/>
            <a:ext cx="6264275" cy="4108450"/>
          </a:xfrm>
          <a:prstGeom prst="rect">
            <a:avLst/>
          </a:prstGeom>
          <a:noFill/>
        </p:spPr>
      </p:pic>
      <p:sp>
        <p:nvSpPr>
          <p:cNvPr id="384006" name="Text Box 6"/>
          <p:cNvSpPr txBox="1">
            <a:spLocks noChangeArrowheads="1"/>
          </p:cNvSpPr>
          <p:nvPr/>
        </p:nvSpPr>
        <p:spPr bwMode="auto">
          <a:xfrm>
            <a:off x="1023938" y="5799138"/>
            <a:ext cx="6584950" cy="366712"/>
          </a:xfrm>
          <a:prstGeom prst="rect">
            <a:avLst/>
          </a:prstGeom>
          <a:noFill/>
          <a:ln w="9525">
            <a:noFill/>
            <a:miter lim="800000"/>
            <a:headEnd/>
            <a:tailEnd/>
          </a:ln>
          <a:effectLst/>
        </p:spPr>
        <p:txBody>
          <a:bodyPr wrap="none">
            <a:spAutoFit/>
          </a:bodyPr>
          <a:lstStyle/>
          <a:p>
            <a:r>
              <a:rPr lang="en-AU"/>
              <a:t>Per core: 32KB L1 I-cache, 32KB L1 D-cache, 512KB L2 cache</a:t>
            </a:r>
          </a:p>
        </p:txBody>
      </p:sp>
      <p:sp>
        <p:nvSpPr>
          <p:cNvPr id="384008" name="Text Box 8"/>
          <p:cNvSpPr txBox="1">
            <a:spLocks noChangeArrowheads="1"/>
          </p:cNvSpPr>
          <p:nvPr/>
        </p:nvSpPr>
        <p:spPr bwMode="auto">
          <a:xfrm>
            <a:off x="1023938" y="1125538"/>
            <a:ext cx="3371850" cy="366712"/>
          </a:xfrm>
          <a:prstGeom prst="rect">
            <a:avLst/>
          </a:prstGeom>
          <a:noFill/>
          <a:ln w="9525">
            <a:noFill/>
            <a:miter lim="800000"/>
            <a:headEnd/>
            <a:tailEnd/>
          </a:ln>
          <a:effectLst/>
        </p:spPr>
        <p:txBody>
          <a:bodyPr wrap="none">
            <a:spAutoFit/>
          </a:bodyPr>
          <a:lstStyle/>
          <a:p>
            <a:r>
              <a:rPr lang="en-AU"/>
              <a:t>Intel Nehalem 4-core processor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AU"/>
              <a:t>Chapter 5 — Large and Fast: Exploiting Memory Hierarchy — </a:t>
            </a:r>
            <a:fld id="{D35264FA-BFEF-42CF-8577-0E900D2DE7DF}" type="slidenum">
              <a:rPr lang="en-AU"/>
              <a:pPr/>
              <a:t>5</a:t>
            </a:fld>
            <a:endParaRPr lang="en-AU"/>
          </a:p>
        </p:txBody>
      </p:sp>
      <p:pic>
        <p:nvPicPr>
          <p:cNvPr id="246790" name="Picture 6" descr="f05-02-P374493"/>
          <p:cNvPicPr>
            <a:picLocks noChangeAspect="1" noChangeArrowheads="1"/>
          </p:cNvPicPr>
          <p:nvPr/>
        </p:nvPicPr>
        <p:blipFill>
          <a:blip r:embed="rId3"/>
          <a:srcRect/>
          <a:stretch>
            <a:fillRect/>
          </a:stretch>
        </p:blipFill>
        <p:spPr bwMode="auto">
          <a:xfrm>
            <a:off x="427038" y="2224088"/>
            <a:ext cx="3216275" cy="3673475"/>
          </a:xfrm>
          <a:prstGeom prst="rect">
            <a:avLst/>
          </a:prstGeom>
          <a:noFill/>
        </p:spPr>
      </p:pic>
      <p:sp>
        <p:nvSpPr>
          <p:cNvPr id="246786" name="Rectangle 2"/>
          <p:cNvSpPr>
            <a:spLocks noGrp="1" noChangeArrowheads="1"/>
          </p:cNvSpPr>
          <p:nvPr>
            <p:ph type="title"/>
          </p:nvPr>
        </p:nvSpPr>
        <p:spPr/>
        <p:txBody>
          <a:bodyPr/>
          <a:lstStyle/>
          <a:p>
            <a:r>
              <a:rPr lang="en-US"/>
              <a:t>Memory Hierarchy Levels</a:t>
            </a:r>
            <a:endParaRPr lang="en-AU"/>
          </a:p>
        </p:txBody>
      </p:sp>
      <p:sp>
        <p:nvSpPr>
          <p:cNvPr id="246787" name="Rectangle 3"/>
          <p:cNvSpPr>
            <a:spLocks noGrp="1" noChangeArrowheads="1"/>
          </p:cNvSpPr>
          <p:nvPr>
            <p:ph type="body" sz="half" idx="2"/>
          </p:nvPr>
        </p:nvSpPr>
        <p:spPr>
          <a:xfrm>
            <a:off x="3678238" y="1125538"/>
            <a:ext cx="5276850" cy="5111750"/>
          </a:xfrm>
        </p:spPr>
        <p:txBody>
          <a:bodyPr/>
          <a:lstStyle/>
          <a:p>
            <a:r>
              <a:rPr lang="en-US" sz="2400"/>
              <a:t>Block (aka line): unit of copying</a:t>
            </a:r>
          </a:p>
          <a:p>
            <a:pPr lvl="1"/>
            <a:r>
              <a:rPr lang="en-US" sz="2000"/>
              <a:t>May be multiple words</a:t>
            </a:r>
          </a:p>
          <a:p>
            <a:r>
              <a:rPr lang="en-US" sz="2400"/>
              <a:t>If accessed data is present in upper level</a:t>
            </a:r>
          </a:p>
          <a:p>
            <a:pPr lvl="1"/>
            <a:r>
              <a:rPr lang="en-US" sz="2000"/>
              <a:t>Hit: access satisfied by upper level</a:t>
            </a:r>
          </a:p>
          <a:p>
            <a:pPr lvl="2"/>
            <a:r>
              <a:rPr lang="en-US" sz="1800"/>
              <a:t>Hit ratio: hits/accesses</a:t>
            </a:r>
          </a:p>
          <a:p>
            <a:r>
              <a:rPr lang="en-US" sz="2400"/>
              <a:t>If accessed data is absent</a:t>
            </a:r>
          </a:p>
          <a:p>
            <a:pPr lvl="1"/>
            <a:r>
              <a:rPr lang="en-US" sz="2000"/>
              <a:t>Miss: block copied from lower level</a:t>
            </a:r>
          </a:p>
          <a:p>
            <a:pPr lvl="2"/>
            <a:r>
              <a:rPr lang="en-US" sz="1800"/>
              <a:t>Time taken: miss penalty</a:t>
            </a:r>
          </a:p>
          <a:p>
            <a:pPr lvl="2"/>
            <a:r>
              <a:rPr lang="en-US" sz="1800"/>
              <a:t>Miss ratio: misses/accesses</a:t>
            </a:r>
            <a:br>
              <a:rPr lang="en-US" sz="1800"/>
            </a:br>
            <a:r>
              <a:rPr lang="en-US" sz="1800"/>
              <a:t>= 1 – hit ratio</a:t>
            </a:r>
          </a:p>
          <a:p>
            <a:pPr lvl="1"/>
            <a:r>
              <a:rPr lang="en-US" sz="2000"/>
              <a:t>Then accessed data supplied from upper level</a:t>
            </a:r>
            <a:endParaRPr lang="en-AU" sz="20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p:txBody>
          <a:bodyPr/>
          <a:lstStyle/>
          <a:p>
            <a:r>
              <a:rPr lang="en-AU"/>
              <a:t>Chapter 5 — Large and Fast: Exploiting Memory Hierarchy — </a:t>
            </a:r>
            <a:fld id="{0F226BBA-73FF-41EC-855C-76F7B2D5B1F9}" type="slidenum">
              <a:rPr lang="en-AU"/>
              <a:pPr/>
              <a:t>50</a:t>
            </a:fld>
            <a:endParaRPr lang="en-AU"/>
          </a:p>
        </p:txBody>
      </p:sp>
      <p:sp>
        <p:nvSpPr>
          <p:cNvPr id="420866" name="Rectangle 2"/>
          <p:cNvSpPr>
            <a:spLocks noGrp="1" noChangeArrowheads="1"/>
          </p:cNvSpPr>
          <p:nvPr>
            <p:ph type="title"/>
          </p:nvPr>
        </p:nvSpPr>
        <p:spPr/>
        <p:txBody>
          <a:bodyPr/>
          <a:lstStyle/>
          <a:p>
            <a:r>
              <a:rPr lang="en-AU"/>
              <a:t>3-Level Cache Organization</a:t>
            </a:r>
          </a:p>
        </p:txBody>
      </p:sp>
      <p:graphicFrame>
        <p:nvGraphicFramePr>
          <p:cNvPr id="420942" name="Group 78"/>
          <p:cNvGraphicFramePr>
            <a:graphicFrameLocks noGrp="1"/>
          </p:cNvGraphicFramePr>
          <p:nvPr/>
        </p:nvGraphicFramePr>
        <p:xfrm>
          <a:off x="684213" y="1268413"/>
          <a:ext cx="8278812" cy="4901502"/>
        </p:xfrm>
        <a:graphic>
          <a:graphicData uri="http://schemas.openxmlformats.org/drawingml/2006/table">
            <a:tbl>
              <a:tblPr/>
              <a:tblGrid>
                <a:gridCol w="1439862"/>
                <a:gridCol w="3419475"/>
                <a:gridCol w="3419475"/>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Intel Nehalem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AMD Opteron X4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160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caches</a:t>
                      </a:r>
                      <a:br>
                        <a:rPr kumimoji="0" lang="en-AU" sz="1800" b="0" i="0" u="none" strike="noStrike" cap="none" normalizeH="0" baseline="0" smtClean="0">
                          <a:ln>
                            <a:noFill/>
                          </a:ln>
                          <a:solidFill>
                            <a:schemeClr val="tx1"/>
                          </a:solidFill>
                          <a:effectLst/>
                          <a:latin typeface="Arial" charset="0"/>
                        </a:rPr>
                      </a:br>
                      <a:r>
                        <a:rPr kumimoji="0" lang="en-AU" sz="1800" b="0" i="0" u="none" strike="noStrike" cap="none" normalizeH="0" baseline="0" smtClean="0">
                          <a:ln>
                            <a:noFill/>
                          </a:ln>
                          <a:solidFill>
                            <a:schemeClr val="tx1"/>
                          </a:solidFill>
                          <a:effectLst/>
                          <a:latin typeface="Arial" charset="0"/>
                        </a:rPr>
                        <a:t>(per core)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I-cache: 32KB, 64-byte blocks, 4-way, approx LRU replacement, hit time n/a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D-cache: 32KB, 64-byte blocks, 8-way, approx LRU replacement, write-back/allocate, hit time 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I-cache: 32KB, 64-byte blocks, 2-way, LRU replacement, hit time 3 cycles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D-cache: 32KB, 64-byte blocks, 2-way, LRU replacement, write-back/allocate, hit time 9 cycles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2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L2 unified cache</a:t>
                      </a:r>
                      <a:br>
                        <a:rPr kumimoji="0" lang="en-AU" sz="1800" b="0" i="0" u="none" strike="noStrike" cap="none" normalizeH="0" baseline="0" smtClean="0">
                          <a:ln>
                            <a:noFill/>
                          </a:ln>
                          <a:solidFill>
                            <a:schemeClr val="tx1"/>
                          </a:solidFill>
                          <a:effectLst/>
                          <a:latin typeface="Arial" charset="0"/>
                        </a:rPr>
                      </a:br>
                      <a:r>
                        <a:rPr kumimoji="0" lang="en-AU" sz="1800" b="0" i="0" u="none" strike="noStrike" cap="none" normalizeH="0" baseline="0" smtClean="0">
                          <a:ln>
                            <a:noFill/>
                          </a:ln>
                          <a:solidFill>
                            <a:schemeClr val="tx1"/>
                          </a:solidFill>
                          <a:effectLst/>
                          <a:latin typeface="Arial" charset="0"/>
                        </a:rPr>
                        <a:t>(per core)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256KB, 64-byte blocks, 8-way, approx LRU replacement, write-back/allocate, hit time 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charset="0"/>
                        </a:rPr>
                        <a:t>512KB, 64-byte blocks, 16-way, approx LRU replacement, write-back/allocate, hit time 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9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L3 unified cache (shared)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8MB, 64-byte blocks, 16-way, replacement n/a, write-back/allocate, hit time 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2MB, 64-byte blocks, 32-way, replace block shared by fewest cores, write-back/allocate, hit time 32 cycles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3050">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n/a: data not available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8DF38616-0732-476E-89C7-C06633CF40B1}" type="slidenum">
              <a:rPr lang="en-AU"/>
              <a:pPr/>
              <a:t>51</a:t>
            </a:fld>
            <a:endParaRPr lang="en-AU"/>
          </a:p>
        </p:txBody>
      </p:sp>
      <p:sp>
        <p:nvSpPr>
          <p:cNvPr id="422914" name="Rectangle 2"/>
          <p:cNvSpPr>
            <a:spLocks noGrp="1" noChangeArrowheads="1"/>
          </p:cNvSpPr>
          <p:nvPr>
            <p:ph type="title"/>
          </p:nvPr>
        </p:nvSpPr>
        <p:spPr/>
        <p:txBody>
          <a:bodyPr/>
          <a:lstStyle/>
          <a:p>
            <a:r>
              <a:rPr lang="en-AU"/>
              <a:t>Mis Penalty Reduction</a:t>
            </a:r>
          </a:p>
        </p:txBody>
      </p:sp>
      <p:sp>
        <p:nvSpPr>
          <p:cNvPr id="422915" name="Rectangle 3"/>
          <p:cNvSpPr>
            <a:spLocks noGrp="1" noChangeArrowheads="1"/>
          </p:cNvSpPr>
          <p:nvPr>
            <p:ph type="body" idx="1"/>
          </p:nvPr>
        </p:nvSpPr>
        <p:spPr/>
        <p:txBody>
          <a:bodyPr/>
          <a:lstStyle/>
          <a:p>
            <a:r>
              <a:rPr lang="en-AU"/>
              <a:t>Return requested word first</a:t>
            </a:r>
          </a:p>
          <a:p>
            <a:pPr lvl="1"/>
            <a:r>
              <a:rPr lang="en-AU"/>
              <a:t>Then back-fill rest of block</a:t>
            </a:r>
          </a:p>
          <a:p>
            <a:r>
              <a:rPr lang="en-AU"/>
              <a:t>Non-blocking miss processing</a:t>
            </a:r>
          </a:p>
          <a:p>
            <a:pPr lvl="1"/>
            <a:r>
              <a:rPr lang="en-AU"/>
              <a:t>Hit under miss: allow hits to proceed</a:t>
            </a:r>
          </a:p>
          <a:p>
            <a:pPr lvl="1"/>
            <a:r>
              <a:rPr lang="en-AU"/>
              <a:t>Mis under miss: allow multiple outstanding misses</a:t>
            </a:r>
          </a:p>
          <a:p>
            <a:r>
              <a:rPr lang="en-AU"/>
              <a:t>Hardware prefetch: instructions and data</a:t>
            </a:r>
          </a:p>
          <a:p>
            <a:r>
              <a:rPr lang="en-AU"/>
              <a:t>Opteron X4: bank interleaved L1 D-cache</a:t>
            </a:r>
          </a:p>
          <a:p>
            <a:pPr lvl="1"/>
            <a:r>
              <a:rPr lang="en-AU"/>
              <a:t>Two concurrent accesses per cycle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t>Chapter 5 — Large and Fast: Exploiting Memory Hierarchy — </a:t>
            </a:r>
            <a:fld id="{6064B70B-F7FD-45CB-9868-2B3FBCA456B0}" type="slidenum">
              <a:rPr lang="en-AU"/>
              <a:pPr/>
              <a:t>52</a:t>
            </a:fld>
            <a:endParaRPr lang="en-AU"/>
          </a:p>
        </p:txBody>
      </p:sp>
      <p:sp>
        <p:nvSpPr>
          <p:cNvPr id="326661" name="Rectangle 5"/>
          <p:cNvSpPr>
            <a:spLocks noGrp="1" noChangeArrowheads="1"/>
          </p:cNvSpPr>
          <p:nvPr>
            <p:ph type="title"/>
          </p:nvPr>
        </p:nvSpPr>
        <p:spPr/>
        <p:txBody>
          <a:bodyPr/>
          <a:lstStyle/>
          <a:p>
            <a:r>
              <a:rPr lang="en-US"/>
              <a:t>Virtual Memory</a:t>
            </a:r>
            <a:endParaRPr lang="en-AU"/>
          </a:p>
        </p:txBody>
      </p:sp>
      <p:sp>
        <p:nvSpPr>
          <p:cNvPr id="326662" name="Rectangle 6"/>
          <p:cNvSpPr>
            <a:spLocks noGrp="1" noChangeArrowheads="1"/>
          </p:cNvSpPr>
          <p:nvPr>
            <p:ph type="body" idx="1"/>
          </p:nvPr>
        </p:nvSpPr>
        <p:spPr/>
        <p:txBody>
          <a:bodyPr/>
          <a:lstStyle/>
          <a:p>
            <a:pPr>
              <a:lnSpc>
                <a:spcPct val="80000"/>
              </a:lnSpc>
            </a:pPr>
            <a:r>
              <a:rPr lang="en-US"/>
              <a:t>Use main memory as a “cache” for secondary (disk) storage</a:t>
            </a:r>
          </a:p>
          <a:p>
            <a:pPr lvl="1">
              <a:lnSpc>
                <a:spcPct val="80000"/>
              </a:lnSpc>
            </a:pPr>
            <a:r>
              <a:rPr lang="en-US"/>
              <a:t>Managed jointly by CPU hardware and the operating system (OS)</a:t>
            </a:r>
          </a:p>
          <a:p>
            <a:pPr>
              <a:lnSpc>
                <a:spcPct val="80000"/>
              </a:lnSpc>
            </a:pPr>
            <a:r>
              <a:rPr lang="en-US"/>
              <a:t>Programs share main memory</a:t>
            </a:r>
          </a:p>
          <a:p>
            <a:pPr lvl="1">
              <a:lnSpc>
                <a:spcPct val="80000"/>
              </a:lnSpc>
            </a:pPr>
            <a:r>
              <a:rPr lang="en-US"/>
              <a:t>Each gets a private virtual address space holding its frequently used code and data</a:t>
            </a:r>
          </a:p>
          <a:p>
            <a:pPr lvl="1">
              <a:lnSpc>
                <a:spcPct val="80000"/>
              </a:lnSpc>
            </a:pPr>
            <a:r>
              <a:rPr lang="en-US"/>
              <a:t>Protected from other programs</a:t>
            </a:r>
          </a:p>
          <a:p>
            <a:pPr>
              <a:lnSpc>
                <a:spcPct val="80000"/>
              </a:lnSpc>
            </a:pPr>
            <a:r>
              <a:rPr lang="en-US"/>
              <a:t>CPU and OS translate virtual addresses to physical addresses</a:t>
            </a:r>
          </a:p>
          <a:p>
            <a:pPr lvl="1">
              <a:lnSpc>
                <a:spcPct val="80000"/>
              </a:lnSpc>
            </a:pPr>
            <a:r>
              <a:rPr lang="en-US"/>
              <a:t>VM “block” is called a page</a:t>
            </a:r>
          </a:p>
          <a:p>
            <a:pPr lvl="1">
              <a:lnSpc>
                <a:spcPct val="80000"/>
              </a:lnSpc>
            </a:pPr>
            <a:r>
              <a:rPr lang="en-US"/>
              <a:t>VM translation “miss” is called a page fault</a:t>
            </a:r>
            <a:endParaRPr lang="en-AU"/>
          </a:p>
        </p:txBody>
      </p:sp>
      <p:sp>
        <p:nvSpPr>
          <p:cNvPr id="326660" name="Text Box 4"/>
          <p:cNvSpPr txBox="1">
            <a:spLocks noChangeArrowheads="1"/>
          </p:cNvSpPr>
          <p:nvPr/>
        </p:nvSpPr>
        <p:spPr bwMode="auto">
          <a:xfrm rot="5400000">
            <a:off x="7846219" y="931069"/>
            <a:ext cx="22288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§5.4 Virtual Memory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AU"/>
              <a:t>Chapter 5 — Large and Fast: Exploiting Memory Hierarchy — </a:t>
            </a:r>
            <a:fld id="{ACE2E67A-53E2-4A2D-9C68-8ED09BB91946}" type="slidenum">
              <a:rPr lang="en-AU"/>
              <a:pPr/>
              <a:t>53</a:t>
            </a:fld>
            <a:endParaRPr lang="en-AU"/>
          </a:p>
        </p:txBody>
      </p:sp>
      <p:sp>
        <p:nvSpPr>
          <p:cNvPr id="328710" name="Rectangle 6"/>
          <p:cNvSpPr>
            <a:spLocks noGrp="1" noChangeArrowheads="1"/>
          </p:cNvSpPr>
          <p:nvPr>
            <p:ph type="title"/>
          </p:nvPr>
        </p:nvSpPr>
        <p:spPr/>
        <p:txBody>
          <a:bodyPr/>
          <a:lstStyle/>
          <a:p>
            <a:r>
              <a:rPr lang="en-US"/>
              <a:t>Address Translation</a:t>
            </a:r>
            <a:endParaRPr lang="en-AU"/>
          </a:p>
        </p:txBody>
      </p:sp>
      <p:sp>
        <p:nvSpPr>
          <p:cNvPr id="328711" name="Rectangle 7"/>
          <p:cNvSpPr>
            <a:spLocks noGrp="1" noChangeArrowheads="1"/>
          </p:cNvSpPr>
          <p:nvPr>
            <p:ph type="body" idx="1"/>
          </p:nvPr>
        </p:nvSpPr>
        <p:spPr/>
        <p:txBody>
          <a:bodyPr/>
          <a:lstStyle/>
          <a:p>
            <a:r>
              <a:rPr lang="en-US"/>
              <a:t>Fixed-size pages (e.g., 4K)</a:t>
            </a:r>
            <a:endParaRPr lang="en-AU"/>
          </a:p>
        </p:txBody>
      </p:sp>
      <p:pic>
        <p:nvPicPr>
          <p:cNvPr id="328712" name="Picture 8" descr="f05-20-P374493"/>
          <p:cNvPicPr>
            <a:picLocks noChangeAspect="1" noChangeArrowheads="1"/>
          </p:cNvPicPr>
          <p:nvPr/>
        </p:nvPicPr>
        <p:blipFill>
          <a:blip r:embed="rId3"/>
          <a:srcRect/>
          <a:stretch>
            <a:fillRect/>
          </a:stretch>
        </p:blipFill>
        <p:spPr bwMode="auto">
          <a:xfrm>
            <a:off x="4572000" y="1993900"/>
            <a:ext cx="4318000" cy="3090863"/>
          </a:xfrm>
          <a:prstGeom prst="rect">
            <a:avLst/>
          </a:prstGeom>
          <a:noFill/>
        </p:spPr>
      </p:pic>
      <p:pic>
        <p:nvPicPr>
          <p:cNvPr id="328713" name="Picture 9" descr="f05-19-P374493"/>
          <p:cNvPicPr>
            <a:picLocks noChangeAspect="1" noChangeArrowheads="1"/>
          </p:cNvPicPr>
          <p:nvPr/>
        </p:nvPicPr>
        <p:blipFill>
          <a:blip r:embed="rId4"/>
          <a:srcRect/>
          <a:stretch>
            <a:fillRect/>
          </a:stretch>
        </p:blipFill>
        <p:spPr bwMode="auto">
          <a:xfrm>
            <a:off x="684213" y="2282825"/>
            <a:ext cx="3448050" cy="2347913"/>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401D02CC-A518-481C-9272-856AC1E51E41}" type="slidenum">
              <a:rPr lang="en-AU"/>
              <a:pPr/>
              <a:t>54</a:t>
            </a:fld>
            <a:endParaRPr lang="en-AU"/>
          </a:p>
        </p:txBody>
      </p:sp>
      <p:sp>
        <p:nvSpPr>
          <p:cNvPr id="330756" name="Rectangle 4"/>
          <p:cNvSpPr>
            <a:spLocks noGrp="1" noChangeArrowheads="1"/>
          </p:cNvSpPr>
          <p:nvPr>
            <p:ph type="title"/>
          </p:nvPr>
        </p:nvSpPr>
        <p:spPr/>
        <p:txBody>
          <a:bodyPr/>
          <a:lstStyle/>
          <a:p>
            <a:r>
              <a:rPr lang="en-US"/>
              <a:t>Page Fault Penalty</a:t>
            </a:r>
            <a:endParaRPr lang="en-AU"/>
          </a:p>
        </p:txBody>
      </p:sp>
      <p:sp>
        <p:nvSpPr>
          <p:cNvPr id="330757" name="Rectangle 5"/>
          <p:cNvSpPr>
            <a:spLocks noGrp="1" noChangeArrowheads="1"/>
          </p:cNvSpPr>
          <p:nvPr>
            <p:ph type="body" idx="1"/>
          </p:nvPr>
        </p:nvSpPr>
        <p:spPr/>
        <p:txBody>
          <a:bodyPr/>
          <a:lstStyle/>
          <a:p>
            <a:r>
              <a:rPr lang="en-US"/>
              <a:t>On page fault, the page must be fetched from disk</a:t>
            </a:r>
          </a:p>
          <a:p>
            <a:pPr lvl="1"/>
            <a:r>
              <a:rPr lang="en-US"/>
              <a:t>Takes millions of clock cycles</a:t>
            </a:r>
          </a:p>
          <a:p>
            <a:pPr lvl="1"/>
            <a:r>
              <a:rPr lang="en-US"/>
              <a:t>Handled by OS code</a:t>
            </a:r>
          </a:p>
          <a:p>
            <a:r>
              <a:rPr lang="en-US"/>
              <a:t>Try to minimize page fault rate</a:t>
            </a:r>
          </a:p>
          <a:p>
            <a:pPr lvl="1"/>
            <a:r>
              <a:rPr lang="en-US"/>
              <a:t>Fully associative placement</a:t>
            </a:r>
          </a:p>
          <a:p>
            <a:pPr lvl="1"/>
            <a:r>
              <a:rPr lang="en-US"/>
              <a:t>Smart replacement algorithms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85E155BA-7EC2-49B6-AE5A-9D68266D11DC}" type="slidenum">
              <a:rPr lang="en-AU"/>
              <a:pPr/>
              <a:t>55</a:t>
            </a:fld>
            <a:endParaRPr lang="en-AU"/>
          </a:p>
        </p:txBody>
      </p:sp>
      <p:sp>
        <p:nvSpPr>
          <p:cNvPr id="332808" name="Rectangle 8"/>
          <p:cNvSpPr>
            <a:spLocks noGrp="1" noChangeArrowheads="1"/>
          </p:cNvSpPr>
          <p:nvPr>
            <p:ph type="title"/>
          </p:nvPr>
        </p:nvSpPr>
        <p:spPr/>
        <p:txBody>
          <a:bodyPr/>
          <a:lstStyle/>
          <a:p>
            <a:r>
              <a:rPr lang="en-US"/>
              <a:t>Page Tables</a:t>
            </a:r>
            <a:endParaRPr lang="en-AU"/>
          </a:p>
        </p:txBody>
      </p:sp>
      <p:sp>
        <p:nvSpPr>
          <p:cNvPr id="332809" name="Rectangle 9"/>
          <p:cNvSpPr>
            <a:spLocks noGrp="1" noChangeArrowheads="1"/>
          </p:cNvSpPr>
          <p:nvPr>
            <p:ph type="body" idx="1"/>
          </p:nvPr>
        </p:nvSpPr>
        <p:spPr/>
        <p:txBody>
          <a:bodyPr/>
          <a:lstStyle/>
          <a:p>
            <a:pPr>
              <a:lnSpc>
                <a:spcPct val="90000"/>
              </a:lnSpc>
            </a:pPr>
            <a:r>
              <a:rPr lang="en-US"/>
              <a:t>Stores placement information</a:t>
            </a:r>
          </a:p>
          <a:p>
            <a:pPr lvl="1">
              <a:lnSpc>
                <a:spcPct val="90000"/>
              </a:lnSpc>
            </a:pPr>
            <a:r>
              <a:rPr lang="en-US"/>
              <a:t>Array of page table entries, indexed by virtual page number</a:t>
            </a:r>
          </a:p>
          <a:p>
            <a:pPr lvl="1">
              <a:lnSpc>
                <a:spcPct val="90000"/>
              </a:lnSpc>
            </a:pPr>
            <a:r>
              <a:rPr lang="en-US"/>
              <a:t>Page table register in CPU points to page table in physical memory</a:t>
            </a:r>
          </a:p>
          <a:p>
            <a:pPr>
              <a:lnSpc>
                <a:spcPct val="90000"/>
              </a:lnSpc>
            </a:pPr>
            <a:r>
              <a:rPr lang="en-US"/>
              <a:t>If page is present in memory</a:t>
            </a:r>
          </a:p>
          <a:p>
            <a:pPr lvl="1">
              <a:lnSpc>
                <a:spcPct val="90000"/>
              </a:lnSpc>
            </a:pPr>
            <a:r>
              <a:rPr lang="en-US"/>
              <a:t>PTE stores the physical page number</a:t>
            </a:r>
          </a:p>
          <a:p>
            <a:pPr lvl="1">
              <a:lnSpc>
                <a:spcPct val="90000"/>
              </a:lnSpc>
            </a:pPr>
            <a:r>
              <a:rPr lang="en-US"/>
              <a:t>Plus other status bits (referenced, dirty, …)</a:t>
            </a:r>
          </a:p>
          <a:p>
            <a:pPr>
              <a:lnSpc>
                <a:spcPct val="90000"/>
              </a:lnSpc>
            </a:pPr>
            <a:r>
              <a:rPr lang="en-US"/>
              <a:t>If page is not present</a:t>
            </a:r>
          </a:p>
          <a:p>
            <a:pPr lvl="1">
              <a:lnSpc>
                <a:spcPct val="90000"/>
              </a:lnSpc>
            </a:pPr>
            <a:r>
              <a:rPr lang="en-US"/>
              <a:t>PTE can refer to location in swap space on disk</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t>Chapter 5 — Large and Fast: Exploiting Memory Hierarchy — </a:t>
            </a:r>
            <a:fld id="{AFB46CC2-4766-4FD1-B252-1420FC76755F}" type="slidenum">
              <a:rPr lang="en-AU"/>
              <a:pPr/>
              <a:t>56</a:t>
            </a:fld>
            <a:endParaRPr lang="en-AU"/>
          </a:p>
        </p:txBody>
      </p:sp>
      <p:sp>
        <p:nvSpPr>
          <p:cNvPr id="336898" name="Rectangle 2"/>
          <p:cNvSpPr>
            <a:spLocks noGrp="1" noChangeArrowheads="1"/>
          </p:cNvSpPr>
          <p:nvPr>
            <p:ph type="title"/>
          </p:nvPr>
        </p:nvSpPr>
        <p:spPr/>
        <p:txBody>
          <a:bodyPr/>
          <a:lstStyle/>
          <a:p>
            <a:r>
              <a:rPr lang="en-US" sz="4000"/>
              <a:t>Translation Using a Page Table</a:t>
            </a:r>
            <a:endParaRPr lang="en-AU" sz="4000"/>
          </a:p>
        </p:txBody>
      </p:sp>
      <p:pic>
        <p:nvPicPr>
          <p:cNvPr id="336900" name="Picture 4" descr="f05-21-P374493"/>
          <p:cNvPicPr>
            <a:picLocks noChangeAspect="1" noChangeArrowheads="1"/>
          </p:cNvPicPr>
          <p:nvPr/>
        </p:nvPicPr>
        <p:blipFill>
          <a:blip r:embed="rId3"/>
          <a:srcRect/>
          <a:stretch>
            <a:fillRect/>
          </a:stretch>
        </p:blipFill>
        <p:spPr bwMode="auto">
          <a:xfrm>
            <a:off x="1619250" y="1412875"/>
            <a:ext cx="5513388" cy="4757738"/>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t>Chapter 5 — Large and Fast: Exploiting Memory Hierarchy — </a:t>
            </a:r>
            <a:fld id="{4A3D2C82-3B72-4F02-8F9A-7175D0BC1BFE}" type="slidenum">
              <a:rPr lang="en-AU"/>
              <a:pPr/>
              <a:t>57</a:t>
            </a:fld>
            <a:endParaRPr lang="en-AU"/>
          </a:p>
        </p:txBody>
      </p:sp>
      <p:sp>
        <p:nvSpPr>
          <p:cNvPr id="334850" name="Rectangle 2"/>
          <p:cNvSpPr>
            <a:spLocks noGrp="1" noChangeArrowheads="1"/>
          </p:cNvSpPr>
          <p:nvPr>
            <p:ph type="title"/>
          </p:nvPr>
        </p:nvSpPr>
        <p:spPr/>
        <p:txBody>
          <a:bodyPr/>
          <a:lstStyle/>
          <a:p>
            <a:r>
              <a:rPr lang="en-US"/>
              <a:t>Mapping Pages to Storage</a:t>
            </a:r>
            <a:endParaRPr lang="en-AU"/>
          </a:p>
        </p:txBody>
      </p:sp>
      <p:pic>
        <p:nvPicPr>
          <p:cNvPr id="334852" name="Picture 4" descr="f05-22-P374493"/>
          <p:cNvPicPr>
            <a:picLocks noChangeAspect="1" noChangeArrowheads="1"/>
          </p:cNvPicPr>
          <p:nvPr/>
        </p:nvPicPr>
        <p:blipFill>
          <a:blip r:embed="rId3"/>
          <a:srcRect/>
          <a:stretch>
            <a:fillRect/>
          </a:stretch>
        </p:blipFill>
        <p:spPr bwMode="auto">
          <a:xfrm>
            <a:off x="1692275" y="1557338"/>
            <a:ext cx="5334000" cy="40894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5BD5F908-569E-4838-9AC9-E16DCF4E3D7A}" type="slidenum">
              <a:rPr lang="en-AU"/>
              <a:pPr/>
              <a:t>58</a:t>
            </a:fld>
            <a:endParaRPr lang="en-AU"/>
          </a:p>
        </p:txBody>
      </p:sp>
      <p:sp>
        <p:nvSpPr>
          <p:cNvPr id="338948" name="Rectangle 4"/>
          <p:cNvSpPr>
            <a:spLocks noGrp="1" noChangeArrowheads="1"/>
          </p:cNvSpPr>
          <p:nvPr>
            <p:ph type="title"/>
          </p:nvPr>
        </p:nvSpPr>
        <p:spPr/>
        <p:txBody>
          <a:bodyPr/>
          <a:lstStyle/>
          <a:p>
            <a:r>
              <a:rPr lang="en-US"/>
              <a:t>Replacement and Writes</a:t>
            </a:r>
            <a:endParaRPr lang="en-AU"/>
          </a:p>
        </p:txBody>
      </p:sp>
      <p:sp>
        <p:nvSpPr>
          <p:cNvPr id="338949" name="Rectangle 5"/>
          <p:cNvSpPr>
            <a:spLocks noGrp="1" noChangeArrowheads="1"/>
          </p:cNvSpPr>
          <p:nvPr>
            <p:ph type="body" idx="1"/>
          </p:nvPr>
        </p:nvSpPr>
        <p:spPr/>
        <p:txBody>
          <a:bodyPr/>
          <a:lstStyle/>
          <a:p>
            <a:pPr>
              <a:lnSpc>
                <a:spcPct val="80000"/>
              </a:lnSpc>
            </a:pPr>
            <a:r>
              <a:rPr lang="en-US"/>
              <a:t>To reduce page fault rate, prefer least-recently used (LRU) replacement</a:t>
            </a:r>
          </a:p>
          <a:p>
            <a:pPr lvl="1">
              <a:lnSpc>
                <a:spcPct val="80000"/>
              </a:lnSpc>
            </a:pPr>
            <a:r>
              <a:rPr lang="en-US"/>
              <a:t>Reference bit (aka use bit) in PTE set to 1 on access to page</a:t>
            </a:r>
          </a:p>
          <a:p>
            <a:pPr lvl="1">
              <a:lnSpc>
                <a:spcPct val="80000"/>
              </a:lnSpc>
            </a:pPr>
            <a:r>
              <a:rPr lang="en-US"/>
              <a:t>Periodically cleared to 0 by OS</a:t>
            </a:r>
          </a:p>
          <a:p>
            <a:pPr lvl="1">
              <a:lnSpc>
                <a:spcPct val="80000"/>
              </a:lnSpc>
            </a:pPr>
            <a:r>
              <a:rPr lang="en-US"/>
              <a:t>A page with reference bit = 0 has not been used recently</a:t>
            </a:r>
          </a:p>
          <a:p>
            <a:pPr>
              <a:lnSpc>
                <a:spcPct val="80000"/>
              </a:lnSpc>
            </a:pPr>
            <a:r>
              <a:rPr lang="en-US"/>
              <a:t>Disk writes take millions of cycles</a:t>
            </a:r>
          </a:p>
          <a:p>
            <a:pPr lvl="1">
              <a:lnSpc>
                <a:spcPct val="80000"/>
              </a:lnSpc>
            </a:pPr>
            <a:r>
              <a:rPr lang="en-US"/>
              <a:t>Block at once, not individual locations</a:t>
            </a:r>
          </a:p>
          <a:p>
            <a:pPr lvl="1">
              <a:lnSpc>
                <a:spcPct val="80000"/>
              </a:lnSpc>
            </a:pPr>
            <a:r>
              <a:rPr lang="en-US"/>
              <a:t>Write through is impractical</a:t>
            </a:r>
          </a:p>
          <a:p>
            <a:pPr lvl="1">
              <a:lnSpc>
                <a:spcPct val="80000"/>
              </a:lnSpc>
            </a:pPr>
            <a:r>
              <a:rPr lang="en-US"/>
              <a:t>Use write-back</a:t>
            </a:r>
          </a:p>
          <a:p>
            <a:pPr lvl="1">
              <a:lnSpc>
                <a:spcPct val="80000"/>
              </a:lnSpc>
            </a:pPr>
            <a:r>
              <a:rPr lang="en-US"/>
              <a:t>Dirty bit in PTE set when page is written</a:t>
            </a:r>
            <a:endParaRPr lang="en-AU"/>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5B904C5E-4564-4163-8133-B98FA9705925}" type="slidenum">
              <a:rPr lang="en-AU"/>
              <a:pPr/>
              <a:t>59</a:t>
            </a:fld>
            <a:endParaRPr lang="en-AU"/>
          </a:p>
        </p:txBody>
      </p:sp>
      <p:sp>
        <p:nvSpPr>
          <p:cNvPr id="340996" name="Rectangle 4"/>
          <p:cNvSpPr>
            <a:spLocks noGrp="1" noChangeArrowheads="1"/>
          </p:cNvSpPr>
          <p:nvPr>
            <p:ph type="title"/>
          </p:nvPr>
        </p:nvSpPr>
        <p:spPr/>
        <p:txBody>
          <a:bodyPr/>
          <a:lstStyle/>
          <a:p>
            <a:r>
              <a:rPr lang="en-US"/>
              <a:t>Fast Translation Using a TLB</a:t>
            </a:r>
            <a:endParaRPr lang="en-AU"/>
          </a:p>
        </p:txBody>
      </p:sp>
      <p:sp>
        <p:nvSpPr>
          <p:cNvPr id="340997" name="Rectangle 5"/>
          <p:cNvSpPr>
            <a:spLocks noGrp="1" noChangeArrowheads="1"/>
          </p:cNvSpPr>
          <p:nvPr>
            <p:ph type="body" idx="1"/>
          </p:nvPr>
        </p:nvSpPr>
        <p:spPr/>
        <p:txBody>
          <a:bodyPr/>
          <a:lstStyle/>
          <a:p>
            <a:r>
              <a:rPr lang="en-US" sz="2800"/>
              <a:t>Address translation would appear to require extra memory references</a:t>
            </a:r>
          </a:p>
          <a:p>
            <a:pPr lvl="1"/>
            <a:r>
              <a:rPr lang="en-US" sz="2400"/>
              <a:t>One to access the PTE</a:t>
            </a:r>
          </a:p>
          <a:p>
            <a:pPr lvl="1"/>
            <a:r>
              <a:rPr lang="en-US" sz="2400"/>
              <a:t>Then the actual memory access</a:t>
            </a:r>
          </a:p>
          <a:p>
            <a:r>
              <a:rPr lang="en-US" sz="2800"/>
              <a:t>But access to page tables has good locality</a:t>
            </a:r>
          </a:p>
          <a:p>
            <a:pPr lvl="1"/>
            <a:r>
              <a:rPr lang="en-US" sz="2400"/>
              <a:t>So use a fast cache of PTEs within the CPU</a:t>
            </a:r>
          </a:p>
          <a:p>
            <a:pPr lvl="1"/>
            <a:r>
              <a:rPr lang="en-US" sz="2400"/>
              <a:t>Called a Translation Look-aside Buffer (TLB)</a:t>
            </a:r>
          </a:p>
          <a:p>
            <a:pPr lvl="1"/>
            <a:r>
              <a:rPr lang="en-US" sz="2400"/>
              <a:t>Typical: 16–512 PTEs, 0.5–1 cycle for hit, 10–100 cycles for miss, 0.01%–1% miss rate</a:t>
            </a:r>
          </a:p>
          <a:p>
            <a:pPr lvl="1"/>
            <a:r>
              <a:rPr lang="en-US" sz="2400"/>
              <a:t>Misses could be handled by hardware or software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AU"/>
              <a:t>Chapter 5 — Large and Fast: Exploiting Memory Hierarchy — </a:t>
            </a:r>
            <a:fld id="{29C80C6D-AAE6-4A1D-AE01-FD478D77C3EA}" type="slidenum">
              <a:rPr lang="en-AU"/>
              <a:pPr/>
              <a:t>6</a:t>
            </a:fld>
            <a:endParaRPr lang="en-AU"/>
          </a:p>
        </p:txBody>
      </p:sp>
      <p:pic>
        <p:nvPicPr>
          <p:cNvPr id="248842" name="Picture 10" descr="f05-04-P374493"/>
          <p:cNvPicPr>
            <a:picLocks noChangeAspect="1" noChangeArrowheads="1"/>
          </p:cNvPicPr>
          <p:nvPr/>
        </p:nvPicPr>
        <p:blipFill>
          <a:blip r:embed="rId3"/>
          <a:srcRect/>
          <a:stretch>
            <a:fillRect/>
          </a:stretch>
        </p:blipFill>
        <p:spPr bwMode="auto">
          <a:xfrm>
            <a:off x="920750" y="3429000"/>
            <a:ext cx="3743325" cy="2800350"/>
          </a:xfrm>
          <a:prstGeom prst="rect">
            <a:avLst/>
          </a:prstGeom>
          <a:noFill/>
        </p:spPr>
      </p:pic>
      <p:sp>
        <p:nvSpPr>
          <p:cNvPr id="248839" name="Rectangle 7"/>
          <p:cNvSpPr>
            <a:spLocks noGrp="1" noChangeArrowheads="1"/>
          </p:cNvSpPr>
          <p:nvPr>
            <p:ph type="title"/>
          </p:nvPr>
        </p:nvSpPr>
        <p:spPr/>
        <p:txBody>
          <a:bodyPr/>
          <a:lstStyle/>
          <a:p>
            <a:r>
              <a:rPr lang="en-US"/>
              <a:t>Cache Memory</a:t>
            </a:r>
            <a:endParaRPr lang="en-AU"/>
          </a:p>
        </p:txBody>
      </p:sp>
      <p:sp>
        <p:nvSpPr>
          <p:cNvPr id="248840" name="Rectangle 8"/>
          <p:cNvSpPr>
            <a:spLocks noGrp="1" noChangeArrowheads="1"/>
          </p:cNvSpPr>
          <p:nvPr>
            <p:ph type="body" idx="1"/>
          </p:nvPr>
        </p:nvSpPr>
        <p:spPr>
          <a:xfrm>
            <a:off x="684213" y="1125538"/>
            <a:ext cx="8270875" cy="2276475"/>
          </a:xfrm>
        </p:spPr>
        <p:txBody>
          <a:bodyPr/>
          <a:lstStyle/>
          <a:p>
            <a:r>
              <a:rPr lang="en-US"/>
              <a:t>Cache memory</a:t>
            </a:r>
          </a:p>
          <a:p>
            <a:pPr lvl="1"/>
            <a:r>
              <a:rPr lang="en-US"/>
              <a:t>The level of the memory hierarchy closest to the CPU</a:t>
            </a:r>
          </a:p>
          <a:p>
            <a:r>
              <a:rPr lang="en-US"/>
              <a:t>Given accesses X</a:t>
            </a:r>
            <a:r>
              <a:rPr lang="en-US" baseline="-25000"/>
              <a:t>1</a:t>
            </a:r>
            <a:r>
              <a:rPr lang="en-US"/>
              <a:t>, …, X</a:t>
            </a:r>
            <a:r>
              <a:rPr lang="en-US" baseline="-25000"/>
              <a:t>n–1</a:t>
            </a:r>
            <a:r>
              <a:rPr lang="en-US"/>
              <a:t>, X</a:t>
            </a:r>
            <a:r>
              <a:rPr lang="en-US" baseline="-25000"/>
              <a:t>n</a:t>
            </a:r>
            <a:endParaRPr lang="en-AU" baseline="-25000"/>
          </a:p>
        </p:txBody>
      </p:sp>
      <p:sp>
        <p:nvSpPr>
          <p:cNvPr id="248836" name="Text Box 4"/>
          <p:cNvSpPr txBox="1">
            <a:spLocks noChangeArrowheads="1"/>
          </p:cNvSpPr>
          <p:nvPr/>
        </p:nvSpPr>
        <p:spPr bwMode="auto">
          <a:xfrm rot="5400000">
            <a:off x="7503319" y="1273969"/>
            <a:ext cx="29146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§5.2 The Basics of Caches</a:t>
            </a:r>
          </a:p>
        </p:txBody>
      </p:sp>
      <p:sp>
        <p:nvSpPr>
          <p:cNvPr id="248838" name="Rectangle 6"/>
          <p:cNvSpPr>
            <a:spLocks noChangeArrowheads="1"/>
          </p:cNvSpPr>
          <p:nvPr/>
        </p:nvSpPr>
        <p:spPr bwMode="auto">
          <a:xfrm>
            <a:off x="5148263" y="3789363"/>
            <a:ext cx="3811587" cy="2303462"/>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lang="en-US" sz="2800"/>
              <a:t>How do we know if the data is present?</a:t>
            </a:r>
          </a:p>
          <a:p>
            <a:pPr marL="342900" indent="-342900" eaLnBrk="1" hangingPunct="1">
              <a:spcBef>
                <a:spcPct val="20000"/>
              </a:spcBef>
              <a:buClr>
                <a:schemeClr val="folHlink"/>
              </a:buClr>
              <a:buSzPct val="60000"/>
              <a:buFont typeface="Wingdings" pitchFamily="2" charset="2"/>
              <a:buChar char="n"/>
            </a:pPr>
            <a:r>
              <a:rPr lang="en-US" sz="2800"/>
              <a:t>Where do we look?</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t>Chapter 5 — Large and Fast: Exploiting Memory Hierarchy — </a:t>
            </a:r>
            <a:fld id="{5263285C-58E9-45C1-98AA-C314522D8384}" type="slidenum">
              <a:rPr lang="en-AU"/>
              <a:pPr/>
              <a:t>60</a:t>
            </a:fld>
            <a:endParaRPr lang="en-AU"/>
          </a:p>
        </p:txBody>
      </p:sp>
      <p:pic>
        <p:nvPicPr>
          <p:cNvPr id="343045" name="Picture 5" descr="f05-23-P374493"/>
          <p:cNvPicPr>
            <a:picLocks noChangeAspect="1" noChangeArrowheads="1"/>
          </p:cNvPicPr>
          <p:nvPr/>
        </p:nvPicPr>
        <p:blipFill>
          <a:blip r:embed="rId3"/>
          <a:srcRect/>
          <a:stretch>
            <a:fillRect/>
          </a:stretch>
        </p:blipFill>
        <p:spPr bwMode="auto">
          <a:xfrm>
            <a:off x="1476375" y="1268413"/>
            <a:ext cx="6535738" cy="4606925"/>
          </a:xfrm>
          <a:prstGeom prst="rect">
            <a:avLst/>
          </a:prstGeom>
          <a:noFill/>
        </p:spPr>
      </p:pic>
      <p:sp>
        <p:nvSpPr>
          <p:cNvPr id="343042" name="Rectangle 2"/>
          <p:cNvSpPr>
            <a:spLocks noGrp="1" noChangeArrowheads="1"/>
          </p:cNvSpPr>
          <p:nvPr>
            <p:ph type="title"/>
          </p:nvPr>
        </p:nvSpPr>
        <p:spPr/>
        <p:txBody>
          <a:bodyPr/>
          <a:lstStyle/>
          <a:p>
            <a:r>
              <a:rPr lang="en-US"/>
              <a:t>Fast Translation Using a TLB</a:t>
            </a:r>
            <a:endParaRPr lang="en-AU"/>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CDA21530-86B8-4DEC-844F-6E08B9DC6CC1}" type="slidenum">
              <a:rPr lang="en-AU"/>
              <a:pPr/>
              <a:t>61</a:t>
            </a:fld>
            <a:endParaRPr lang="en-AU"/>
          </a:p>
        </p:txBody>
      </p:sp>
      <p:sp>
        <p:nvSpPr>
          <p:cNvPr id="345092" name="Rectangle 4"/>
          <p:cNvSpPr>
            <a:spLocks noGrp="1" noChangeArrowheads="1"/>
          </p:cNvSpPr>
          <p:nvPr>
            <p:ph type="title"/>
          </p:nvPr>
        </p:nvSpPr>
        <p:spPr/>
        <p:txBody>
          <a:bodyPr/>
          <a:lstStyle/>
          <a:p>
            <a:r>
              <a:rPr lang="en-US"/>
              <a:t>TLB Misses</a:t>
            </a:r>
            <a:endParaRPr lang="en-AU"/>
          </a:p>
        </p:txBody>
      </p:sp>
      <p:sp>
        <p:nvSpPr>
          <p:cNvPr id="345093" name="Rectangle 5"/>
          <p:cNvSpPr>
            <a:spLocks noGrp="1" noChangeArrowheads="1"/>
          </p:cNvSpPr>
          <p:nvPr>
            <p:ph type="body" idx="1"/>
          </p:nvPr>
        </p:nvSpPr>
        <p:spPr/>
        <p:txBody>
          <a:bodyPr/>
          <a:lstStyle/>
          <a:p>
            <a:pPr>
              <a:lnSpc>
                <a:spcPct val="90000"/>
              </a:lnSpc>
            </a:pPr>
            <a:r>
              <a:rPr lang="en-US"/>
              <a:t>If page is in memory</a:t>
            </a:r>
          </a:p>
          <a:p>
            <a:pPr lvl="1">
              <a:lnSpc>
                <a:spcPct val="90000"/>
              </a:lnSpc>
            </a:pPr>
            <a:r>
              <a:rPr lang="en-US"/>
              <a:t>Load the PTE from memory and retry</a:t>
            </a:r>
          </a:p>
          <a:p>
            <a:pPr lvl="1">
              <a:lnSpc>
                <a:spcPct val="90000"/>
              </a:lnSpc>
            </a:pPr>
            <a:r>
              <a:rPr lang="en-US"/>
              <a:t>Could be handled in hardware</a:t>
            </a:r>
          </a:p>
          <a:p>
            <a:pPr lvl="2">
              <a:lnSpc>
                <a:spcPct val="90000"/>
              </a:lnSpc>
            </a:pPr>
            <a:r>
              <a:rPr lang="en-US"/>
              <a:t>Can get complex for more complicated page table structures</a:t>
            </a:r>
          </a:p>
          <a:p>
            <a:pPr lvl="1">
              <a:lnSpc>
                <a:spcPct val="90000"/>
              </a:lnSpc>
            </a:pPr>
            <a:r>
              <a:rPr lang="en-US"/>
              <a:t>Or in software</a:t>
            </a:r>
          </a:p>
          <a:p>
            <a:pPr lvl="2">
              <a:lnSpc>
                <a:spcPct val="90000"/>
              </a:lnSpc>
            </a:pPr>
            <a:r>
              <a:rPr lang="en-US"/>
              <a:t>Raise a special exception, with optimized handler</a:t>
            </a:r>
          </a:p>
          <a:p>
            <a:pPr>
              <a:lnSpc>
                <a:spcPct val="90000"/>
              </a:lnSpc>
            </a:pPr>
            <a:r>
              <a:rPr lang="en-US"/>
              <a:t>If page is not in memory (page fault)</a:t>
            </a:r>
          </a:p>
          <a:p>
            <a:pPr lvl="1">
              <a:lnSpc>
                <a:spcPct val="90000"/>
              </a:lnSpc>
            </a:pPr>
            <a:r>
              <a:rPr lang="en-US"/>
              <a:t>OS handles fetching the page and updating the page table</a:t>
            </a:r>
          </a:p>
          <a:p>
            <a:pPr lvl="1">
              <a:lnSpc>
                <a:spcPct val="90000"/>
              </a:lnSpc>
            </a:pPr>
            <a:r>
              <a:rPr lang="en-US"/>
              <a:t>Then restart the faulting instruction</a:t>
            </a:r>
            <a:endParaRPr lang="en-AU"/>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1C3AF0ED-F3CA-4BDB-8856-EA652A0F27B7}" type="slidenum">
              <a:rPr lang="en-AU"/>
              <a:pPr/>
              <a:t>62</a:t>
            </a:fld>
            <a:endParaRPr lang="en-AU"/>
          </a:p>
        </p:txBody>
      </p:sp>
      <p:sp>
        <p:nvSpPr>
          <p:cNvPr id="379906" name="Rectangle 2"/>
          <p:cNvSpPr>
            <a:spLocks noGrp="1" noChangeArrowheads="1"/>
          </p:cNvSpPr>
          <p:nvPr>
            <p:ph type="title"/>
          </p:nvPr>
        </p:nvSpPr>
        <p:spPr/>
        <p:txBody>
          <a:bodyPr/>
          <a:lstStyle/>
          <a:p>
            <a:r>
              <a:rPr lang="en-AU"/>
              <a:t>TLB Miss Handler</a:t>
            </a:r>
          </a:p>
        </p:txBody>
      </p:sp>
      <p:sp>
        <p:nvSpPr>
          <p:cNvPr id="379907" name="Rectangle 3"/>
          <p:cNvSpPr>
            <a:spLocks noGrp="1" noChangeArrowheads="1"/>
          </p:cNvSpPr>
          <p:nvPr>
            <p:ph type="body" idx="1"/>
          </p:nvPr>
        </p:nvSpPr>
        <p:spPr/>
        <p:txBody>
          <a:bodyPr/>
          <a:lstStyle/>
          <a:p>
            <a:r>
              <a:rPr lang="en-AU"/>
              <a:t>TLB miss indicates</a:t>
            </a:r>
          </a:p>
          <a:p>
            <a:pPr lvl="1"/>
            <a:r>
              <a:rPr lang="en-AU"/>
              <a:t>Page present, but PTE not in TLB</a:t>
            </a:r>
          </a:p>
          <a:p>
            <a:pPr lvl="1"/>
            <a:r>
              <a:rPr lang="en-AU"/>
              <a:t>Page not preset</a:t>
            </a:r>
          </a:p>
          <a:p>
            <a:r>
              <a:rPr lang="en-AU"/>
              <a:t>Must recognize TLB miss before destination register overwritten</a:t>
            </a:r>
          </a:p>
          <a:p>
            <a:pPr lvl="1"/>
            <a:r>
              <a:rPr lang="en-AU"/>
              <a:t>Raise exception</a:t>
            </a:r>
          </a:p>
          <a:p>
            <a:r>
              <a:rPr lang="en-AU"/>
              <a:t>Handler copies PTE from memory to TLB</a:t>
            </a:r>
          </a:p>
          <a:p>
            <a:pPr lvl="1"/>
            <a:r>
              <a:rPr lang="en-AU"/>
              <a:t>Then restarts instruction</a:t>
            </a:r>
          </a:p>
          <a:p>
            <a:pPr lvl="1"/>
            <a:r>
              <a:rPr lang="en-AU"/>
              <a:t>If page not present, page fault will occur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CF0F5DEC-8D88-4690-8D53-6E3FB9427ECD}" type="slidenum">
              <a:rPr lang="en-AU"/>
              <a:pPr/>
              <a:t>63</a:t>
            </a:fld>
            <a:endParaRPr lang="en-AU"/>
          </a:p>
        </p:txBody>
      </p:sp>
      <p:sp>
        <p:nvSpPr>
          <p:cNvPr id="381954" name="Rectangle 2"/>
          <p:cNvSpPr>
            <a:spLocks noGrp="1" noChangeArrowheads="1"/>
          </p:cNvSpPr>
          <p:nvPr>
            <p:ph type="title"/>
          </p:nvPr>
        </p:nvSpPr>
        <p:spPr/>
        <p:txBody>
          <a:bodyPr/>
          <a:lstStyle/>
          <a:p>
            <a:r>
              <a:rPr lang="en-AU"/>
              <a:t>Page Fault Handler</a:t>
            </a:r>
          </a:p>
        </p:txBody>
      </p:sp>
      <p:sp>
        <p:nvSpPr>
          <p:cNvPr id="381955" name="Rectangle 3"/>
          <p:cNvSpPr>
            <a:spLocks noGrp="1" noChangeArrowheads="1"/>
          </p:cNvSpPr>
          <p:nvPr>
            <p:ph type="body" idx="1"/>
          </p:nvPr>
        </p:nvSpPr>
        <p:spPr/>
        <p:txBody>
          <a:bodyPr/>
          <a:lstStyle/>
          <a:p>
            <a:r>
              <a:rPr lang="en-AU"/>
              <a:t>Use faulting virtual address to find PTE</a:t>
            </a:r>
          </a:p>
          <a:p>
            <a:r>
              <a:rPr lang="en-AU"/>
              <a:t>Locate page on disk</a:t>
            </a:r>
          </a:p>
          <a:p>
            <a:r>
              <a:rPr lang="en-AU"/>
              <a:t>Choose page to replace</a:t>
            </a:r>
          </a:p>
          <a:p>
            <a:pPr lvl="1"/>
            <a:r>
              <a:rPr lang="en-AU"/>
              <a:t>If dirty, write to disk first</a:t>
            </a:r>
          </a:p>
          <a:p>
            <a:r>
              <a:rPr lang="en-AU"/>
              <a:t>Read page into memory and update page table</a:t>
            </a:r>
          </a:p>
          <a:p>
            <a:r>
              <a:rPr lang="en-AU"/>
              <a:t>Make process runnable again</a:t>
            </a:r>
          </a:p>
          <a:p>
            <a:pPr lvl="1"/>
            <a:r>
              <a:rPr lang="en-AU"/>
              <a:t>Restart from faulting instruction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AU"/>
              <a:t>Chapter 5 — Large and Fast: Exploiting Memory Hierarchy — </a:t>
            </a:r>
            <a:fld id="{51A71A1E-F0B2-49BA-B75F-35CB99B83F61}" type="slidenum">
              <a:rPr lang="en-AU"/>
              <a:pPr/>
              <a:t>64</a:t>
            </a:fld>
            <a:endParaRPr lang="en-AU"/>
          </a:p>
        </p:txBody>
      </p:sp>
      <p:sp>
        <p:nvSpPr>
          <p:cNvPr id="347138" name="Rectangle 2"/>
          <p:cNvSpPr>
            <a:spLocks noGrp="1" noChangeArrowheads="1"/>
          </p:cNvSpPr>
          <p:nvPr>
            <p:ph type="title"/>
          </p:nvPr>
        </p:nvSpPr>
        <p:spPr/>
        <p:txBody>
          <a:bodyPr/>
          <a:lstStyle/>
          <a:p>
            <a:r>
              <a:rPr lang="en-US"/>
              <a:t>TLB and Cache Interaction</a:t>
            </a:r>
            <a:endParaRPr lang="en-AU"/>
          </a:p>
        </p:txBody>
      </p:sp>
      <p:sp>
        <p:nvSpPr>
          <p:cNvPr id="347139" name="Rectangle 3"/>
          <p:cNvSpPr>
            <a:spLocks noGrp="1" noChangeArrowheads="1"/>
          </p:cNvSpPr>
          <p:nvPr>
            <p:ph type="body" sz="half" idx="2"/>
          </p:nvPr>
        </p:nvSpPr>
        <p:spPr>
          <a:xfrm>
            <a:off x="5364163" y="1125538"/>
            <a:ext cx="3590925" cy="5111750"/>
          </a:xfrm>
        </p:spPr>
        <p:txBody>
          <a:bodyPr/>
          <a:lstStyle/>
          <a:p>
            <a:r>
              <a:rPr lang="en-US" sz="2400"/>
              <a:t>If cache tag uses physical address</a:t>
            </a:r>
          </a:p>
          <a:p>
            <a:pPr lvl="1"/>
            <a:r>
              <a:rPr lang="en-US" sz="2000"/>
              <a:t>Need to translate before cache lookup</a:t>
            </a:r>
          </a:p>
          <a:p>
            <a:r>
              <a:rPr lang="en-US" sz="2400"/>
              <a:t>Alternative: use virtual address tag</a:t>
            </a:r>
          </a:p>
          <a:p>
            <a:pPr lvl="1"/>
            <a:r>
              <a:rPr lang="en-US" sz="2000"/>
              <a:t>Complications due to aliasing</a:t>
            </a:r>
          </a:p>
          <a:p>
            <a:pPr lvl="2"/>
            <a:r>
              <a:rPr lang="en-US" sz="1800"/>
              <a:t>Different virtual addresses for shared physical address</a:t>
            </a:r>
            <a:endParaRPr lang="en-AU" sz="1800"/>
          </a:p>
        </p:txBody>
      </p:sp>
      <p:pic>
        <p:nvPicPr>
          <p:cNvPr id="347141" name="Picture 5" descr="f05-24-P374493"/>
          <p:cNvPicPr>
            <a:picLocks noChangeAspect="1" noChangeArrowheads="1"/>
          </p:cNvPicPr>
          <p:nvPr/>
        </p:nvPicPr>
        <p:blipFill>
          <a:blip r:embed="rId3"/>
          <a:srcRect/>
          <a:stretch>
            <a:fillRect/>
          </a:stretch>
        </p:blipFill>
        <p:spPr bwMode="auto">
          <a:xfrm>
            <a:off x="323850" y="1268413"/>
            <a:ext cx="4956175" cy="5084762"/>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0F2E519A-6031-45D9-9DA4-FE9357C615D2}" type="slidenum">
              <a:rPr lang="en-AU"/>
              <a:pPr/>
              <a:t>65</a:t>
            </a:fld>
            <a:endParaRPr lang="en-AU"/>
          </a:p>
        </p:txBody>
      </p:sp>
      <p:sp>
        <p:nvSpPr>
          <p:cNvPr id="480258" name="Text Box 2"/>
          <p:cNvSpPr txBox="1">
            <a:spLocks noChangeArrowheads="1"/>
          </p:cNvSpPr>
          <p:nvPr/>
        </p:nvSpPr>
        <p:spPr bwMode="auto">
          <a:xfrm>
            <a:off x="395288" y="5199063"/>
            <a:ext cx="8353425" cy="639762"/>
          </a:xfrm>
          <a:prstGeom prst="rect">
            <a:avLst/>
          </a:prstGeom>
          <a:noFill/>
          <a:ln w="9525">
            <a:noFill/>
            <a:miter lim="800000"/>
            <a:headEnd/>
            <a:tailEnd/>
          </a:ln>
          <a:effectLst/>
        </p:spPr>
        <p:txBody>
          <a:bodyPr>
            <a:spAutoFit/>
          </a:bodyPr>
          <a:lstStyle/>
          <a:p>
            <a:r>
              <a:rPr lang="en-US" sz="1200" b="1"/>
              <a:t>FIGURE 5.26 The possible combinations of events in the TLB, virtual memory system, and cache.</a:t>
            </a:r>
            <a:r>
              <a:rPr lang="en-US" sz="1200"/>
              <a:t> Three of these combinations are impossible, and one is possible (TLB hit, virtual memory hit, cache miss) but never detected. Copyright © 2009 Elsevier, Inc. All rights reserved.</a:t>
            </a:r>
          </a:p>
        </p:txBody>
      </p:sp>
      <p:pic>
        <p:nvPicPr>
          <p:cNvPr id="480260" name="Picture 4" descr="f05-26-P374493"/>
          <p:cNvPicPr>
            <a:picLocks noChangeAspect="1" noChangeArrowheads="1"/>
          </p:cNvPicPr>
          <p:nvPr/>
        </p:nvPicPr>
        <p:blipFill>
          <a:blip r:embed="rId3"/>
          <a:srcRect/>
          <a:stretch>
            <a:fillRect/>
          </a:stretch>
        </p:blipFill>
        <p:spPr bwMode="auto">
          <a:xfrm>
            <a:off x="760413" y="1616075"/>
            <a:ext cx="7627937" cy="2460625"/>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09C32E05-27C0-4254-968C-BD19BE8421ED}" type="slidenum">
              <a:rPr lang="en-AU"/>
              <a:pPr/>
              <a:t>66</a:t>
            </a:fld>
            <a:endParaRPr lang="en-AU"/>
          </a:p>
        </p:txBody>
      </p:sp>
      <p:sp>
        <p:nvSpPr>
          <p:cNvPr id="349188" name="Rectangle 4"/>
          <p:cNvSpPr>
            <a:spLocks noGrp="1" noChangeArrowheads="1"/>
          </p:cNvSpPr>
          <p:nvPr>
            <p:ph type="title"/>
          </p:nvPr>
        </p:nvSpPr>
        <p:spPr/>
        <p:txBody>
          <a:bodyPr/>
          <a:lstStyle/>
          <a:p>
            <a:r>
              <a:rPr lang="en-US"/>
              <a:t>Memory Protection</a:t>
            </a:r>
            <a:endParaRPr lang="en-AU"/>
          </a:p>
        </p:txBody>
      </p:sp>
      <p:sp>
        <p:nvSpPr>
          <p:cNvPr id="349189" name="Rectangle 5"/>
          <p:cNvSpPr>
            <a:spLocks noGrp="1" noChangeArrowheads="1"/>
          </p:cNvSpPr>
          <p:nvPr>
            <p:ph type="body" idx="1"/>
          </p:nvPr>
        </p:nvSpPr>
        <p:spPr/>
        <p:txBody>
          <a:bodyPr/>
          <a:lstStyle/>
          <a:p>
            <a:r>
              <a:rPr lang="en-US"/>
              <a:t>Different tasks can share parts of their virtual address spaces</a:t>
            </a:r>
          </a:p>
          <a:p>
            <a:pPr lvl="1"/>
            <a:r>
              <a:rPr lang="en-US"/>
              <a:t>But need to protect against errant access</a:t>
            </a:r>
          </a:p>
          <a:p>
            <a:pPr lvl="1"/>
            <a:r>
              <a:rPr lang="en-US"/>
              <a:t>Requires OS assistance</a:t>
            </a:r>
          </a:p>
          <a:p>
            <a:r>
              <a:rPr lang="en-US"/>
              <a:t>Hardware support for OS protection</a:t>
            </a:r>
          </a:p>
          <a:p>
            <a:pPr lvl="1"/>
            <a:r>
              <a:rPr lang="en-US"/>
              <a:t>Privileged supervisor mode (aka kernel mode)</a:t>
            </a:r>
          </a:p>
          <a:p>
            <a:pPr lvl="1"/>
            <a:r>
              <a:rPr lang="en-US"/>
              <a:t>Privileged instructions</a:t>
            </a:r>
          </a:p>
          <a:p>
            <a:pPr lvl="1"/>
            <a:r>
              <a:rPr lang="en-US"/>
              <a:t>Page tables and other state information only accessible in supervisor mode</a:t>
            </a:r>
          </a:p>
          <a:p>
            <a:pPr lvl="1"/>
            <a:r>
              <a:rPr lang="en-US"/>
              <a:t>System call exception (e.g., syscall in MIPS)</a:t>
            </a:r>
            <a:endParaRPr lang="en-AU"/>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AU"/>
              <a:t>Chapter 5 — Large and Fast: Exploiting Memory Hierarchy — </a:t>
            </a:r>
            <a:fld id="{FBCFFA22-0221-4A8C-BA5A-326A29A3F2D3}" type="slidenum">
              <a:rPr lang="en-AU"/>
              <a:pPr/>
              <a:t>67</a:t>
            </a:fld>
            <a:endParaRPr lang="en-AU"/>
          </a:p>
        </p:txBody>
      </p:sp>
      <p:sp>
        <p:nvSpPr>
          <p:cNvPr id="351237" name="Rectangle 5"/>
          <p:cNvSpPr>
            <a:spLocks noGrp="1" noChangeArrowheads="1"/>
          </p:cNvSpPr>
          <p:nvPr>
            <p:ph type="title"/>
          </p:nvPr>
        </p:nvSpPr>
        <p:spPr/>
        <p:txBody>
          <a:bodyPr/>
          <a:lstStyle/>
          <a:p>
            <a:r>
              <a:rPr lang="en-US"/>
              <a:t>The Memory Hierarchy</a:t>
            </a:r>
            <a:endParaRPr lang="en-AU"/>
          </a:p>
        </p:txBody>
      </p:sp>
      <p:sp>
        <p:nvSpPr>
          <p:cNvPr id="351238" name="Rectangle 6"/>
          <p:cNvSpPr>
            <a:spLocks noGrp="1" noChangeArrowheads="1"/>
          </p:cNvSpPr>
          <p:nvPr>
            <p:ph type="body" idx="1"/>
          </p:nvPr>
        </p:nvSpPr>
        <p:spPr>
          <a:xfrm>
            <a:off x="684213" y="1844675"/>
            <a:ext cx="8270875" cy="4392613"/>
          </a:xfrm>
        </p:spPr>
        <p:txBody>
          <a:bodyPr/>
          <a:lstStyle/>
          <a:p>
            <a:r>
              <a:rPr lang="en-US"/>
              <a:t>Common principles apply at all levels of the memory hierarchy</a:t>
            </a:r>
          </a:p>
          <a:p>
            <a:pPr lvl="1"/>
            <a:r>
              <a:rPr lang="en-US"/>
              <a:t>Based on notions of caching</a:t>
            </a:r>
          </a:p>
          <a:p>
            <a:r>
              <a:rPr lang="en-US"/>
              <a:t>At each level in the hierarchy</a:t>
            </a:r>
          </a:p>
          <a:p>
            <a:pPr lvl="1"/>
            <a:r>
              <a:rPr lang="en-US"/>
              <a:t>Block placement</a:t>
            </a:r>
          </a:p>
          <a:p>
            <a:pPr lvl="1"/>
            <a:r>
              <a:rPr lang="en-US"/>
              <a:t>Finding a block</a:t>
            </a:r>
          </a:p>
          <a:p>
            <a:pPr lvl="1"/>
            <a:r>
              <a:rPr lang="en-US"/>
              <a:t>Replacement on a miss</a:t>
            </a:r>
          </a:p>
          <a:p>
            <a:pPr lvl="1"/>
            <a:r>
              <a:rPr lang="en-US"/>
              <a:t>Write policy</a:t>
            </a:r>
            <a:endParaRPr lang="en-AU"/>
          </a:p>
        </p:txBody>
      </p:sp>
      <p:sp>
        <p:nvSpPr>
          <p:cNvPr id="351236" name="Text Box 4"/>
          <p:cNvSpPr txBox="1">
            <a:spLocks noChangeArrowheads="1"/>
          </p:cNvSpPr>
          <p:nvPr/>
        </p:nvSpPr>
        <p:spPr bwMode="auto">
          <a:xfrm rot="5400000">
            <a:off x="6220619" y="2556669"/>
            <a:ext cx="54800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§5.5 A Common Framework for Memory Hierarchies</a:t>
            </a:r>
          </a:p>
        </p:txBody>
      </p:sp>
      <p:sp>
        <p:nvSpPr>
          <p:cNvPr id="351239" name="Text Box 7"/>
          <p:cNvSpPr txBox="1">
            <a:spLocks noChangeArrowheads="1"/>
          </p:cNvSpPr>
          <p:nvPr/>
        </p:nvSpPr>
        <p:spPr bwMode="auto">
          <a:xfrm>
            <a:off x="684213" y="1258888"/>
            <a:ext cx="2825750" cy="457200"/>
          </a:xfrm>
          <a:prstGeom prst="rect">
            <a:avLst/>
          </a:prstGeom>
          <a:solidFill>
            <a:schemeClr val="accent1"/>
          </a:solidFill>
          <a:ln w="9525">
            <a:noFill/>
            <a:miter lim="800000"/>
            <a:headEnd/>
            <a:tailEnd/>
          </a:ln>
          <a:effectLst/>
        </p:spPr>
        <p:txBody>
          <a:bodyPr wrap="none">
            <a:spAutoFit/>
          </a:bodyPr>
          <a:lstStyle/>
          <a:p>
            <a:r>
              <a:rPr lang="en-US" sz="2400" b="1">
                <a:solidFill>
                  <a:schemeClr val="folHlink"/>
                </a:solidFill>
                <a:latin typeface="Arial Black" pitchFamily="34" charset="0"/>
              </a:rPr>
              <a:t>The BIG Picture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1B4941BA-D263-4CC4-B02D-A6DC8FCF429A}" type="slidenum">
              <a:rPr lang="en-AU"/>
              <a:pPr/>
              <a:t>68</a:t>
            </a:fld>
            <a:endParaRPr lang="en-AU"/>
          </a:p>
        </p:txBody>
      </p:sp>
      <p:sp>
        <p:nvSpPr>
          <p:cNvPr id="353284" name="Rectangle 4"/>
          <p:cNvSpPr>
            <a:spLocks noGrp="1" noChangeArrowheads="1"/>
          </p:cNvSpPr>
          <p:nvPr>
            <p:ph type="title"/>
          </p:nvPr>
        </p:nvSpPr>
        <p:spPr/>
        <p:txBody>
          <a:bodyPr/>
          <a:lstStyle/>
          <a:p>
            <a:r>
              <a:rPr lang="en-US"/>
              <a:t>Block Placement</a:t>
            </a:r>
            <a:endParaRPr lang="en-AU"/>
          </a:p>
        </p:txBody>
      </p:sp>
      <p:sp>
        <p:nvSpPr>
          <p:cNvPr id="353285" name="Rectangle 5"/>
          <p:cNvSpPr>
            <a:spLocks noGrp="1" noChangeArrowheads="1"/>
          </p:cNvSpPr>
          <p:nvPr>
            <p:ph type="body" idx="1"/>
          </p:nvPr>
        </p:nvSpPr>
        <p:spPr/>
        <p:txBody>
          <a:bodyPr/>
          <a:lstStyle/>
          <a:p>
            <a:r>
              <a:rPr lang="en-US"/>
              <a:t>Determined by associativity</a:t>
            </a:r>
          </a:p>
          <a:p>
            <a:pPr lvl="1"/>
            <a:r>
              <a:rPr lang="en-US"/>
              <a:t>Direct mapped (1-way associative)</a:t>
            </a:r>
          </a:p>
          <a:p>
            <a:pPr lvl="2"/>
            <a:r>
              <a:rPr lang="en-US"/>
              <a:t>One choice for placement</a:t>
            </a:r>
          </a:p>
          <a:p>
            <a:pPr lvl="1"/>
            <a:r>
              <a:rPr lang="en-US"/>
              <a:t>n-way set associative</a:t>
            </a:r>
          </a:p>
          <a:p>
            <a:pPr lvl="2"/>
            <a:r>
              <a:rPr lang="en-US"/>
              <a:t>n choices within a set</a:t>
            </a:r>
          </a:p>
          <a:p>
            <a:pPr lvl="1"/>
            <a:r>
              <a:rPr lang="en-US"/>
              <a:t>Fully associative</a:t>
            </a:r>
          </a:p>
          <a:p>
            <a:pPr lvl="2"/>
            <a:r>
              <a:rPr lang="en-US"/>
              <a:t>Any location</a:t>
            </a:r>
          </a:p>
          <a:p>
            <a:r>
              <a:rPr lang="en-US"/>
              <a:t>Higher associativity reduces miss rate</a:t>
            </a:r>
          </a:p>
          <a:p>
            <a:pPr lvl="1"/>
            <a:r>
              <a:rPr lang="en-US"/>
              <a:t>Increases complexity, cost, and access time</a:t>
            </a:r>
            <a:endParaRPr lang="en-AU"/>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r>
              <a:rPr lang="en-AU"/>
              <a:t>Chapter 5 — Large and Fast: Exploiting Memory Hierarchy — </a:t>
            </a:r>
            <a:fld id="{D2D02C5C-D521-4F18-A86E-CAC6453DBB71}" type="slidenum">
              <a:rPr lang="en-AU"/>
              <a:pPr/>
              <a:t>69</a:t>
            </a:fld>
            <a:endParaRPr lang="en-AU"/>
          </a:p>
        </p:txBody>
      </p:sp>
      <p:sp>
        <p:nvSpPr>
          <p:cNvPr id="355357" name="Rectangle 29"/>
          <p:cNvSpPr>
            <a:spLocks noGrp="1" noChangeArrowheads="1"/>
          </p:cNvSpPr>
          <p:nvPr>
            <p:ph type="title"/>
          </p:nvPr>
        </p:nvSpPr>
        <p:spPr/>
        <p:txBody>
          <a:bodyPr/>
          <a:lstStyle/>
          <a:p>
            <a:r>
              <a:rPr lang="en-US"/>
              <a:t>Finding a Block</a:t>
            </a:r>
            <a:endParaRPr lang="en-AU"/>
          </a:p>
        </p:txBody>
      </p:sp>
      <p:sp>
        <p:nvSpPr>
          <p:cNvPr id="355358" name="Rectangle 30"/>
          <p:cNvSpPr>
            <a:spLocks noGrp="1" noChangeArrowheads="1"/>
          </p:cNvSpPr>
          <p:nvPr>
            <p:ph type="body" idx="1"/>
          </p:nvPr>
        </p:nvSpPr>
        <p:spPr>
          <a:xfrm>
            <a:off x="684213" y="3856038"/>
            <a:ext cx="8270875" cy="2381250"/>
          </a:xfrm>
        </p:spPr>
        <p:txBody>
          <a:bodyPr/>
          <a:lstStyle/>
          <a:p>
            <a:pPr>
              <a:lnSpc>
                <a:spcPct val="90000"/>
              </a:lnSpc>
            </a:pPr>
            <a:r>
              <a:rPr lang="en-US" sz="2800"/>
              <a:t>Hardware caches</a:t>
            </a:r>
          </a:p>
          <a:p>
            <a:pPr lvl="1">
              <a:lnSpc>
                <a:spcPct val="90000"/>
              </a:lnSpc>
            </a:pPr>
            <a:r>
              <a:rPr lang="en-US" sz="2400"/>
              <a:t>Reduce comparisons to reduce cost</a:t>
            </a:r>
          </a:p>
          <a:p>
            <a:pPr>
              <a:lnSpc>
                <a:spcPct val="90000"/>
              </a:lnSpc>
            </a:pPr>
            <a:r>
              <a:rPr lang="en-US" sz="2800"/>
              <a:t>Virtual memory</a:t>
            </a:r>
          </a:p>
          <a:p>
            <a:pPr lvl="1">
              <a:lnSpc>
                <a:spcPct val="90000"/>
              </a:lnSpc>
            </a:pPr>
            <a:r>
              <a:rPr lang="en-US" sz="2400"/>
              <a:t>Full table lookup makes full associativity feasible</a:t>
            </a:r>
          </a:p>
          <a:p>
            <a:pPr lvl="1">
              <a:lnSpc>
                <a:spcPct val="90000"/>
              </a:lnSpc>
            </a:pPr>
            <a:r>
              <a:rPr lang="en-US" sz="2400"/>
              <a:t>Benefit in reduced miss rate</a:t>
            </a:r>
            <a:endParaRPr lang="en-AU" sz="2400"/>
          </a:p>
        </p:txBody>
      </p:sp>
      <p:graphicFrame>
        <p:nvGraphicFramePr>
          <p:cNvPr id="355332" name="Group 4"/>
          <p:cNvGraphicFramePr>
            <a:graphicFrameLocks noGrp="1"/>
          </p:cNvGraphicFramePr>
          <p:nvPr/>
        </p:nvGraphicFramePr>
        <p:xfrm>
          <a:off x="1187450" y="1397000"/>
          <a:ext cx="7561263" cy="2286000"/>
        </p:xfrm>
        <a:graphic>
          <a:graphicData uri="http://schemas.openxmlformats.org/drawingml/2006/table">
            <a:tbl>
              <a:tblPr/>
              <a:tblGrid>
                <a:gridCol w="2520950"/>
                <a:gridCol w="2851150"/>
                <a:gridCol w="2189163"/>
              </a:tblGrid>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Associativity</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Location method</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Tag comparisons</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Direct mapped</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Index</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n-way set associative</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Set index, then search entries within the set</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n</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Fully associative</a:t>
                      </a:r>
                      <a:endParaRPr kumimoji="0" lang="en-AU"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Search all entries</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#entries</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Full lookup table</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endParaRPr kumimoji="0" lang="en-AU"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AU"/>
              <a:t>Chapter 5 — Large and Fast: Exploiting Memory Hierarchy — </a:t>
            </a:r>
            <a:fld id="{9CF49317-349B-46FA-92D8-C3C2FE8A1E38}" type="slidenum">
              <a:rPr lang="en-AU"/>
              <a:pPr/>
              <a:t>7</a:t>
            </a:fld>
            <a:endParaRPr lang="en-AU"/>
          </a:p>
        </p:txBody>
      </p:sp>
      <p:pic>
        <p:nvPicPr>
          <p:cNvPr id="250889" name="Picture 9" descr="f05-05-P374493"/>
          <p:cNvPicPr>
            <a:picLocks noChangeAspect="1" noChangeArrowheads="1"/>
          </p:cNvPicPr>
          <p:nvPr/>
        </p:nvPicPr>
        <p:blipFill>
          <a:blip r:embed="rId3"/>
          <a:srcRect/>
          <a:stretch>
            <a:fillRect/>
          </a:stretch>
        </p:blipFill>
        <p:spPr bwMode="auto">
          <a:xfrm>
            <a:off x="900113" y="2922588"/>
            <a:ext cx="4692650" cy="3387725"/>
          </a:xfrm>
          <a:prstGeom prst="rect">
            <a:avLst/>
          </a:prstGeom>
          <a:noFill/>
        </p:spPr>
      </p:pic>
      <p:sp>
        <p:nvSpPr>
          <p:cNvPr id="250886" name="Rectangle 6"/>
          <p:cNvSpPr>
            <a:spLocks noGrp="1" noChangeArrowheads="1"/>
          </p:cNvSpPr>
          <p:nvPr>
            <p:ph type="title"/>
          </p:nvPr>
        </p:nvSpPr>
        <p:spPr/>
        <p:txBody>
          <a:bodyPr/>
          <a:lstStyle/>
          <a:p>
            <a:r>
              <a:rPr lang="en-US"/>
              <a:t>Direct Mapped Cache</a:t>
            </a:r>
            <a:endParaRPr lang="en-AU"/>
          </a:p>
        </p:txBody>
      </p:sp>
      <p:sp>
        <p:nvSpPr>
          <p:cNvPr id="250887" name="Rectangle 7"/>
          <p:cNvSpPr>
            <a:spLocks noGrp="1" noChangeArrowheads="1"/>
          </p:cNvSpPr>
          <p:nvPr>
            <p:ph type="body" idx="1"/>
          </p:nvPr>
        </p:nvSpPr>
        <p:spPr>
          <a:xfrm>
            <a:off x="684213" y="1125538"/>
            <a:ext cx="8270875" cy="1801812"/>
          </a:xfrm>
        </p:spPr>
        <p:txBody>
          <a:bodyPr/>
          <a:lstStyle/>
          <a:p>
            <a:r>
              <a:rPr lang="en-US"/>
              <a:t>Location determined by address</a:t>
            </a:r>
          </a:p>
          <a:p>
            <a:r>
              <a:rPr lang="en-US"/>
              <a:t>Direct mapped: only one choice</a:t>
            </a:r>
          </a:p>
          <a:p>
            <a:pPr lvl="1"/>
            <a:r>
              <a:rPr lang="en-US"/>
              <a:t>(Block address) modulo (#Blocks in cache)</a:t>
            </a:r>
            <a:endParaRPr lang="en-AU"/>
          </a:p>
        </p:txBody>
      </p:sp>
      <p:sp>
        <p:nvSpPr>
          <p:cNvPr id="250885" name="Rectangle 5"/>
          <p:cNvSpPr>
            <a:spLocks noChangeArrowheads="1"/>
          </p:cNvSpPr>
          <p:nvPr/>
        </p:nvSpPr>
        <p:spPr bwMode="auto">
          <a:xfrm>
            <a:off x="6084888" y="3789363"/>
            <a:ext cx="2803525" cy="2519362"/>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lang="en-US" sz="2800"/>
              <a:t>#Blocks is a power of 2</a:t>
            </a:r>
          </a:p>
          <a:p>
            <a:pPr marL="342900" indent="-342900" eaLnBrk="1" hangingPunct="1">
              <a:spcBef>
                <a:spcPct val="20000"/>
              </a:spcBef>
              <a:buClr>
                <a:schemeClr val="folHlink"/>
              </a:buClr>
              <a:buSzPct val="60000"/>
              <a:buFont typeface="Wingdings" pitchFamily="2" charset="2"/>
              <a:buChar char="n"/>
            </a:pPr>
            <a:r>
              <a:rPr lang="en-US" sz="2800"/>
              <a:t>Use low-order address bits</a:t>
            </a:r>
            <a:endParaRPr lang="en-AU" sz="28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CAFDF03B-D66E-449E-8489-60DB0DC5DED3}" type="slidenum">
              <a:rPr lang="en-AU"/>
              <a:pPr/>
              <a:t>70</a:t>
            </a:fld>
            <a:endParaRPr lang="en-AU"/>
          </a:p>
        </p:txBody>
      </p:sp>
      <p:pic>
        <p:nvPicPr>
          <p:cNvPr id="441348" name="Picture 4" descr="f05-08-P374493"/>
          <p:cNvPicPr>
            <a:picLocks noChangeAspect="1" noChangeArrowheads="1"/>
          </p:cNvPicPr>
          <p:nvPr/>
        </p:nvPicPr>
        <p:blipFill>
          <a:blip r:embed="rId3"/>
          <a:srcRect/>
          <a:stretch>
            <a:fillRect/>
          </a:stretch>
        </p:blipFill>
        <p:spPr bwMode="auto">
          <a:xfrm>
            <a:off x="971550" y="1231900"/>
            <a:ext cx="6624638" cy="3492500"/>
          </a:xfrm>
          <a:prstGeom prst="rect">
            <a:avLst/>
          </a:prstGeom>
          <a:noFill/>
        </p:spPr>
      </p:pic>
      <p:sp>
        <p:nvSpPr>
          <p:cNvPr id="441349" name="Text Box 5"/>
          <p:cNvSpPr txBox="1">
            <a:spLocks noChangeArrowheads="1"/>
          </p:cNvSpPr>
          <p:nvPr/>
        </p:nvSpPr>
        <p:spPr bwMode="auto">
          <a:xfrm>
            <a:off x="395288" y="5199063"/>
            <a:ext cx="8353425" cy="822325"/>
          </a:xfrm>
          <a:prstGeom prst="rect">
            <a:avLst/>
          </a:prstGeom>
          <a:noFill/>
          <a:ln w="9525">
            <a:noFill/>
            <a:miter lim="800000"/>
            <a:headEnd/>
            <a:tailEnd/>
          </a:ln>
          <a:effectLst/>
        </p:spPr>
        <p:txBody>
          <a:bodyPr>
            <a:spAutoFit/>
          </a:bodyPr>
          <a:lstStyle/>
          <a:p>
            <a:r>
              <a:rPr lang="en-US" sz="1200" b="1"/>
              <a:t>FIGURE 5.8 Miss rate versus block size.</a:t>
            </a:r>
            <a:r>
              <a:rPr lang="en-US" sz="1200"/>
              <a:t> Note that the miss rate actually goes up if the block size is too large relative to the cache size. Each line represents a cache of different size. (This figure is independent of associativity, discussed soon.) Unfortunately, SPEC2000 traces would take too long if block size were included, so this data is based on SPEC92. Copyright © 2009 Elsevier, Inc. All rights reserved.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17E52D1F-76B9-4E13-BDDA-BEE53A1CE610}" type="slidenum">
              <a:rPr lang="en-AU"/>
              <a:pPr/>
              <a:t>71</a:t>
            </a:fld>
            <a:endParaRPr lang="en-AU"/>
          </a:p>
        </p:txBody>
      </p:sp>
      <p:sp>
        <p:nvSpPr>
          <p:cNvPr id="488450" name="Text Box 2"/>
          <p:cNvSpPr txBox="1">
            <a:spLocks noChangeArrowheads="1"/>
          </p:cNvSpPr>
          <p:nvPr/>
        </p:nvSpPr>
        <p:spPr bwMode="auto">
          <a:xfrm>
            <a:off x="395288" y="4797425"/>
            <a:ext cx="8353425" cy="1370013"/>
          </a:xfrm>
          <a:prstGeom prst="rect">
            <a:avLst/>
          </a:prstGeom>
          <a:noFill/>
          <a:ln w="9525">
            <a:noFill/>
            <a:miter lim="800000"/>
            <a:headEnd/>
            <a:tailEnd/>
          </a:ln>
          <a:effectLst/>
        </p:spPr>
        <p:txBody>
          <a:bodyPr>
            <a:spAutoFit/>
          </a:bodyPr>
          <a:lstStyle/>
          <a:p>
            <a:r>
              <a:rPr lang="en-US" sz="1200" b="1"/>
              <a:t>FIGURE 5.30 The data cache miss rates for each of eight cache sizes improve as the associativity increases.</a:t>
            </a:r>
            <a:r>
              <a:rPr lang="en-US" sz="1200"/>
              <a:t> While the benefit of going from one-way (direct mapped) to two-way set associative is significant, the benefits of further associativity are smaller (e.g., 1%–10% improvement going from two-way to four-way versus 20%–30% improvement going from one-way to two-way). There is even less improvement in going from four-way to eight-way set associative, which, in turn, comes very close to the miss rates of a fully associative cache. Smaller caches obtain a significantly larger absolute benefit from associativity because the base miss rate of a small cache is larger. Figure 5.15 explains how this data was collected. Copyright © 2009 Elsevier, Inc. All rights reserved.</a:t>
            </a:r>
          </a:p>
        </p:txBody>
      </p:sp>
      <p:pic>
        <p:nvPicPr>
          <p:cNvPr id="488452" name="Picture 4" descr="f05-30-P374493"/>
          <p:cNvPicPr>
            <a:picLocks noChangeAspect="1" noChangeArrowheads="1"/>
          </p:cNvPicPr>
          <p:nvPr/>
        </p:nvPicPr>
        <p:blipFill>
          <a:blip r:embed="rId3"/>
          <a:srcRect/>
          <a:stretch>
            <a:fillRect/>
          </a:stretch>
        </p:blipFill>
        <p:spPr bwMode="auto">
          <a:xfrm>
            <a:off x="1662113" y="823913"/>
            <a:ext cx="5430837" cy="3757612"/>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458B7C88-2B5E-40CA-8100-93EBC0B92EEF}" type="slidenum">
              <a:rPr lang="en-AU"/>
              <a:pPr/>
              <a:t>72</a:t>
            </a:fld>
            <a:endParaRPr lang="en-AU"/>
          </a:p>
        </p:txBody>
      </p:sp>
      <p:sp>
        <p:nvSpPr>
          <p:cNvPr id="357380" name="Rectangle 4"/>
          <p:cNvSpPr>
            <a:spLocks noGrp="1" noChangeArrowheads="1"/>
          </p:cNvSpPr>
          <p:nvPr>
            <p:ph type="title"/>
          </p:nvPr>
        </p:nvSpPr>
        <p:spPr/>
        <p:txBody>
          <a:bodyPr/>
          <a:lstStyle/>
          <a:p>
            <a:r>
              <a:rPr lang="en-US"/>
              <a:t>Replacement</a:t>
            </a:r>
            <a:endParaRPr lang="en-AU"/>
          </a:p>
        </p:txBody>
      </p:sp>
      <p:sp>
        <p:nvSpPr>
          <p:cNvPr id="357381" name="Rectangle 5"/>
          <p:cNvSpPr>
            <a:spLocks noGrp="1" noChangeArrowheads="1"/>
          </p:cNvSpPr>
          <p:nvPr>
            <p:ph type="body" idx="1"/>
          </p:nvPr>
        </p:nvSpPr>
        <p:spPr/>
        <p:txBody>
          <a:bodyPr/>
          <a:lstStyle/>
          <a:p>
            <a:r>
              <a:rPr lang="en-US"/>
              <a:t>Choice of entry to replace on a miss</a:t>
            </a:r>
          </a:p>
          <a:p>
            <a:pPr lvl="1"/>
            <a:r>
              <a:rPr lang="en-US"/>
              <a:t>Least recently used (LRU)</a:t>
            </a:r>
          </a:p>
          <a:p>
            <a:pPr lvl="2"/>
            <a:r>
              <a:rPr lang="en-US"/>
              <a:t>Complex and costly hardware for high associativity</a:t>
            </a:r>
          </a:p>
          <a:p>
            <a:pPr lvl="1"/>
            <a:r>
              <a:rPr lang="en-US"/>
              <a:t>Random</a:t>
            </a:r>
          </a:p>
          <a:p>
            <a:pPr lvl="2"/>
            <a:r>
              <a:rPr lang="en-US"/>
              <a:t>Close to LRU, easier to implement</a:t>
            </a:r>
          </a:p>
          <a:p>
            <a:r>
              <a:rPr lang="en-US"/>
              <a:t>Virtual memory</a:t>
            </a:r>
          </a:p>
          <a:p>
            <a:pPr lvl="1"/>
            <a:r>
              <a:rPr lang="en-US"/>
              <a:t>LRU approximation with hardware support</a:t>
            </a:r>
            <a:endParaRPr lang="en-AU"/>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77AD540F-C20E-4AC7-8AAF-6633C517737A}" type="slidenum">
              <a:rPr lang="en-AU"/>
              <a:pPr/>
              <a:t>73</a:t>
            </a:fld>
            <a:endParaRPr lang="en-AU"/>
          </a:p>
        </p:txBody>
      </p:sp>
      <p:sp>
        <p:nvSpPr>
          <p:cNvPr id="359428" name="Rectangle 4"/>
          <p:cNvSpPr>
            <a:spLocks noGrp="1" noChangeArrowheads="1"/>
          </p:cNvSpPr>
          <p:nvPr>
            <p:ph type="title"/>
          </p:nvPr>
        </p:nvSpPr>
        <p:spPr/>
        <p:txBody>
          <a:bodyPr/>
          <a:lstStyle/>
          <a:p>
            <a:r>
              <a:rPr lang="en-US"/>
              <a:t>Write Policy</a:t>
            </a:r>
            <a:endParaRPr lang="en-AU"/>
          </a:p>
        </p:txBody>
      </p:sp>
      <p:sp>
        <p:nvSpPr>
          <p:cNvPr id="359429" name="Rectangle 5"/>
          <p:cNvSpPr>
            <a:spLocks noGrp="1" noChangeArrowheads="1"/>
          </p:cNvSpPr>
          <p:nvPr>
            <p:ph type="body" idx="1"/>
          </p:nvPr>
        </p:nvSpPr>
        <p:spPr/>
        <p:txBody>
          <a:bodyPr/>
          <a:lstStyle/>
          <a:p>
            <a:pPr>
              <a:lnSpc>
                <a:spcPct val="80000"/>
              </a:lnSpc>
            </a:pPr>
            <a:r>
              <a:rPr lang="en-US"/>
              <a:t>Write-through</a:t>
            </a:r>
          </a:p>
          <a:p>
            <a:pPr lvl="1">
              <a:lnSpc>
                <a:spcPct val="80000"/>
              </a:lnSpc>
            </a:pPr>
            <a:r>
              <a:rPr lang="en-US"/>
              <a:t>Update both upper and lower levels</a:t>
            </a:r>
          </a:p>
          <a:p>
            <a:pPr lvl="1">
              <a:lnSpc>
                <a:spcPct val="80000"/>
              </a:lnSpc>
            </a:pPr>
            <a:r>
              <a:rPr lang="en-US"/>
              <a:t>Simplifies replacement, but may require write buffer</a:t>
            </a:r>
          </a:p>
          <a:p>
            <a:pPr>
              <a:lnSpc>
                <a:spcPct val="80000"/>
              </a:lnSpc>
            </a:pPr>
            <a:r>
              <a:rPr lang="en-US"/>
              <a:t>Write-back</a:t>
            </a:r>
          </a:p>
          <a:p>
            <a:pPr lvl="1">
              <a:lnSpc>
                <a:spcPct val="80000"/>
              </a:lnSpc>
            </a:pPr>
            <a:r>
              <a:rPr lang="en-US"/>
              <a:t>Update upper level only</a:t>
            </a:r>
          </a:p>
          <a:p>
            <a:pPr lvl="1">
              <a:lnSpc>
                <a:spcPct val="80000"/>
              </a:lnSpc>
            </a:pPr>
            <a:r>
              <a:rPr lang="en-US"/>
              <a:t>Update lower level when block is replaced</a:t>
            </a:r>
          </a:p>
          <a:p>
            <a:pPr lvl="1">
              <a:lnSpc>
                <a:spcPct val="80000"/>
              </a:lnSpc>
            </a:pPr>
            <a:r>
              <a:rPr lang="en-US"/>
              <a:t>Need to keep more state</a:t>
            </a:r>
          </a:p>
          <a:p>
            <a:pPr>
              <a:lnSpc>
                <a:spcPct val="80000"/>
              </a:lnSpc>
            </a:pPr>
            <a:r>
              <a:rPr lang="en-US"/>
              <a:t>Virtual memory</a:t>
            </a:r>
          </a:p>
          <a:p>
            <a:pPr lvl="1">
              <a:lnSpc>
                <a:spcPct val="80000"/>
              </a:lnSpc>
            </a:pPr>
            <a:r>
              <a:rPr lang="en-US"/>
              <a:t>Only write-back is feasible, given disk write latency </a:t>
            </a:r>
            <a:endParaRPr lang="en-AU"/>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2"/>
          <p:cNvSpPr>
            <a:spLocks noGrp="1"/>
          </p:cNvSpPr>
          <p:nvPr>
            <p:ph type="ftr" sz="quarter" idx="10"/>
          </p:nvPr>
        </p:nvSpPr>
        <p:spPr/>
        <p:txBody>
          <a:bodyPr/>
          <a:lstStyle/>
          <a:p>
            <a:r>
              <a:rPr lang="en-AU"/>
              <a:t>Chapter 5 — Large and Fast: Exploiting Memory Hierarchy — </a:t>
            </a:r>
            <a:fld id="{BCF2D017-02D3-4116-88EA-E04F5876A5D6}" type="slidenum">
              <a:rPr lang="en-AU"/>
              <a:pPr/>
              <a:t>74</a:t>
            </a:fld>
            <a:endParaRPr lang="en-AU"/>
          </a:p>
        </p:txBody>
      </p:sp>
      <p:sp>
        <p:nvSpPr>
          <p:cNvPr id="417794" name="Rectangle 2"/>
          <p:cNvSpPr>
            <a:spLocks noGrp="1" noChangeArrowheads="1"/>
          </p:cNvSpPr>
          <p:nvPr>
            <p:ph type="title"/>
          </p:nvPr>
        </p:nvSpPr>
        <p:spPr/>
        <p:txBody>
          <a:bodyPr/>
          <a:lstStyle/>
          <a:p>
            <a:r>
              <a:rPr lang="en-AU"/>
              <a:t>2-Level TLB Organization</a:t>
            </a:r>
          </a:p>
        </p:txBody>
      </p:sp>
      <p:graphicFrame>
        <p:nvGraphicFramePr>
          <p:cNvPr id="417890" name="Group 98"/>
          <p:cNvGraphicFramePr>
            <a:graphicFrameLocks noGrp="1"/>
          </p:cNvGraphicFramePr>
          <p:nvPr/>
        </p:nvGraphicFramePr>
        <p:xfrm>
          <a:off x="684213" y="1268413"/>
          <a:ext cx="8280400" cy="4700016"/>
        </p:xfrm>
        <a:graphic>
          <a:graphicData uri="http://schemas.openxmlformats.org/drawingml/2006/table">
            <a:tbl>
              <a:tblPr/>
              <a:tblGrid>
                <a:gridCol w="1655762"/>
                <a:gridCol w="3473450"/>
                <a:gridCol w="3151188"/>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Intel Nehalem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AMD Opteron X4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Virtual addr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48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48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Physical addr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44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48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Page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4KB, 2/4MB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4KB, 2/4MB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TLB</a:t>
                      </a:r>
                      <a:br>
                        <a:rPr kumimoji="0" lang="en-AU" sz="1800" b="0" i="0" u="none" strike="noStrike" cap="none" normalizeH="0" baseline="0" smtClean="0">
                          <a:ln>
                            <a:noFill/>
                          </a:ln>
                          <a:solidFill>
                            <a:schemeClr val="tx1"/>
                          </a:solidFill>
                          <a:effectLst/>
                          <a:latin typeface="Arial" charset="0"/>
                        </a:rPr>
                      </a:br>
                      <a:r>
                        <a:rPr kumimoji="0" lang="en-AU" sz="1800" b="0" i="0" u="none" strike="noStrike" cap="none" normalizeH="0" baseline="0" smtClean="0">
                          <a:ln>
                            <a:noFill/>
                          </a:ln>
                          <a:solidFill>
                            <a:schemeClr val="tx1"/>
                          </a:solidFill>
                          <a:effectLst/>
                          <a:latin typeface="Arial" charset="0"/>
                        </a:rPr>
                        <a:t>(per core)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I-TLB: 128 entries for small pages, 7 per thread (2</a:t>
                      </a:r>
                      <a:r>
                        <a:rPr kumimoji="0" lang="en-US" sz="1800" b="0" i="0" u="none" strike="noStrike" cap="none" normalizeH="0" baseline="0" smtClean="0">
                          <a:ln>
                            <a:noFill/>
                          </a:ln>
                          <a:solidFill>
                            <a:schemeClr val="tx1"/>
                          </a:solidFill>
                          <a:effectLst/>
                          <a:latin typeface="Arial" charset="0"/>
                          <a:cs typeface="Arial" charset="0"/>
                        </a:rPr>
                        <a:t>×</a:t>
                      </a:r>
                      <a:r>
                        <a:rPr kumimoji="0" lang="en-AU" sz="1800" b="0" i="0" u="none" strike="noStrike" cap="none" normalizeH="0" baseline="0" smtClean="0">
                          <a:ln>
                            <a:noFill/>
                          </a:ln>
                          <a:solidFill>
                            <a:schemeClr val="tx1"/>
                          </a:solidFill>
                          <a:effectLst/>
                          <a:latin typeface="Arial" charset="0"/>
                        </a:rPr>
                        <a:t>) for large pages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D-TLB: 64 entries for small pages, 32 for large pages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Both 4-way, LRU replacement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I-TLB: 48 entries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L1 D-TLB: 48 entries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Both fully associative, LRU replacement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2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L2 TLB</a:t>
                      </a:r>
                      <a:br>
                        <a:rPr kumimoji="0" lang="en-AU" sz="1800" b="0" i="0" u="none" strike="noStrike" cap="none" normalizeH="0" baseline="0" smtClean="0">
                          <a:ln>
                            <a:noFill/>
                          </a:ln>
                          <a:solidFill>
                            <a:schemeClr val="tx1"/>
                          </a:solidFill>
                          <a:effectLst/>
                          <a:latin typeface="Arial" charset="0"/>
                        </a:rPr>
                      </a:br>
                      <a:r>
                        <a:rPr kumimoji="0" lang="en-AU" sz="1800" b="0" i="0" u="none" strike="noStrike" cap="none" normalizeH="0" baseline="0" smtClean="0">
                          <a:ln>
                            <a:noFill/>
                          </a:ln>
                          <a:solidFill>
                            <a:schemeClr val="tx1"/>
                          </a:solidFill>
                          <a:effectLst/>
                          <a:latin typeface="Arial" charset="0"/>
                        </a:rPr>
                        <a:t>(per core)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Single L2 TLB: 512 entries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4-way, LRU replacement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L2 I-TLB: 512 entries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L2 D-TLB: 512 entries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Both 4-way, round-robin LRU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TLB misses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Handled in hardware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Handled in hardware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t>Chapter 5 — Large and Fast: Exploiting Memory Hierarchy — </a:t>
            </a:r>
            <a:fld id="{936E2AD2-6430-4389-8A0E-248504FE764A}" type="slidenum">
              <a:rPr lang="en-AU"/>
              <a:pPr/>
              <a:t>75</a:t>
            </a:fld>
            <a:endParaRPr lang="en-AU"/>
          </a:p>
        </p:txBody>
      </p:sp>
      <p:sp>
        <p:nvSpPr>
          <p:cNvPr id="367621" name="Rectangle 5"/>
          <p:cNvSpPr>
            <a:spLocks noGrp="1" noChangeArrowheads="1"/>
          </p:cNvSpPr>
          <p:nvPr>
            <p:ph type="title"/>
          </p:nvPr>
        </p:nvSpPr>
        <p:spPr/>
        <p:txBody>
          <a:bodyPr/>
          <a:lstStyle/>
          <a:p>
            <a:r>
              <a:rPr lang="en-US"/>
              <a:t>Concluding Remarks</a:t>
            </a:r>
            <a:endParaRPr lang="en-AU"/>
          </a:p>
        </p:txBody>
      </p:sp>
      <p:sp>
        <p:nvSpPr>
          <p:cNvPr id="367622" name="Rectangle 6"/>
          <p:cNvSpPr>
            <a:spLocks noGrp="1" noChangeArrowheads="1"/>
          </p:cNvSpPr>
          <p:nvPr>
            <p:ph type="body" idx="1"/>
          </p:nvPr>
        </p:nvSpPr>
        <p:spPr/>
        <p:txBody>
          <a:bodyPr/>
          <a:lstStyle/>
          <a:p>
            <a:pPr>
              <a:lnSpc>
                <a:spcPct val="90000"/>
              </a:lnSpc>
            </a:pPr>
            <a:r>
              <a:rPr lang="en-US" sz="2800"/>
              <a:t>Fast memories are small, large memories are slow</a:t>
            </a:r>
          </a:p>
          <a:p>
            <a:pPr lvl="1">
              <a:lnSpc>
                <a:spcPct val="90000"/>
              </a:lnSpc>
            </a:pPr>
            <a:r>
              <a:rPr lang="en-US" sz="2400"/>
              <a:t>We really want fast, large memories </a:t>
            </a:r>
            <a:r>
              <a:rPr lang="en-US" sz="2400">
                <a:sym typeface="Wingdings" pitchFamily="2" charset="2"/>
              </a:rPr>
              <a:t></a:t>
            </a:r>
          </a:p>
          <a:p>
            <a:pPr lvl="1">
              <a:lnSpc>
                <a:spcPct val="90000"/>
              </a:lnSpc>
            </a:pPr>
            <a:r>
              <a:rPr lang="en-US" sz="2400">
                <a:sym typeface="Wingdings" pitchFamily="2" charset="2"/>
              </a:rPr>
              <a:t>Caching gives this illusion </a:t>
            </a:r>
          </a:p>
          <a:p>
            <a:pPr>
              <a:lnSpc>
                <a:spcPct val="90000"/>
              </a:lnSpc>
            </a:pPr>
            <a:r>
              <a:rPr lang="en-US" sz="2800"/>
              <a:t>Principle of locality</a:t>
            </a:r>
          </a:p>
          <a:p>
            <a:pPr lvl="1">
              <a:lnSpc>
                <a:spcPct val="90000"/>
              </a:lnSpc>
            </a:pPr>
            <a:r>
              <a:rPr lang="en-US" sz="2400"/>
              <a:t>Programs use a small part of their memory space frequently</a:t>
            </a:r>
          </a:p>
          <a:p>
            <a:pPr>
              <a:lnSpc>
                <a:spcPct val="90000"/>
              </a:lnSpc>
            </a:pPr>
            <a:r>
              <a:rPr lang="en-US" sz="2800"/>
              <a:t>Memory hierarchy</a:t>
            </a:r>
          </a:p>
          <a:p>
            <a:pPr lvl="1">
              <a:lnSpc>
                <a:spcPct val="90000"/>
              </a:lnSpc>
            </a:pPr>
            <a:r>
              <a:rPr lang="en-US" sz="2400"/>
              <a:t>L1 cache </a:t>
            </a:r>
            <a:r>
              <a:rPr lang="en-US" sz="2400">
                <a:sym typeface="Symbol" pitchFamily="18" charset="2"/>
              </a:rPr>
              <a:t> L2 cache  …  DRAM memory</a:t>
            </a:r>
            <a:br>
              <a:rPr lang="en-US" sz="2400">
                <a:sym typeface="Symbol" pitchFamily="18" charset="2"/>
              </a:rPr>
            </a:br>
            <a:r>
              <a:rPr lang="en-US" sz="2400">
                <a:sym typeface="Symbol" pitchFamily="18" charset="2"/>
              </a:rPr>
              <a:t> disk</a:t>
            </a:r>
          </a:p>
          <a:p>
            <a:pPr>
              <a:lnSpc>
                <a:spcPct val="90000"/>
              </a:lnSpc>
            </a:pPr>
            <a:r>
              <a:rPr lang="en-US" sz="2800">
                <a:sym typeface="Symbol" pitchFamily="18" charset="2"/>
              </a:rPr>
              <a:t>Memory system design is critical for multiprocessors</a:t>
            </a:r>
          </a:p>
        </p:txBody>
      </p:sp>
      <p:sp>
        <p:nvSpPr>
          <p:cNvPr id="367620" name="Text Box 4"/>
          <p:cNvSpPr txBox="1">
            <a:spLocks noChangeArrowheads="1"/>
          </p:cNvSpPr>
          <p:nvPr/>
        </p:nvSpPr>
        <p:spPr bwMode="auto">
          <a:xfrm rot="5400000">
            <a:off x="7490619" y="1286669"/>
            <a:ext cx="29400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§5.12 Concluding Remarks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t>Chapter 5 — Large and Fast: Exploiting Memory Hierarchy — </a:t>
            </a:r>
            <a:fld id="{1A2B51B8-AF88-42C4-B5DE-971EFEBE29FB}" type="slidenum">
              <a:rPr lang="en-AU"/>
              <a:pPr/>
              <a:t>8</a:t>
            </a:fld>
            <a:endParaRPr lang="en-AU"/>
          </a:p>
        </p:txBody>
      </p:sp>
      <p:sp>
        <p:nvSpPr>
          <p:cNvPr id="252932" name="Rectangle 4"/>
          <p:cNvSpPr>
            <a:spLocks noGrp="1" noChangeArrowheads="1"/>
          </p:cNvSpPr>
          <p:nvPr>
            <p:ph type="title"/>
          </p:nvPr>
        </p:nvSpPr>
        <p:spPr/>
        <p:txBody>
          <a:bodyPr/>
          <a:lstStyle/>
          <a:p>
            <a:r>
              <a:rPr lang="en-US"/>
              <a:t>Tags and Valid Bits</a:t>
            </a:r>
            <a:endParaRPr lang="en-AU"/>
          </a:p>
        </p:txBody>
      </p:sp>
      <p:sp>
        <p:nvSpPr>
          <p:cNvPr id="252933" name="Rectangle 5"/>
          <p:cNvSpPr>
            <a:spLocks noGrp="1" noChangeArrowheads="1"/>
          </p:cNvSpPr>
          <p:nvPr>
            <p:ph type="body" idx="1"/>
          </p:nvPr>
        </p:nvSpPr>
        <p:spPr/>
        <p:txBody>
          <a:bodyPr/>
          <a:lstStyle/>
          <a:p>
            <a:r>
              <a:rPr lang="en-US"/>
              <a:t>How do we know which particular block is stored in a cache location?</a:t>
            </a:r>
          </a:p>
          <a:p>
            <a:pPr lvl="1"/>
            <a:r>
              <a:rPr lang="en-US"/>
              <a:t>Store block address as well as the data</a:t>
            </a:r>
          </a:p>
          <a:p>
            <a:pPr lvl="1"/>
            <a:r>
              <a:rPr lang="en-US"/>
              <a:t>Actually, only need the high-order bits</a:t>
            </a:r>
          </a:p>
          <a:p>
            <a:pPr lvl="1"/>
            <a:r>
              <a:rPr lang="en-US"/>
              <a:t>Called the tag</a:t>
            </a:r>
          </a:p>
          <a:p>
            <a:r>
              <a:rPr lang="en-US"/>
              <a:t>What if there is no data in a location?</a:t>
            </a:r>
          </a:p>
          <a:p>
            <a:pPr lvl="1"/>
            <a:r>
              <a:rPr lang="en-US"/>
              <a:t>Valid bit: 1 = present, 0 = not present</a:t>
            </a:r>
          </a:p>
          <a:p>
            <a:pPr lvl="1"/>
            <a:r>
              <a:rPr lang="en-US"/>
              <a:t>Initially 0</a:t>
            </a:r>
            <a:endParaRPr lang="en-A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0"/>
          </p:nvPr>
        </p:nvSpPr>
        <p:spPr/>
        <p:txBody>
          <a:bodyPr/>
          <a:lstStyle/>
          <a:p>
            <a:r>
              <a:rPr lang="en-AU"/>
              <a:t>Chapter 5 — Large and Fast: Exploiting Memory Hierarchy — </a:t>
            </a:r>
            <a:fld id="{F0728FE7-BFD8-4EA1-A314-02408CB1FA9A}" type="slidenum">
              <a:rPr lang="en-AU"/>
              <a:pPr/>
              <a:t>9</a:t>
            </a:fld>
            <a:endParaRPr lang="en-AU"/>
          </a:p>
        </p:txBody>
      </p:sp>
      <p:sp>
        <p:nvSpPr>
          <p:cNvPr id="255032" name="Rectangle 56"/>
          <p:cNvSpPr>
            <a:spLocks noGrp="1" noChangeArrowheads="1"/>
          </p:cNvSpPr>
          <p:nvPr>
            <p:ph type="title"/>
          </p:nvPr>
        </p:nvSpPr>
        <p:spPr/>
        <p:txBody>
          <a:bodyPr/>
          <a:lstStyle/>
          <a:p>
            <a:r>
              <a:rPr lang="en-US"/>
              <a:t>Cache Example</a:t>
            </a:r>
            <a:endParaRPr lang="en-AU"/>
          </a:p>
        </p:txBody>
      </p:sp>
      <p:sp>
        <p:nvSpPr>
          <p:cNvPr id="255033" name="Rectangle 57"/>
          <p:cNvSpPr>
            <a:spLocks noGrp="1" noChangeArrowheads="1"/>
          </p:cNvSpPr>
          <p:nvPr>
            <p:ph type="body" idx="1"/>
          </p:nvPr>
        </p:nvSpPr>
        <p:spPr>
          <a:xfrm>
            <a:off x="684213" y="1125538"/>
            <a:ext cx="8270875" cy="1338262"/>
          </a:xfrm>
        </p:spPr>
        <p:txBody>
          <a:bodyPr/>
          <a:lstStyle/>
          <a:p>
            <a:r>
              <a:rPr lang="en-US"/>
              <a:t>8-blocks, 1 word/block, direct mapped</a:t>
            </a:r>
          </a:p>
          <a:p>
            <a:r>
              <a:rPr lang="en-US"/>
              <a:t>Initial state</a:t>
            </a:r>
            <a:endParaRPr lang="en-AU"/>
          </a:p>
        </p:txBody>
      </p:sp>
      <p:graphicFrame>
        <p:nvGraphicFramePr>
          <p:cNvPr id="254980" name="Group 4"/>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8212</TotalTime>
  <Words>5853</Words>
  <Application>Microsoft Office PowerPoint</Application>
  <PresentationFormat>On-screen Show (4:3)</PresentationFormat>
  <Paragraphs>1215</Paragraphs>
  <Slides>75</Slides>
  <Notes>75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75</vt:i4>
      </vt:variant>
    </vt:vector>
  </HeadingPairs>
  <TitlesOfParts>
    <vt:vector size="78" baseType="lpstr">
      <vt:lpstr>cod4e</vt:lpstr>
      <vt:lpstr>Chart</vt:lpstr>
      <vt:lpstr>Equation</vt:lpstr>
      <vt:lpstr>Chapter 5</vt:lpstr>
      <vt:lpstr>Memory Technology</vt:lpstr>
      <vt:lpstr>Principle of Locality</vt:lpstr>
      <vt:lpstr>Taking Advantage of Locality</vt:lpstr>
      <vt:lpstr>Memory Hierarchy Levels</vt:lpstr>
      <vt:lpstr>Cache Memory</vt:lpstr>
      <vt:lpstr>Direct Mapped Cache</vt:lpstr>
      <vt:lpstr>Tags and Valid Bits</vt:lpstr>
      <vt:lpstr>Cache Example</vt:lpstr>
      <vt:lpstr>Cache Example</vt:lpstr>
      <vt:lpstr>Cache Example</vt:lpstr>
      <vt:lpstr>Cache Example</vt:lpstr>
      <vt:lpstr>Cache Example</vt:lpstr>
      <vt:lpstr>Cache Example</vt:lpstr>
      <vt:lpstr>Address Subdivision</vt:lpstr>
      <vt:lpstr>Example: Larger Block Size</vt:lpstr>
      <vt:lpstr>Block Size Considerations</vt:lpstr>
      <vt:lpstr>Cache Misses</vt:lpstr>
      <vt:lpstr>Write-Through</vt:lpstr>
      <vt:lpstr>Write-Back</vt:lpstr>
      <vt:lpstr>Write Allocation</vt:lpstr>
      <vt:lpstr>Example: Intrinsity FastMATH</vt:lpstr>
      <vt:lpstr>Example: Intrinsity FastMATH</vt:lpstr>
      <vt:lpstr>Main Memory Supporting Caches</vt:lpstr>
      <vt:lpstr>Increasing Memory Bandwidth</vt:lpstr>
      <vt:lpstr>Advanced DRAM Organization</vt:lpstr>
      <vt:lpstr>DRAM Generations</vt:lpstr>
      <vt:lpstr>Measuring Cache Performance</vt:lpstr>
      <vt:lpstr>Cache Performance Example</vt:lpstr>
      <vt:lpstr>Average Access Time</vt:lpstr>
      <vt:lpstr>Performance Summary</vt:lpstr>
      <vt:lpstr>Associative Caches</vt:lpstr>
      <vt:lpstr>Associative Cache Example</vt:lpstr>
      <vt:lpstr>Spectrum of Associativity</vt:lpstr>
      <vt:lpstr>Associativity Example</vt:lpstr>
      <vt:lpstr>Associativity Example</vt:lpstr>
      <vt:lpstr>How Much Associativity</vt:lpstr>
      <vt:lpstr>Set Associative Cache Organization</vt:lpstr>
      <vt:lpstr>Replacement Policy</vt:lpstr>
      <vt:lpstr>Multilevel Caches</vt:lpstr>
      <vt:lpstr>Multilevel Cache Example</vt:lpstr>
      <vt:lpstr>Example (cont.)</vt:lpstr>
      <vt:lpstr>Multilevel Cache Considerations</vt:lpstr>
      <vt:lpstr>Interactions with Advanced CPUs</vt:lpstr>
      <vt:lpstr>Interactions with Software</vt:lpstr>
      <vt:lpstr>Sources of Misses</vt:lpstr>
      <vt:lpstr>PowerPoint Presentation</vt:lpstr>
      <vt:lpstr>Cache Design Trade-offs</vt:lpstr>
      <vt:lpstr>Multilevel On-Chip Caches</vt:lpstr>
      <vt:lpstr>3-Level Cache Organization</vt:lpstr>
      <vt:lpstr>Mis Penalty Reduction</vt:lpstr>
      <vt:lpstr>Virtual Memory</vt:lpstr>
      <vt:lpstr>Address Translation</vt:lpstr>
      <vt:lpstr>Page Fault Penalty</vt:lpstr>
      <vt:lpstr>Page Tables</vt:lpstr>
      <vt:lpstr>Translation Using a Page Table</vt:lpstr>
      <vt:lpstr>Mapping Pages to Storage</vt:lpstr>
      <vt:lpstr>Replacement and Writes</vt:lpstr>
      <vt:lpstr>Fast Translation Using a TLB</vt:lpstr>
      <vt:lpstr>Fast Translation Using a TLB</vt:lpstr>
      <vt:lpstr>TLB Misses</vt:lpstr>
      <vt:lpstr>TLB Miss Handler</vt:lpstr>
      <vt:lpstr>Page Fault Handler</vt:lpstr>
      <vt:lpstr>TLB and Cache Interaction</vt:lpstr>
      <vt:lpstr>PowerPoint Presentation</vt:lpstr>
      <vt:lpstr>Memory Protection</vt:lpstr>
      <vt:lpstr>The Memory Hierarchy</vt:lpstr>
      <vt:lpstr>Block Placement</vt:lpstr>
      <vt:lpstr>Finding a Block</vt:lpstr>
      <vt:lpstr>PowerPoint Presentation</vt:lpstr>
      <vt:lpstr>PowerPoint Presentation</vt:lpstr>
      <vt:lpstr>Replacement</vt:lpstr>
      <vt:lpstr>Write Policy</vt:lpstr>
      <vt:lpstr>2-Level TLB Organization</vt:lpstr>
      <vt:lpstr>Concluding Remarks</vt:lpstr>
    </vt:vector>
  </TitlesOfParts>
  <Company>Ashenden Designs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Peter Ashenden</dc:creator>
  <cp:lastModifiedBy>ashwini nanda</cp:lastModifiedBy>
  <cp:revision>41</cp:revision>
  <dcterms:created xsi:type="dcterms:W3CDTF">2008-08-25T10:09:57Z</dcterms:created>
  <dcterms:modified xsi:type="dcterms:W3CDTF">2015-09-18T03:15:37Z</dcterms:modified>
</cp:coreProperties>
</file>