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Open Sans" panose="020B0606030504020204" pitchFamily="34" charset="0"/>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54" userDrawn="1">
          <p15:clr>
            <a:srgbClr val="A4A3A4"/>
          </p15:clr>
        </p15:guide>
        <p15:guide id="2" pos="282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8FA67BA-3AB5-42FA-A132-9C6C724546AB}"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1" autoAdjust="0"/>
    <p:restoredTop sz="94660"/>
  </p:normalViewPr>
  <p:slideViewPr>
    <p:cSldViewPr snapToGrid="0" showGuides="1">
      <p:cViewPr varScale="1">
        <p:scale>
          <a:sx n="66" d="100"/>
          <a:sy n="66" d="100"/>
        </p:scale>
        <p:origin x="58" y="53"/>
      </p:cViewPr>
      <p:guideLst>
        <p:guide orient="horz" pos="2154"/>
        <p:guide pos="28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2857500" y="512763"/>
            <a:ext cx="3429000"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86" name="Google Shape;86;p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1.7.2013</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90" name="Google Shape;90;p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1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74" name="Google Shape;374;p1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75" name="Google Shape;375;p1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6" name="Google Shape;376;p1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7" name="Google Shape;377;p1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78" name="Google Shape;378;p1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99" name="Google Shape;399;p1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00" name="Google Shape;400;p1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1" name="Google Shape;401;p1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1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403" name="Google Shape;403;p1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417" name="Google Shape;417;p1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18" name="Google Shape;418;p1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9" name="Google Shape;419;p1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1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421" name="Google Shape;421;p1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1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445" name="Google Shape;445;p1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46" name="Google Shape;446;p1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7" name="Google Shape;447;p1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8" name="Google Shape;448;p1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449" name="Google Shape;449;p1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1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463" name="Google Shape;463;p1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64" name="Google Shape;464;p1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p1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6" name="Google Shape;466;p1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467" name="Google Shape;467;p1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500" name="Google Shape;500;p1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01" name="Google Shape;501;p1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2" name="Google Shape;502;p1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1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504" name="Google Shape;504;p1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1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529" name="Google Shape;529;p1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30" name="Google Shape;530;p1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1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1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533" name="Google Shape;533;p1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1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544" name="Google Shape;544;p1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45" name="Google Shape;545;p1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6" name="Google Shape;546;p1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7" name="Google Shape;547;p1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548" name="Google Shape;548;p1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1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586" name="Google Shape;586;p1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587" name="Google Shape;587;p18: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p1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1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590" name="Google Shape;590;p1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p1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628" name="Google Shape;628;p1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29" name="Google Shape;629;p19: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0" name="Google Shape;630;p1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1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632" name="Google Shape;632;p1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13" name="Google Shape;113;p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1.7.2013</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14" name="Google Shape;114;p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17" name="Google Shape;117;p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p20: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669" name="Google Shape;669;p20: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70" name="Google Shape;670;p20: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1" name="Google Shape;671;p20: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2" name="Google Shape;672;p20: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673" name="Google Shape;673;p20: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p2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694" name="Google Shape;694;p2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95" name="Google Shape;695;p2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6" name="Google Shape;696;p2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7" name="Google Shape;697;p2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698" name="Google Shape;698;p2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p22: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714" name="Google Shape;714;p22: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5" name="Google Shape;715;p22: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p22: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7" name="Google Shape;717;p22: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718" name="Google Shape;718;p22: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51" name="Google Shape;151;p3: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1.7.2013</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2" name="Google Shape;152;p3: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3: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3: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55" name="Google Shape;155;p3: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168" name="Google Shape;168;p4: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1.7.2013</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69" name="Google Shape;169;p4: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0" name="Google Shape;170;p4: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4: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172" name="Google Shape;172;p4: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5: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11" name="Google Shape;211;p5: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2" name="Google Shape;212;p5: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3" name="Google Shape;213;p5: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5: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15" name="Google Shape;215;p5: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6: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35" name="Google Shape;235;p6: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36" name="Google Shape;236;p6: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7" name="Google Shape;237;p6: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6: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39" name="Google Shape;239;p6: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7: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69" name="Google Shape;269;p7: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70" name="Google Shape;270;p7: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1" name="Google Shape;271;p7: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7: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273" name="Google Shape;273;p7: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8: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298" name="Google Shape;298;p8: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9" name="Google Shape;299;p8: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8: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8: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02" name="Google Shape;302;p8: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9: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p>
        </p:txBody>
      </p:sp>
      <p:sp>
        <p:nvSpPr>
          <p:cNvPr id="327" name="Google Shape;327;p9: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1.7.2013</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28" name="Google Shape;328;p9: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9: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9: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a:p>
        </p:txBody>
      </p:sp>
      <p:sp>
        <p:nvSpPr>
          <p:cNvPr id="331" name="Google Shape;331;p9: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a:solidFill>
                  <a:schemeClr val="dk1"/>
                </a:solidFill>
                <a:latin typeface="Calibri" panose="020F0502020204030204"/>
                <a:ea typeface="Calibri" panose="020F0502020204030204"/>
                <a:cs typeface="Calibri" panose="020F0502020204030204"/>
                <a:sym typeface="Calibri" panose="020F0502020204030204"/>
              </a:rPr>
              <a:t>‹#›</a:t>
            </a:r>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2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2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2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2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2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2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2"/>
          <p:cNvSpPr>
            <a:spLocks noGrp="1"/>
          </p:cNvSpPr>
          <p:nvPr>
            <p:ph type="pic" idx="2"/>
          </p:nvPr>
        </p:nvSpPr>
        <p:spPr>
          <a:xfrm>
            <a:off x="1792288" y="612775"/>
            <a:ext cx="5486400" cy="4114800"/>
          </a:xfrm>
          <a:prstGeom prst="rect">
            <a:avLst/>
          </a:prstGeom>
          <a:noFill/>
          <a:ln>
            <a:noFill/>
          </a:ln>
        </p:spPr>
      </p:sp>
      <p:sp>
        <p:nvSpPr>
          <p:cNvPr id="68" name="Google Shape;68;p3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0.GIF"/><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0.GIF"/><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0.GI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91"/>
        <p:cNvGrpSpPr/>
        <p:nvPr/>
      </p:nvGrpSpPr>
      <p:grpSpPr>
        <a:xfrm>
          <a:off x="0" y="0"/>
          <a:ext cx="0" cy="0"/>
          <a:chOff x="0" y="0"/>
          <a:chExt cx="0" cy="0"/>
        </a:xfrm>
      </p:grpSpPr>
      <p:grpSp>
        <p:nvGrpSpPr>
          <p:cNvPr id="93" name="Google Shape;93;p1"/>
          <p:cNvGrpSpPr/>
          <p:nvPr/>
        </p:nvGrpSpPr>
        <p:grpSpPr>
          <a:xfrm>
            <a:off x="1384540" y="1597268"/>
            <a:ext cx="9147810" cy="3878580"/>
            <a:chOff x="0" y="-784860"/>
            <a:chExt cx="12197080" cy="5171442"/>
          </a:xfrm>
        </p:grpSpPr>
        <p:sp>
          <p:nvSpPr>
            <p:cNvPr id="94" name="Google Shape;94;p1"/>
            <p:cNvSpPr/>
            <p:nvPr/>
          </p:nvSpPr>
          <p:spPr>
            <a:xfrm>
              <a:off x="0" y="0"/>
              <a:ext cx="12192000" cy="2014318"/>
            </a:xfrm>
            <a:custGeom>
              <a:avLst/>
              <a:gdLst/>
              <a:ahLst/>
              <a:cxnLst/>
              <a:rect l="l" t="t" r="r" b="b"/>
              <a:pathLst>
                <a:path w="12192000" h="2014318" extrusionOk="0">
                  <a:moveTo>
                    <a:pt x="0" y="0"/>
                  </a:moveTo>
                  <a:lnTo>
                    <a:pt x="12192000" y="0"/>
                  </a:lnTo>
                  <a:lnTo>
                    <a:pt x="12192000" y="2014318"/>
                  </a:lnTo>
                  <a:lnTo>
                    <a:pt x="0" y="2014318"/>
                  </a:lnTo>
                  <a:close/>
                </a:path>
              </a:pathLst>
            </a:custGeom>
            <a:solidFill>
              <a:srgbClr val="000000">
                <a:alpha val="0"/>
              </a:srgbClr>
            </a:solidFill>
            <a:ln>
              <a:noFill/>
            </a:ln>
          </p:spPr>
        </p:sp>
        <p:sp>
          <p:nvSpPr>
            <p:cNvPr id="95" name="Google Shape;95;p1"/>
            <p:cNvSpPr txBox="1"/>
            <p:nvPr/>
          </p:nvSpPr>
          <p:spPr>
            <a:xfrm>
              <a:off x="5080" y="-784860"/>
              <a:ext cx="12192000" cy="5171442"/>
            </a:xfrm>
            <a:prstGeom prst="rect">
              <a:avLst/>
            </a:prstGeom>
            <a:noFill/>
            <a:ln>
              <a:noFill/>
            </a:ln>
          </p:spPr>
          <p:txBody>
            <a:bodyPr spcFirstLastPara="1" wrap="square" lIns="0" tIns="0" rIns="0" bIns="0" anchor="b" anchorCtr="0">
              <a:noAutofit/>
            </a:bodyPr>
            <a:lstStyle/>
            <a:p>
              <a:pPr marL="0" marR="0" lvl="0" indent="0" algn="l" rtl="0">
                <a:lnSpc>
                  <a:spcPct val="137000"/>
                </a:lnSpc>
                <a:spcBef>
                  <a:spcPts val="0"/>
                </a:spcBef>
                <a:spcAft>
                  <a:spcPts val="0"/>
                </a:spcAft>
                <a:buNone/>
              </a:pPr>
              <a:r>
                <a:rPr lang="en-US" sz="4800" b="1" i="0" u="none" strike="noStrike" cap="none">
                  <a:solidFill>
                    <a:srgbClr val="000000"/>
                  </a:solidFill>
                  <a:latin typeface="Arial" panose="020B0604020202020204"/>
                  <a:ea typeface="Arial" panose="020B0604020202020204"/>
                  <a:cs typeface="Arial" panose="020B0604020202020204"/>
                  <a:sym typeface="Arial" panose="020B0604020202020204"/>
                </a:rPr>
                <a:t>ỨNG DỤNG CÁC MÔ HÌNH HỌC MÁY</a:t>
              </a:r>
              <a:r>
                <a:rPr lang="vi-VN" altLang="en-US" sz="48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4800" b="1" i="0" u="none" strike="noStrike" cap="none">
                  <a:solidFill>
                    <a:srgbClr val="000000"/>
                  </a:solidFill>
                  <a:latin typeface="Arial" panose="020B0604020202020204"/>
                  <a:ea typeface="Arial" panose="020B0604020202020204"/>
                  <a:cs typeface="Arial" panose="020B0604020202020204"/>
                  <a:sym typeface="Arial" panose="020B0604020202020204"/>
                </a:rPr>
                <a:t>TRONG DỰ ĐOÁN CƠN</a:t>
              </a:r>
              <a:r>
                <a:rPr lang="vi-VN" altLang="en-US" sz="4800" b="1" i="0" u="none" strike="noStrike" cap="none">
                  <a:solidFill>
                    <a:srgbClr val="000000"/>
                  </a:solidFill>
                  <a:latin typeface="Arial" panose="020B0604020202020204"/>
                  <a:ea typeface="Arial" panose="020B0604020202020204"/>
                  <a:cs typeface="Arial" panose="020B0604020202020204"/>
                  <a:sym typeface="Arial" panose="020B0604020202020204"/>
                </a:rPr>
                <a:t> </a:t>
              </a:r>
              <a:r>
                <a:rPr lang="en-US" sz="4800" b="1" i="0" u="none" strike="noStrike" cap="none">
                  <a:solidFill>
                    <a:srgbClr val="000000"/>
                  </a:solidFill>
                  <a:latin typeface="Arial" panose="020B0604020202020204"/>
                  <a:ea typeface="Arial" panose="020B0604020202020204"/>
                  <a:cs typeface="Arial" panose="020B0604020202020204"/>
                  <a:sym typeface="Arial" panose="020B0604020202020204"/>
                </a:rPr>
                <a:t>ĐỘNG KINH</a:t>
              </a:r>
              <a:endParaRPr sz="48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96" name="Google Shape;96;p1"/>
          <p:cNvGrpSpPr/>
          <p:nvPr/>
        </p:nvGrpSpPr>
        <p:grpSpPr>
          <a:xfrm>
            <a:off x="1388248" y="5493230"/>
            <a:ext cx="9170670" cy="2620010"/>
            <a:chOff x="-35560" y="0"/>
            <a:chExt cx="12227560" cy="3493347"/>
          </a:xfrm>
        </p:grpSpPr>
        <p:sp>
          <p:nvSpPr>
            <p:cNvPr id="97" name="Google Shape;97;p1"/>
            <p:cNvSpPr/>
            <p:nvPr/>
          </p:nvSpPr>
          <p:spPr>
            <a:xfrm>
              <a:off x="0" y="0"/>
              <a:ext cx="12192000" cy="2240280"/>
            </a:xfrm>
            <a:custGeom>
              <a:avLst/>
              <a:gdLst/>
              <a:ahLst/>
              <a:cxnLst/>
              <a:rect l="l" t="t" r="r" b="b"/>
              <a:pathLst>
                <a:path w="12192000" h="2240280" extrusionOk="0">
                  <a:moveTo>
                    <a:pt x="0" y="0"/>
                  </a:moveTo>
                  <a:lnTo>
                    <a:pt x="12192000" y="0"/>
                  </a:lnTo>
                  <a:lnTo>
                    <a:pt x="12192000" y="2240280"/>
                  </a:lnTo>
                  <a:lnTo>
                    <a:pt x="0" y="2240280"/>
                  </a:lnTo>
                  <a:close/>
                </a:path>
              </a:pathLst>
            </a:custGeom>
            <a:solidFill>
              <a:srgbClr val="000000">
                <a:alpha val="0"/>
              </a:srgbClr>
            </a:solidFill>
            <a:ln>
              <a:noFill/>
            </a:ln>
          </p:spPr>
        </p:sp>
        <p:sp>
          <p:nvSpPr>
            <p:cNvPr id="98" name="Google Shape;98;p1"/>
            <p:cNvSpPr txBox="1"/>
            <p:nvPr/>
          </p:nvSpPr>
          <p:spPr>
            <a:xfrm>
              <a:off x="-35560" y="1110192"/>
              <a:ext cx="12192000" cy="2383155"/>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Sinh </a:t>
              </a:r>
              <a:r>
                <a:rPr lang="en-US" sz="30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viên</a:t>
              </a:r>
              <a:r>
                <a:rPr lang="en-US"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en-US" sz="30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thực</a:t>
              </a:r>
              <a:r>
                <a:rPr lang="en-US"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en-US" sz="30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hiện</a:t>
              </a:r>
              <a:r>
                <a:rPr lang="en-US"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en-US" sz="30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Nguyễn</a:t>
              </a:r>
              <a:r>
                <a:rPr lang="en-US"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vi-VN"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Tiến Sĩ</a:t>
              </a:r>
              <a:endParaRPr sz="3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None/>
              </a:pPr>
              <a:r>
                <a:rPr lang="en-US" sz="30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Giảng</a:t>
              </a:r>
              <a:r>
                <a:rPr lang="en-US"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en-US" sz="30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viên</a:t>
              </a:r>
              <a:r>
                <a:rPr lang="en-US"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en-US" sz="30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hướng</a:t>
              </a:r>
              <a:r>
                <a:rPr lang="en-US"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en-US" sz="30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dẫn</a:t>
              </a:r>
              <a:r>
                <a:rPr lang="en-US"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en-US" sz="30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Nguyễn</a:t>
              </a:r>
              <a:r>
                <a:rPr lang="en-US"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 </a:t>
              </a:r>
              <a:r>
                <a:rPr lang="vi-VN" sz="3000" b="0" i="0" u="none" strike="noStrike" cap="none">
                  <a:solidFill>
                    <a:srgbClr val="000000"/>
                  </a:solidFill>
                  <a:latin typeface="Arial" panose="020B0604020202020204"/>
                  <a:ea typeface="Arial" panose="020B0604020202020204"/>
                  <a:cs typeface="Arial" panose="020B0604020202020204"/>
                  <a:sym typeface="Arial" panose="020B0604020202020204"/>
                </a:rPr>
                <a:t>Tiến Sĩ</a:t>
              </a:r>
              <a:endParaRPr sz="3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None/>
              </a:pPr>
              <a:r>
                <a:rPr lang="en-US" sz="3000" b="0" i="0" u="none" strike="noStrike" cap="none" dirty="0" err="1">
                  <a:solidFill>
                    <a:srgbClr val="000000"/>
                  </a:solidFill>
                  <a:latin typeface="Arial" panose="020B0604020202020204"/>
                  <a:ea typeface="Arial" panose="020B0604020202020204"/>
                  <a:cs typeface="Arial" panose="020B0604020202020204"/>
                  <a:sym typeface="Arial" panose="020B0604020202020204"/>
                </a:rPr>
                <a:t>Lớp</a:t>
              </a:r>
              <a:r>
                <a:rPr lang="en-US" sz="3000" b="0" i="0" u="none" strike="noStrike" cap="none" dirty="0">
                  <a:solidFill>
                    <a:srgbClr val="000000"/>
                  </a:solidFill>
                  <a:latin typeface="Arial" panose="020B0604020202020204"/>
                  <a:ea typeface="Arial" panose="020B0604020202020204"/>
                  <a:cs typeface="Arial" panose="020B0604020202020204"/>
                  <a:sym typeface="Arial" panose="020B0604020202020204"/>
                </a:rPr>
                <a:t>: 61TH6 </a:t>
              </a:r>
              <a:endParaRPr sz="3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99" name="Google Shape;99;p1"/>
          <p:cNvSpPr/>
          <p:nvPr/>
        </p:nvSpPr>
        <p:spPr>
          <a:xfrm>
            <a:off x="1384438" y="1219154"/>
            <a:ext cx="3680755" cy="377885"/>
          </a:xfrm>
          <a:custGeom>
            <a:avLst/>
            <a:gdLst/>
            <a:ahLst/>
            <a:cxnLst/>
            <a:rect l="l" t="t" r="r" b="b"/>
            <a:pathLst>
              <a:path w="3680755" h="377885" extrusionOk="0">
                <a:moveTo>
                  <a:pt x="0" y="0"/>
                </a:moveTo>
                <a:lnTo>
                  <a:pt x="3680754" y="0"/>
                </a:lnTo>
                <a:lnTo>
                  <a:pt x="3680754" y="377884"/>
                </a:lnTo>
                <a:lnTo>
                  <a:pt x="0" y="377884"/>
                </a:lnTo>
                <a:lnTo>
                  <a:pt x="0" y="0"/>
                </a:lnTo>
                <a:close/>
              </a:path>
            </a:pathLst>
          </a:custGeom>
          <a:blipFill rotWithShape="1">
            <a:blip r:embed="rId3"/>
            <a:stretch>
              <a:fillRect/>
            </a:stretch>
          </a:blipFill>
          <a:ln>
            <a:noFill/>
          </a:ln>
        </p:spPr>
      </p:sp>
      <p:cxnSp>
        <p:nvCxnSpPr>
          <p:cNvPr id="100" name="Google Shape;100;p1"/>
          <p:cNvCxnSpPr/>
          <p:nvPr/>
        </p:nvCxnSpPr>
        <p:spPr>
          <a:xfrm>
            <a:off x="1384540" y="5900900"/>
            <a:ext cx="6080251" cy="0"/>
          </a:xfrm>
          <a:prstGeom prst="straightConnector1">
            <a:avLst/>
          </a:prstGeom>
          <a:noFill/>
          <a:ln w="19050" cap="rnd" cmpd="sng">
            <a:solidFill>
              <a:srgbClr val="79D3FE"/>
            </a:solidFill>
            <a:prstDash val="solid"/>
            <a:round/>
            <a:headEnd type="none" w="sm" len="sm"/>
            <a:tailEnd type="none" w="sm" len="sm"/>
          </a:ln>
        </p:spPr>
      </p:cxnSp>
      <p:sp>
        <p:nvSpPr>
          <p:cNvPr id="101" name="Google Shape;101;p1"/>
          <p:cNvSpPr/>
          <p:nvPr/>
        </p:nvSpPr>
        <p:spPr>
          <a:xfrm>
            <a:off x="16404250" y="1748500"/>
            <a:ext cx="457198" cy="777260"/>
          </a:xfrm>
          <a:custGeom>
            <a:avLst/>
            <a:gdLst/>
            <a:ahLst/>
            <a:cxnLst/>
            <a:rect l="l" t="t" r="r" b="b"/>
            <a:pathLst>
              <a:path w="457198" h="777260" extrusionOk="0">
                <a:moveTo>
                  <a:pt x="0" y="0"/>
                </a:moveTo>
                <a:lnTo>
                  <a:pt x="457198" y="0"/>
                </a:lnTo>
                <a:lnTo>
                  <a:pt x="457198" y="777260"/>
                </a:lnTo>
                <a:lnTo>
                  <a:pt x="0" y="777260"/>
                </a:lnTo>
                <a:lnTo>
                  <a:pt x="0" y="0"/>
                </a:lnTo>
                <a:close/>
              </a:path>
            </a:pathLst>
          </a:custGeom>
          <a:blipFill rotWithShape="1">
            <a:blip r:embed="rId4"/>
            <a:stretch>
              <a:fillRect/>
            </a:stretch>
          </a:blipFill>
          <a:ln>
            <a:noFill/>
          </a:ln>
        </p:spPr>
      </p:sp>
      <p:sp>
        <p:nvSpPr>
          <p:cNvPr id="102" name="Google Shape;102;p1"/>
          <p:cNvSpPr/>
          <p:nvPr/>
        </p:nvSpPr>
        <p:spPr>
          <a:xfrm>
            <a:off x="16495746" y="4607926"/>
            <a:ext cx="274225" cy="274225"/>
          </a:xfrm>
          <a:custGeom>
            <a:avLst/>
            <a:gdLst/>
            <a:ahLst/>
            <a:cxnLst/>
            <a:rect l="l" t="t" r="r" b="b"/>
            <a:pathLst>
              <a:path w="365633" h="365633" extrusionOk="0">
                <a:moveTo>
                  <a:pt x="0" y="182753"/>
                </a:moveTo>
                <a:cubicBezTo>
                  <a:pt x="0" y="81788"/>
                  <a:pt x="81788" y="0"/>
                  <a:pt x="182753" y="0"/>
                </a:cubicBezTo>
                <a:cubicBezTo>
                  <a:pt x="283718" y="0"/>
                  <a:pt x="365633" y="81788"/>
                  <a:pt x="365633" y="182753"/>
                </a:cubicBezTo>
                <a:cubicBezTo>
                  <a:pt x="365633" y="283718"/>
                  <a:pt x="283718" y="365633"/>
                  <a:pt x="182753" y="365633"/>
                </a:cubicBezTo>
                <a:cubicBezTo>
                  <a:pt x="81788" y="365633"/>
                  <a:pt x="0" y="283718"/>
                  <a:pt x="0" y="182753"/>
                </a:cubicBez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
          <p:cNvSpPr/>
          <p:nvPr/>
        </p:nvSpPr>
        <p:spPr>
          <a:xfrm>
            <a:off x="11474031" y="2137130"/>
            <a:ext cx="4080519" cy="5926817"/>
          </a:xfrm>
          <a:custGeom>
            <a:avLst/>
            <a:gdLst/>
            <a:ahLst/>
            <a:cxnLst/>
            <a:rect l="l" t="t" r="r" b="b"/>
            <a:pathLst>
              <a:path w="4080519" h="5926817" extrusionOk="0">
                <a:moveTo>
                  <a:pt x="0" y="0"/>
                </a:moveTo>
                <a:lnTo>
                  <a:pt x="4080519" y="0"/>
                </a:lnTo>
                <a:lnTo>
                  <a:pt x="4080519" y="5926817"/>
                </a:lnTo>
                <a:lnTo>
                  <a:pt x="0" y="5926817"/>
                </a:lnTo>
                <a:lnTo>
                  <a:pt x="0" y="0"/>
                </a:lnTo>
                <a:close/>
              </a:path>
            </a:pathLst>
          </a:custGeom>
          <a:blipFill rotWithShape="1">
            <a:blip r:embed="rId5"/>
            <a:stretch>
              <a:fillRect/>
            </a:stretch>
          </a:blipFill>
          <a:ln>
            <a:noFill/>
          </a:ln>
        </p:spPr>
      </p:sp>
      <p:grpSp>
        <p:nvGrpSpPr>
          <p:cNvPr id="104" name="Google Shape;104;p1"/>
          <p:cNvGrpSpPr/>
          <p:nvPr/>
        </p:nvGrpSpPr>
        <p:grpSpPr>
          <a:xfrm>
            <a:off x="16260742" y="7310505"/>
            <a:ext cx="744300" cy="805163"/>
            <a:chOff x="0" y="-57150"/>
            <a:chExt cx="992400" cy="1073550"/>
          </a:xfrm>
        </p:grpSpPr>
        <p:sp>
          <p:nvSpPr>
            <p:cNvPr id="105" name="Google Shape;105;p1"/>
            <p:cNvSpPr/>
            <p:nvPr/>
          </p:nvSpPr>
          <p:spPr>
            <a:xfrm>
              <a:off x="0" y="0"/>
              <a:ext cx="992378" cy="1016381"/>
            </a:xfrm>
            <a:custGeom>
              <a:avLst/>
              <a:gdLst/>
              <a:ahLst/>
              <a:cxnLst/>
              <a:rect l="l" t="t" r="r" b="b"/>
              <a:pathLst>
                <a:path w="992378" h="1016381" extrusionOk="0">
                  <a:moveTo>
                    <a:pt x="25400" y="0"/>
                  </a:moveTo>
                  <a:lnTo>
                    <a:pt x="966978" y="0"/>
                  </a:lnTo>
                  <a:cubicBezTo>
                    <a:pt x="980948" y="0"/>
                    <a:pt x="992378" y="11430"/>
                    <a:pt x="992378" y="25400"/>
                  </a:cubicBezTo>
                  <a:lnTo>
                    <a:pt x="992378" y="990981"/>
                  </a:lnTo>
                  <a:cubicBezTo>
                    <a:pt x="992378" y="1004951"/>
                    <a:pt x="980948" y="1016381"/>
                    <a:pt x="966978" y="1016381"/>
                  </a:cubicBezTo>
                  <a:lnTo>
                    <a:pt x="25400" y="1016381"/>
                  </a:lnTo>
                  <a:cubicBezTo>
                    <a:pt x="11430" y="1016381"/>
                    <a:pt x="0" y="1004951"/>
                    <a:pt x="0" y="990981"/>
                  </a:cubicBezTo>
                  <a:lnTo>
                    <a:pt x="0" y="25400"/>
                  </a:lnTo>
                  <a:cubicBezTo>
                    <a:pt x="0" y="11430"/>
                    <a:pt x="11430" y="0"/>
                    <a:pt x="25400" y="0"/>
                  </a:cubicBezTo>
                  <a:moveTo>
                    <a:pt x="25400" y="50800"/>
                  </a:moveTo>
                  <a:lnTo>
                    <a:pt x="25400" y="25400"/>
                  </a:lnTo>
                  <a:lnTo>
                    <a:pt x="50800" y="25400"/>
                  </a:lnTo>
                  <a:lnTo>
                    <a:pt x="50800" y="990981"/>
                  </a:lnTo>
                  <a:lnTo>
                    <a:pt x="25400" y="990981"/>
                  </a:lnTo>
                  <a:lnTo>
                    <a:pt x="25400" y="965581"/>
                  </a:lnTo>
                  <a:lnTo>
                    <a:pt x="966978" y="965581"/>
                  </a:lnTo>
                  <a:lnTo>
                    <a:pt x="966978" y="990981"/>
                  </a:lnTo>
                  <a:lnTo>
                    <a:pt x="941578" y="990981"/>
                  </a:lnTo>
                  <a:lnTo>
                    <a:pt x="941578" y="25400"/>
                  </a:lnTo>
                  <a:lnTo>
                    <a:pt x="966978" y="25400"/>
                  </a:lnTo>
                  <a:lnTo>
                    <a:pt x="966978"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
            <p:cNvSpPr txBox="1"/>
            <p:nvPr/>
          </p:nvSpPr>
          <p:spPr>
            <a:xfrm>
              <a:off x="0" y="-57150"/>
              <a:ext cx="992400" cy="107355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2800" b="0" i="0" u="none" strike="noStrike" cap="none">
                  <a:solidFill>
                    <a:srgbClr val="00B0F0"/>
                  </a:solidFill>
                  <a:latin typeface="Arial" panose="020B0604020202020204"/>
                  <a:ea typeface="Arial" panose="020B0604020202020204"/>
                  <a:cs typeface="Arial" panose="020B0604020202020204"/>
                  <a:sym typeface="Arial" panose="020B0604020202020204"/>
                </a:rPr>
                <a:t>✓</a:t>
              </a:r>
              <a:endParaRPr sz="2800" b="0" i="0" u="none" strike="noStrike" cap="none">
                <a:solidFill>
                  <a:srgbClr val="00B0F0"/>
                </a:solidFill>
                <a:latin typeface="Arial" panose="020B0604020202020204"/>
                <a:ea typeface="Arial" panose="020B0604020202020204"/>
                <a:cs typeface="Arial" panose="020B0604020202020204"/>
                <a:sym typeface="Arial" panose="020B0604020202020204"/>
              </a:endParaRPr>
            </a:p>
          </p:txBody>
        </p:sp>
      </p:grpSp>
      <p:grpSp>
        <p:nvGrpSpPr>
          <p:cNvPr id="107" name="Google Shape;107;p1"/>
          <p:cNvGrpSpPr/>
          <p:nvPr/>
        </p:nvGrpSpPr>
        <p:grpSpPr>
          <a:xfrm>
            <a:off x="15554550" y="8034706"/>
            <a:ext cx="744300" cy="805163"/>
            <a:chOff x="0" y="-57150"/>
            <a:chExt cx="992400" cy="1073550"/>
          </a:xfrm>
        </p:grpSpPr>
        <p:sp>
          <p:nvSpPr>
            <p:cNvPr id="108" name="Google Shape;108;p1"/>
            <p:cNvSpPr/>
            <p:nvPr/>
          </p:nvSpPr>
          <p:spPr>
            <a:xfrm>
              <a:off x="0" y="0"/>
              <a:ext cx="992378" cy="1016381"/>
            </a:xfrm>
            <a:custGeom>
              <a:avLst/>
              <a:gdLst/>
              <a:ahLst/>
              <a:cxnLst/>
              <a:rect l="l" t="t" r="r" b="b"/>
              <a:pathLst>
                <a:path w="992378" h="1016381" extrusionOk="0">
                  <a:moveTo>
                    <a:pt x="25400" y="0"/>
                  </a:moveTo>
                  <a:lnTo>
                    <a:pt x="966978" y="0"/>
                  </a:lnTo>
                  <a:cubicBezTo>
                    <a:pt x="980948" y="0"/>
                    <a:pt x="992378" y="11430"/>
                    <a:pt x="992378" y="25400"/>
                  </a:cubicBezTo>
                  <a:lnTo>
                    <a:pt x="992378" y="990981"/>
                  </a:lnTo>
                  <a:cubicBezTo>
                    <a:pt x="992378" y="1004951"/>
                    <a:pt x="980948" y="1016381"/>
                    <a:pt x="966978" y="1016381"/>
                  </a:cubicBezTo>
                  <a:lnTo>
                    <a:pt x="25400" y="1016381"/>
                  </a:lnTo>
                  <a:cubicBezTo>
                    <a:pt x="11430" y="1016381"/>
                    <a:pt x="0" y="1004951"/>
                    <a:pt x="0" y="990981"/>
                  </a:cubicBezTo>
                  <a:lnTo>
                    <a:pt x="0" y="25400"/>
                  </a:lnTo>
                  <a:cubicBezTo>
                    <a:pt x="0" y="11430"/>
                    <a:pt x="11430" y="0"/>
                    <a:pt x="25400" y="0"/>
                  </a:cubicBezTo>
                  <a:moveTo>
                    <a:pt x="25400" y="50800"/>
                  </a:moveTo>
                  <a:lnTo>
                    <a:pt x="25400" y="25400"/>
                  </a:lnTo>
                  <a:lnTo>
                    <a:pt x="50800" y="25400"/>
                  </a:lnTo>
                  <a:lnTo>
                    <a:pt x="50800" y="990981"/>
                  </a:lnTo>
                  <a:lnTo>
                    <a:pt x="25400" y="990981"/>
                  </a:lnTo>
                  <a:lnTo>
                    <a:pt x="25400" y="965581"/>
                  </a:lnTo>
                  <a:lnTo>
                    <a:pt x="966978" y="965581"/>
                  </a:lnTo>
                  <a:lnTo>
                    <a:pt x="966978" y="990981"/>
                  </a:lnTo>
                  <a:lnTo>
                    <a:pt x="941578" y="990981"/>
                  </a:lnTo>
                  <a:lnTo>
                    <a:pt x="941578" y="25400"/>
                  </a:lnTo>
                  <a:lnTo>
                    <a:pt x="966978" y="25400"/>
                  </a:lnTo>
                  <a:lnTo>
                    <a:pt x="966978"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
            <p:cNvSpPr txBox="1"/>
            <p:nvPr/>
          </p:nvSpPr>
          <p:spPr>
            <a:xfrm>
              <a:off x="0" y="-57150"/>
              <a:ext cx="992400" cy="107355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2800" b="1" i="0" u="none" strike="noStrike" cap="none">
                  <a:solidFill>
                    <a:srgbClr val="FF0000"/>
                  </a:solidFill>
                  <a:latin typeface="Arial" panose="020B0604020202020204"/>
                  <a:ea typeface="Arial" panose="020B0604020202020204"/>
                  <a:cs typeface="Arial" panose="020B0604020202020204"/>
                  <a:sym typeface="Arial" panose="020B0604020202020204"/>
                </a:rPr>
                <a:t>✗</a:t>
              </a:r>
              <a:endParaRPr sz="2800" b="1" i="0" u="none" strike="noStrike" cap="none">
                <a:solidFill>
                  <a:srgbClr val="FF0000"/>
                </a:solidFill>
                <a:latin typeface="Arial" panose="020B0604020202020204"/>
                <a:ea typeface="Arial" panose="020B0604020202020204"/>
                <a:cs typeface="Arial" panose="020B0604020202020204"/>
                <a:sym typeface="Arial" panose="020B0604020202020204"/>
              </a:endParaRPr>
            </a:p>
          </p:txBody>
        </p:sp>
      </p:grpSp>
      <p:sp>
        <p:nvSpPr>
          <p:cNvPr id="110" name="Google Shape;110;p1"/>
          <p:cNvSpPr/>
          <p:nvPr/>
        </p:nvSpPr>
        <p:spPr>
          <a:xfrm>
            <a:off x="16120718" y="2941282"/>
            <a:ext cx="1024324" cy="1024323"/>
          </a:xfrm>
          <a:custGeom>
            <a:avLst/>
            <a:gdLst/>
            <a:ahLst/>
            <a:cxnLst/>
            <a:rect l="l" t="t" r="r" b="b"/>
            <a:pathLst>
              <a:path w="1024324" h="1024323" extrusionOk="0">
                <a:moveTo>
                  <a:pt x="0" y="0"/>
                </a:moveTo>
                <a:lnTo>
                  <a:pt x="1024324" y="0"/>
                </a:lnTo>
                <a:lnTo>
                  <a:pt x="1024324" y="1024323"/>
                </a:lnTo>
                <a:lnTo>
                  <a:pt x="0" y="1024323"/>
                </a:lnTo>
                <a:lnTo>
                  <a:pt x="0" y="0"/>
                </a:lnTo>
                <a:close/>
              </a:path>
            </a:pathLst>
          </a:custGeom>
          <a:blipFill rotWithShape="1">
            <a:blip r:embed="rId6"/>
            <a:stretch>
              <a:fillRect/>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79"/>
        <p:cNvGrpSpPr/>
        <p:nvPr/>
      </p:nvGrpSpPr>
      <p:grpSpPr>
        <a:xfrm>
          <a:off x="0" y="0"/>
          <a:ext cx="0" cy="0"/>
          <a:chOff x="0" y="0"/>
          <a:chExt cx="0" cy="0"/>
        </a:xfrm>
      </p:grpSpPr>
      <p:grpSp>
        <p:nvGrpSpPr>
          <p:cNvPr id="381" name="Google Shape;381;p10"/>
          <p:cNvGrpSpPr/>
          <p:nvPr/>
        </p:nvGrpSpPr>
        <p:grpSpPr>
          <a:xfrm>
            <a:off x="8526828" y="1620731"/>
            <a:ext cx="7509430" cy="2589702"/>
            <a:chOff x="0" y="-993372"/>
            <a:chExt cx="10012573" cy="3452937"/>
          </a:xfrm>
        </p:grpSpPr>
        <p:sp>
          <p:nvSpPr>
            <p:cNvPr id="382" name="Google Shape;382;p10"/>
            <p:cNvSpPr/>
            <p:nvPr/>
          </p:nvSpPr>
          <p:spPr>
            <a:xfrm>
              <a:off x="0" y="0"/>
              <a:ext cx="9753600" cy="2459565"/>
            </a:xfrm>
            <a:custGeom>
              <a:avLst/>
              <a:gdLst/>
              <a:ahLst/>
              <a:cxnLst/>
              <a:rect l="l" t="t" r="r" b="b"/>
              <a:pathLst>
                <a:path w="9753600" h="2459565" extrusionOk="0">
                  <a:moveTo>
                    <a:pt x="0" y="0"/>
                  </a:moveTo>
                  <a:lnTo>
                    <a:pt x="9753600" y="0"/>
                  </a:lnTo>
                  <a:lnTo>
                    <a:pt x="9753600" y="2459565"/>
                  </a:lnTo>
                  <a:lnTo>
                    <a:pt x="0" y="2459565"/>
                  </a:lnTo>
                  <a:close/>
                </a:path>
              </a:pathLst>
            </a:custGeom>
            <a:solidFill>
              <a:srgbClr val="000000">
                <a:alpha val="0"/>
              </a:srgbClr>
            </a:solidFill>
            <a:ln>
              <a:noFill/>
            </a:ln>
          </p:spPr>
        </p:sp>
        <p:sp>
          <p:nvSpPr>
            <p:cNvPr id="383" name="Google Shape;383;p10"/>
            <p:cNvSpPr txBox="1"/>
            <p:nvPr/>
          </p:nvSpPr>
          <p:spPr>
            <a:xfrm>
              <a:off x="258973" y="-993372"/>
              <a:ext cx="9753600" cy="2650066"/>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r>
                <a:rPr lang="en-US" sz="10000" b="1" dirty="0">
                  <a:solidFill>
                    <a:srgbClr val="000000"/>
                  </a:solidFill>
                  <a:latin typeface="Arial" panose="020B0604020202020204"/>
                  <a:ea typeface="Arial" panose="020B0604020202020204"/>
                  <a:cs typeface="Arial" panose="020B0604020202020204"/>
                  <a:sym typeface="Arial" panose="020B0604020202020204"/>
                </a:rPr>
                <a:t>CHƯƠNG 3</a:t>
              </a:r>
              <a:endParaRPr sz="10000" b="1"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84" name="Google Shape;384;p10"/>
          <p:cNvGrpSpPr/>
          <p:nvPr/>
        </p:nvGrpSpPr>
        <p:grpSpPr>
          <a:xfrm>
            <a:off x="8052167" y="4541332"/>
            <a:ext cx="8652982" cy="4043206"/>
            <a:chOff x="0" y="-161925"/>
            <a:chExt cx="11537309" cy="5390940"/>
          </a:xfrm>
        </p:grpSpPr>
        <p:sp>
          <p:nvSpPr>
            <p:cNvPr id="385" name="Google Shape;385;p10"/>
            <p:cNvSpPr/>
            <p:nvPr/>
          </p:nvSpPr>
          <p:spPr>
            <a:xfrm>
              <a:off x="0" y="0"/>
              <a:ext cx="11537309" cy="5229015"/>
            </a:xfrm>
            <a:custGeom>
              <a:avLst/>
              <a:gdLst/>
              <a:ahLst/>
              <a:cxnLst/>
              <a:rect l="l" t="t" r="r" b="b"/>
              <a:pathLst>
                <a:path w="11537309" h="5229015" extrusionOk="0">
                  <a:moveTo>
                    <a:pt x="0" y="0"/>
                  </a:moveTo>
                  <a:lnTo>
                    <a:pt x="11537309" y="0"/>
                  </a:lnTo>
                  <a:lnTo>
                    <a:pt x="11537309" y="5229015"/>
                  </a:lnTo>
                  <a:lnTo>
                    <a:pt x="0" y="5229015"/>
                  </a:lnTo>
                  <a:close/>
                </a:path>
              </a:pathLst>
            </a:custGeom>
            <a:solidFill>
              <a:srgbClr val="000000">
                <a:alpha val="0"/>
              </a:srgbClr>
            </a:solidFill>
            <a:ln>
              <a:noFill/>
            </a:ln>
          </p:spPr>
        </p:sp>
        <p:sp>
          <p:nvSpPr>
            <p:cNvPr id="386" name="Google Shape;386;p10"/>
            <p:cNvSpPr txBox="1"/>
            <p:nvPr/>
          </p:nvSpPr>
          <p:spPr>
            <a:xfrm>
              <a:off x="0" y="-161925"/>
              <a:ext cx="11537309" cy="5390939"/>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6600" b="1" dirty="0" err="1">
                  <a:solidFill>
                    <a:srgbClr val="000000"/>
                  </a:solidFill>
                  <a:latin typeface="Arial" panose="020B0604020202020204"/>
                  <a:ea typeface="Arial" panose="020B0604020202020204"/>
                  <a:cs typeface="Arial" panose="020B0604020202020204"/>
                  <a:sym typeface="Arial" panose="020B0604020202020204"/>
                </a:rPr>
                <a:t>Ứng</a:t>
              </a:r>
              <a:r>
                <a:rPr lang="en-US" sz="6600" b="1" dirty="0">
                  <a:solidFill>
                    <a:srgbClr val="000000"/>
                  </a:solidFill>
                  <a:latin typeface="Arial" panose="020B0604020202020204"/>
                  <a:ea typeface="Arial" panose="020B0604020202020204"/>
                  <a:cs typeface="Arial" panose="020B0604020202020204"/>
                  <a:sym typeface="Arial" panose="020B0604020202020204"/>
                </a:rPr>
                <a:t> </a:t>
              </a:r>
              <a:r>
                <a:rPr lang="en-US" sz="6600" b="1" dirty="0" err="1">
                  <a:solidFill>
                    <a:srgbClr val="000000"/>
                  </a:solidFill>
                  <a:latin typeface="Arial" panose="020B0604020202020204"/>
                  <a:ea typeface="Arial" panose="020B0604020202020204"/>
                  <a:cs typeface="Arial" panose="020B0604020202020204"/>
                  <a:sym typeface="Arial" panose="020B0604020202020204"/>
                </a:rPr>
                <a:t>dụng</a:t>
              </a:r>
              <a:r>
                <a:rPr lang="en-US" sz="6600" b="1" dirty="0">
                  <a:solidFill>
                    <a:srgbClr val="000000"/>
                  </a:solidFill>
                  <a:latin typeface="Arial" panose="020B0604020202020204"/>
                  <a:ea typeface="Arial" panose="020B0604020202020204"/>
                  <a:cs typeface="Arial" panose="020B0604020202020204"/>
                  <a:sym typeface="Arial" panose="020B0604020202020204"/>
                </a:rPr>
                <a:t> </a:t>
              </a:r>
              <a:r>
                <a:rPr lang="en-US" sz="6600" b="1" dirty="0" err="1">
                  <a:solidFill>
                    <a:srgbClr val="000000"/>
                  </a:solidFill>
                  <a:latin typeface="Arial" panose="020B0604020202020204"/>
                  <a:ea typeface="Arial" panose="020B0604020202020204"/>
                  <a:cs typeface="Arial" panose="020B0604020202020204"/>
                  <a:sym typeface="Arial" panose="020B0604020202020204"/>
                </a:rPr>
                <a:t>vào</a:t>
              </a:r>
              <a:r>
                <a:rPr lang="en-US" sz="6600" b="1" dirty="0">
                  <a:solidFill>
                    <a:srgbClr val="000000"/>
                  </a:solidFill>
                  <a:latin typeface="Arial" panose="020B0604020202020204"/>
                  <a:ea typeface="Arial" panose="020B0604020202020204"/>
                  <a:cs typeface="Arial" panose="020B0604020202020204"/>
                  <a:sym typeface="Arial" panose="020B0604020202020204"/>
                </a:rPr>
                <a:t> </a:t>
              </a:r>
              <a:r>
                <a:rPr lang="en-US" sz="6600" b="1" dirty="0" err="1">
                  <a:solidFill>
                    <a:srgbClr val="000000"/>
                  </a:solidFill>
                  <a:latin typeface="Arial" panose="020B0604020202020204"/>
                  <a:ea typeface="Arial" panose="020B0604020202020204"/>
                  <a:cs typeface="Arial" panose="020B0604020202020204"/>
                  <a:sym typeface="Arial" panose="020B0604020202020204"/>
                </a:rPr>
                <a:t>dự</a:t>
              </a:r>
              <a:r>
                <a:rPr lang="en-US" sz="6600" b="1" dirty="0">
                  <a:solidFill>
                    <a:srgbClr val="000000"/>
                  </a:solidFill>
                  <a:latin typeface="Arial" panose="020B0604020202020204"/>
                  <a:ea typeface="Arial" panose="020B0604020202020204"/>
                  <a:cs typeface="Arial" panose="020B0604020202020204"/>
                  <a:sym typeface="Arial" panose="020B0604020202020204"/>
                </a:rPr>
                <a:t> </a:t>
              </a:r>
              <a:r>
                <a:rPr lang="en-US" sz="6600" b="1" dirty="0" err="1">
                  <a:solidFill>
                    <a:srgbClr val="000000"/>
                  </a:solidFill>
                  <a:latin typeface="Arial" panose="020B0604020202020204"/>
                  <a:ea typeface="Arial" panose="020B0604020202020204"/>
                  <a:cs typeface="Arial" panose="020B0604020202020204"/>
                  <a:sym typeface="Arial" panose="020B0604020202020204"/>
                </a:rPr>
                <a:t>đoán</a:t>
              </a:r>
              <a:r>
                <a:rPr lang="en-US" sz="6600" b="1" dirty="0">
                  <a:solidFill>
                    <a:srgbClr val="000000"/>
                  </a:solidFill>
                  <a:latin typeface="Arial" panose="020B0604020202020204"/>
                  <a:ea typeface="Arial" panose="020B0604020202020204"/>
                  <a:cs typeface="Arial" panose="020B0604020202020204"/>
                  <a:sym typeface="Arial" panose="020B0604020202020204"/>
                </a:rPr>
                <a:t> </a:t>
              </a:r>
              <a:r>
                <a:rPr lang="en-US" sz="6600" b="1" dirty="0" err="1">
                  <a:solidFill>
                    <a:srgbClr val="000000"/>
                  </a:solidFill>
                  <a:latin typeface="Arial" panose="020B0604020202020204"/>
                  <a:ea typeface="Arial" panose="020B0604020202020204"/>
                  <a:cs typeface="Arial" panose="020B0604020202020204"/>
                  <a:sym typeface="Arial" panose="020B0604020202020204"/>
                </a:rPr>
                <a:t>cơn</a:t>
              </a:r>
              <a:r>
                <a:rPr lang="en-US" sz="6600" b="1" dirty="0">
                  <a:solidFill>
                    <a:srgbClr val="000000"/>
                  </a:solidFill>
                  <a:latin typeface="Arial" panose="020B0604020202020204"/>
                  <a:ea typeface="Arial" panose="020B0604020202020204"/>
                  <a:cs typeface="Arial" panose="020B0604020202020204"/>
                  <a:sym typeface="Arial" panose="020B0604020202020204"/>
                </a:rPr>
                <a:t> </a:t>
              </a:r>
              <a:r>
                <a:rPr lang="en-US" sz="6600" b="1" dirty="0" err="1">
                  <a:solidFill>
                    <a:srgbClr val="000000"/>
                  </a:solidFill>
                  <a:latin typeface="Arial" panose="020B0604020202020204"/>
                  <a:ea typeface="Arial" panose="020B0604020202020204"/>
                  <a:cs typeface="Arial" panose="020B0604020202020204"/>
                  <a:sym typeface="Arial" panose="020B0604020202020204"/>
                </a:rPr>
                <a:t>động</a:t>
              </a:r>
              <a:r>
                <a:rPr lang="en-US" sz="6600" b="1" dirty="0">
                  <a:solidFill>
                    <a:srgbClr val="000000"/>
                  </a:solidFill>
                  <a:latin typeface="Arial" panose="020B0604020202020204"/>
                  <a:ea typeface="Arial" panose="020B0604020202020204"/>
                  <a:cs typeface="Arial" panose="020B0604020202020204"/>
                  <a:sym typeface="Arial" panose="020B0604020202020204"/>
                </a:rPr>
                <a:t> </a:t>
              </a:r>
              <a:r>
                <a:rPr lang="en-US" sz="6600" b="1" dirty="0" err="1">
                  <a:solidFill>
                    <a:srgbClr val="000000"/>
                  </a:solidFill>
                  <a:latin typeface="Arial" panose="020B0604020202020204"/>
                  <a:ea typeface="Arial" panose="020B0604020202020204"/>
                  <a:cs typeface="Arial" panose="020B0604020202020204"/>
                  <a:sym typeface="Arial" panose="020B0604020202020204"/>
                </a:rPr>
                <a:t>kinh</a:t>
              </a:r>
              <a:endParaRPr sz="6600" b="1" dirty="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87" name="Google Shape;387;p10"/>
          <p:cNvSpPr/>
          <p:nvPr/>
        </p:nvSpPr>
        <p:spPr>
          <a:xfrm>
            <a:off x="1426900" y="2577118"/>
            <a:ext cx="5389066" cy="5132772"/>
          </a:xfrm>
          <a:custGeom>
            <a:avLst/>
            <a:gdLst/>
            <a:ahLst/>
            <a:cxnLst/>
            <a:rect l="l" t="t" r="r" b="b"/>
            <a:pathLst>
              <a:path w="5389066" h="5132772" extrusionOk="0">
                <a:moveTo>
                  <a:pt x="0" y="0"/>
                </a:moveTo>
                <a:lnTo>
                  <a:pt x="5389066" y="0"/>
                </a:lnTo>
                <a:lnTo>
                  <a:pt x="5389066" y="5132772"/>
                </a:lnTo>
                <a:lnTo>
                  <a:pt x="0" y="5132772"/>
                </a:lnTo>
                <a:lnTo>
                  <a:pt x="0" y="0"/>
                </a:lnTo>
                <a:close/>
              </a:path>
            </a:pathLst>
          </a:custGeom>
          <a:blipFill rotWithShape="1">
            <a:blip r:embed="rId3"/>
            <a:stretch>
              <a:fillRect/>
            </a:stretch>
          </a:blipFill>
          <a:ln>
            <a:noFill/>
          </a:ln>
        </p:spPr>
      </p:sp>
      <p:sp>
        <p:nvSpPr>
          <p:cNvPr id="388" name="Google Shape;388;p10"/>
          <p:cNvSpPr/>
          <p:nvPr/>
        </p:nvSpPr>
        <p:spPr>
          <a:xfrm>
            <a:off x="1426834" y="1078816"/>
            <a:ext cx="1097266" cy="1112974"/>
          </a:xfrm>
          <a:custGeom>
            <a:avLst/>
            <a:gdLst/>
            <a:ahLst/>
            <a:cxnLst/>
            <a:rect l="l" t="t" r="r" b="b"/>
            <a:pathLst>
              <a:path w="1097266" h="1112974" extrusionOk="0">
                <a:moveTo>
                  <a:pt x="0" y="0"/>
                </a:moveTo>
                <a:lnTo>
                  <a:pt x="1097266" y="0"/>
                </a:lnTo>
                <a:lnTo>
                  <a:pt x="1097266" y="1112974"/>
                </a:lnTo>
                <a:lnTo>
                  <a:pt x="0" y="1112974"/>
                </a:lnTo>
                <a:lnTo>
                  <a:pt x="0" y="0"/>
                </a:lnTo>
                <a:close/>
              </a:path>
            </a:pathLst>
          </a:custGeom>
          <a:blipFill rotWithShape="1">
            <a:blip r:embed="rId4"/>
            <a:stretch>
              <a:fillRect/>
            </a:stretch>
          </a:blipFill>
          <a:ln>
            <a:noFill/>
          </a:ln>
        </p:spPr>
      </p:sp>
      <p:sp>
        <p:nvSpPr>
          <p:cNvPr id="389" name="Google Shape;389;p10"/>
          <p:cNvSpPr/>
          <p:nvPr/>
        </p:nvSpPr>
        <p:spPr>
          <a:xfrm>
            <a:off x="4579950" y="1588500"/>
            <a:ext cx="1197598" cy="777260"/>
          </a:xfrm>
          <a:custGeom>
            <a:avLst/>
            <a:gdLst/>
            <a:ahLst/>
            <a:cxnLst/>
            <a:rect l="l" t="t" r="r" b="b"/>
            <a:pathLst>
              <a:path w="1197598" h="777260" extrusionOk="0">
                <a:moveTo>
                  <a:pt x="0" y="0"/>
                </a:moveTo>
                <a:lnTo>
                  <a:pt x="1197598" y="0"/>
                </a:lnTo>
                <a:lnTo>
                  <a:pt x="1197598" y="777260"/>
                </a:lnTo>
                <a:lnTo>
                  <a:pt x="0" y="777260"/>
                </a:lnTo>
                <a:lnTo>
                  <a:pt x="0" y="0"/>
                </a:lnTo>
                <a:close/>
              </a:path>
            </a:pathLst>
          </a:custGeom>
          <a:blipFill rotWithShape="1">
            <a:blip r:embed="rId5"/>
            <a:stretch>
              <a:fillRect/>
            </a:stretch>
          </a:blipFill>
          <a:ln>
            <a:noFill/>
          </a:ln>
        </p:spPr>
      </p:sp>
      <p:sp>
        <p:nvSpPr>
          <p:cNvPr id="390" name="Google Shape;390;p10"/>
          <p:cNvSpPr/>
          <p:nvPr/>
        </p:nvSpPr>
        <p:spPr>
          <a:xfrm>
            <a:off x="3984320" y="8447426"/>
            <a:ext cx="274225" cy="274225"/>
          </a:xfrm>
          <a:custGeom>
            <a:avLst/>
            <a:gdLst/>
            <a:ahLst/>
            <a:cxnLst/>
            <a:rect l="l" t="t" r="r" b="b"/>
            <a:pathLst>
              <a:path w="365633" h="365633" extrusionOk="0">
                <a:moveTo>
                  <a:pt x="0" y="182753"/>
                </a:moveTo>
                <a:cubicBezTo>
                  <a:pt x="0" y="81788"/>
                  <a:pt x="81788" y="0"/>
                  <a:pt x="182753" y="0"/>
                </a:cubicBezTo>
                <a:cubicBezTo>
                  <a:pt x="283718" y="0"/>
                  <a:pt x="365633" y="81788"/>
                  <a:pt x="365633" y="182753"/>
                </a:cubicBezTo>
                <a:cubicBezTo>
                  <a:pt x="365633" y="283718"/>
                  <a:pt x="283718" y="365633"/>
                  <a:pt x="182753" y="365633"/>
                </a:cubicBezTo>
                <a:cubicBezTo>
                  <a:pt x="81788" y="365633"/>
                  <a:pt x="0" y="283718"/>
                  <a:pt x="0" y="182753"/>
                </a:cubicBez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1" name="Google Shape;391;p10"/>
          <p:cNvGrpSpPr/>
          <p:nvPr/>
        </p:nvGrpSpPr>
        <p:grpSpPr>
          <a:xfrm>
            <a:off x="5724292" y="7694862"/>
            <a:ext cx="744300" cy="805163"/>
            <a:chOff x="0" y="-57150"/>
            <a:chExt cx="992400" cy="1073550"/>
          </a:xfrm>
        </p:grpSpPr>
        <p:sp>
          <p:nvSpPr>
            <p:cNvPr id="392" name="Google Shape;392;p10"/>
            <p:cNvSpPr/>
            <p:nvPr/>
          </p:nvSpPr>
          <p:spPr>
            <a:xfrm>
              <a:off x="0" y="0"/>
              <a:ext cx="992378" cy="1016381"/>
            </a:xfrm>
            <a:custGeom>
              <a:avLst/>
              <a:gdLst/>
              <a:ahLst/>
              <a:cxnLst/>
              <a:rect l="l" t="t" r="r" b="b"/>
              <a:pathLst>
                <a:path w="992378" h="1016381" extrusionOk="0">
                  <a:moveTo>
                    <a:pt x="25400" y="0"/>
                  </a:moveTo>
                  <a:lnTo>
                    <a:pt x="966978" y="0"/>
                  </a:lnTo>
                  <a:cubicBezTo>
                    <a:pt x="980948" y="0"/>
                    <a:pt x="992378" y="11430"/>
                    <a:pt x="992378" y="25400"/>
                  </a:cubicBezTo>
                  <a:lnTo>
                    <a:pt x="992378" y="990981"/>
                  </a:lnTo>
                  <a:cubicBezTo>
                    <a:pt x="992378" y="1004951"/>
                    <a:pt x="980948" y="1016381"/>
                    <a:pt x="966978" y="1016381"/>
                  </a:cubicBezTo>
                  <a:lnTo>
                    <a:pt x="25400" y="1016381"/>
                  </a:lnTo>
                  <a:cubicBezTo>
                    <a:pt x="11430" y="1016381"/>
                    <a:pt x="0" y="1004951"/>
                    <a:pt x="0" y="990981"/>
                  </a:cubicBezTo>
                  <a:lnTo>
                    <a:pt x="0" y="25400"/>
                  </a:lnTo>
                  <a:cubicBezTo>
                    <a:pt x="0" y="11430"/>
                    <a:pt x="11430" y="0"/>
                    <a:pt x="25400" y="0"/>
                  </a:cubicBezTo>
                  <a:moveTo>
                    <a:pt x="25400" y="50800"/>
                  </a:moveTo>
                  <a:lnTo>
                    <a:pt x="25400" y="25400"/>
                  </a:lnTo>
                  <a:lnTo>
                    <a:pt x="50800" y="25400"/>
                  </a:lnTo>
                  <a:lnTo>
                    <a:pt x="50800" y="990981"/>
                  </a:lnTo>
                  <a:lnTo>
                    <a:pt x="25400" y="990981"/>
                  </a:lnTo>
                  <a:lnTo>
                    <a:pt x="25400" y="965581"/>
                  </a:lnTo>
                  <a:lnTo>
                    <a:pt x="966978" y="965581"/>
                  </a:lnTo>
                  <a:lnTo>
                    <a:pt x="966978" y="990981"/>
                  </a:lnTo>
                  <a:lnTo>
                    <a:pt x="941578" y="990981"/>
                  </a:lnTo>
                  <a:lnTo>
                    <a:pt x="941578" y="25400"/>
                  </a:lnTo>
                  <a:lnTo>
                    <a:pt x="966978" y="25400"/>
                  </a:lnTo>
                  <a:lnTo>
                    <a:pt x="966978"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txBox="1"/>
            <p:nvPr/>
          </p:nvSpPr>
          <p:spPr>
            <a:xfrm>
              <a:off x="0" y="-57150"/>
              <a:ext cx="992400" cy="107355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2800">
                  <a:solidFill>
                    <a:srgbClr val="FFCDA8"/>
                  </a:solidFill>
                  <a:latin typeface="Arial" panose="020B0604020202020204"/>
                  <a:ea typeface="Arial" panose="020B0604020202020204"/>
                  <a:cs typeface="Arial" panose="020B0604020202020204"/>
                  <a:sym typeface="Arial" panose="020B0604020202020204"/>
                </a:rPr>
                <a:t>✓</a:t>
              </a:r>
              <a:endParaRPr sz="2800">
                <a:solidFill>
                  <a:srgbClr val="FFCDA8"/>
                </a:solidFill>
                <a:latin typeface="Arial" panose="020B0604020202020204"/>
                <a:ea typeface="Arial" panose="020B0604020202020204"/>
                <a:cs typeface="Arial" panose="020B0604020202020204"/>
                <a:sym typeface="Arial" panose="020B0604020202020204"/>
              </a:endParaRPr>
            </a:p>
          </p:txBody>
        </p:sp>
      </p:grpSp>
      <p:grpSp>
        <p:nvGrpSpPr>
          <p:cNvPr id="394" name="Google Shape;394;p10"/>
          <p:cNvGrpSpPr/>
          <p:nvPr/>
        </p:nvGrpSpPr>
        <p:grpSpPr>
          <a:xfrm>
            <a:off x="5018100" y="8419062"/>
            <a:ext cx="744300" cy="805163"/>
            <a:chOff x="0" y="-57150"/>
            <a:chExt cx="992400" cy="1073550"/>
          </a:xfrm>
        </p:grpSpPr>
        <p:sp>
          <p:nvSpPr>
            <p:cNvPr id="395" name="Google Shape;395;p10"/>
            <p:cNvSpPr/>
            <p:nvPr/>
          </p:nvSpPr>
          <p:spPr>
            <a:xfrm>
              <a:off x="0" y="0"/>
              <a:ext cx="992378" cy="1016381"/>
            </a:xfrm>
            <a:custGeom>
              <a:avLst/>
              <a:gdLst/>
              <a:ahLst/>
              <a:cxnLst/>
              <a:rect l="l" t="t" r="r" b="b"/>
              <a:pathLst>
                <a:path w="992378" h="1016381" extrusionOk="0">
                  <a:moveTo>
                    <a:pt x="25400" y="0"/>
                  </a:moveTo>
                  <a:lnTo>
                    <a:pt x="966978" y="0"/>
                  </a:lnTo>
                  <a:cubicBezTo>
                    <a:pt x="980948" y="0"/>
                    <a:pt x="992378" y="11430"/>
                    <a:pt x="992378" y="25400"/>
                  </a:cubicBezTo>
                  <a:lnTo>
                    <a:pt x="992378" y="990981"/>
                  </a:lnTo>
                  <a:cubicBezTo>
                    <a:pt x="992378" y="1004951"/>
                    <a:pt x="980948" y="1016381"/>
                    <a:pt x="966978" y="1016381"/>
                  </a:cubicBezTo>
                  <a:lnTo>
                    <a:pt x="25400" y="1016381"/>
                  </a:lnTo>
                  <a:cubicBezTo>
                    <a:pt x="11430" y="1016381"/>
                    <a:pt x="0" y="1004951"/>
                    <a:pt x="0" y="990981"/>
                  </a:cubicBezTo>
                  <a:lnTo>
                    <a:pt x="0" y="25400"/>
                  </a:lnTo>
                  <a:cubicBezTo>
                    <a:pt x="0" y="11430"/>
                    <a:pt x="11430" y="0"/>
                    <a:pt x="25400" y="0"/>
                  </a:cubicBezTo>
                  <a:moveTo>
                    <a:pt x="25400" y="50800"/>
                  </a:moveTo>
                  <a:lnTo>
                    <a:pt x="25400" y="25400"/>
                  </a:lnTo>
                  <a:lnTo>
                    <a:pt x="50800" y="25400"/>
                  </a:lnTo>
                  <a:lnTo>
                    <a:pt x="50800" y="990981"/>
                  </a:lnTo>
                  <a:lnTo>
                    <a:pt x="25400" y="990981"/>
                  </a:lnTo>
                  <a:lnTo>
                    <a:pt x="25400" y="965581"/>
                  </a:lnTo>
                  <a:lnTo>
                    <a:pt x="966978" y="965581"/>
                  </a:lnTo>
                  <a:lnTo>
                    <a:pt x="966978" y="990981"/>
                  </a:lnTo>
                  <a:lnTo>
                    <a:pt x="941578" y="990981"/>
                  </a:lnTo>
                  <a:lnTo>
                    <a:pt x="941578" y="25400"/>
                  </a:lnTo>
                  <a:lnTo>
                    <a:pt x="966978" y="25400"/>
                  </a:lnTo>
                  <a:lnTo>
                    <a:pt x="966978"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txBox="1"/>
            <p:nvPr/>
          </p:nvSpPr>
          <p:spPr>
            <a:xfrm>
              <a:off x="0" y="-57150"/>
              <a:ext cx="992400" cy="107355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2800" b="1">
                  <a:solidFill>
                    <a:srgbClr val="FFCDA8"/>
                  </a:solidFill>
                  <a:latin typeface="Arial" panose="020B0604020202020204"/>
                  <a:ea typeface="Arial" panose="020B0604020202020204"/>
                  <a:cs typeface="Arial" panose="020B0604020202020204"/>
                  <a:sym typeface="Arial" panose="020B0604020202020204"/>
                </a:rPr>
                <a:t>✗</a:t>
              </a:r>
              <a:endParaRPr sz="2800" b="1">
                <a:solidFill>
                  <a:srgbClr val="FFCDA8"/>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404"/>
        <p:cNvGrpSpPr/>
        <p:nvPr/>
      </p:nvGrpSpPr>
      <p:grpSpPr>
        <a:xfrm>
          <a:off x="0" y="0"/>
          <a:ext cx="0" cy="0"/>
          <a:chOff x="0" y="0"/>
          <a:chExt cx="0" cy="0"/>
        </a:xfrm>
      </p:grpSpPr>
      <p:grpSp>
        <p:nvGrpSpPr>
          <p:cNvPr id="406" name="Google Shape;406;p11"/>
          <p:cNvGrpSpPr/>
          <p:nvPr/>
        </p:nvGrpSpPr>
        <p:grpSpPr>
          <a:xfrm>
            <a:off x="1426500" y="986131"/>
            <a:ext cx="15435000" cy="1281469"/>
            <a:chOff x="0" y="-123825"/>
            <a:chExt cx="20580000" cy="1708625"/>
          </a:xfrm>
        </p:grpSpPr>
        <p:sp>
          <p:nvSpPr>
            <p:cNvPr id="407" name="Google Shape;407;p11"/>
            <p:cNvSpPr/>
            <p:nvPr/>
          </p:nvSpPr>
          <p:spPr>
            <a:xfrm>
              <a:off x="0" y="0"/>
              <a:ext cx="20580000" cy="1584800"/>
            </a:xfrm>
            <a:custGeom>
              <a:avLst/>
              <a:gdLst/>
              <a:ahLst/>
              <a:cxnLst/>
              <a:rect l="l" t="t" r="r" b="b"/>
              <a:pathLst>
                <a:path w="20580000" h="1584800" extrusionOk="0">
                  <a:moveTo>
                    <a:pt x="0" y="0"/>
                  </a:moveTo>
                  <a:lnTo>
                    <a:pt x="20580000" y="0"/>
                  </a:lnTo>
                  <a:lnTo>
                    <a:pt x="20580000" y="1584800"/>
                  </a:lnTo>
                  <a:lnTo>
                    <a:pt x="0" y="1584800"/>
                  </a:lnTo>
                  <a:close/>
                </a:path>
              </a:pathLst>
            </a:custGeom>
            <a:solidFill>
              <a:srgbClr val="000000">
                <a:alpha val="0"/>
              </a:srgbClr>
            </a:solidFill>
            <a:ln>
              <a:noFill/>
            </a:ln>
          </p:spPr>
        </p:sp>
        <p:sp>
          <p:nvSpPr>
            <p:cNvPr id="408" name="Google Shape;408;p11"/>
            <p:cNvSpPr txBox="1"/>
            <p:nvPr/>
          </p:nvSpPr>
          <p:spPr>
            <a:xfrm>
              <a:off x="0" y="-123825"/>
              <a:ext cx="20580000" cy="1708625"/>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vi-VN" altLang="en-US" sz="6000" b="1" dirty="0">
                  <a:solidFill>
                    <a:srgbClr val="000000"/>
                  </a:solidFill>
                  <a:latin typeface="Arial" panose="020B0604020202020204"/>
                  <a:ea typeface="Arial" panose="020B0604020202020204"/>
                  <a:cs typeface="Arial" panose="020B0604020202020204"/>
                  <a:sym typeface="Arial" panose="020B0604020202020204"/>
                </a:rPr>
                <a:t>3.1. </a:t>
              </a:r>
              <a:r>
                <a:rPr lang="en-US" sz="6000" b="1" dirty="0">
                  <a:solidFill>
                    <a:srgbClr val="000000"/>
                  </a:solidFill>
                  <a:latin typeface="Arial" panose="020B0604020202020204"/>
                  <a:ea typeface="Arial" panose="020B0604020202020204"/>
                  <a:cs typeface="Arial" panose="020B0604020202020204"/>
                  <a:sym typeface="Arial" panose="020B0604020202020204"/>
                </a:rPr>
                <a:t>Công </a:t>
              </a:r>
              <a:r>
                <a:rPr lang="en-US" sz="6000" b="1" dirty="0" err="1">
                  <a:solidFill>
                    <a:srgbClr val="000000"/>
                  </a:solidFill>
                  <a:latin typeface="Arial" panose="020B0604020202020204"/>
                  <a:ea typeface="Arial" panose="020B0604020202020204"/>
                  <a:cs typeface="Arial" panose="020B0604020202020204"/>
                  <a:sym typeface="Arial" panose="020B0604020202020204"/>
                </a:rPr>
                <a:t>nghệ</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sử</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dụng</a:t>
              </a:r>
              <a:endParaRPr sz="6000" b="1" dirty="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09" name="Google Shape;409;p11"/>
          <p:cNvSpPr/>
          <p:nvPr/>
        </p:nvSpPr>
        <p:spPr>
          <a:xfrm>
            <a:off x="3419474" y="3223714"/>
            <a:ext cx="3002199" cy="884284"/>
          </a:xfrm>
          <a:custGeom>
            <a:avLst/>
            <a:gdLst/>
            <a:ahLst/>
            <a:cxnLst/>
            <a:rect l="l" t="t" r="r" b="b"/>
            <a:pathLst>
              <a:path w="3002199" h="884284" extrusionOk="0">
                <a:moveTo>
                  <a:pt x="0" y="0"/>
                </a:moveTo>
                <a:lnTo>
                  <a:pt x="3002199" y="0"/>
                </a:lnTo>
                <a:lnTo>
                  <a:pt x="3002199" y="884285"/>
                </a:lnTo>
                <a:lnTo>
                  <a:pt x="0" y="884285"/>
                </a:lnTo>
                <a:lnTo>
                  <a:pt x="0" y="0"/>
                </a:lnTo>
                <a:close/>
              </a:path>
            </a:pathLst>
          </a:custGeom>
          <a:blipFill rotWithShape="1">
            <a:blip r:embed="rId3"/>
            <a:stretch>
              <a:fillRect/>
            </a:stretch>
          </a:blipFill>
          <a:ln>
            <a:noFill/>
          </a:ln>
        </p:spPr>
      </p:sp>
      <p:sp>
        <p:nvSpPr>
          <p:cNvPr id="410" name="Google Shape;410;p11"/>
          <p:cNvSpPr/>
          <p:nvPr/>
        </p:nvSpPr>
        <p:spPr>
          <a:xfrm>
            <a:off x="4191131" y="5948362"/>
            <a:ext cx="1458884" cy="2057400"/>
          </a:xfrm>
          <a:custGeom>
            <a:avLst/>
            <a:gdLst/>
            <a:ahLst/>
            <a:cxnLst/>
            <a:rect l="l" t="t" r="r" b="b"/>
            <a:pathLst>
              <a:path w="1458884" h="2057400" extrusionOk="0">
                <a:moveTo>
                  <a:pt x="0" y="0"/>
                </a:moveTo>
                <a:lnTo>
                  <a:pt x="1458883" y="0"/>
                </a:lnTo>
                <a:lnTo>
                  <a:pt x="1458883" y="2057400"/>
                </a:lnTo>
                <a:lnTo>
                  <a:pt x="0" y="2057400"/>
                </a:lnTo>
                <a:lnTo>
                  <a:pt x="0" y="0"/>
                </a:lnTo>
                <a:close/>
              </a:path>
            </a:pathLst>
          </a:custGeom>
          <a:blipFill rotWithShape="1">
            <a:blip r:embed="rId4"/>
            <a:stretch>
              <a:fillRect/>
            </a:stretch>
          </a:blipFill>
          <a:ln>
            <a:noFill/>
          </a:ln>
        </p:spPr>
      </p:sp>
      <p:sp>
        <p:nvSpPr>
          <p:cNvPr id="411" name="Google Shape;411;p11"/>
          <p:cNvSpPr/>
          <p:nvPr/>
        </p:nvSpPr>
        <p:spPr>
          <a:xfrm>
            <a:off x="9987280" y="2407285"/>
            <a:ext cx="4036695" cy="1576070"/>
          </a:xfrm>
          <a:custGeom>
            <a:avLst/>
            <a:gdLst/>
            <a:ahLst/>
            <a:cxnLst/>
            <a:rect l="l" t="t" r="r" b="b"/>
            <a:pathLst>
              <a:path w="6111252" h="2736381" extrusionOk="0">
                <a:moveTo>
                  <a:pt x="0" y="0"/>
                </a:moveTo>
                <a:lnTo>
                  <a:pt x="6111252" y="0"/>
                </a:lnTo>
                <a:lnTo>
                  <a:pt x="6111252" y="2736381"/>
                </a:lnTo>
                <a:lnTo>
                  <a:pt x="0" y="2736381"/>
                </a:lnTo>
                <a:lnTo>
                  <a:pt x="0" y="0"/>
                </a:lnTo>
                <a:close/>
              </a:path>
            </a:pathLst>
          </a:custGeom>
          <a:blipFill rotWithShape="1">
            <a:blip r:embed="rId5"/>
            <a:stretch>
              <a:fillRect/>
            </a:stretch>
          </a:blipFill>
          <a:ln>
            <a:noFill/>
          </a:ln>
        </p:spPr>
      </p:sp>
      <p:sp>
        <p:nvSpPr>
          <p:cNvPr id="412" name="Google Shape;412;p11"/>
          <p:cNvSpPr/>
          <p:nvPr/>
        </p:nvSpPr>
        <p:spPr>
          <a:xfrm>
            <a:off x="9980295" y="5948045"/>
            <a:ext cx="4050665" cy="1473835"/>
          </a:xfrm>
          <a:custGeom>
            <a:avLst/>
            <a:gdLst/>
            <a:ahLst/>
            <a:cxnLst/>
            <a:rect l="l" t="t" r="r" b="b"/>
            <a:pathLst>
              <a:path w="6004222" h="3237570" extrusionOk="0">
                <a:moveTo>
                  <a:pt x="0" y="0"/>
                </a:moveTo>
                <a:lnTo>
                  <a:pt x="6004222" y="0"/>
                </a:lnTo>
                <a:lnTo>
                  <a:pt x="6004222" y="3237571"/>
                </a:lnTo>
                <a:lnTo>
                  <a:pt x="0" y="3237571"/>
                </a:lnTo>
                <a:lnTo>
                  <a:pt x="0" y="0"/>
                </a:lnTo>
                <a:close/>
              </a:path>
            </a:pathLst>
          </a:custGeom>
          <a:blipFill rotWithShape="1">
            <a:blip r:embed="rId6"/>
            <a:stretch>
              <a:fillRect/>
            </a:stretch>
          </a:blipFill>
          <a:ln>
            <a:noFill/>
          </a:ln>
        </p:spPr>
      </p:sp>
      <p:sp>
        <p:nvSpPr>
          <p:cNvPr id="413" name="Google Shape;413;p11"/>
          <p:cNvSpPr/>
          <p:nvPr/>
        </p:nvSpPr>
        <p:spPr>
          <a:xfrm>
            <a:off x="9980295" y="7789545"/>
            <a:ext cx="4043680" cy="1579245"/>
          </a:xfrm>
          <a:custGeom>
            <a:avLst/>
            <a:gdLst/>
            <a:ahLst/>
            <a:cxnLst/>
            <a:rect l="l" t="t" r="r" b="b"/>
            <a:pathLst>
              <a:path w="5933554" h="2403678" extrusionOk="0">
                <a:moveTo>
                  <a:pt x="0" y="0"/>
                </a:moveTo>
                <a:lnTo>
                  <a:pt x="5933554" y="0"/>
                </a:lnTo>
                <a:lnTo>
                  <a:pt x="5933554" y="2403677"/>
                </a:lnTo>
                <a:lnTo>
                  <a:pt x="0" y="2403677"/>
                </a:lnTo>
                <a:lnTo>
                  <a:pt x="0" y="0"/>
                </a:lnTo>
                <a:close/>
              </a:path>
            </a:pathLst>
          </a:custGeom>
          <a:blipFill rotWithShape="1">
            <a:blip r:embed="rId7"/>
            <a:stretch>
              <a:fillRect/>
            </a:stretch>
          </a:blipFill>
          <a:ln>
            <a:noFill/>
          </a:ln>
        </p:spPr>
      </p:sp>
      <p:pic>
        <p:nvPicPr>
          <p:cNvPr id="414" name="Google Shape;414;p11" descr="images"/>
          <p:cNvPicPr preferRelativeResize="0"/>
          <p:nvPr/>
        </p:nvPicPr>
        <p:blipFill rotWithShape="1">
          <a:blip r:embed="rId8"/>
          <a:srcRect/>
          <a:stretch>
            <a:fillRect/>
          </a:stretch>
        </p:blipFill>
        <p:spPr>
          <a:xfrm>
            <a:off x="9983470" y="4239260"/>
            <a:ext cx="4043680" cy="146812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422"/>
        <p:cNvGrpSpPr/>
        <p:nvPr/>
      </p:nvGrpSpPr>
      <p:grpSpPr>
        <a:xfrm>
          <a:off x="0" y="0"/>
          <a:ext cx="0" cy="0"/>
          <a:chOff x="0" y="0"/>
          <a:chExt cx="0" cy="0"/>
        </a:xfrm>
      </p:grpSpPr>
      <p:grpSp>
        <p:nvGrpSpPr>
          <p:cNvPr id="424" name="Google Shape;424;p12"/>
          <p:cNvGrpSpPr/>
          <p:nvPr/>
        </p:nvGrpSpPr>
        <p:grpSpPr>
          <a:xfrm>
            <a:off x="826755" y="690455"/>
            <a:ext cx="9194445" cy="1205389"/>
            <a:chOff x="0" y="-123825"/>
            <a:chExt cx="12259260" cy="1607185"/>
          </a:xfrm>
        </p:grpSpPr>
        <p:sp>
          <p:nvSpPr>
            <p:cNvPr id="425" name="Google Shape;425;p12"/>
            <p:cNvSpPr/>
            <p:nvPr/>
          </p:nvSpPr>
          <p:spPr>
            <a:xfrm>
              <a:off x="0" y="0"/>
              <a:ext cx="12259259" cy="1483360"/>
            </a:xfrm>
            <a:custGeom>
              <a:avLst/>
              <a:gdLst/>
              <a:ahLst/>
              <a:cxnLst/>
              <a:rect l="l" t="t" r="r" b="b"/>
              <a:pathLst>
                <a:path w="12259259" h="1483360" extrusionOk="0">
                  <a:moveTo>
                    <a:pt x="0" y="0"/>
                  </a:moveTo>
                  <a:lnTo>
                    <a:pt x="12259259" y="0"/>
                  </a:lnTo>
                  <a:lnTo>
                    <a:pt x="12259259" y="1483360"/>
                  </a:lnTo>
                  <a:lnTo>
                    <a:pt x="0" y="1483360"/>
                  </a:lnTo>
                  <a:close/>
                </a:path>
              </a:pathLst>
            </a:custGeom>
            <a:solidFill>
              <a:srgbClr val="000000">
                <a:alpha val="0"/>
              </a:srgbClr>
            </a:solidFill>
            <a:ln>
              <a:noFill/>
            </a:ln>
          </p:spPr>
        </p:sp>
        <p:sp>
          <p:nvSpPr>
            <p:cNvPr id="426" name="Google Shape;426;p12"/>
            <p:cNvSpPr txBox="1"/>
            <p:nvPr/>
          </p:nvSpPr>
          <p:spPr>
            <a:xfrm>
              <a:off x="0" y="-123825"/>
              <a:ext cx="12259260" cy="1607185"/>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6000" b="1" dirty="0">
                  <a:solidFill>
                    <a:srgbClr val="000000"/>
                  </a:solidFill>
                  <a:latin typeface="Arial" panose="020B0604020202020204"/>
                  <a:ea typeface="Arial" panose="020B0604020202020204"/>
                  <a:cs typeface="Arial" panose="020B0604020202020204"/>
                  <a:sym typeface="Arial" panose="020B0604020202020204"/>
                </a:rPr>
                <a:t>3.2. </a:t>
              </a:r>
              <a:r>
                <a:rPr lang="en-US" sz="6000" b="1" dirty="0" err="1">
                  <a:solidFill>
                    <a:srgbClr val="000000"/>
                  </a:solidFill>
                  <a:latin typeface="Arial" panose="020B0604020202020204"/>
                  <a:ea typeface="Arial" panose="020B0604020202020204"/>
                  <a:cs typeface="Arial" panose="020B0604020202020204"/>
                  <a:sym typeface="Arial" panose="020B0604020202020204"/>
                </a:rPr>
                <a:t>Phát</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biểu</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bài</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toán</a:t>
              </a:r>
              <a:endParaRPr sz="6000" b="1"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27" name="Google Shape;427;p12"/>
          <p:cNvGrpSpPr/>
          <p:nvPr/>
        </p:nvGrpSpPr>
        <p:grpSpPr>
          <a:xfrm>
            <a:off x="826755" y="2750734"/>
            <a:ext cx="10027364" cy="861219"/>
            <a:chOff x="0" y="-47625"/>
            <a:chExt cx="13369818" cy="1148292"/>
          </a:xfrm>
        </p:grpSpPr>
        <p:sp>
          <p:nvSpPr>
            <p:cNvPr id="428" name="Google Shape;428;p12"/>
            <p:cNvSpPr/>
            <p:nvPr/>
          </p:nvSpPr>
          <p:spPr>
            <a:xfrm>
              <a:off x="0" y="0"/>
              <a:ext cx="13369818" cy="1100667"/>
            </a:xfrm>
            <a:custGeom>
              <a:avLst/>
              <a:gdLst/>
              <a:ahLst/>
              <a:cxnLst/>
              <a:rect l="l" t="t" r="r" b="b"/>
              <a:pathLst>
                <a:path w="13369818" h="1100667" extrusionOk="0">
                  <a:moveTo>
                    <a:pt x="0" y="0"/>
                  </a:moveTo>
                  <a:lnTo>
                    <a:pt x="13369818" y="0"/>
                  </a:lnTo>
                  <a:lnTo>
                    <a:pt x="13369818" y="1100667"/>
                  </a:lnTo>
                  <a:lnTo>
                    <a:pt x="0" y="1100667"/>
                  </a:lnTo>
                  <a:close/>
                </a:path>
              </a:pathLst>
            </a:custGeom>
            <a:solidFill>
              <a:srgbClr val="000000">
                <a:alpha val="0"/>
              </a:srgbClr>
            </a:solidFill>
            <a:ln>
              <a:noFill/>
            </a:ln>
          </p:spPr>
        </p:sp>
        <p:sp>
          <p:nvSpPr>
            <p:cNvPr id="429" name="Google Shape;429;p12"/>
            <p:cNvSpPr txBox="1"/>
            <p:nvPr/>
          </p:nvSpPr>
          <p:spPr>
            <a:xfrm>
              <a:off x="0" y="-47625"/>
              <a:ext cx="13369817" cy="1148292"/>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Thông qua </a:t>
              </a:r>
              <a:r>
                <a:rPr lang="en-US" sz="2500" dirty="0" err="1">
                  <a:solidFill>
                    <a:srgbClr val="000000"/>
                  </a:solidFill>
                  <a:latin typeface="Arial" panose="020B0604020202020204"/>
                  <a:ea typeface="Arial" panose="020B0604020202020204"/>
                  <a:cs typeface="Arial" panose="020B0604020202020204"/>
                  <a:sym typeface="Arial" panose="020B0604020202020204"/>
                </a:rPr>
                <a:t>các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phương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pháp</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học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máy</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nhằm</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mục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tiêu</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phát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hiện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và</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dự</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đoán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các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cơn</a:t>
              </a:r>
              <a:r>
                <a:rPr lang="en-US" sz="2500" dirty="0">
                  <a:solidFill>
                    <a:srgbClr val="000000"/>
                  </a:solidFill>
                  <a:latin typeface="Arial" panose="020B0604020202020204"/>
                  <a:ea typeface="Arial" panose="020B0604020202020204"/>
                  <a:cs typeface="Arial" panose="020B0604020202020204"/>
                  <a:sym typeface="Arial" panose="020B0604020202020204"/>
                </a:rPr>
                <a:t> co </a:t>
              </a:r>
              <a:r>
                <a:rPr lang="en-US" sz="2500" dirty="0" err="1">
                  <a:solidFill>
                    <a:srgbClr val="000000"/>
                  </a:solidFill>
                  <a:latin typeface="Arial" panose="020B0604020202020204"/>
                  <a:ea typeface="Arial" panose="020B0604020202020204"/>
                  <a:cs typeface="Arial" panose="020B0604020202020204"/>
                  <a:sym typeface="Arial" panose="020B0604020202020204"/>
                </a:rPr>
                <a:t>giật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bằng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cách</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phân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tích</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dữ</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liệu</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điện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não</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đồ</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30" name="Google Shape;430;p12"/>
          <p:cNvSpPr/>
          <p:nvPr/>
        </p:nvSpPr>
        <p:spPr>
          <a:xfrm rot="9032643">
            <a:off x="10738508" y="3157357"/>
            <a:ext cx="2794156" cy="900198"/>
          </a:xfrm>
          <a:custGeom>
            <a:avLst/>
            <a:gdLst/>
            <a:ahLst/>
            <a:cxnLst/>
            <a:rect l="l" t="t" r="r" b="b"/>
            <a:pathLst>
              <a:path w="3926234" h="1968025" extrusionOk="0">
                <a:moveTo>
                  <a:pt x="0" y="0"/>
                </a:moveTo>
                <a:lnTo>
                  <a:pt x="3926234" y="0"/>
                </a:lnTo>
                <a:lnTo>
                  <a:pt x="3926234" y="1968025"/>
                </a:lnTo>
                <a:lnTo>
                  <a:pt x="0" y="1968025"/>
                </a:lnTo>
                <a:lnTo>
                  <a:pt x="0" y="0"/>
                </a:lnTo>
                <a:close/>
              </a:path>
            </a:pathLst>
          </a:custGeom>
          <a:blipFill rotWithShape="1">
            <a:blip r:embed="rId3"/>
            <a:stretch>
              <a:fillRect/>
            </a:stretch>
          </a:blipFill>
          <a:ln>
            <a:noFill/>
          </a:ln>
        </p:spPr>
        <p:txBody>
          <a:bodyPr/>
          <a:lstStyle/>
          <a:p>
            <a:endParaRPr lang="vi-VN" dirty="0"/>
          </a:p>
        </p:txBody>
      </p:sp>
      <p:grpSp>
        <p:nvGrpSpPr>
          <p:cNvPr id="431" name="Google Shape;431;p12"/>
          <p:cNvGrpSpPr/>
          <p:nvPr/>
        </p:nvGrpSpPr>
        <p:grpSpPr>
          <a:xfrm>
            <a:off x="1449876" y="5107781"/>
            <a:ext cx="7948202" cy="861219"/>
            <a:chOff x="0" y="-47625"/>
            <a:chExt cx="10597603" cy="1148292"/>
          </a:xfrm>
        </p:grpSpPr>
        <p:sp>
          <p:nvSpPr>
            <p:cNvPr id="432" name="Google Shape;432;p12"/>
            <p:cNvSpPr/>
            <p:nvPr/>
          </p:nvSpPr>
          <p:spPr>
            <a:xfrm>
              <a:off x="0" y="0"/>
              <a:ext cx="10597603" cy="1100667"/>
            </a:xfrm>
            <a:custGeom>
              <a:avLst/>
              <a:gdLst/>
              <a:ahLst/>
              <a:cxnLst/>
              <a:rect l="l" t="t" r="r" b="b"/>
              <a:pathLst>
                <a:path w="10597603" h="1100667" extrusionOk="0">
                  <a:moveTo>
                    <a:pt x="0" y="0"/>
                  </a:moveTo>
                  <a:lnTo>
                    <a:pt x="10597603" y="0"/>
                  </a:lnTo>
                  <a:lnTo>
                    <a:pt x="10597603" y="1100667"/>
                  </a:lnTo>
                  <a:lnTo>
                    <a:pt x="0" y="1100667"/>
                  </a:lnTo>
                  <a:close/>
                </a:path>
              </a:pathLst>
            </a:custGeom>
            <a:solidFill>
              <a:srgbClr val="000000">
                <a:alpha val="0"/>
              </a:srgbClr>
            </a:solidFill>
            <a:ln>
              <a:noFill/>
            </a:ln>
          </p:spPr>
        </p:sp>
        <p:sp>
          <p:nvSpPr>
            <p:cNvPr id="433" name="Google Shape;433;p12"/>
            <p:cNvSpPr txBox="1"/>
            <p:nvPr/>
          </p:nvSpPr>
          <p:spPr>
            <a:xfrm>
              <a:off x="0" y="-47625"/>
              <a:ext cx="10597603" cy="1148292"/>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Phát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triển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một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mô</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hình</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học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máy</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có</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khả</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năng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nhận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diện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các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mẫu</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tín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hiệu</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đặc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trưng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của</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cơn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động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kinh</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34" name="Google Shape;434;p12"/>
          <p:cNvSpPr/>
          <p:nvPr/>
        </p:nvSpPr>
        <p:spPr>
          <a:xfrm rot="2386951">
            <a:off x="8068945" y="6360795"/>
            <a:ext cx="2851785" cy="1315085"/>
          </a:xfrm>
          <a:custGeom>
            <a:avLst/>
            <a:gdLst/>
            <a:ahLst/>
            <a:cxnLst/>
            <a:rect l="l" t="t" r="r" b="b"/>
            <a:pathLst>
              <a:path w="3926234" h="1968025" extrusionOk="0">
                <a:moveTo>
                  <a:pt x="0" y="0"/>
                </a:moveTo>
                <a:lnTo>
                  <a:pt x="3926234" y="0"/>
                </a:lnTo>
                <a:lnTo>
                  <a:pt x="3926234" y="1968025"/>
                </a:lnTo>
                <a:lnTo>
                  <a:pt x="0" y="1968025"/>
                </a:lnTo>
                <a:lnTo>
                  <a:pt x="0" y="0"/>
                </a:lnTo>
                <a:close/>
              </a:path>
            </a:pathLst>
          </a:custGeom>
          <a:blipFill rotWithShape="1">
            <a:blip r:embed="rId3"/>
            <a:stretch>
              <a:fillRect/>
            </a:stretch>
          </a:blipFill>
          <a:ln>
            <a:noFill/>
          </a:ln>
        </p:spPr>
      </p:sp>
      <p:grpSp>
        <p:nvGrpSpPr>
          <p:cNvPr id="435" name="Google Shape;435;p12"/>
          <p:cNvGrpSpPr/>
          <p:nvPr/>
        </p:nvGrpSpPr>
        <p:grpSpPr>
          <a:xfrm>
            <a:off x="10846560" y="8165941"/>
            <a:ext cx="5303324" cy="1092359"/>
            <a:chOff x="0" y="-355812"/>
            <a:chExt cx="7071099" cy="1456479"/>
          </a:xfrm>
        </p:grpSpPr>
        <p:sp>
          <p:nvSpPr>
            <p:cNvPr id="436" name="Google Shape;436;p12"/>
            <p:cNvSpPr/>
            <p:nvPr/>
          </p:nvSpPr>
          <p:spPr>
            <a:xfrm>
              <a:off x="0" y="0"/>
              <a:ext cx="7060939" cy="1100667"/>
            </a:xfrm>
            <a:custGeom>
              <a:avLst/>
              <a:gdLst/>
              <a:ahLst/>
              <a:cxnLst/>
              <a:rect l="l" t="t" r="r" b="b"/>
              <a:pathLst>
                <a:path w="7060939" h="1100667" extrusionOk="0">
                  <a:moveTo>
                    <a:pt x="0" y="0"/>
                  </a:moveTo>
                  <a:lnTo>
                    <a:pt x="7060939" y="0"/>
                  </a:lnTo>
                  <a:lnTo>
                    <a:pt x="7060939" y="1100667"/>
                  </a:lnTo>
                  <a:lnTo>
                    <a:pt x="0" y="1100667"/>
                  </a:lnTo>
                  <a:close/>
                </a:path>
              </a:pathLst>
            </a:custGeom>
            <a:solidFill>
              <a:srgbClr val="000000">
                <a:alpha val="0"/>
              </a:srgbClr>
            </a:solidFill>
            <a:ln>
              <a:noFill/>
            </a:ln>
          </p:spPr>
        </p:sp>
        <p:sp>
          <p:nvSpPr>
            <p:cNvPr id="437" name="Google Shape;437;p12"/>
            <p:cNvSpPr txBox="1"/>
            <p:nvPr/>
          </p:nvSpPr>
          <p:spPr>
            <a:xfrm>
              <a:off x="10160" y="-355812"/>
              <a:ext cx="7060939" cy="1148292"/>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ANN, SVM, I</a:t>
              </a:r>
              <a:r>
                <a:rPr lang="vi-VN" altLang="en-US" sz="2500" dirty="0">
                  <a:solidFill>
                    <a:srgbClr val="000000"/>
                  </a:solidFill>
                  <a:latin typeface="Arial" panose="020B0604020202020204"/>
                  <a:ea typeface="Arial" panose="020B0604020202020204"/>
                  <a:cs typeface="Arial" panose="020B0604020202020204"/>
                  <a:sym typeface="Arial" panose="020B0604020202020204"/>
                </a:rPr>
                <a:t>D</a:t>
              </a:r>
              <a:r>
                <a:rPr lang="en-US" sz="2500" dirty="0">
                  <a:solidFill>
                    <a:srgbClr val="000000"/>
                  </a:solidFill>
                  <a:latin typeface="Arial" panose="020B0604020202020204"/>
                  <a:ea typeface="Arial" panose="020B0604020202020204"/>
                  <a:cs typeface="Arial" panose="020B0604020202020204"/>
                  <a:sym typeface="Arial" panose="020B0604020202020204"/>
                </a:rPr>
                <a:t>3</a:t>
              </a:r>
              <a:endParaRPr sz="25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None/>
              </a:pP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38" name="Google Shape;438;p12"/>
          <p:cNvGrpSpPr/>
          <p:nvPr/>
        </p:nvGrpSpPr>
        <p:grpSpPr>
          <a:xfrm>
            <a:off x="11969223" y="1263166"/>
            <a:ext cx="4657200" cy="1215350"/>
            <a:chOff x="0" y="-66675"/>
            <a:chExt cx="6209600" cy="1620467"/>
          </a:xfrm>
        </p:grpSpPr>
        <p:sp>
          <p:nvSpPr>
            <p:cNvPr id="439" name="Google Shape;439;p12"/>
            <p:cNvSpPr/>
            <p:nvPr/>
          </p:nvSpPr>
          <p:spPr>
            <a:xfrm>
              <a:off x="297378" y="0"/>
              <a:ext cx="5912222" cy="1553792"/>
            </a:xfrm>
            <a:custGeom>
              <a:avLst/>
              <a:gdLst/>
              <a:ahLst/>
              <a:cxnLst/>
              <a:rect l="l" t="t" r="r" b="b"/>
              <a:pathLst>
                <a:path w="5912222" h="1553792" extrusionOk="0">
                  <a:moveTo>
                    <a:pt x="0" y="0"/>
                  </a:moveTo>
                  <a:lnTo>
                    <a:pt x="5912222" y="0"/>
                  </a:lnTo>
                  <a:lnTo>
                    <a:pt x="5912222" y="1553792"/>
                  </a:lnTo>
                  <a:lnTo>
                    <a:pt x="0" y="1553792"/>
                  </a:lnTo>
                  <a:lnTo>
                    <a:pt x="0" y="0"/>
                  </a:lnTo>
                  <a:close/>
                </a:path>
              </a:pathLst>
            </a:custGeom>
            <a:blipFill rotWithShape="1">
              <a:blip r:embed="rId4"/>
              <a:stretch>
                <a:fillRect t="-18473" b="-18977"/>
              </a:stretch>
            </a:blipFill>
            <a:ln>
              <a:noFill/>
            </a:ln>
          </p:spPr>
        </p:sp>
        <p:grpSp>
          <p:nvGrpSpPr>
            <p:cNvPr id="440" name="Google Shape;440;p12"/>
            <p:cNvGrpSpPr/>
            <p:nvPr/>
          </p:nvGrpSpPr>
          <p:grpSpPr>
            <a:xfrm>
              <a:off x="0" y="-66675"/>
              <a:ext cx="6209600" cy="1285875"/>
              <a:chOff x="0" y="-66675"/>
              <a:chExt cx="6209600" cy="1285875"/>
            </a:xfrm>
          </p:grpSpPr>
          <p:sp>
            <p:nvSpPr>
              <p:cNvPr id="441" name="Google Shape;441;p12"/>
              <p:cNvSpPr/>
              <p:nvPr/>
            </p:nvSpPr>
            <p:spPr>
              <a:xfrm>
                <a:off x="0" y="0"/>
                <a:ext cx="6209600" cy="1219200"/>
              </a:xfrm>
              <a:custGeom>
                <a:avLst/>
                <a:gdLst/>
                <a:ahLst/>
                <a:cxnLst/>
                <a:rect l="l" t="t" r="r" b="b"/>
                <a:pathLst>
                  <a:path w="6209600" h="1219200" extrusionOk="0">
                    <a:moveTo>
                      <a:pt x="0" y="0"/>
                    </a:moveTo>
                    <a:lnTo>
                      <a:pt x="6209600" y="0"/>
                    </a:lnTo>
                    <a:lnTo>
                      <a:pt x="6209600" y="1219200"/>
                    </a:lnTo>
                    <a:lnTo>
                      <a:pt x="0" y="1219200"/>
                    </a:lnTo>
                    <a:close/>
                  </a:path>
                </a:pathLst>
              </a:custGeom>
              <a:solidFill>
                <a:srgbClr val="000000">
                  <a:alpha val="0"/>
                </a:srgbClr>
              </a:solidFill>
              <a:ln>
                <a:noFill/>
              </a:ln>
            </p:spPr>
          </p:sp>
          <p:sp>
            <p:nvSpPr>
              <p:cNvPr id="442" name="Google Shape;442;p12"/>
              <p:cNvSpPr txBox="1"/>
              <p:nvPr/>
            </p:nvSpPr>
            <p:spPr>
              <a:xfrm>
                <a:off x="0" y="-66675"/>
                <a:ext cx="6209600" cy="1285875"/>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r>
                  <a:rPr lang="en-US" sz="3000" i="1">
                    <a:solidFill>
                      <a:srgbClr val="FFFFFF"/>
                    </a:solidFill>
                    <a:latin typeface="Arial" panose="020B0604020202020204"/>
                    <a:ea typeface="Arial" panose="020B0604020202020204"/>
                    <a:cs typeface="Arial" panose="020B0604020202020204"/>
                    <a:sym typeface="Arial" panose="020B0604020202020204"/>
                  </a:rPr>
                  <a:t>Xác định vấn đề</a:t>
                </a:r>
                <a:endParaRPr sz="3000" i="1">
                  <a:solidFill>
                    <a:srgbClr val="FFFFFF"/>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450"/>
        <p:cNvGrpSpPr/>
        <p:nvPr/>
      </p:nvGrpSpPr>
      <p:grpSpPr>
        <a:xfrm>
          <a:off x="0" y="0"/>
          <a:ext cx="0" cy="0"/>
          <a:chOff x="0" y="0"/>
          <a:chExt cx="0" cy="0"/>
        </a:xfrm>
      </p:grpSpPr>
      <p:grpSp>
        <p:nvGrpSpPr>
          <p:cNvPr id="452" name="Google Shape;452;p13"/>
          <p:cNvGrpSpPr/>
          <p:nvPr/>
        </p:nvGrpSpPr>
        <p:grpSpPr>
          <a:xfrm>
            <a:off x="826755" y="690455"/>
            <a:ext cx="9194445" cy="1205389"/>
            <a:chOff x="0" y="-123825"/>
            <a:chExt cx="12259260" cy="1607185"/>
          </a:xfrm>
        </p:grpSpPr>
        <p:sp>
          <p:nvSpPr>
            <p:cNvPr id="453" name="Google Shape;453;p13"/>
            <p:cNvSpPr/>
            <p:nvPr/>
          </p:nvSpPr>
          <p:spPr>
            <a:xfrm>
              <a:off x="0" y="0"/>
              <a:ext cx="12259259" cy="1483360"/>
            </a:xfrm>
            <a:custGeom>
              <a:avLst/>
              <a:gdLst/>
              <a:ahLst/>
              <a:cxnLst/>
              <a:rect l="l" t="t" r="r" b="b"/>
              <a:pathLst>
                <a:path w="12259259" h="1483360" extrusionOk="0">
                  <a:moveTo>
                    <a:pt x="0" y="0"/>
                  </a:moveTo>
                  <a:lnTo>
                    <a:pt x="12259259" y="0"/>
                  </a:lnTo>
                  <a:lnTo>
                    <a:pt x="12259259" y="1483360"/>
                  </a:lnTo>
                  <a:lnTo>
                    <a:pt x="0" y="1483360"/>
                  </a:lnTo>
                  <a:close/>
                </a:path>
              </a:pathLst>
            </a:custGeom>
            <a:solidFill>
              <a:srgbClr val="000000">
                <a:alpha val="0"/>
              </a:srgbClr>
            </a:solidFill>
            <a:ln>
              <a:noFill/>
            </a:ln>
          </p:spPr>
        </p:sp>
        <p:sp>
          <p:nvSpPr>
            <p:cNvPr id="454" name="Google Shape;454;p13"/>
            <p:cNvSpPr txBox="1"/>
            <p:nvPr/>
          </p:nvSpPr>
          <p:spPr>
            <a:xfrm>
              <a:off x="0" y="-123825"/>
              <a:ext cx="12259260" cy="1607185"/>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6000" b="1" dirty="0">
                  <a:solidFill>
                    <a:srgbClr val="000000"/>
                  </a:solidFill>
                  <a:latin typeface="Arial" panose="020B0604020202020204"/>
                  <a:ea typeface="Arial" panose="020B0604020202020204"/>
                  <a:cs typeface="Arial" panose="020B0604020202020204"/>
                  <a:sym typeface="Arial" panose="020B0604020202020204"/>
                </a:rPr>
                <a:t>3.3. Quy </a:t>
              </a:r>
              <a:r>
                <a:rPr lang="en-US" sz="6000" b="1" dirty="0" err="1">
                  <a:solidFill>
                    <a:srgbClr val="000000"/>
                  </a:solidFill>
                  <a:latin typeface="Arial" panose="020B0604020202020204"/>
                  <a:ea typeface="Arial" panose="020B0604020202020204"/>
                  <a:cs typeface="Arial" panose="020B0604020202020204"/>
                  <a:sym typeface="Arial" panose="020B0604020202020204"/>
                </a:rPr>
                <a:t>trình</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thực</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hiện</a:t>
              </a:r>
              <a:endParaRPr sz="6000" b="1"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455" name="Google Shape;455;p13"/>
          <p:cNvGrpSpPr/>
          <p:nvPr/>
        </p:nvGrpSpPr>
        <p:grpSpPr>
          <a:xfrm>
            <a:off x="1051668" y="1011914"/>
            <a:ext cx="14171405" cy="1708322"/>
            <a:chOff x="0" y="-1783699"/>
            <a:chExt cx="18895207" cy="3002899"/>
          </a:xfrm>
        </p:grpSpPr>
        <p:sp>
          <p:nvSpPr>
            <p:cNvPr id="456" name="Google Shape;456;p13"/>
            <p:cNvSpPr/>
            <p:nvPr/>
          </p:nvSpPr>
          <p:spPr>
            <a:xfrm>
              <a:off x="12982985" y="-1783699"/>
              <a:ext cx="5912222" cy="1553792"/>
            </a:xfrm>
            <a:custGeom>
              <a:avLst/>
              <a:gdLst/>
              <a:ahLst/>
              <a:cxnLst/>
              <a:rect l="l" t="t" r="r" b="b"/>
              <a:pathLst>
                <a:path w="5912222" h="1553792" extrusionOk="0">
                  <a:moveTo>
                    <a:pt x="0" y="0"/>
                  </a:moveTo>
                  <a:lnTo>
                    <a:pt x="5912222" y="0"/>
                  </a:lnTo>
                  <a:lnTo>
                    <a:pt x="5912222" y="1553792"/>
                  </a:lnTo>
                  <a:lnTo>
                    <a:pt x="0" y="1553792"/>
                  </a:lnTo>
                  <a:lnTo>
                    <a:pt x="0" y="0"/>
                  </a:lnTo>
                  <a:close/>
                </a:path>
              </a:pathLst>
            </a:custGeom>
            <a:blipFill rotWithShape="1">
              <a:blip r:embed="rId4"/>
              <a:stretch>
                <a:fillRect t="-18473" b="-18977"/>
              </a:stretch>
            </a:blipFill>
            <a:ln>
              <a:noFill/>
            </a:ln>
          </p:spPr>
        </p:sp>
        <p:grpSp>
          <p:nvGrpSpPr>
            <p:cNvPr id="457" name="Google Shape;457;p13"/>
            <p:cNvGrpSpPr/>
            <p:nvPr/>
          </p:nvGrpSpPr>
          <p:grpSpPr>
            <a:xfrm>
              <a:off x="0" y="-1783402"/>
              <a:ext cx="18895207" cy="3002602"/>
              <a:chOff x="0" y="-1783402"/>
              <a:chExt cx="18895207" cy="3002602"/>
            </a:xfrm>
          </p:grpSpPr>
          <p:sp>
            <p:nvSpPr>
              <p:cNvPr id="458" name="Google Shape;458;p13"/>
              <p:cNvSpPr/>
              <p:nvPr/>
            </p:nvSpPr>
            <p:spPr>
              <a:xfrm>
                <a:off x="0" y="0"/>
                <a:ext cx="6209600" cy="1219200"/>
              </a:xfrm>
              <a:custGeom>
                <a:avLst/>
                <a:gdLst/>
                <a:ahLst/>
                <a:cxnLst/>
                <a:rect l="l" t="t" r="r" b="b"/>
                <a:pathLst>
                  <a:path w="6209600" h="1219200" extrusionOk="0">
                    <a:moveTo>
                      <a:pt x="0" y="0"/>
                    </a:moveTo>
                    <a:lnTo>
                      <a:pt x="6209600" y="0"/>
                    </a:lnTo>
                    <a:lnTo>
                      <a:pt x="6209600" y="1219200"/>
                    </a:lnTo>
                    <a:lnTo>
                      <a:pt x="0" y="1219200"/>
                    </a:lnTo>
                    <a:close/>
                  </a:path>
                </a:pathLst>
              </a:custGeom>
              <a:solidFill>
                <a:srgbClr val="000000">
                  <a:alpha val="0"/>
                </a:srgbClr>
              </a:solidFill>
              <a:ln>
                <a:noFill/>
              </a:ln>
            </p:spPr>
          </p:sp>
          <p:sp>
            <p:nvSpPr>
              <p:cNvPr id="459" name="Google Shape;459;p13"/>
              <p:cNvSpPr txBox="1"/>
              <p:nvPr/>
            </p:nvSpPr>
            <p:spPr>
              <a:xfrm>
                <a:off x="12685607" y="-1783402"/>
                <a:ext cx="6209600" cy="1285875"/>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r>
                  <a:rPr lang="en-US" sz="3000" i="1" dirty="0">
                    <a:solidFill>
                      <a:srgbClr val="FFFFFF"/>
                    </a:solidFill>
                    <a:latin typeface="Arial" panose="020B0604020202020204"/>
                    <a:ea typeface="Arial" panose="020B0604020202020204"/>
                    <a:cs typeface="Arial" panose="020B0604020202020204"/>
                    <a:sym typeface="Arial" panose="020B0604020202020204"/>
                  </a:rPr>
                  <a:t>Thu </a:t>
                </a:r>
                <a:r>
                  <a:rPr lang="en-US" sz="3000" i="1" dirty="0" err="1">
                    <a:solidFill>
                      <a:srgbClr val="FFFFFF"/>
                    </a:solidFill>
                    <a:latin typeface="Arial" panose="020B0604020202020204"/>
                    <a:ea typeface="Arial" panose="020B0604020202020204"/>
                    <a:cs typeface="Arial" panose="020B0604020202020204"/>
                    <a:sym typeface="Arial" panose="020B0604020202020204"/>
                  </a:rPr>
                  <a:t>thập</a:t>
                </a:r>
                <a:r>
                  <a:rPr lang="en-US" sz="3000" i="1" dirty="0">
                    <a:solidFill>
                      <a:srgbClr val="FFFFFF"/>
                    </a:solidFill>
                    <a:latin typeface="Arial" panose="020B0604020202020204"/>
                    <a:ea typeface="Arial" panose="020B0604020202020204"/>
                    <a:cs typeface="Arial" panose="020B0604020202020204"/>
                    <a:sym typeface="Arial" panose="020B0604020202020204"/>
                  </a:rPr>
                  <a:t> </a:t>
                </a:r>
                <a:r>
                  <a:rPr lang="en-US" sz="3000" i="1" dirty="0" err="1">
                    <a:solidFill>
                      <a:srgbClr val="FFFFFF"/>
                    </a:solidFill>
                    <a:latin typeface="Arial" panose="020B0604020202020204"/>
                    <a:ea typeface="Arial" panose="020B0604020202020204"/>
                    <a:cs typeface="Arial" panose="020B0604020202020204"/>
                    <a:sym typeface="Arial" panose="020B0604020202020204"/>
                  </a:rPr>
                  <a:t>dữ</a:t>
                </a:r>
                <a:r>
                  <a:rPr lang="en-US" sz="3000" i="1" dirty="0">
                    <a:solidFill>
                      <a:srgbClr val="FFFFFF"/>
                    </a:solidFill>
                    <a:latin typeface="Arial" panose="020B0604020202020204"/>
                    <a:ea typeface="Arial" panose="020B0604020202020204"/>
                    <a:cs typeface="Arial" panose="020B0604020202020204"/>
                    <a:sym typeface="Arial" panose="020B0604020202020204"/>
                  </a:rPr>
                  <a:t> </a:t>
                </a:r>
                <a:r>
                  <a:rPr lang="en-US" sz="3000" i="1" dirty="0" err="1">
                    <a:solidFill>
                      <a:srgbClr val="FFFFFF"/>
                    </a:solidFill>
                    <a:latin typeface="Arial" panose="020B0604020202020204"/>
                    <a:ea typeface="Arial" panose="020B0604020202020204"/>
                    <a:cs typeface="Arial" panose="020B0604020202020204"/>
                    <a:sym typeface="Arial" panose="020B0604020202020204"/>
                  </a:rPr>
                  <a:t>liệu</a:t>
                </a:r>
                <a:endParaRPr sz="3000" i="1" dirty="0">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102" name="Google Shape;102;p1"/>
          <p:cNvSpPr/>
          <p:nvPr/>
        </p:nvSpPr>
        <p:spPr>
          <a:xfrm>
            <a:off x="4084671" y="2744201"/>
            <a:ext cx="274225" cy="274225"/>
          </a:xfrm>
          <a:custGeom>
            <a:avLst/>
            <a:gdLst/>
            <a:ahLst/>
            <a:cxnLst/>
            <a:rect l="l" t="t" r="r" b="b"/>
            <a:pathLst>
              <a:path w="365633" h="365633" extrusionOk="0">
                <a:moveTo>
                  <a:pt x="0" y="182753"/>
                </a:moveTo>
                <a:cubicBezTo>
                  <a:pt x="0" y="81788"/>
                  <a:pt x="81788" y="0"/>
                  <a:pt x="182753" y="0"/>
                </a:cubicBezTo>
                <a:cubicBezTo>
                  <a:pt x="283718" y="0"/>
                  <a:pt x="365633" y="81788"/>
                  <a:pt x="365633" y="182753"/>
                </a:cubicBezTo>
                <a:cubicBezTo>
                  <a:pt x="365633" y="283718"/>
                  <a:pt x="283718" y="365633"/>
                  <a:pt x="182753" y="365633"/>
                </a:cubicBezTo>
                <a:cubicBezTo>
                  <a:pt x="81788" y="365633"/>
                  <a:pt x="0" y="283718"/>
                  <a:pt x="0" y="182753"/>
                </a:cubicBez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2;p1"/>
          <p:cNvSpPr/>
          <p:nvPr/>
        </p:nvSpPr>
        <p:spPr>
          <a:xfrm>
            <a:off x="4084671" y="3647806"/>
            <a:ext cx="274225" cy="274225"/>
          </a:xfrm>
          <a:custGeom>
            <a:avLst/>
            <a:gdLst/>
            <a:ahLst/>
            <a:cxnLst/>
            <a:rect l="l" t="t" r="r" b="b"/>
            <a:pathLst>
              <a:path w="365633" h="365633" extrusionOk="0">
                <a:moveTo>
                  <a:pt x="0" y="182753"/>
                </a:moveTo>
                <a:cubicBezTo>
                  <a:pt x="0" y="81788"/>
                  <a:pt x="81788" y="0"/>
                  <a:pt x="182753" y="0"/>
                </a:cubicBezTo>
                <a:cubicBezTo>
                  <a:pt x="283718" y="0"/>
                  <a:pt x="365633" y="81788"/>
                  <a:pt x="365633" y="182753"/>
                </a:cubicBezTo>
                <a:cubicBezTo>
                  <a:pt x="365633" y="283718"/>
                  <a:pt x="283718" y="365633"/>
                  <a:pt x="182753" y="365633"/>
                </a:cubicBezTo>
                <a:cubicBezTo>
                  <a:pt x="81788" y="365633"/>
                  <a:pt x="0" y="283718"/>
                  <a:pt x="0" y="182753"/>
                </a:cubicBez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 Box 3"/>
          <p:cNvSpPr txBox="1"/>
          <p:nvPr/>
        </p:nvSpPr>
        <p:spPr>
          <a:xfrm>
            <a:off x="4752340" y="2650490"/>
            <a:ext cx="9645015" cy="475615"/>
          </a:xfrm>
          <a:prstGeom prst="rect">
            <a:avLst/>
          </a:prstGeom>
          <a:noFill/>
        </p:spPr>
        <p:txBody>
          <a:bodyPr wrap="square" rtlCol="0">
            <a:spAutoFit/>
          </a:bodyPr>
          <a:lstStyle/>
          <a:p>
            <a:r>
              <a:rPr lang="en-US" altLang="en-US" sz="2500" dirty="0"/>
              <a:t> 500 </a:t>
            </a:r>
            <a:r>
              <a:rPr lang="en-US" altLang="en-US" sz="2500" dirty="0" err="1"/>
              <a:t>cá</a:t>
            </a:r>
            <a:r>
              <a:rPr lang="en-US" altLang="en-US" sz="2500" dirty="0"/>
              <a:t> </a:t>
            </a:r>
            <a:r>
              <a:rPr lang="en-US" altLang="en-US" sz="2500" dirty="0" err="1"/>
              <a:t>nhân</a:t>
            </a:r>
            <a:r>
              <a:rPr lang="en-US" altLang="en-US" sz="2500" dirty="0"/>
              <a:t>, </a:t>
            </a:r>
            <a:r>
              <a:rPr lang="vi-VN" altLang="en-US" sz="2500" dirty="0"/>
              <a:t>mỗi cá nhân có 4097 điểm dữ liệu trong 23,5 giây</a:t>
            </a:r>
          </a:p>
        </p:txBody>
      </p:sp>
      <p:sp>
        <p:nvSpPr>
          <p:cNvPr id="6" name="Text Box 5"/>
          <p:cNvSpPr txBox="1"/>
          <p:nvPr/>
        </p:nvSpPr>
        <p:spPr>
          <a:xfrm>
            <a:off x="4867910" y="3533775"/>
            <a:ext cx="9728200" cy="860425"/>
          </a:xfrm>
          <a:prstGeom prst="rect">
            <a:avLst/>
          </a:prstGeom>
          <a:noFill/>
        </p:spPr>
        <p:txBody>
          <a:bodyPr wrap="square" rtlCol="0">
            <a:spAutoFit/>
          </a:bodyPr>
          <a:lstStyle/>
          <a:p>
            <a:r>
              <a:rPr lang="vi-VN" altLang="en-US" sz="2500" dirty="0"/>
              <a:t>C</a:t>
            </a:r>
            <a:r>
              <a:rPr lang="en-US" altLang="en-US" sz="2500" dirty="0" err="1"/>
              <a:t>hia</a:t>
            </a:r>
            <a:r>
              <a:rPr lang="vi-VN" altLang="en-US" sz="2500" dirty="0"/>
              <a:t> và xáo trộn 4097 điểm dữ liệu</a:t>
            </a:r>
            <a:r>
              <a:rPr lang="en-US" altLang="en-US" sz="2500" dirty="0"/>
              <a:t> </a:t>
            </a:r>
            <a:r>
              <a:rPr lang="en-US" altLang="en-US" sz="2500" dirty="0" err="1"/>
              <a:t>thành</a:t>
            </a:r>
            <a:r>
              <a:rPr lang="en-US" altLang="en-US" sz="2500" dirty="0"/>
              <a:t> </a:t>
            </a:r>
            <a:r>
              <a:rPr lang="en-US" altLang="en-US" sz="2500" dirty="0" err="1"/>
              <a:t>các</a:t>
            </a:r>
            <a:r>
              <a:rPr lang="en-US" altLang="en-US" sz="2500" dirty="0"/>
              <a:t> </a:t>
            </a:r>
            <a:r>
              <a:rPr lang="en-US" altLang="en-US" sz="2500" dirty="0" err="1"/>
              <a:t>khối</a:t>
            </a:r>
            <a:r>
              <a:rPr lang="en-US" altLang="en-US" sz="2500" dirty="0"/>
              <a:t> </a:t>
            </a:r>
            <a:r>
              <a:rPr lang="en-US" altLang="en-US" sz="2500" dirty="0" err="1"/>
              <a:t>nhỏ</a:t>
            </a:r>
            <a:r>
              <a:rPr lang="en-US" altLang="en-US" sz="2500" dirty="0"/>
              <a:t> </a:t>
            </a:r>
            <a:r>
              <a:rPr lang="en-US" altLang="en-US" sz="2500" dirty="0" err="1"/>
              <a:t>hơn</a:t>
            </a:r>
            <a:r>
              <a:rPr lang="en-US" altLang="en-US" sz="2500" dirty="0"/>
              <a:t>, </a:t>
            </a:r>
            <a:r>
              <a:rPr lang="en-US" altLang="en-US" sz="2500" dirty="0" err="1"/>
              <a:t>mỗi</a:t>
            </a:r>
            <a:r>
              <a:rPr lang="en-US" altLang="en-US" sz="2500" dirty="0"/>
              <a:t> </a:t>
            </a:r>
            <a:r>
              <a:rPr lang="en-US" altLang="en-US" sz="2500" dirty="0" err="1"/>
              <a:t>khối</a:t>
            </a:r>
            <a:r>
              <a:rPr lang="en-US" altLang="en-US" sz="2500" dirty="0"/>
              <a:t> </a:t>
            </a:r>
            <a:r>
              <a:rPr lang="en-US" altLang="en-US" sz="2500" dirty="0" err="1"/>
              <a:t>chứa</a:t>
            </a:r>
            <a:r>
              <a:rPr lang="en-US" altLang="en-US" sz="2500" dirty="0"/>
              <a:t> 178 </a:t>
            </a:r>
            <a:r>
              <a:rPr lang="en-US" altLang="en-US" sz="2500" dirty="0" err="1"/>
              <a:t>điểm</a:t>
            </a:r>
            <a:r>
              <a:rPr lang="en-US" altLang="en-US" sz="2500" dirty="0"/>
              <a:t> </a:t>
            </a:r>
            <a:r>
              <a:rPr lang="en-US" altLang="en-US" sz="2500" dirty="0" err="1"/>
              <a:t>dữ</a:t>
            </a:r>
            <a:r>
              <a:rPr lang="en-US" altLang="en-US" sz="2500" dirty="0"/>
              <a:t> </a:t>
            </a:r>
            <a:r>
              <a:rPr lang="en-US" altLang="en-US" sz="2500" dirty="0" err="1"/>
              <a:t>liệu</a:t>
            </a:r>
            <a:r>
              <a:rPr lang="en-US" altLang="en-US" sz="2500" dirty="0"/>
              <a:t> (</a:t>
            </a:r>
            <a:r>
              <a:rPr lang="en-US" altLang="en-US" sz="2500" dirty="0" err="1"/>
              <a:t>tương</a:t>
            </a:r>
            <a:r>
              <a:rPr lang="en-US" altLang="en-US" sz="2500" dirty="0"/>
              <a:t> </a:t>
            </a:r>
            <a:r>
              <a:rPr lang="en-US" altLang="en-US" sz="2500" dirty="0" err="1"/>
              <a:t>ứng</a:t>
            </a:r>
            <a:r>
              <a:rPr lang="en-US" altLang="en-US" sz="2500" dirty="0"/>
              <a:t> 1 </a:t>
            </a:r>
            <a:r>
              <a:rPr lang="en-US" altLang="en-US" sz="2500" dirty="0" err="1"/>
              <a:t>giây</a:t>
            </a:r>
            <a:r>
              <a:rPr lang="en-US" altLang="en-US" sz="2500" dirty="0"/>
              <a:t>)</a:t>
            </a:r>
          </a:p>
        </p:txBody>
      </p:sp>
      <p:graphicFrame>
        <p:nvGraphicFramePr>
          <p:cNvPr id="8" name="Table 7"/>
          <p:cNvGraphicFramePr/>
          <p:nvPr>
            <p:custDataLst>
              <p:tags r:id="rId1"/>
            </p:custDataLst>
          </p:nvPr>
        </p:nvGraphicFramePr>
        <p:xfrm>
          <a:off x="4752340" y="6454775"/>
          <a:ext cx="8552180" cy="2525395"/>
        </p:xfrm>
        <a:graphic>
          <a:graphicData uri="http://schemas.openxmlformats.org/drawingml/2006/table">
            <a:tbl>
              <a:tblPr firstRow="1" bandRow="1">
                <a:tableStyleId>{5C22544A-7EE6-4342-B048-85BDC9FD1C3A}</a:tableStyleId>
              </a:tblPr>
              <a:tblGrid>
                <a:gridCol w="4251960">
                  <a:extLst>
                    <a:ext uri="{9D8B030D-6E8A-4147-A177-3AD203B41FA5}">
                      <a16:colId xmlns:a16="http://schemas.microsoft.com/office/drawing/2014/main" val="20000"/>
                    </a:ext>
                  </a:extLst>
                </a:gridCol>
                <a:gridCol w="4300220">
                  <a:extLst>
                    <a:ext uri="{9D8B030D-6E8A-4147-A177-3AD203B41FA5}">
                      <a16:colId xmlns:a16="http://schemas.microsoft.com/office/drawing/2014/main" val="20001"/>
                    </a:ext>
                  </a:extLst>
                </a:gridCol>
              </a:tblGrid>
              <a:tr h="951230">
                <a:tc>
                  <a:txBody>
                    <a:bodyPr/>
                    <a:lstStyle/>
                    <a:p>
                      <a:pPr algn="ctr">
                        <a:buNone/>
                      </a:pPr>
                      <a:r>
                        <a:rPr lang="vi-VN" altLang="en-US" sz="2500" dirty="0"/>
                        <a:t>Input (X1-X178)</a:t>
                      </a:r>
                    </a:p>
                  </a:txBody>
                  <a:tcPr anchor="ctr"/>
                </a:tc>
                <a:tc>
                  <a:txBody>
                    <a:bodyPr/>
                    <a:lstStyle/>
                    <a:p>
                      <a:pPr algn="ctr">
                        <a:buNone/>
                      </a:pPr>
                      <a:r>
                        <a:rPr lang="vi-VN" altLang="en-US" sz="2500" dirty="0"/>
                        <a:t>Output (Y)</a:t>
                      </a:r>
                    </a:p>
                  </a:txBody>
                  <a:tcPr anchor="ctr"/>
                </a:tc>
                <a:extLst>
                  <a:ext uri="{0D108BD9-81ED-4DB2-BD59-A6C34878D82A}">
                    <a16:rowId xmlns:a16="http://schemas.microsoft.com/office/drawing/2014/main" val="10000"/>
                  </a:ext>
                </a:extLst>
              </a:tr>
              <a:tr h="1574165">
                <a:tc>
                  <a:txBody>
                    <a:bodyPr/>
                    <a:lstStyle/>
                    <a:p>
                      <a:pPr algn="l">
                        <a:buNone/>
                      </a:pPr>
                      <a:r>
                        <a:rPr lang="vi-VN" altLang="en-US" sz="2500" dirty="0"/>
                        <a:t>Những đặc trưng của dữ liệu EEG, phản ánh hoạt động của não bộ trong 1 </a:t>
                      </a:r>
                    </a:p>
                  </a:txBody>
                  <a:tcPr/>
                </a:tc>
                <a:tc>
                  <a:txBody>
                    <a:bodyPr/>
                    <a:lstStyle/>
                    <a:p>
                      <a:pPr algn="l">
                        <a:buNone/>
                      </a:pPr>
                      <a:r>
                        <a:rPr lang="vi-VN" altLang="en-US" sz="2500" dirty="0"/>
                        <a:t>1- Ghi lại hoạt động co giật   -&gt; Động kinh</a:t>
                      </a:r>
                    </a:p>
                    <a:p>
                      <a:pPr algn="l">
                        <a:buNone/>
                      </a:pPr>
                      <a:r>
                        <a:rPr lang="vi-VN" altLang="en-US" sz="2500" dirty="0"/>
                        <a:t>{2,3,4,5} -&gt; Không động kinh</a:t>
                      </a:r>
                    </a:p>
                  </a:txBody>
                  <a:tcPr/>
                </a:tc>
                <a:extLst>
                  <a:ext uri="{0D108BD9-81ED-4DB2-BD59-A6C34878D82A}">
                    <a16:rowId xmlns:a16="http://schemas.microsoft.com/office/drawing/2014/main" val="10001"/>
                  </a:ext>
                </a:extLst>
              </a:tr>
            </a:tbl>
          </a:graphicData>
        </a:graphic>
      </p:graphicFrame>
      <p:grpSp>
        <p:nvGrpSpPr>
          <p:cNvPr id="479" name="Google Shape;479;p14"/>
          <p:cNvGrpSpPr/>
          <p:nvPr/>
        </p:nvGrpSpPr>
        <p:grpSpPr>
          <a:xfrm>
            <a:off x="2967355" y="4736465"/>
            <a:ext cx="1757045" cy="972820"/>
            <a:chOff x="0" y="-47625"/>
            <a:chExt cx="5286066" cy="2378822"/>
          </a:xfrm>
        </p:grpSpPr>
        <p:sp>
          <p:nvSpPr>
            <p:cNvPr id="480" name="Google Shape;480;p14"/>
            <p:cNvSpPr/>
            <p:nvPr/>
          </p:nvSpPr>
          <p:spPr>
            <a:xfrm>
              <a:off x="724142" y="776896"/>
              <a:ext cx="3837781" cy="1554301"/>
            </a:xfrm>
            <a:custGeom>
              <a:avLst/>
              <a:gdLst/>
              <a:ahLst/>
              <a:cxnLst/>
              <a:rect l="l" t="t" r="r" b="b"/>
              <a:pathLst>
                <a:path w="3837781" h="1554301" extrusionOk="0">
                  <a:moveTo>
                    <a:pt x="0" y="0"/>
                  </a:moveTo>
                  <a:lnTo>
                    <a:pt x="3837781" y="0"/>
                  </a:lnTo>
                  <a:lnTo>
                    <a:pt x="3837781" y="1554302"/>
                  </a:lnTo>
                  <a:lnTo>
                    <a:pt x="0" y="1554302"/>
                  </a:lnTo>
                  <a:lnTo>
                    <a:pt x="0" y="0"/>
                  </a:lnTo>
                  <a:close/>
                </a:path>
              </a:pathLst>
            </a:custGeom>
            <a:blipFill rotWithShape="1">
              <a:blip r:embed="rId5"/>
              <a:stretch>
                <a:fillRect/>
              </a:stretch>
            </a:blipFill>
            <a:ln>
              <a:noFill/>
            </a:ln>
          </p:spPr>
        </p:sp>
        <p:grpSp>
          <p:nvGrpSpPr>
            <p:cNvPr id="481" name="Google Shape;481;p14"/>
            <p:cNvGrpSpPr/>
            <p:nvPr/>
          </p:nvGrpSpPr>
          <p:grpSpPr>
            <a:xfrm>
              <a:off x="0" y="-47625"/>
              <a:ext cx="5286066" cy="652992"/>
              <a:chOff x="0" y="-47625"/>
              <a:chExt cx="5286066" cy="652992"/>
            </a:xfrm>
          </p:grpSpPr>
          <p:sp>
            <p:nvSpPr>
              <p:cNvPr id="482" name="Google Shape;482;p14"/>
              <p:cNvSpPr/>
              <p:nvPr/>
            </p:nvSpPr>
            <p:spPr>
              <a:xfrm>
                <a:off x="0" y="0"/>
                <a:ext cx="5286066" cy="605367"/>
              </a:xfrm>
              <a:custGeom>
                <a:avLst/>
                <a:gdLst/>
                <a:ahLst/>
                <a:cxnLst/>
                <a:rect l="l" t="t" r="r" b="b"/>
                <a:pathLst>
                  <a:path w="5286066" h="605367" extrusionOk="0">
                    <a:moveTo>
                      <a:pt x="0" y="0"/>
                    </a:moveTo>
                    <a:lnTo>
                      <a:pt x="5286066" y="0"/>
                    </a:lnTo>
                    <a:lnTo>
                      <a:pt x="5286066" y="605367"/>
                    </a:lnTo>
                    <a:lnTo>
                      <a:pt x="0" y="605367"/>
                    </a:lnTo>
                    <a:close/>
                  </a:path>
                </a:pathLst>
              </a:custGeom>
              <a:solidFill>
                <a:srgbClr val="000000">
                  <a:alpha val="0"/>
                </a:srgbClr>
              </a:solidFill>
              <a:ln>
                <a:noFill/>
              </a:ln>
            </p:spPr>
          </p:sp>
          <p:sp>
            <p:nvSpPr>
              <p:cNvPr id="483" name="Google Shape;483;p14"/>
              <p:cNvSpPr txBox="1"/>
              <p:nvPr/>
            </p:nvSpPr>
            <p:spPr>
              <a:xfrm>
                <a:off x="0" y="-47625"/>
                <a:ext cx="5286066" cy="65299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endParaRPr sz="2500">
                  <a:solidFill>
                    <a:srgbClr val="000000"/>
                  </a:solidFill>
                  <a:latin typeface="Arial" panose="020B0604020202020204"/>
                  <a:ea typeface="Arial" panose="020B0604020202020204"/>
                  <a:cs typeface="Arial" panose="020B0604020202020204"/>
                  <a:sym typeface="Arial" panose="020B0604020202020204"/>
                </a:endParaRPr>
              </a:p>
            </p:txBody>
          </p:sp>
        </p:grpSp>
      </p:grpSp>
      <p:sp>
        <p:nvSpPr>
          <p:cNvPr id="9" name="Text Box 8"/>
          <p:cNvSpPr txBox="1"/>
          <p:nvPr/>
        </p:nvSpPr>
        <p:spPr>
          <a:xfrm>
            <a:off x="4867910" y="4801870"/>
            <a:ext cx="8902700" cy="1245235"/>
          </a:xfrm>
          <a:prstGeom prst="rect">
            <a:avLst/>
          </a:prstGeom>
          <a:noFill/>
        </p:spPr>
        <p:txBody>
          <a:bodyPr wrap="square" rtlCol="0">
            <a:spAutoFit/>
          </a:bodyPr>
          <a:lstStyle/>
          <a:p>
            <a:r>
              <a:rPr lang="vi-VN" altLang="en-US" sz="2500" dirty="0"/>
              <a:t>Tập dữ liệu có 23*500 = </a:t>
            </a:r>
            <a:r>
              <a:rPr lang="en-US" altLang="en-US" sz="2500" dirty="0"/>
              <a:t>11.500 </a:t>
            </a:r>
            <a:r>
              <a:rPr lang="en-US" altLang="en-US" sz="2500" dirty="0" err="1"/>
              <a:t>hàng</a:t>
            </a:r>
            <a:r>
              <a:rPr lang="en-US" altLang="en-US" sz="2500" dirty="0"/>
              <a:t>, </a:t>
            </a:r>
            <a:r>
              <a:rPr lang="en-US" altLang="en-US" sz="2500" dirty="0" err="1"/>
              <a:t>với</a:t>
            </a:r>
            <a:r>
              <a:rPr lang="en-US" altLang="en-US" sz="2500" dirty="0"/>
              <a:t> 178 </a:t>
            </a:r>
            <a:r>
              <a:rPr lang="en-US" altLang="en-US" sz="2500" dirty="0" err="1"/>
              <a:t>cột</a:t>
            </a:r>
            <a:r>
              <a:rPr lang="en-US" altLang="en-US" sz="2500" dirty="0"/>
              <a:t> </a:t>
            </a:r>
            <a:r>
              <a:rPr lang="en-US" altLang="en-US" sz="2500" dirty="0" err="1"/>
              <a:t>biểu</a:t>
            </a:r>
            <a:r>
              <a:rPr lang="en-US" altLang="en-US" sz="2500" dirty="0"/>
              <a:t> </a:t>
            </a:r>
            <a:r>
              <a:rPr lang="en-US" altLang="en-US" sz="2500" dirty="0" err="1"/>
              <a:t>thị</a:t>
            </a:r>
            <a:r>
              <a:rPr lang="en-US" altLang="en-US" sz="2500" dirty="0"/>
              <a:t> </a:t>
            </a:r>
            <a:r>
              <a:rPr lang="en-US" altLang="en-US" sz="2500" dirty="0" err="1"/>
              <a:t>các</a:t>
            </a:r>
            <a:r>
              <a:rPr lang="en-US" altLang="en-US" sz="2500" dirty="0"/>
              <a:t> </a:t>
            </a:r>
            <a:r>
              <a:rPr lang="en-US" altLang="en-US" sz="2500" dirty="0" err="1"/>
              <a:t>đặc</a:t>
            </a:r>
            <a:r>
              <a:rPr lang="en-US" altLang="en-US" sz="2500" dirty="0"/>
              <a:t> </a:t>
            </a:r>
            <a:r>
              <a:rPr lang="en-US" altLang="en-US" sz="2500" dirty="0" err="1"/>
              <a:t>trưng</a:t>
            </a:r>
            <a:r>
              <a:rPr lang="en-US" altLang="en-US" sz="2500" dirty="0"/>
              <a:t> </a:t>
            </a:r>
            <a:r>
              <a:rPr lang="en-US" altLang="en-US" sz="2500" dirty="0" err="1"/>
              <a:t>và</a:t>
            </a:r>
            <a:r>
              <a:rPr lang="en-US" altLang="en-US" sz="2500" dirty="0"/>
              <a:t> </a:t>
            </a:r>
            <a:r>
              <a:rPr lang="en-US" altLang="en-US" sz="2500" dirty="0" err="1"/>
              <a:t>một</a:t>
            </a:r>
            <a:r>
              <a:rPr lang="en-US" altLang="en-US" sz="2500" dirty="0"/>
              <a:t> </a:t>
            </a:r>
            <a:r>
              <a:rPr lang="en-US" altLang="en-US" sz="2500" dirty="0" err="1"/>
              <a:t>cột</a:t>
            </a:r>
            <a:r>
              <a:rPr lang="en-US" altLang="en-US" sz="2500" dirty="0"/>
              <a:t> </a:t>
            </a:r>
            <a:r>
              <a:rPr lang="en-US" altLang="en-US" sz="2500" dirty="0" err="1"/>
              <a:t>phản</a:t>
            </a:r>
            <a:r>
              <a:rPr lang="en-US" altLang="en-US" sz="2500" dirty="0"/>
              <a:t> </a:t>
            </a:r>
            <a:r>
              <a:rPr lang="en-US" altLang="en-US" sz="2500" dirty="0" err="1"/>
              <a:t>hồi</a:t>
            </a:r>
            <a:r>
              <a:rPr lang="en-US" altLang="en-US" sz="2500" dirty="0"/>
              <a:t> </a:t>
            </a:r>
            <a:r>
              <a:rPr lang="en-US" altLang="en-US" sz="2500" dirty="0" err="1"/>
              <a:t>chứa</a:t>
            </a:r>
            <a:r>
              <a:rPr lang="en-US" altLang="en-US" sz="2500" dirty="0"/>
              <a:t> </a:t>
            </a:r>
            <a:r>
              <a:rPr lang="en-US" altLang="en-US" sz="2500" dirty="0" err="1"/>
              <a:t>nhãn</a:t>
            </a:r>
            <a:r>
              <a:rPr lang="en-US" altLang="en-US" sz="2500" dirty="0"/>
              <a:t> </a:t>
            </a:r>
            <a:r>
              <a:rPr lang="en-US" altLang="en-US" sz="2500" dirty="0" err="1"/>
              <a:t>kết</a:t>
            </a:r>
            <a:r>
              <a:rPr lang="en-US" altLang="en-US" sz="2500" dirty="0"/>
              <a:t> </a:t>
            </a:r>
            <a:r>
              <a:rPr lang="en-US" altLang="en-US" sz="2500" dirty="0" err="1"/>
              <a:t>quả</a:t>
            </a:r>
            <a:r>
              <a:rPr lang="en-US" altLang="en-US" sz="2500" dirty="0"/>
              <a:t>, </a:t>
            </a:r>
            <a:r>
              <a:rPr lang="en-US" altLang="en-US" sz="2500" dirty="0" err="1"/>
              <a:t>đại</a:t>
            </a:r>
            <a:r>
              <a:rPr lang="en-US" altLang="en-US" sz="2500" dirty="0"/>
              <a:t> </a:t>
            </a:r>
            <a:r>
              <a:rPr lang="en-US" altLang="en-US" sz="2500" dirty="0" err="1"/>
              <a:t>diện</a:t>
            </a:r>
            <a:r>
              <a:rPr lang="en-US" altLang="en-US" sz="2500" dirty="0"/>
              <a:t> </a:t>
            </a:r>
            <a:r>
              <a:rPr lang="en-US" altLang="en-US" sz="2500" dirty="0" err="1"/>
              <a:t>cho</a:t>
            </a:r>
            <a:r>
              <a:rPr lang="en-US" altLang="en-US" sz="2500" dirty="0"/>
              <a:t> </a:t>
            </a:r>
            <a:r>
              <a:rPr lang="en-US" altLang="en-US" sz="2500" dirty="0" err="1"/>
              <a:t>các</a:t>
            </a:r>
            <a:r>
              <a:rPr lang="en-US" altLang="en-US" sz="2500" dirty="0"/>
              <a:t> </a:t>
            </a:r>
            <a:r>
              <a:rPr lang="en-US" altLang="en-US" sz="2500" dirty="0" err="1"/>
              <a:t>trạng</a:t>
            </a:r>
            <a:r>
              <a:rPr lang="en-US" altLang="en-US" sz="2500" dirty="0"/>
              <a:t> </a:t>
            </a:r>
            <a:r>
              <a:rPr lang="en-US" altLang="en-US" sz="2500" dirty="0" err="1"/>
              <a:t>thái</a:t>
            </a:r>
            <a:r>
              <a:rPr lang="en-US" altLang="en-US" sz="2500" dirty="0"/>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468"/>
        <p:cNvGrpSpPr/>
        <p:nvPr/>
      </p:nvGrpSpPr>
      <p:grpSpPr>
        <a:xfrm>
          <a:off x="0" y="0"/>
          <a:ext cx="0" cy="0"/>
          <a:chOff x="0" y="0"/>
          <a:chExt cx="0" cy="0"/>
        </a:xfrm>
      </p:grpSpPr>
      <p:grpSp>
        <p:nvGrpSpPr>
          <p:cNvPr id="470" name="Google Shape;470;p14"/>
          <p:cNvGrpSpPr/>
          <p:nvPr/>
        </p:nvGrpSpPr>
        <p:grpSpPr>
          <a:xfrm>
            <a:off x="1447336" y="978694"/>
            <a:ext cx="4657200" cy="1215350"/>
            <a:chOff x="0" y="-66675"/>
            <a:chExt cx="6209600" cy="1620467"/>
          </a:xfrm>
        </p:grpSpPr>
        <p:sp>
          <p:nvSpPr>
            <p:cNvPr id="471" name="Google Shape;471;p14"/>
            <p:cNvSpPr/>
            <p:nvPr/>
          </p:nvSpPr>
          <p:spPr>
            <a:xfrm>
              <a:off x="297378" y="0"/>
              <a:ext cx="5912222" cy="1553792"/>
            </a:xfrm>
            <a:custGeom>
              <a:avLst/>
              <a:gdLst/>
              <a:ahLst/>
              <a:cxnLst/>
              <a:rect l="l" t="t" r="r" b="b"/>
              <a:pathLst>
                <a:path w="5912222" h="1553792" extrusionOk="0">
                  <a:moveTo>
                    <a:pt x="0" y="0"/>
                  </a:moveTo>
                  <a:lnTo>
                    <a:pt x="5912222" y="0"/>
                  </a:lnTo>
                  <a:lnTo>
                    <a:pt x="5912222" y="1553792"/>
                  </a:lnTo>
                  <a:lnTo>
                    <a:pt x="0" y="1553792"/>
                  </a:lnTo>
                  <a:lnTo>
                    <a:pt x="0" y="0"/>
                  </a:lnTo>
                  <a:close/>
                </a:path>
              </a:pathLst>
            </a:custGeom>
            <a:blipFill rotWithShape="1">
              <a:blip r:embed="rId3"/>
              <a:stretch>
                <a:fillRect t="-18473" b="-18977"/>
              </a:stretch>
            </a:blipFill>
            <a:ln>
              <a:noFill/>
            </a:ln>
          </p:spPr>
        </p:sp>
        <p:grpSp>
          <p:nvGrpSpPr>
            <p:cNvPr id="472" name="Google Shape;472;p14"/>
            <p:cNvGrpSpPr/>
            <p:nvPr/>
          </p:nvGrpSpPr>
          <p:grpSpPr>
            <a:xfrm>
              <a:off x="0" y="-66675"/>
              <a:ext cx="6209600" cy="1285875"/>
              <a:chOff x="0" y="-66675"/>
              <a:chExt cx="6209600" cy="1285875"/>
            </a:xfrm>
          </p:grpSpPr>
          <p:sp>
            <p:nvSpPr>
              <p:cNvPr id="473" name="Google Shape;473;p14"/>
              <p:cNvSpPr/>
              <p:nvPr/>
            </p:nvSpPr>
            <p:spPr>
              <a:xfrm>
                <a:off x="0" y="0"/>
                <a:ext cx="6209600" cy="1219200"/>
              </a:xfrm>
              <a:custGeom>
                <a:avLst/>
                <a:gdLst/>
                <a:ahLst/>
                <a:cxnLst/>
                <a:rect l="l" t="t" r="r" b="b"/>
                <a:pathLst>
                  <a:path w="6209600" h="1219200" extrusionOk="0">
                    <a:moveTo>
                      <a:pt x="0" y="0"/>
                    </a:moveTo>
                    <a:lnTo>
                      <a:pt x="6209600" y="0"/>
                    </a:lnTo>
                    <a:lnTo>
                      <a:pt x="6209600" y="1219200"/>
                    </a:lnTo>
                    <a:lnTo>
                      <a:pt x="0" y="1219200"/>
                    </a:lnTo>
                    <a:close/>
                  </a:path>
                </a:pathLst>
              </a:custGeom>
              <a:solidFill>
                <a:srgbClr val="000000">
                  <a:alpha val="0"/>
                </a:srgbClr>
              </a:solidFill>
              <a:ln>
                <a:noFill/>
              </a:ln>
            </p:spPr>
          </p:sp>
          <p:sp>
            <p:nvSpPr>
              <p:cNvPr id="474" name="Google Shape;474;p14"/>
              <p:cNvSpPr txBox="1"/>
              <p:nvPr/>
            </p:nvSpPr>
            <p:spPr>
              <a:xfrm>
                <a:off x="0" y="-66675"/>
                <a:ext cx="6209600" cy="1285875"/>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r>
                  <a:rPr lang="en-US" sz="3000" i="1">
                    <a:solidFill>
                      <a:srgbClr val="FFFFFF"/>
                    </a:solidFill>
                    <a:latin typeface="Arial" panose="020B0604020202020204"/>
                    <a:ea typeface="Arial" panose="020B0604020202020204"/>
                    <a:cs typeface="Arial" panose="020B0604020202020204"/>
                    <a:sym typeface="Arial" panose="020B0604020202020204"/>
                  </a:rPr>
                  <a:t> Làm sạch dữ liệu</a:t>
                </a:r>
                <a:endParaRPr sz="3000" i="1">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477" name="Google Shape;477;p14"/>
          <p:cNvSpPr/>
          <p:nvPr/>
        </p:nvSpPr>
        <p:spPr>
          <a:xfrm>
            <a:off x="10668000" y="3124835"/>
            <a:ext cx="5276850" cy="457200"/>
          </a:xfrm>
          <a:custGeom>
            <a:avLst/>
            <a:gdLst/>
            <a:ahLst/>
            <a:cxnLst/>
            <a:rect l="l" t="t" r="r" b="b"/>
            <a:pathLst>
              <a:path w="7035467" h="609600" extrusionOk="0">
                <a:moveTo>
                  <a:pt x="0" y="0"/>
                </a:moveTo>
                <a:lnTo>
                  <a:pt x="7035467" y="0"/>
                </a:lnTo>
                <a:lnTo>
                  <a:pt x="7035467" y="609600"/>
                </a:lnTo>
                <a:lnTo>
                  <a:pt x="0" y="609600"/>
                </a:lnTo>
                <a:close/>
              </a:path>
            </a:pathLst>
          </a:custGeom>
          <a:solidFill>
            <a:srgbClr val="000000">
              <a:alpha val="0"/>
            </a:srgbClr>
          </a:solidFill>
          <a:ln>
            <a:noFill/>
          </a:ln>
        </p:spPr>
      </p:sp>
      <p:grpSp>
        <p:nvGrpSpPr>
          <p:cNvPr id="484" name="Google Shape;484;p14"/>
          <p:cNvGrpSpPr/>
          <p:nvPr/>
        </p:nvGrpSpPr>
        <p:grpSpPr>
          <a:xfrm>
            <a:off x="633925" y="5008317"/>
            <a:ext cx="5098024" cy="2062004"/>
            <a:chOff x="-8816341" y="-934085"/>
            <a:chExt cx="6797366" cy="2749339"/>
          </a:xfrm>
        </p:grpSpPr>
        <p:sp>
          <p:nvSpPr>
            <p:cNvPr id="485" name="Google Shape;485;p14"/>
            <p:cNvSpPr/>
            <p:nvPr/>
          </p:nvSpPr>
          <p:spPr>
            <a:xfrm>
              <a:off x="-6638714" y="62441"/>
              <a:ext cx="2366433" cy="1239520"/>
            </a:xfrm>
            <a:custGeom>
              <a:avLst/>
              <a:gdLst/>
              <a:ahLst/>
              <a:cxnLst/>
              <a:rect l="l" t="t" r="r" b="b"/>
              <a:pathLst>
                <a:path w="3837781" h="1554301" extrusionOk="0">
                  <a:moveTo>
                    <a:pt x="0" y="0"/>
                  </a:moveTo>
                  <a:lnTo>
                    <a:pt x="3837781" y="0"/>
                  </a:lnTo>
                  <a:lnTo>
                    <a:pt x="3837781" y="1554302"/>
                  </a:lnTo>
                  <a:lnTo>
                    <a:pt x="0" y="1554302"/>
                  </a:lnTo>
                  <a:lnTo>
                    <a:pt x="0" y="0"/>
                  </a:lnTo>
                  <a:close/>
                </a:path>
              </a:pathLst>
            </a:custGeom>
            <a:blipFill rotWithShape="1">
              <a:blip r:embed="rId4"/>
              <a:stretch>
                <a:fillRect/>
              </a:stretch>
            </a:blipFill>
            <a:ln>
              <a:noFill/>
            </a:ln>
          </p:spPr>
          <p:txBody>
            <a:bodyPr/>
            <a:lstStyle/>
            <a:p>
              <a:endParaRPr lang="en-US"/>
            </a:p>
          </p:txBody>
        </p:sp>
        <p:grpSp>
          <p:nvGrpSpPr>
            <p:cNvPr id="486" name="Google Shape;486;p14"/>
            <p:cNvGrpSpPr/>
            <p:nvPr/>
          </p:nvGrpSpPr>
          <p:grpSpPr>
            <a:xfrm>
              <a:off x="-8816341" y="-934085"/>
              <a:ext cx="6797366" cy="2749339"/>
              <a:chOff x="-8816341" y="-934085"/>
              <a:chExt cx="6797366" cy="2749339"/>
            </a:xfrm>
          </p:grpSpPr>
          <p:sp>
            <p:nvSpPr>
              <p:cNvPr id="487" name="Google Shape;487;p14"/>
              <p:cNvSpPr/>
              <p:nvPr/>
            </p:nvSpPr>
            <p:spPr>
              <a:xfrm>
                <a:off x="-8816341" y="1209887"/>
                <a:ext cx="5286066" cy="605367"/>
              </a:xfrm>
              <a:custGeom>
                <a:avLst/>
                <a:gdLst/>
                <a:ahLst/>
                <a:cxnLst/>
                <a:rect l="l" t="t" r="r" b="b"/>
                <a:pathLst>
                  <a:path w="5286066" h="605367" extrusionOk="0">
                    <a:moveTo>
                      <a:pt x="0" y="0"/>
                    </a:moveTo>
                    <a:lnTo>
                      <a:pt x="5286066" y="0"/>
                    </a:lnTo>
                    <a:lnTo>
                      <a:pt x="5286066" y="605367"/>
                    </a:lnTo>
                    <a:lnTo>
                      <a:pt x="0" y="605367"/>
                    </a:lnTo>
                    <a:close/>
                  </a:path>
                </a:pathLst>
              </a:custGeom>
              <a:solidFill>
                <a:srgbClr val="000000">
                  <a:alpha val="0"/>
                </a:srgbClr>
              </a:solidFill>
              <a:ln>
                <a:noFill/>
              </a:ln>
            </p:spPr>
          </p:sp>
          <p:sp>
            <p:nvSpPr>
              <p:cNvPr id="488" name="Google Shape;488;p14"/>
              <p:cNvSpPr txBox="1"/>
              <p:nvPr/>
            </p:nvSpPr>
            <p:spPr>
              <a:xfrm>
                <a:off x="-7305041" y="-934085"/>
                <a:ext cx="5286066" cy="65299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Xoá</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dữ</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liệu</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trùng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lặp</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489" name="Google Shape;489;p14"/>
          <p:cNvGrpSpPr/>
          <p:nvPr/>
        </p:nvGrpSpPr>
        <p:grpSpPr>
          <a:xfrm>
            <a:off x="4556564" y="3007395"/>
            <a:ext cx="13252202" cy="3463290"/>
            <a:chOff x="-10634133" y="0"/>
            <a:chExt cx="17669600" cy="4617718"/>
          </a:xfrm>
        </p:grpSpPr>
        <p:sp>
          <p:nvSpPr>
            <p:cNvPr id="490" name="Google Shape;490;p14"/>
            <p:cNvSpPr/>
            <p:nvPr/>
          </p:nvSpPr>
          <p:spPr>
            <a:xfrm>
              <a:off x="0" y="0"/>
              <a:ext cx="7035467" cy="609600"/>
            </a:xfrm>
            <a:custGeom>
              <a:avLst/>
              <a:gdLst/>
              <a:ahLst/>
              <a:cxnLst/>
              <a:rect l="l" t="t" r="r" b="b"/>
              <a:pathLst>
                <a:path w="7035467" h="609600" extrusionOk="0">
                  <a:moveTo>
                    <a:pt x="0" y="0"/>
                  </a:moveTo>
                  <a:lnTo>
                    <a:pt x="7035467" y="0"/>
                  </a:lnTo>
                  <a:lnTo>
                    <a:pt x="7035467" y="609600"/>
                  </a:lnTo>
                  <a:lnTo>
                    <a:pt x="0" y="609600"/>
                  </a:lnTo>
                  <a:close/>
                </a:path>
              </a:pathLst>
            </a:custGeom>
            <a:solidFill>
              <a:srgbClr val="000000">
                <a:alpha val="0"/>
              </a:srgbClr>
            </a:solidFill>
            <a:ln>
              <a:noFill/>
            </a:ln>
          </p:spPr>
        </p:sp>
        <p:sp>
          <p:nvSpPr>
            <p:cNvPr id="491" name="Google Shape;491;p14"/>
            <p:cNvSpPr txBox="1"/>
            <p:nvPr/>
          </p:nvSpPr>
          <p:spPr>
            <a:xfrm>
              <a:off x="-10634133" y="3960493"/>
              <a:ext cx="7035467" cy="657225"/>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data.drop_duplicates</a:t>
              </a:r>
              <a:r>
                <a:rPr lang="en-US" sz="2500" dirty="0">
                  <a:solidFill>
                    <a:srgbClr val="000000"/>
                  </a:solidFill>
                  <a:latin typeface="Arial" panose="020B0604020202020204"/>
                  <a:ea typeface="Arial" panose="020B0604020202020204"/>
                  <a:cs typeface="Arial" panose="020B0604020202020204"/>
                  <a:sym typeface="Arial" panose="020B0604020202020204"/>
                </a:rPr>
                <a:t>(</a:t>
              </a:r>
              <a:r>
                <a:rPr lang="en-US" sz="2500" dirty="0" err="1">
                  <a:solidFill>
                    <a:srgbClr val="000000"/>
                  </a:solidFill>
                  <a:latin typeface="Arial" panose="020B0604020202020204"/>
                  <a:ea typeface="Arial" panose="020B0604020202020204"/>
                  <a:cs typeface="Arial" panose="020B0604020202020204"/>
                  <a:sym typeface="Arial" panose="020B0604020202020204"/>
                </a:rPr>
                <a:t>inplace</a:t>
              </a:r>
              <a:r>
                <a:rPr lang="en-US" sz="2500" dirty="0">
                  <a:solidFill>
                    <a:srgbClr val="000000"/>
                  </a:solidFill>
                  <a:latin typeface="Arial" panose="020B0604020202020204"/>
                  <a:ea typeface="Arial" panose="020B0604020202020204"/>
                  <a:cs typeface="Arial" panose="020B0604020202020204"/>
                  <a:sym typeface="Arial" panose="020B0604020202020204"/>
                </a:rPr>
                <a:t>=True)</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4" name="Google Shape;478;p14"/>
          <p:cNvSpPr txBox="1"/>
          <p:nvPr/>
        </p:nvSpPr>
        <p:spPr>
          <a:xfrm>
            <a:off x="3914775" y="3970020"/>
            <a:ext cx="5276850" cy="49276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data.dropna</a:t>
            </a:r>
            <a:r>
              <a:rPr lang="en-US" sz="2500" dirty="0">
                <a:solidFill>
                  <a:srgbClr val="000000"/>
                </a:solidFill>
                <a:latin typeface="Arial" panose="020B0604020202020204"/>
                <a:ea typeface="Arial" panose="020B0604020202020204"/>
                <a:cs typeface="Arial" panose="020B0604020202020204"/>
                <a:sym typeface="Arial" panose="020B0604020202020204"/>
              </a:rPr>
              <a:t>(</a:t>
            </a:r>
            <a:r>
              <a:rPr lang="en-US" sz="2500" dirty="0" err="1">
                <a:solidFill>
                  <a:srgbClr val="000000"/>
                </a:solidFill>
                <a:latin typeface="Arial" panose="020B0604020202020204"/>
                <a:ea typeface="Arial" panose="020B0604020202020204"/>
                <a:cs typeface="Arial" panose="020B0604020202020204"/>
                <a:sym typeface="Arial" panose="020B0604020202020204"/>
              </a:rPr>
              <a:t>inplace</a:t>
            </a:r>
            <a:r>
              <a:rPr lang="en-US" sz="2500" dirty="0">
                <a:solidFill>
                  <a:srgbClr val="000000"/>
                </a:solidFill>
                <a:latin typeface="Arial" panose="020B0604020202020204"/>
                <a:ea typeface="Arial" panose="020B0604020202020204"/>
                <a:cs typeface="Arial" panose="020B0604020202020204"/>
                <a:sym typeface="Arial" panose="020B0604020202020204"/>
              </a:rPr>
              <a:t>=True)</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5" name="Google Shape;479;p14"/>
          <p:cNvGrpSpPr/>
          <p:nvPr/>
        </p:nvGrpSpPr>
        <p:grpSpPr>
          <a:xfrm>
            <a:off x="1797880" y="3128010"/>
            <a:ext cx="9540484" cy="1584960"/>
            <a:chOff x="-7434581" y="0"/>
            <a:chExt cx="12720647" cy="2113280"/>
          </a:xfrm>
        </p:grpSpPr>
        <p:sp>
          <p:nvSpPr>
            <p:cNvPr id="6" name="Google Shape;480;p14"/>
            <p:cNvSpPr/>
            <p:nvPr/>
          </p:nvSpPr>
          <p:spPr>
            <a:xfrm>
              <a:off x="-6640165" y="894080"/>
              <a:ext cx="2197100" cy="1219200"/>
            </a:xfrm>
            <a:custGeom>
              <a:avLst/>
              <a:gdLst/>
              <a:ahLst/>
              <a:cxnLst/>
              <a:rect l="l" t="t" r="r" b="b"/>
              <a:pathLst>
                <a:path w="3837781" h="1554301" extrusionOk="0">
                  <a:moveTo>
                    <a:pt x="0" y="0"/>
                  </a:moveTo>
                  <a:lnTo>
                    <a:pt x="3837781" y="0"/>
                  </a:lnTo>
                  <a:lnTo>
                    <a:pt x="3837781" y="1554302"/>
                  </a:lnTo>
                  <a:lnTo>
                    <a:pt x="0" y="1554302"/>
                  </a:lnTo>
                  <a:lnTo>
                    <a:pt x="0" y="0"/>
                  </a:lnTo>
                  <a:close/>
                </a:path>
              </a:pathLst>
            </a:custGeom>
            <a:blipFill rotWithShape="1">
              <a:blip r:embed="rId4"/>
              <a:stretch>
                <a:fillRect/>
              </a:stretch>
            </a:blipFill>
            <a:ln>
              <a:noFill/>
            </a:ln>
          </p:spPr>
        </p:sp>
        <p:grpSp>
          <p:nvGrpSpPr>
            <p:cNvPr id="7" name="Google Shape;481;p14"/>
            <p:cNvGrpSpPr/>
            <p:nvPr/>
          </p:nvGrpSpPr>
          <p:grpSpPr>
            <a:xfrm>
              <a:off x="-7434581" y="0"/>
              <a:ext cx="12720647" cy="669712"/>
              <a:chOff x="-7434581" y="0"/>
              <a:chExt cx="12720647" cy="669712"/>
            </a:xfrm>
          </p:grpSpPr>
          <p:sp>
            <p:nvSpPr>
              <p:cNvPr id="8" name="Google Shape;482;p14"/>
              <p:cNvSpPr/>
              <p:nvPr/>
            </p:nvSpPr>
            <p:spPr>
              <a:xfrm>
                <a:off x="0" y="0"/>
                <a:ext cx="5286066" cy="605367"/>
              </a:xfrm>
              <a:custGeom>
                <a:avLst/>
                <a:gdLst/>
                <a:ahLst/>
                <a:cxnLst/>
                <a:rect l="l" t="t" r="r" b="b"/>
                <a:pathLst>
                  <a:path w="5286066" h="605367" extrusionOk="0">
                    <a:moveTo>
                      <a:pt x="0" y="0"/>
                    </a:moveTo>
                    <a:lnTo>
                      <a:pt x="5286066" y="0"/>
                    </a:lnTo>
                    <a:lnTo>
                      <a:pt x="5286066" y="605367"/>
                    </a:lnTo>
                    <a:lnTo>
                      <a:pt x="0" y="605367"/>
                    </a:lnTo>
                    <a:close/>
                  </a:path>
                </a:pathLst>
              </a:custGeom>
              <a:solidFill>
                <a:srgbClr val="000000">
                  <a:alpha val="0"/>
                </a:srgbClr>
              </a:solidFill>
              <a:ln>
                <a:noFill/>
              </a:ln>
            </p:spPr>
          </p:sp>
          <p:sp>
            <p:nvSpPr>
              <p:cNvPr id="9" name="Google Shape;483;p14"/>
              <p:cNvSpPr txBox="1"/>
              <p:nvPr/>
            </p:nvSpPr>
            <p:spPr>
              <a:xfrm>
                <a:off x="-7434581" y="16720"/>
                <a:ext cx="5286066" cy="65299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Xoá</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thông</a:t>
                </a:r>
                <a:r>
                  <a:rPr lang="en-US" sz="2500" dirty="0">
                    <a:solidFill>
                      <a:srgbClr val="000000"/>
                    </a:solidFill>
                    <a:latin typeface="Arial" panose="020B0604020202020204"/>
                    <a:ea typeface="Arial" panose="020B0604020202020204"/>
                    <a:cs typeface="Arial" panose="020B0604020202020204"/>
                    <a:sym typeface="Arial" panose="020B0604020202020204"/>
                  </a:rPr>
                  <a:t> tin </a:t>
                </a:r>
                <a:r>
                  <a:rPr lang="en-US" sz="2500" dirty="0" err="1">
                    <a:solidFill>
                      <a:srgbClr val="000000"/>
                    </a:solidFill>
                    <a:latin typeface="Arial" panose="020B0604020202020204"/>
                    <a:ea typeface="Arial" panose="020B0604020202020204"/>
                    <a:cs typeface="Arial" panose="020B0604020202020204"/>
                    <a:sym typeface="Arial" panose="020B0604020202020204"/>
                  </a:rPr>
                  <a:t>bị</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thiếu</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317" name="Google Shape;317;p8"/>
          <p:cNvGrpSpPr/>
          <p:nvPr/>
        </p:nvGrpSpPr>
        <p:grpSpPr>
          <a:xfrm>
            <a:off x="12201975" y="1981964"/>
            <a:ext cx="3596628" cy="2204774"/>
            <a:chOff x="473197" y="-1328564"/>
            <a:chExt cx="5470157" cy="3269723"/>
          </a:xfrm>
        </p:grpSpPr>
        <p:sp>
          <p:nvSpPr>
            <p:cNvPr id="318" name="Google Shape;318;p8"/>
            <p:cNvSpPr/>
            <p:nvPr/>
          </p:nvSpPr>
          <p:spPr>
            <a:xfrm rot="-9843276">
              <a:off x="1283468" y="-1328564"/>
              <a:ext cx="4659886" cy="1509573"/>
            </a:xfrm>
            <a:custGeom>
              <a:avLst/>
              <a:gdLst/>
              <a:ahLst/>
              <a:cxnLst/>
              <a:rect l="l" t="t" r="r" b="b"/>
              <a:pathLst>
                <a:path w="5056597" h="1792279" extrusionOk="0">
                  <a:moveTo>
                    <a:pt x="0" y="0"/>
                  </a:moveTo>
                  <a:lnTo>
                    <a:pt x="5056597" y="0"/>
                  </a:lnTo>
                  <a:lnTo>
                    <a:pt x="5056597" y="1792279"/>
                  </a:lnTo>
                  <a:lnTo>
                    <a:pt x="0" y="1792279"/>
                  </a:lnTo>
                  <a:lnTo>
                    <a:pt x="0" y="0"/>
                  </a:lnTo>
                  <a:close/>
                </a:path>
              </a:pathLst>
            </a:custGeom>
            <a:blipFill rotWithShape="1">
              <a:blip r:embed="rId5"/>
              <a:stretch>
                <a:fillRect t="-21879" b="-3308"/>
              </a:stretch>
            </a:blipFill>
            <a:ln>
              <a:noFill/>
            </a:ln>
          </p:spPr>
        </p:sp>
        <p:grpSp>
          <p:nvGrpSpPr>
            <p:cNvPr id="319" name="Google Shape;319;p8"/>
            <p:cNvGrpSpPr/>
            <p:nvPr/>
          </p:nvGrpSpPr>
          <p:grpSpPr>
            <a:xfrm>
              <a:off x="473197" y="-1030119"/>
              <a:ext cx="4924786" cy="2971278"/>
              <a:chOff x="0" y="-2199461"/>
              <a:chExt cx="4924786" cy="2971278"/>
            </a:xfrm>
          </p:grpSpPr>
          <p:sp>
            <p:nvSpPr>
              <p:cNvPr id="320" name="Google Shape;320;p8"/>
              <p:cNvSpPr/>
              <p:nvPr/>
            </p:nvSpPr>
            <p:spPr>
              <a:xfrm>
                <a:off x="0" y="0"/>
                <a:ext cx="3852296" cy="771817"/>
              </a:xfrm>
              <a:custGeom>
                <a:avLst/>
                <a:gdLst/>
                <a:ahLst/>
                <a:cxnLst/>
                <a:rect l="l" t="t" r="r" b="b"/>
                <a:pathLst>
                  <a:path w="3852296" h="771817" extrusionOk="0">
                    <a:moveTo>
                      <a:pt x="0" y="0"/>
                    </a:moveTo>
                    <a:lnTo>
                      <a:pt x="3852296" y="0"/>
                    </a:lnTo>
                    <a:lnTo>
                      <a:pt x="3852296" y="771817"/>
                    </a:lnTo>
                    <a:lnTo>
                      <a:pt x="0" y="771817"/>
                    </a:lnTo>
                    <a:close/>
                  </a:path>
                </a:pathLst>
              </a:custGeom>
              <a:solidFill>
                <a:srgbClr val="000000">
                  <a:alpha val="0"/>
                </a:srgbClr>
              </a:solidFill>
              <a:ln>
                <a:noFill/>
              </a:ln>
            </p:spPr>
          </p:sp>
          <p:sp>
            <p:nvSpPr>
              <p:cNvPr id="321" name="Google Shape;321;p8"/>
              <p:cNvSpPr txBox="1"/>
              <p:nvPr/>
            </p:nvSpPr>
            <p:spPr>
              <a:xfrm>
                <a:off x="502186" y="-2199461"/>
                <a:ext cx="4422600" cy="8193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vi-VN" sz="2500" i="1" dirty="0">
                    <a:solidFill>
                      <a:srgbClr val="FFFFFF"/>
                    </a:solidFill>
                    <a:latin typeface="Arial" panose="020B0604020202020204"/>
                    <a:ea typeface="Arial" panose="020B0604020202020204"/>
                    <a:cs typeface="Arial" panose="020B0604020202020204"/>
                    <a:sym typeface="Arial" panose="020B0604020202020204"/>
                  </a:rPr>
                  <a:t>Mục đích</a:t>
                </a:r>
              </a:p>
            </p:txBody>
          </p:sp>
        </p:grpSp>
      </p:grpSp>
      <p:sp>
        <p:nvSpPr>
          <p:cNvPr id="27" name="Text Box 26"/>
          <p:cNvSpPr txBox="1"/>
          <p:nvPr/>
        </p:nvSpPr>
        <p:spPr>
          <a:xfrm>
            <a:off x="12192000" y="3312795"/>
            <a:ext cx="6096000" cy="860425"/>
          </a:xfrm>
          <a:prstGeom prst="rect">
            <a:avLst/>
          </a:prstGeom>
          <a:noFill/>
        </p:spPr>
        <p:txBody>
          <a:bodyPr wrap="square" rtlCol="0">
            <a:spAutoFit/>
          </a:bodyPr>
          <a:lstStyle/>
          <a:p>
            <a:pPr>
              <a:lnSpc>
                <a:spcPct val="200000"/>
              </a:lnSpc>
            </a:pPr>
            <a:r>
              <a:rPr lang="vi-VN" altLang="en-US" sz="2500" dirty="0"/>
              <a:t>+) Cải thiện độ chính xác</a:t>
            </a:r>
          </a:p>
        </p:txBody>
      </p:sp>
      <p:sp>
        <p:nvSpPr>
          <p:cNvPr id="28" name="Text Box 27"/>
          <p:cNvSpPr txBox="1"/>
          <p:nvPr/>
        </p:nvSpPr>
        <p:spPr>
          <a:xfrm>
            <a:off x="12192000" y="4050665"/>
            <a:ext cx="6096000" cy="860425"/>
          </a:xfrm>
          <a:prstGeom prst="rect">
            <a:avLst/>
          </a:prstGeom>
          <a:noFill/>
        </p:spPr>
        <p:txBody>
          <a:bodyPr wrap="square" rtlCol="0">
            <a:spAutoFit/>
          </a:bodyPr>
          <a:lstStyle/>
          <a:p>
            <a:pPr>
              <a:lnSpc>
                <a:spcPct val="200000"/>
              </a:lnSpc>
            </a:pPr>
            <a:r>
              <a:rPr lang="vi-VN" altLang="en-US" sz="2500" dirty="0"/>
              <a:t>+) Tăng độ tin cậy</a:t>
            </a:r>
          </a:p>
        </p:txBody>
      </p:sp>
      <p:sp>
        <p:nvSpPr>
          <p:cNvPr id="29" name="Text Box 28"/>
          <p:cNvSpPr txBox="1"/>
          <p:nvPr/>
        </p:nvSpPr>
        <p:spPr>
          <a:xfrm>
            <a:off x="12192000" y="4749800"/>
            <a:ext cx="6096000" cy="860425"/>
          </a:xfrm>
          <a:prstGeom prst="rect">
            <a:avLst/>
          </a:prstGeom>
          <a:noFill/>
        </p:spPr>
        <p:txBody>
          <a:bodyPr wrap="square" rtlCol="0">
            <a:spAutoFit/>
          </a:bodyPr>
          <a:lstStyle/>
          <a:p>
            <a:pPr>
              <a:lnSpc>
                <a:spcPct val="200000"/>
              </a:lnSpc>
            </a:pPr>
            <a:r>
              <a:rPr lang="vi-VN" altLang="en-US" sz="2500" dirty="0"/>
              <a:t>+) Giảm thiểu sự thiên lệch (bias)</a:t>
            </a:r>
          </a:p>
        </p:txBody>
      </p:sp>
      <p:sp>
        <p:nvSpPr>
          <p:cNvPr id="30" name="Text Box 29"/>
          <p:cNvSpPr txBox="1"/>
          <p:nvPr/>
        </p:nvSpPr>
        <p:spPr>
          <a:xfrm>
            <a:off x="12225020" y="5497830"/>
            <a:ext cx="6096000" cy="686435"/>
          </a:xfrm>
          <a:prstGeom prst="rect">
            <a:avLst/>
          </a:prstGeom>
          <a:noFill/>
        </p:spPr>
        <p:txBody>
          <a:bodyPr wrap="square" rtlCol="0">
            <a:noAutofit/>
          </a:bodyPr>
          <a:lstStyle/>
          <a:p>
            <a:pPr>
              <a:lnSpc>
                <a:spcPct val="200000"/>
              </a:lnSpc>
            </a:pPr>
            <a:r>
              <a:rPr lang="vi-VN" altLang="en-US" sz="2500" dirty="0"/>
              <a:t>+) Tối ưu hóa hiệu suất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05"/>
        <p:cNvGrpSpPr/>
        <p:nvPr/>
      </p:nvGrpSpPr>
      <p:grpSpPr>
        <a:xfrm>
          <a:off x="0" y="0"/>
          <a:ext cx="0" cy="0"/>
          <a:chOff x="0" y="0"/>
          <a:chExt cx="0" cy="0"/>
        </a:xfrm>
      </p:grpSpPr>
      <p:grpSp>
        <p:nvGrpSpPr>
          <p:cNvPr id="507" name="Google Shape;507;p15"/>
          <p:cNvGrpSpPr/>
          <p:nvPr/>
        </p:nvGrpSpPr>
        <p:grpSpPr>
          <a:xfrm>
            <a:off x="3276823" y="800373"/>
            <a:ext cx="12487275" cy="1026160"/>
            <a:chOff x="-812800" y="0"/>
            <a:chExt cx="16649700" cy="1368213"/>
          </a:xfrm>
        </p:grpSpPr>
        <p:sp>
          <p:nvSpPr>
            <p:cNvPr id="508" name="Google Shape;508;p15"/>
            <p:cNvSpPr/>
            <p:nvPr/>
          </p:nvSpPr>
          <p:spPr>
            <a:xfrm>
              <a:off x="0" y="0"/>
              <a:ext cx="11492112" cy="1236133"/>
            </a:xfrm>
            <a:custGeom>
              <a:avLst/>
              <a:gdLst/>
              <a:ahLst/>
              <a:cxnLst/>
              <a:rect l="l" t="t" r="r" b="b"/>
              <a:pathLst>
                <a:path w="11492112" h="1236133" extrusionOk="0">
                  <a:moveTo>
                    <a:pt x="0" y="0"/>
                  </a:moveTo>
                  <a:lnTo>
                    <a:pt x="11492112" y="0"/>
                  </a:lnTo>
                  <a:lnTo>
                    <a:pt x="11492112" y="1236133"/>
                  </a:lnTo>
                  <a:lnTo>
                    <a:pt x="0" y="1236133"/>
                  </a:lnTo>
                  <a:close/>
                </a:path>
              </a:pathLst>
            </a:custGeom>
            <a:solidFill>
              <a:srgbClr val="000000">
                <a:alpha val="0"/>
              </a:srgbClr>
            </a:solidFill>
            <a:ln>
              <a:noFill/>
            </a:ln>
          </p:spPr>
        </p:sp>
        <p:sp>
          <p:nvSpPr>
            <p:cNvPr id="509" name="Google Shape;509;p15"/>
            <p:cNvSpPr txBox="1"/>
            <p:nvPr/>
          </p:nvSpPr>
          <p:spPr>
            <a:xfrm>
              <a:off x="-812800" y="27093"/>
              <a:ext cx="16649700" cy="134112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5000" b="1">
                  <a:solidFill>
                    <a:srgbClr val="000000"/>
                  </a:solidFill>
                  <a:latin typeface="Arial" panose="020B0604020202020204"/>
                  <a:ea typeface="Arial" panose="020B0604020202020204"/>
                  <a:cs typeface="Arial" panose="020B0604020202020204"/>
                  <a:sym typeface="Arial" panose="020B0604020202020204"/>
                </a:rPr>
                <a:t>Tiền xử lí dữ liệu</a:t>
              </a:r>
              <a:endParaRPr sz="5000" b="1">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10" name="Google Shape;510;p15"/>
          <p:cNvGrpSpPr/>
          <p:nvPr/>
        </p:nvGrpSpPr>
        <p:grpSpPr>
          <a:xfrm>
            <a:off x="957534" y="3357932"/>
            <a:ext cx="6442710" cy="6492875"/>
            <a:chOff x="0" y="-47413"/>
            <a:chExt cx="8590282" cy="8657167"/>
          </a:xfrm>
        </p:grpSpPr>
        <p:sp>
          <p:nvSpPr>
            <p:cNvPr id="511" name="Google Shape;511;p15"/>
            <p:cNvSpPr/>
            <p:nvPr/>
          </p:nvSpPr>
          <p:spPr>
            <a:xfrm>
              <a:off x="0" y="0"/>
              <a:ext cx="5286066" cy="1219200"/>
            </a:xfrm>
            <a:custGeom>
              <a:avLst/>
              <a:gdLst/>
              <a:ahLst/>
              <a:cxnLst/>
              <a:rect l="l" t="t" r="r" b="b"/>
              <a:pathLst>
                <a:path w="5286066" h="1219200" extrusionOk="0">
                  <a:moveTo>
                    <a:pt x="0" y="0"/>
                  </a:moveTo>
                  <a:lnTo>
                    <a:pt x="5286066" y="0"/>
                  </a:lnTo>
                  <a:lnTo>
                    <a:pt x="5286066" y="1219200"/>
                  </a:lnTo>
                  <a:lnTo>
                    <a:pt x="0" y="1219200"/>
                  </a:lnTo>
                  <a:close/>
                </a:path>
              </a:pathLst>
            </a:custGeom>
            <a:solidFill>
              <a:srgbClr val="000000">
                <a:alpha val="0"/>
              </a:srgbClr>
            </a:solidFill>
            <a:ln>
              <a:noFill/>
            </a:ln>
          </p:spPr>
        </p:sp>
        <p:sp>
          <p:nvSpPr>
            <p:cNvPr id="512" name="Google Shape;512;p15"/>
            <p:cNvSpPr txBox="1"/>
            <p:nvPr/>
          </p:nvSpPr>
          <p:spPr>
            <a:xfrm>
              <a:off x="1872827" y="-47413"/>
              <a:ext cx="6717455" cy="8657167"/>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a:t>
              </a:r>
              <a:r>
                <a:rPr lang="vi-VN" altLang="en-US" sz="2500" dirty="0">
                  <a:solidFill>
                    <a:srgbClr val="000000"/>
                  </a:solidFill>
                  <a:latin typeface="Arial" panose="020B0604020202020204"/>
                  <a:ea typeface="Arial" panose="020B0604020202020204"/>
                  <a:cs typeface="Arial" panose="020B0604020202020204"/>
                  <a:sym typeface="Arial" panose="020B0604020202020204"/>
                </a:rPr>
                <a: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Cải</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thiện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tính</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chính</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xác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của</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mô</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hình</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bằng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cách</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đưa</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các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biến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về</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cùng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một</a:t>
              </a:r>
              <a:r>
                <a:rPr lang="en-US" sz="2500" dirty="0">
                  <a:solidFill>
                    <a:srgbClr val="000000"/>
                  </a:solidFill>
                  <a:latin typeface="Arial" panose="020B0604020202020204"/>
                  <a:ea typeface="Arial" panose="020B0604020202020204"/>
                  <a:cs typeface="Arial" panose="020B0604020202020204"/>
                  <a:sym typeface="Arial" panose="020B0604020202020204"/>
                </a:rPr>
                <a:t> thang </a:t>
              </a:r>
              <a:r>
                <a:rPr lang="en-US" sz="2500" dirty="0" err="1">
                  <a:solidFill>
                    <a:srgbClr val="000000"/>
                  </a:solidFill>
                  <a:latin typeface="Arial" panose="020B0604020202020204"/>
                  <a:ea typeface="Arial" panose="020B0604020202020204"/>
                  <a:cs typeface="Arial" panose="020B0604020202020204"/>
                  <a:sym typeface="Arial" panose="020B0604020202020204"/>
                </a:rPr>
                <a:t>đo</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từ</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đó</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giảm</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thiểu</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sự</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thiên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lệch</a:t>
              </a:r>
              <a:r>
                <a:rPr lang="en-US" sz="2500" dirty="0">
                  <a:solidFill>
                    <a:srgbClr val="000000"/>
                  </a:solidFill>
                  <a:latin typeface="Arial" panose="020B0604020202020204"/>
                  <a:ea typeface="Arial" panose="020B0604020202020204"/>
                  <a:cs typeface="Arial" panose="020B0604020202020204"/>
                  <a:sym typeface="Arial" panose="020B0604020202020204"/>
                </a:rPr>
                <a:t> </a:t>
              </a:r>
            </a:p>
            <a:p>
              <a:pPr marL="0" marR="0" lvl="0" indent="0" algn="l" rtl="0">
                <a:lnSpc>
                  <a:spcPct val="120000"/>
                </a:lnSpc>
                <a:spcBef>
                  <a:spcPts val="0"/>
                </a:spcBef>
                <a:spcAft>
                  <a:spcPts val="0"/>
                </a:spcAft>
                <a:buNone/>
              </a:pPr>
              <a:endParaRPr sz="25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a:t>
              </a:r>
              <a:r>
                <a:rPr lang="vi-VN" altLang="en-US" sz="2500" dirty="0">
                  <a:solidFill>
                    <a:srgbClr val="000000"/>
                  </a:solidFill>
                  <a:latin typeface="Arial" panose="020B0604020202020204"/>
                  <a:ea typeface="Arial" panose="020B0604020202020204"/>
                  <a:cs typeface="Arial" panose="020B0604020202020204"/>
                  <a:sym typeface="Arial" panose="020B0604020202020204"/>
                </a:rPr>
                <a:t>) T</a:t>
              </a:r>
              <a:r>
                <a:rPr lang="en-US" sz="2500" dirty="0" err="1">
                  <a:solidFill>
                    <a:srgbClr val="000000"/>
                  </a:solidFill>
                  <a:latin typeface="Arial" panose="020B0604020202020204"/>
                  <a:ea typeface="Arial" panose="020B0604020202020204"/>
                  <a:cs typeface="Arial" panose="020B0604020202020204"/>
                  <a:sym typeface="Arial" panose="020B0604020202020204"/>
                </a:rPr>
                <a:t>ăng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tốc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độ</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hội</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tụ</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của</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các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thuật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toán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tối</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ưu</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hóa</a:t>
              </a:r>
              <a:endParaRPr lang="en-US" sz="25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None/>
              </a:pPr>
              <a:endParaRPr sz="25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a:t>
              </a:r>
              <a:r>
                <a:rPr lang="vi-VN" altLang="en-US" sz="2500" dirty="0">
                  <a:solidFill>
                    <a:srgbClr val="000000"/>
                  </a:solidFill>
                  <a:latin typeface="Arial" panose="020B0604020202020204"/>
                  <a:ea typeface="Arial" panose="020B0604020202020204"/>
                  <a:cs typeface="Arial" panose="020B0604020202020204"/>
                  <a:sym typeface="Arial" panose="020B0604020202020204"/>
                </a:rPr>
                <a:t>) G</a:t>
              </a:r>
              <a:r>
                <a:rPr lang="en-US" sz="2500" dirty="0" err="1">
                  <a:solidFill>
                    <a:srgbClr val="000000"/>
                  </a:solidFill>
                  <a:latin typeface="Arial" panose="020B0604020202020204"/>
                  <a:ea typeface="Arial" panose="020B0604020202020204"/>
                  <a:cs typeface="Arial" panose="020B0604020202020204"/>
                  <a:sym typeface="Arial" panose="020B0604020202020204"/>
                </a:rPr>
                <a:t>iảm</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độ</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phức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tạp</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của</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dữ</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liệu</a:t>
              </a:r>
              <a:r>
                <a:rPr lang="en-US" sz="2500" dirty="0">
                  <a:solidFill>
                    <a:srgbClr val="000000"/>
                  </a:solidFill>
                  <a:latin typeface="Arial" panose="020B0604020202020204"/>
                  <a:ea typeface="Arial" panose="020B0604020202020204"/>
                  <a:cs typeface="Arial" panose="020B0604020202020204"/>
                  <a:sym typeface="Arial" panose="020B0604020202020204"/>
                </a:rPr>
                <a:t> </a:t>
              </a:r>
            </a:p>
            <a:p>
              <a:pPr marL="0" marR="0" lvl="0" indent="0" algn="l" rtl="0">
                <a:lnSpc>
                  <a:spcPct val="120000"/>
                </a:lnSpc>
                <a:spcBef>
                  <a:spcPts val="0"/>
                </a:spcBef>
                <a:spcAft>
                  <a:spcPts val="0"/>
                </a:spcAft>
                <a:buNone/>
              </a:pPr>
              <a:endParaRPr lang="en-US" sz="25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None/>
              </a:pPr>
              <a:r>
                <a:rPr lang="vi-VN" altLang="en-US" sz="2500" dirty="0">
                  <a:solidFill>
                    <a:srgbClr val="000000"/>
                  </a:solidFill>
                  <a:latin typeface="Arial" panose="020B0604020202020204"/>
                  <a:ea typeface="Arial" panose="020B0604020202020204"/>
                  <a:cs typeface="Arial" panose="020B0604020202020204"/>
                  <a:sym typeface="Arial" panose="020B0604020202020204"/>
                </a:rPr>
                <a:t>+) T</a:t>
              </a:r>
              <a:r>
                <a:rPr lang="en-US" sz="2500" dirty="0" err="1">
                  <a:solidFill>
                    <a:srgbClr val="000000"/>
                  </a:solidFill>
                  <a:latin typeface="Arial" panose="020B0604020202020204"/>
                  <a:ea typeface="Arial" panose="020B0604020202020204"/>
                  <a:cs typeface="Arial" panose="020B0604020202020204"/>
                  <a:sym typeface="Arial" panose="020B0604020202020204"/>
                </a:rPr>
                <a:t>ăng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cường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khả</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năng</a:t>
              </a:r>
              <a:r>
                <a:rPr lang="en-US" sz="2500" dirty="0">
                  <a:solidFill>
                    <a:srgbClr val="000000"/>
                  </a:solidFill>
                  <a:latin typeface="Arial" panose="020B0604020202020204"/>
                  <a:ea typeface="Arial" panose="020B0604020202020204"/>
                  <a:cs typeface="Arial" panose="020B0604020202020204"/>
                  <a:sym typeface="Arial" panose="020B0604020202020204"/>
                </a:rPr>
                <a:t> so </a:t>
              </a:r>
              <a:r>
                <a:rPr lang="en-US" sz="2500" dirty="0" err="1">
                  <a:solidFill>
                    <a:srgbClr val="000000"/>
                  </a:solidFill>
                  <a:latin typeface="Arial" panose="020B0604020202020204"/>
                  <a:ea typeface="Arial" panose="020B0604020202020204"/>
                  <a:cs typeface="Arial" panose="020B0604020202020204"/>
                  <a:sym typeface="Arial" panose="020B0604020202020204"/>
                </a:rPr>
                <a:t>sánh</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giữa</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các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biến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và</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giảm</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thiểu</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ảnh</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hưởng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của</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các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biến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ngoại</a:t>
              </a:r>
              <a:r>
                <a:rPr lang="en-US" sz="2500" dirty="0">
                  <a:solidFill>
                    <a:srgbClr val="000000"/>
                  </a:solidFill>
                  <a:latin typeface="Arial" panose="020B0604020202020204"/>
                  <a:ea typeface="Arial" panose="020B0604020202020204"/>
                  <a:cs typeface="Arial" panose="020B0604020202020204"/>
                  <a:sym typeface="Arial" panose="020B0604020202020204"/>
                </a:rPr>
                <a:t> lai</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13" name="Google Shape;513;p15"/>
          <p:cNvGrpSpPr/>
          <p:nvPr/>
        </p:nvGrpSpPr>
        <p:grpSpPr>
          <a:xfrm>
            <a:off x="1752510" y="1790497"/>
            <a:ext cx="4657200" cy="1215350"/>
            <a:chOff x="0" y="-66675"/>
            <a:chExt cx="6209600" cy="1620467"/>
          </a:xfrm>
        </p:grpSpPr>
        <p:sp>
          <p:nvSpPr>
            <p:cNvPr id="514" name="Google Shape;514;p15"/>
            <p:cNvSpPr/>
            <p:nvPr/>
          </p:nvSpPr>
          <p:spPr>
            <a:xfrm>
              <a:off x="297378" y="0"/>
              <a:ext cx="5614844" cy="1553792"/>
            </a:xfrm>
            <a:custGeom>
              <a:avLst/>
              <a:gdLst/>
              <a:ahLst/>
              <a:cxnLst/>
              <a:rect l="l" t="t" r="r" b="b"/>
              <a:pathLst>
                <a:path w="5614844" h="1553792" extrusionOk="0">
                  <a:moveTo>
                    <a:pt x="0" y="0"/>
                  </a:moveTo>
                  <a:lnTo>
                    <a:pt x="5614844" y="0"/>
                  </a:lnTo>
                  <a:lnTo>
                    <a:pt x="5614844" y="1553792"/>
                  </a:lnTo>
                  <a:lnTo>
                    <a:pt x="0" y="1553792"/>
                  </a:lnTo>
                  <a:lnTo>
                    <a:pt x="0" y="0"/>
                  </a:lnTo>
                  <a:close/>
                </a:path>
              </a:pathLst>
            </a:custGeom>
            <a:blipFill rotWithShape="1">
              <a:blip r:embed="rId3"/>
              <a:stretch>
                <a:fillRect t="-15031" b="-15509"/>
              </a:stretch>
            </a:blipFill>
            <a:ln>
              <a:noFill/>
            </a:ln>
          </p:spPr>
        </p:sp>
        <p:grpSp>
          <p:nvGrpSpPr>
            <p:cNvPr id="515" name="Google Shape;515;p15"/>
            <p:cNvGrpSpPr/>
            <p:nvPr/>
          </p:nvGrpSpPr>
          <p:grpSpPr>
            <a:xfrm>
              <a:off x="0" y="-66675"/>
              <a:ext cx="6209600" cy="1285875"/>
              <a:chOff x="0" y="-66675"/>
              <a:chExt cx="6209600" cy="1285875"/>
            </a:xfrm>
          </p:grpSpPr>
          <p:sp>
            <p:nvSpPr>
              <p:cNvPr id="516" name="Google Shape;516;p15"/>
              <p:cNvSpPr/>
              <p:nvPr/>
            </p:nvSpPr>
            <p:spPr>
              <a:xfrm>
                <a:off x="0" y="0"/>
                <a:ext cx="6209600" cy="1219200"/>
              </a:xfrm>
              <a:custGeom>
                <a:avLst/>
                <a:gdLst/>
                <a:ahLst/>
                <a:cxnLst/>
                <a:rect l="l" t="t" r="r" b="b"/>
                <a:pathLst>
                  <a:path w="6209600" h="1219200" extrusionOk="0">
                    <a:moveTo>
                      <a:pt x="0" y="0"/>
                    </a:moveTo>
                    <a:lnTo>
                      <a:pt x="6209600" y="0"/>
                    </a:lnTo>
                    <a:lnTo>
                      <a:pt x="6209600" y="1219200"/>
                    </a:lnTo>
                    <a:lnTo>
                      <a:pt x="0" y="1219200"/>
                    </a:lnTo>
                    <a:close/>
                  </a:path>
                </a:pathLst>
              </a:custGeom>
              <a:solidFill>
                <a:srgbClr val="000000">
                  <a:alpha val="0"/>
                </a:srgbClr>
              </a:solidFill>
              <a:ln>
                <a:noFill/>
              </a:ln>
            </p:spPr>
          </p:sp>
          <p:sp>
            <p:nvSpPr>
              <p:cNvPr id="517" name="Google Shape;517;p15"/>
              <p:cNvSpPr txBox="1"/>
              <p:nvPr/>
            </p:nvSpPr>
            <p:spPr>
              <a:xfrm>
                <a:off x="0" y="-66675"/>
                <a:ext cx="6209600" cy="1285875"/>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r>
                  <a:rPr lang="en-US" sz="3000" i="1">
                    <a:solidFill>
                      <a:srgbClr val="FFFFFF"/>
                    </a:solidFill>
                    <a:latin typeface="Arial" panose="020B0604020202020204"/>
                    <a:ea typeface="Arial" panose="020B0604020202020204"/>
                    <a:cs typeface="Arial" panose="020B0604020202020204"/>
                    <a:sym typeface="Arial" panose="020B0604020202020204"/>
                  </a:rPr>
                  <a:t>Chuẩn hóa dữ liệu</a:t>
                </a:r>
                <a:endParaRPr sz="3000" i="1">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518" name="Google Shape;518;p15"/>
          <p:cNvSpPr/>
          <p:nvPr/>
        </p:nvSpPr>
        <p:spPr>
          <a:xfrm>
            <a:off x="10681238" y="4655651"/>
            <a:ext cx="6340666" cy="4836926"/>
          </a:xfrm>
          <a:custGeom>
            <a:avLst/>
            <a:gdLst/>
            <a:ahLst/>
            <a:cxnLst/>
            <a:rect l="l" t="t" r="r" b="b"/>
            <a:pathLst>
              <a:path w="6032290" h="4079894" extrusionOk="0">
                <a:moveTo>
                  <a:pt x="0" y="0"/>
                </a:moveTo>
                <a:lnTo>
                  <a:pt x="6032291" y="0"/>
                </a:lnTo>
                <a:lnTo>
                  <a:pt x="6032291" y="4079894"/>
                </a:lnTo>
                <a:lnTo>
                  <a:pt x="0" y="4079894"/>
                </a:lnTo>
                <a:lnTo>
                  <a:pt x="0" y="0"/>
                </a:lnTo>
                <a:close/>
              </a:path>
            </a:pathLst>
          </a:custGeom>
          <a:blipFill rotWithShape="1">
            <a:blip r:embed="rId4"/>
            <a:stretch>
              <a:fillRect/>
            </a:stretch>
          </a:blipFill>
          <a:ln>
            <a:noFill/>
          </a:ln>
        </p:spPr>
      </p:sp>
      <p:grpSp>
        <p:nvGrpSpPr>
          <p:cNvPr id="519" name="Google Shape;519;p15"/>
          <p:cNvGrpSpPr/>
          <p:nvPr/>
        </p:nvGrpSpPr>
        <p:grpSpPr>
          <a:xfrm>
            <a:off x="7897494" y="3357932"/>
            <a:ext cx="9823110" cy="949960"/>
            <a:chOff x="0" y="-47413"/>
            <a:chExt cx="13097480" cy="1266613"/>
          </a:xfrm>
        </p:grpSpPr>
        <p:sp>
          <p:nvSpPr>
            <p:cNvPr id="520" name="Google Shape;520;p15"/>
            <p:cNvSpPr/>
            <p:nvPr/>
          </p:nvSpPr>
          <p:spPr>
            <a:xfrm>
              <a:off x="0" y="0"/>
              <a:ext cx="13097480" cy="1219200"/>
            </a:xfrm>
            <a:custGeom>
              <a:avLst/>
              <a:gdLst/>
              <a:ahLst/>
              <a:cxnLst/>
              <a:rect l="l" t="t" r="r" b="b"/>
              <a:pathLst>
                <a:path w="13097480" h="1219200" extrusionOk="0">
                  <a:moveTo>
                    <a:pt x="0" y="0"/>
                  </a:moveTo>
                  <a:lnTo>
                    <a:pt x="13097480" y="0"/>
                  </a:lnTo>
                  <a:lnTo>
                    <a:pt x="13097480" y="1219200"/>
                  </a:lnTo>
                  <a:lnTo>
                    <a:pt x="0" y="1219200"/>
                  </a:lnTo>
                  <a:close/>
                </a:path>
              </a:pathLst>
            </a:custGeom>
            <a:solidFill>
              <a:srgbClr val="000000">
                <a:alpha val="0"/>
              </a:srgbClr>
            </a:solidFill>
            <a:ln>
              <a:noFill/>
            </a:ln>
          </p:spPr>
        </p:sp>
        <p:sp>
          <p:nvSpPr>
            <p:cNvPr id="521" name="Google Shape;521;p15"/>
            <p:cNvSpPr txBox="1"/>
            <p:nvPr/>
          </p:nvSpPr>
          <p:spPr>
            <a:xfrm>
              <a:off x="2780453" y="-47413"/>
              <a:ext cx="10316633" cy="1266613"/>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Sử</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dụng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phương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pháp</a:t>
              </a:r>
              <a:r>
                <a:rPr lang="en-US" sz="2500" dirty="0">
                  <a:solidFill>
                    <a:srgbClr val="000000"/>
                  </a:solidFill>
                  <a:latin typeface="Arial" panose="020B0604020202020204"/>
                  <a:ea typeface="Arial" panose="020B0604020202020204"/>
                  <a:cs typeface="Arial" panose="020B0604020202020204"/>
                  <a:sym typeface="Arial" panose="020B0604020202020204"/>
                </a:rPr>
                <a:t> SMOTE </a:t>
              </a:r>
              <a:r>
                <a:rPr lang="en-US" sz="2500" dirty="0" err="1">
                  <a:solidFill>
                    <a:srgbClr val="000000"/>
                  </a:solidFill>
                  <a:latin typeface="Arial" panose="020B0604020202020204"/>
                  <a:ea typeface="Arial" panose="020B0604020202020204"/>
                  <a:cs typeface="Arial" panose="020B0604020202020204"/>
                  <a:sym typeface="Arial" panose="020B0604020202020204"/>
                </a:rPr>
                <a:t>giúp</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tạo</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ra</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các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mẫu</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tổng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hợp</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cho</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lớp</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thiểu</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số</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22" name="Google Shape;522;p15"/>
          <p:cNvGrpSpPr/>
          <p:nvPr/>
        </p:nvGrpSpPr>
        <p:grpSpPr>
          <a:xfrm>
            <a:off x="11195123" y="2045767"/>
            <a:ext cx="4657200" cy="1215350"/>
            <a:chOff x="0" y="-66675"/>
            <a:chExt cx="6209600" cy="1620467"/>
          </a:xfrm>
        </p:grpSpPr>
        <p:sp>
          <p:nvSpPr>
            <p:cNvPr id="523" name="Google Shape;523;p15"/>
            <p:cNvSpPr/>
            <p:nvPr/>
          </p:nvSpPr>
          <p:spPr>
            <a:xfrm>
              <a:off x="297378" y="0"/>
              <a:ext cx="5614844" cy="1553792"/>
            </a:xfrm>
            <a:custGeom>
              <a:avLst/>
              <a:gdLst/>
              <a:ahLst/>
              <a:cxnLst/>
              <a:rect l="l" t="t" r="r" b="b"/>
              <a:pathLst>
                <a:path w="5614844" h="1553792" extrusionOk="0">
                  <a:moveTo>
                    <a:pt x="0" y="0"/>
                  </a:moveTo>
                  <a:lnTo>
                    <a:pt x="5614844" y="0"/>
                  </a:lnTo>
                  <a:lnTo>
                    <a:pt x="5614844" y="1553792"/>
                  </a:lnTo>
                  <a:lnTo>
                    <a:pt x="0" y="1553792"/>
                  </a:lnTo>
                  <a:lnTo>
                    <a:pt x="0" y="0"/>
                  </a:lnTo>
                  <a:close/>
                </a:path>
              </a:pathLst>
            </a:custGeom>
            <a:blipFill rotWithShape="1">
              <a:blip r:embed="rId3"/>
              <a:stretch>
                <a:fillRect t="-15031" b="-15509"/>
              </a:stretch>
            </a:blipFill>
            <a:ln>
              <a:noFill/>
            </a:ln>
          </p:spPr>
        </p:sp>
        <p:grpSp>
          <p:nvGrpSpPr>
            <p:cNvPr id="524" name="Google Shape;524;p15"/>
            <p:cNvGrpSpPr/>
            <p:nvPr/>
          </p:nvGrpSpPr>
          <p:grpSpPr>
            <a:xfrm>
              <a:off x="0" y="-66675"/>
              <a:ext cx="6209600" cy="1285875"/>
              <a:chOff x="0" y="-66675"/>
              <a:chExt cx="6209600" cy="1285875"/>
            </a:xfrm>
          </p:grpSpPr>
          <p:sp>
            <p:nvSpPr>
              <p:cNvPr id="525" name="Google Shape;525;p15"/>
              <p:cNvSpPr/>
              <p:nvPr/>
            </p:nvSpPr>
            <p:spPr>
              <a:xfrm>
                <a:off x="0" y="0"/>
                <a:ext cx="6209600" cy="1219200"/>
              </a:xfrm>
              <a:custGeom>
                <a:avLst/>
                <a:gdLst/>
                <a:ahLst/>
                <a:cxnLst/>
                <a:rect l="l" t="t" r="r" b="b"/>
                <a:pathLst>
                  <a:path w="6209600" h="1219200" extrusionOk="0">
                    <a:moveTo>
                      <a:pt x="0" y="0"/>
                    </a:moveTo>
                    <a:lnTo>
                      <a:pt x="6209600" y="0"/>
                    </a:lnTo>
                    <a:lnTo>
                      <a:pt x="6209600" y="1219200"/>
                    </a:lnTo>
                    <a:lnTo>
                      <a:pt x="0" y="1219200"/>
                    </a:lnTo>
                    <a:close/>
                  </a:path>
                </a:pathLst>
              </a:custGeom>
              <a:solidFill>
                <a:srgbClr val="000000">
                  <a:alpha val="0"/>
                </a:srgbClr>
              </a:solidFill>
              <a:ln>
                <a:noFill/>
              </a:ln>
            </p:spPr>
          </p:sp>
          <p:sp>
            <p:nvSpPr>
              <p:cNvPr id="526" name="Google Shape;526;p15"/>
              <p:cNvSpPr txBox="1"/>
              <p:nvPr/>
            </p:nvSpPr>
            <p:spPr>
              <a:xfrm>
                <a:off x="0" y="-66675"/>
                <a:ext cx="6209600" cy="1285875"/>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r>
                  <a:rPr lang="en-US" sz="3000" i="1">
                    <a:solidFill>
                      <a:srgbClr val="FFFFFF"/>
                    </a:solidFill>
                    <a:latin typeface="Arial" panose="020B0604020202020204"/>
                    <a:ea typeface="Arial" panose="020B0604020202020204"/>
                    <a:cs typeface="Arial" panose="020B0604020202020204"/>
                    <a:sym typeface="Arial" panose="020B0604020202020204"/>
                  </a:rPr>
                  <a:t>Cân bằng dữ liệu</a:t>
                </a:r>
                <a:endParaRPr sz="3000" i="1">
                  <a:solidFill>
                    <a:srgbClr val="FFFFFF"/>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34"/>
        <p:cNvGrpSpPr/>
        <p:nvPr/>
      </p:nvGrpSpPr>
      <p:grpSpPr>
        <a:xfrm>
          <a:off x="0" y="0"/>
          <a:ext cx="0" cy="0"/>
          <a:chOff x="0" y="0"/>
          <a:chExt cx="0" cy="0"/>
        </a:xfrm>
      </p:grpSpPr>
      <p:grpSp>
        <p:nvGrpSpPr>
          <p:cNvPr id="536" name="Google Shape;536;p16"/>
          <p:cNvGrpSpPr/>
          <p:nvPr/>
        </p:nvGrpSpPr>
        <p:grpSpPr>
          <a:xfrm>
            <a:off x="4114828" y="790082"/>
            <a:ext cx="10706454" cy="1205389"/>
            <a:chOff x="0" y="-123825"/>
            <a:chExt cx="14275272" cy="1607185"/>
          </a:xfrm>
        </p:grpSpPr>
        <p:sp>
          <p:nvSpPr>
            <p:cNvPr id="537" name="Google Shape;537;p16"/>
            <p:cNvSpPr/>
            <p:nvPr/>
          </p:nvSpPr>
          <p:spPr>
            <a:xfrm>
              <a:off x="0" y="0"/>
              <a:ext cx="14275271" cy="1483360"/>
            </a:xfrm>
            <a:custGeom>
              <a:avLst/>
              <a:gdLst/>
              <a:ahLst/>
              <a:cxnLst/>
              <a:rect l="l" t="t" r="r" b="b"/>
              <a:pathLst>
                <a:path w="14275271" h="1483360" extrusionOk="0">
                  <a:moveTo>
                    <a:pt x="0" y="0"/>
                  </a:moveTo>
                  <a:lnTo>
                    <a:pt x="14275271" y="0"/>
                  </a:lnTo>
                  <a:lnTo>
                    <a:pt x="14275271" y="1483360"/>
                  </a:lnTo>
                  <a:lnTo>
                    <a:pt x="0" y="1483360"/>
                  </a:lnTo>
                  <a:close/>
                </a:path>
              </a:pathLst>
            </a:custGeom>
            <a:solidFill>
              <a:srgbClr val="000000">
                <a:alpha val="0"/>
              </a:srgbClr>
            </a:solidFill>
            <a:ln>
              <a:noFill/>
            </a:ln>
          </p:spPr>
        </p:sp>
        <p:sp>
          <p:nvSpPr>
            <p:cNvPr id="538" name="Google Shape;538;p16"/>
            <p:cNvSpPr txBox="1"/>
            <p:nvPr/>
          </p:nvSpPr>
          <p:spPr>
            <a:xfrm>
              <a:off x="0" y="-123825"/>
              <a:ext cx="14275272" cy="1607185"/>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Huấn</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luyện</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mô</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hình</a:t>
              </a:r>
              <a:endParaRPr sz="6000" b="1" dirty="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39" name="Google Shape;539;p16"/>
          <p:cNvSpPr/>
          <p:nvPr/>
        </p:nvSpPr>
        <p:spPr>
          <a:xfrm>
            <a:off x="1028700" y="1995471"/>
            <a:ext cx="6661678" cy="4333489"/>
          </a:xfrm>
          <a:custGeom>
            <a:avLst/>
            <a:gdLst/>
            <a:ahLst/>
            <a:cxnLst/>
            <a:rect l="l" t="t" r="r" b="b"/>
            <a:pathLst>
              <a:path w="6661678" h="4333489" extrusionOk="0">
                <a:moveTo>
                  <a:pt x="0" y="0"/>
                </a:moveTo>
                <a:lnTo>
                  <a:pt x="6661678" y="0"/>
                </a:lnTo>
                <a:lnTo>
                  <a:pt x="6661678" y="4333489"/>
                </a:lnTo>
                <a:lnTo>
                  <a:pt x="0" y="4333489"/>
                </a:lnTo>
                <a:lnTo>
                  <a:pt x="0" y="0"/>
                </a:lnTo>
                <a:close/>
              </a:path>
            </a:pathLst>
          </a:custGeom>
          <a:blipFill rotWithShape="1">
            <a:blip r:embed="rId3"/>
            <a:stretch>
              <a:fillRect/>
            </a:stretch>
          </a:blipFill>
          <a:ln>
            <a:noFill/>
          </a:ln>
        </p:spPr>
      </p:sp>
      <p:sp>
        <p:nvSpPr>
          <p:cNvPr id="540" name="Google Shape;540;p16"/>
          <p:cNvSpPr/>
          <p:nvPr/>
        </p:nvSpPr>
        <p:spPr>
          <a:xfrm>
            <a:off x="7956708" y="1995471"/>
            <a:ext cx="8644982" cy="4333489"/>
          </a:xfrm>
          <a:custGeom>
            <a:avLst/>
            <a:gdLst/>
            <a:ahLst/>
            <a:cxnLst/>
            <a:rect l="l" t="t" r="r" b="b"/>
            <a:pathLst>
              <a:path w="8644982" h="4333489" extrusionOk="0">
                <a:moveTo>
                  <a:pt x="0" y="0"/>
                </a:moveTo>
                <a:lnTo>
                  <a:pt x="8644982" y="0"/>
                </a:lnTo>
                <a:lnTo>
                  <a:pt x="8644982" y="4333489"/>
                </a:lnTo>
                <a:lnTo>
                  <a:pt x="0" y="4333489"/>
                </a:lnTo>
                <a:lnTo>
                  <a:pt x="0" y="0"/>
                </a:lnTo>
                <a:close/>
              </a:path>
            </a:pathLst>
          </a:custGeom>
          <a:blipFill rotWithShape="1">
            <a:blip r:embed="rId4"/>
            <a:stretch>
              <a:fillRect/>
            </a:stretch>
          </a:blipFill>
          <a:ln>
            <a:noFill/>
          </a:ln>
        </p:spPr>
      </p:sp>
      <p:sp>
        <p:nvSpPr>
          <p:cNvPr id="541" name="Google Shape;541;p16"/>
          <p:cNvSpPr/>
          <p:nvPr/>
        </p:nvSpPr>
        <p:spPr>
          <a:xfrm>
            <a:off x="5625550" y="6182017"/>
            <a:ext cx="5355857" cy="3762833"/>
          </a:xfrm>
          <a:custGeom>
            <a:avLst/>
            <a:gdLst/>
            <a:ahLst/>
            <a:cxnLst/>
            <a:rect l="l" t="t" r="r" b="b"/>
            <a:pathLst>
              <a:path w="5355857" h="3762833" extrusionOk="0">
                <a:moveTo>
                  <a:pt x="0" y="0"/>
                </a:moveTo>
                <a:lnTo>
                  <a:pt x="5355857" y="0"/>
                </a:lnTo>
                <a:lnTo>
                  <a:pt x="5355857" y="3762833"/>
                </a:lnTo>
                <a:lnTo>
                  <a:pt x="0" y="3762833"/>
                </a:lnTo>
                <a:lnTo>
                  <a:pt x="0" y="0"/>
                </a:lnTo>
                <a:close/>
              </a:path>
            </a:pathLst>
          </a:custGeom>
          <a:blipFill rotWithShape="1">
            <a:blip r:embed="rId5"/>
            <a:stretch>
              <a:fillRect/>
            </a:stretch>
          </a:blipFill>
          <a:ln>
            <a:noFill/>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49"/>
        <p:cNvGrpSpPr/>
        <p:nvPr/>
      </p:nvGrpSpPr>
      <p:grpSpPr>
        <a:xfrm>
          <a:off x="0" y="0"/>
          <a:ext cx="0" cy="0"/>
          <a:chOff x="0" y="0"/>
          <a:chExt cx="0" cy="0"/>
        </a:xfrm>
      </p:grpSpPr>
      <p:grpSp>
        <p:nvGrpSpPr>
          <p:cNvPr id="551" name="Google Shape;551;p17"/>
          <p:cNvGrpSpPr/>
          <p:nvPr/>
        </p:nvGrpSpPr>
        <p:grpSpPr>
          <a:xfrm>
            <a:off x="7598632" y="635792"/>
            <a:ext cx="10029713" cy="1205389"/>
            <a:chOff x="0" y="-123825"/>
            <a:chExt cx="13372950" cy="1607185"/>
          </a:xfrm>
        </p:grpSpPr>
        <p:sp>
          <p:nvSpPr>
            <p:cNvPr id="552" name="Google Shape;552;p17"/>
            <p:cNvSpPr/>
            <p:nvPr/>
          </p:nvSpPr>
          <p:spPr>
            <a:xfrm>
              <a:off x="0" y="0"/>
              <a:ext cx="13372950" cy="1483360"/>
            </a:xfrm>
            <a:custGeom>
              <a:avLst/>
              <a:gdLst/>
              <a:ahLst/>
              <a:cxnLst/>
              <a:rect l="l" t="t" r="r" b="b"/>
              <a:pathLst>
                <a:path w="13372950" h="1483360" extrusionOk="0">
                  <a:moveTo>
                    <a:pt x="0" y="0"/>
                  </a:moveTo>
                  <a:lnTo>
                    <a:pt x="13372950" y="0"/>
                  </a:lnTo>
                  <a:lnTo>
                    <a:pt x="13372950" y="1483360"/>
                  </a:lnTo>
                  <a:lnTo>
                    <a:pt x="0" y="1483360"/>
                  </a:lnTo>
                  <a:close/>
                </a:path>
              </a:pathLst>
            </a:custGeom>
            <a:solidFill>
              <a:srgbClr val="000000">
                <a:alpha val="0"/>
              </a:srgbClr>
            </a:solidFill>
            <a:ln>
              <a:noFill/>
            </a:ln>
          </p:spPr>
        </p:sp>
        <p:sp>
          <p:nvSpPr>
            <p:cNvPr id="553" name="Google Shape;553;p17"/>
            <p:cNvSpPr txBox="1"/>
            <p:nvPr/>
          </p:nvSpPr>
          <p:spPr>
            <a:xfrm>
              <a:off x="0" y="-123825"/>
              <a:ext cx="13372949" cy="1607185"/>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Đánh</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giá</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mô</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hình</a:t>
              </a:r>
              <a:endParaRPr sz="6000" b="1"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54" name="Google Shape;554;p17"/>
          <p:cNvGrpSpPr/>
          <p:nvPr/>
        </p:nvGrpSpPr>
        <p:grpSpPr>
          <a:xfrm>
            <a:off x="11337542" y="1791175"/>
            <a:ext cx="6290802" cy="606266"/>
            <a:chOff x="0" y="-66675"/>
            <a:chExt cx="8387735" cy="808355"/>
          </a:xfrm>
        </p:grpSpPr>
        <p:sp>
          <p:nvSpPr>
            <p:cNvPr id="555" name="Google Shape;555;p17"/>
            <p:cNvSpPr/>
            <p:nvPr/>
          </p:nvSpPr>
          <p:spPr>
            <a:xfrm>
              <a:off x="0" y="0"/>
              <a:ext cx="8387735" cy="741680"/>
            </a:xfrm>
            <a:custGeom>
              <a:avLst/>
              <a:gdLst/>
              <a:ahLst/>
              <a:cxnLst/>
              <a:rect l="l" t="t" r="r" b="b"/>
              <a:pathLst>
                <a:path w="8387735" h="741680" extrusionOk="0">
                  <a:moveTo>
                    <a:pt x="0" y="0"/>
                  </a:moveTo>
                  <a:lnTo>
                    <a:pt x="8387735" y="0"/>
                  </a:lnTo>
                  <a:lnTo>
                    <a:pt x="8387735" y="741680"/>
                  </a:lnTo>
                  <a:lnTo>
                    <a:pt x="0" y="741680"/>
                  </a:lnTo>
                  <a:close/>
                </a:path>
              </a:pathLst>
            </a:custGeom>
            <a:solidFill>
              <a:srgbClr val="000000">
                <a:alpha val="0"/>
              </a:srgbClr>
            </a:solidFill>
            <a:ln>
              <a:noFill/>
            </a:ln>
          </p:spPr>
        </p:sp>
        <p:sp>
          <p:nvSpPr>
            <p:cNvPr id="556" name="Google Shape;556;p17"/>
            <p:cNvSpPr txBox="1"/>
            <p:nvPr/>
          </p:nvSpPr>
          <p:spPr>
            <a:xfrm>
              <a:off x="0" y="-66675"/>
              <a:ext cx="8387734" cy="808355"/>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3000" i="1" dirty="0">
                  <a:solidFill>
                    <a:srgbClr val="000000"/>
                  </a:solidFill>
                  <a:latin typeface="Arial" panose="020B0604020202020204"/>
                  <a:ea typeface="Arial" panose="020B0604020202020204"/>
                  <a:cs typeface="Arial" panose="020B0604020202020204"/>
                  <a:sym typeface="Arial" panose="020B0604020202020204"/>
                </a:rPr>
                <a:t>Iterative </a:t>
              </a:r>
              <a:r>
                <a:rPr lang="en-US" sz="3000" i="1" dirty="0" err="1">
                  <a:solidFill>
                    <a:srgbClr val="000000"/>
                  </a:solidFill>
                  <a:latin typeface="Arial" panose="020B0604020202020204"/>
                  <a:ea typeface="Arial" panose="020B0604020202020204"/>
                  <a:cs typeface="Arial" panose="020B0604020202020204"/>
                  <a:sym typeface="Arial" panose="020B0604020202020204"/>
                </a:rPr>
                <a:t>Dichotomiser</a:t>
              </a:r>
              <a:r>
                <a:rPr lang="en-US" sz="3000" i="1" dirty="0">
                  <a:solidFill>
                    <a:srgbClr val="000000"/>
                  </a:solidFill>
                  <a:latin typeface="Arial" panose="020B0604020202020204"/>
                  <a:ea typeface="Arial" panose="020B0604020202020204"/>
                  <a:cs typeface="Arial" panose="020B0604020202020204"/>
                  <a:sym typeface="Arial" panose="020B0604020202020204"/>
                </a:rPr>
                <a:t> 3</a:t>
              </a:r>
              <a:endParaRPr sz="3000" i="1" dirty="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57" name="Google Shape;557;p17"/>
          <p:cNvSpPr/>
          <p:nvPr/>
        </p:nvSpPr>
        <p:spPr>
          <a:xfrm>
            <a:off x="879230" y="728661"/>
            <a:ext cx="6028944" cy="5192065"/>
          </a:xfrm>
          <a:custGeom>
            <a:avLst/>
            <a:gdLst/>
            <a:ahLst/>
            <a:cxnLst/>
            <a:rect l="l" t="t" r="r" b="b"/>
            <a:pathLst>
              <a:path w="6028944" h="5192065" extrusionOk="0">
                <a:moveTo>
                  <a:pt x="0" y="0"/>
                </a:moveTo>
                <a:lnTo>
                  <a:pt x="6028944" y="0"/>
                </a:lnTo>
                <a:lnTo>
                  <a:pt x="6028944" y="5192065"/>
                </a:lnTo>
                <a:lnTo>
                  <a:pt x="0" y="5192065"/>
                </a:lnTo>
                <a:lnTo>
                  <a:pt x="0" y="0"/>
                </a:lnTo>
                <a:close/>
              </a:path>
            </a:pathLst>
          </a:custGeom>
          <a:blipFill rotWithShape="1">
            <a:blip r:embed="rId3"/>
            <a:stretch>
              <a:fillRect/>
            </a:stretch>
          </a:blipFill>
          <a:ln>
            <a:noFill/>
          </a:ln>
        </p:spPr>
      </p:sp>
      <p:sp>
        <p:nvSpPr>
          <p:cNvPr id="558" name="Google Shape;558;p17"/>
          <p:cNvSpPr/>
          <p:nvPr/>
        </p:nvSpPr>
        <p:spPr>
          <a:xfrm>
            <a:off x="879230" y="5920726"/>
            <a:ext cx="10458313" cy="3648249"/>
          </a:xfrm>
          <a:custGeom>
            <a:avLst/>
            <a:gdLst/>
            <a:ahLst/>
            <a:cxnLst/>
            <a:rect l="l" t="t" r="r" b="b"/>
            <a:pathLst>
              <a:path w="10458313" h="3648249" extrusionOk="0">
                <a:moveTo>
                  <a:pt x="0" y="0"/>
                </a:moveTo>
                <a:lnTo>
                  <a:pt x="10458312" y="0"/>
                </a:lnTo>
                <a:lnTo>
                  <a:pt x="10458312" y="3648249"/>
                </a:lnTo>
                <a:lnTo>
                  <a:pt x="0" y="3648249"/>
                </a:lnTo>
                <a:lnTo>
                  <a:pt x="0" y="0"/>
                </a:lnTo>
                <a:close/>
              </a:path>
            </a:pathLst>
          </a:custGeom>
          <a:blipFill rotWithShape="1">
            <a:blip r:embed="rId4"/>
            <a:stretch>
              <a:fillRect/>
            </a:stretch>
          </a:blipFill>
          <a:ln>
            <a:noFill/>
          </a:ln>
        </p:spPr>
      </p:sp>
      <p:grpSp>
        <p:nvGrpSpPr>
          <p:cNvPr id="559" name="Google Shape;559;p17"/>
          <p:cNvGrpSpPr/>
          <p:nvPr/>
        </p:nvGrpSpPr>
        <p:grpSpPr>
          <a:xfrm>
            <a:off x="7929433" y="2397441"/>
            <a:ext cx="7907846" cy="946338"/>
            <a:chOff x="0" y="0"/>
            <a:chExt cx="10543794" cy="1261784"/>
          </a:xfrm>
        </p:grpSpPr>
        <p:grpSp>
          <p:nvGrpSpPr>
            <p:cNvPr id="560" name="Google Shape;560;p17"/>
            <p:cNvGrpSpPr/>
            <p:nvPr/>
          </p:nvGrpSpPr>
          <p:grpSpPr>
            <a:xfrm>
              <a:off x="2156059" y="472479"/>
              <a:ext cx="8387735" cy="789305"/>
              <a:chOff x="0" y="-47625"/>
              <a:chExt cx="8387735" cy="789305"/>
            </a:xfrm>
          </p:grpSpPr>
          <p:sp>
            <p:nvSpPr>
              <p:cNvPr id="561" name="Google Shape;561;p17"/>
              <p:cNvSpPr/>
              <p:nvPr/>
            </p:nvSpPr>
            <p:spPr>
              <a:xfrm>
                <a:off x="0" y="0"/>
                <a:ext cx="8387735" cy="741680"/>
              </a:xfrm>
              <a:custGeom>
                <a:avLst/>
                <a:gdLst/>
                <a:ahLst/>
                <a:cxnLst/>
                <a:rect l="l" t="t" r="r" b="b"/>
                <a:pathLst>
                  <a:path w="8387735" h="741680" extrusionOk="0">
                    <a:moveTo>
                      <a:pt x="0" y="0"/>
                    </a:moveTo>
                    <a:lnTo>
                      <a:pt x="8387735" y="0"/>
                    </a:lnTo>
                    <a:lnTo>
                      <a:pt x="8387735" y="741680"/>
                    </a:lnTo>
                    <a:lnTo>
                      <a:pt x="0" y="741680"/>
                    </a:lnTo>
                    <a:close/>
                  </a:path>
                </a:pathLst>
              </a:custGeom>
              <a:solidFill>
                <a:srgbClr val="000000">
                  <a:alpha val="0"/>
                </a:srgbClr>
              </a:solidFill>
              <a:ln>
                <a:noFill/>
              </a:ln>
            </p:spPr>
          </p:sp>
          <p:sp>
            <p:nvSpPr>
              <p:cNvPr id="562" name="Google Shape;562;p17"/>
              <p:cNvSpPr txBox="1"/>
              <p:nvPr/>
            </p:nvSpPr>
            <p:spPr>
              <a:xfrm>
                <a:off x="0" y="-47625"/>
                <a:ext cx="8387734" cy="789305"/>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Tỷ</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lệ</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dự</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đoán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của</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mô</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hình</a:t>
                </a:r>
                <a:r>
                  <a:rPr lang="en-US" sz="2500" dirty="0">
                    <a:solidFill>
                      <a:srgbClr val="000000"/>
                    </a:solidFill>
                    <a:latin typeface="Arial" panose="020B0604020202020204"/>
                    <a:ea typeface="Arial" panose="020B0604020202020204"/>
                    <a:cs typeface="Arial" panose="020B0604020202020204"/>
                    <a:sym typeface="Arial" panose="020B0604020202020204"/>
                  </a:rPr>
                  <a:t>: 92%</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563" name="Google Shape;563;p17"/>
            <p:cNvPicPr preferRelativeResize="0"/>
            <p:nvPr/>
          </p:nvPicPr>
          <p:blipFill rotWithShape="1">
            <a:blip r:embed="rId5"/>
            <a:srcRect/>
            <a:stretch>
              <a:fillRect/>
            </a:stretch>
          </p:blipFill>
          <p:spPr>
            <a:xfrm>
              <a:off x="0" y="0"/>
              <a:ext cx="1971537" cy="1261784"/>
            </a:xfrm>
            <a:prstGeom prst="rect">
              <a:avLst/>
            </a:prstGeom>
            <a:noFill/>
            <a:ln>
              <a:noFill/>
            </a:ln>
          </p:spPr>
        </p:pic>
      </p:grpSp>
      <p:grpSp>
        <p:nvGrpSpPr>
          <p:cNvPr id="564" name="Google Shape;564;p17"/>
          <p:cNvGrpSpPr/>
          <p:nvPr/>
        </p:nvGrpSpPr>
        <p:grpSpPr>
          <a:xfrm>
            <a:off x="7929433" y="3533886"/>
            <a:ext cx="9038040" cy="946338"/>
            <a:chOff x="0" y="0"/>
            <a:chExt cx="12050720" cy="1261784"/>
          </a:xfrm>
        </p:grpSpPr>
        <p:grpSp>
          <p:nvGrpSpPr>
            <p:cNvPr id="565" name="Google Shape;565;p17"/>
            <p:cNvGrpSpPr/>
            <p:nvPr/>
          </p:nvGrpSpPr>
          <p:grpSpPr>
            <a:xfrm>
              <a:off x="2156059" y="472479"/>
              <a:ext cx="9894661" cy="789305"/>
              <a:chOff x="0" y="-47625"/>
              <a:chExt cx="9894661" cy="789305"/>
            </a:xfrm>
          </p:grpSpPr>
          <p:sp>
            <p:nvSpPr>
              <p:cNvPr id="566" name="Google Shape;566;p17"/>
              <p:cNvSpPr/>
              <p:nvPr/>
            </p:nvSpPr>
            <p:spPr>
              <a:xfrm>
                <a:off x="0" y="0"/>
                <a:ext cx="9894661" cy="741680"/>
              </a:xfrm>
              <a:custGeom>
                <a:avLst/>
                <a:gdLst/>
                <a:ahLst/>
                <a:cxnLst/>
                <a:rect l="l" t="t" r="r" b="b"/>
                <a:pathLst>
                  <a:path w="9894661" h="741680" extrusionOk="0">
                    <a:moveTo>
                      <a:pt x="0" y="0"/>
                    </a:moveTo>
                    <a:lnTo>
                      <a:pt x="9894661" y="0"/>
                    </a:lnTo>
                    <a:lnTo>
                      <a:pt x="9894661" y="741680"/>
                    </a:lnTo>
                    <a:lnTo>
                      <a:pt x="0" y="741680"/>
                    </a:lnTo>
                    <a:close/>
                  </a:path>
                </a:pathLst>
              </a:custGeom>
              <a:solidFill>
                <a:srgbClr val="000000">
                  <a:alpha val="0"/>
                </a:srgbClr>
              </a:solidFill>
              <a:ln>
                <a:noFill/>
              </a:ln>
            </p:spPr>
          </p:sp>
          <p:sp>
            <p:nvSpPr>
              <p:cNvPr id="567" name="Google Shape;567;p17"/>
              <p:cNvSpPr txBox="1"/>
              <p:nvPr/>
            </p:nvSpPr>
            <p:spPr>
              <a:xfrm>
                <a:off x="0" y="-47625"/>
                <a:ext cx="9894661" cy="789305"/>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Số</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lượng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dự</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đoán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Không</a:t>
                </a:r>
                <a:r>
                  <a:rPr lang="en-US" sz="2500" dirty="0">
                    <a:solidFill>
                      <a:srgbClr val="000000"/>
                    </a:solidFill>
                    <a:latin typeface="Arial" panose="020B0604020202020204"/>
                    <a:ea typeface="Arial" panose="020B0604020202020204"/>
                    <a:cs typeface="Arial" panose="020B0604020202020204"/>
                    <a:sym typeface="Arial" panose="020B0604020202020204"/>
                  </a:rPr>
                  <a:t> co </a:t>
                </a:r>
                <a:r>
                  <a:rPr lang="en-US" sz="2500" dirty="0" err="1">
                    <a:solidFill>
                      <a:srgbClr val="000000"/>
                    </a:solidFill>
                    <a:latin typeface="Arial" panose="020B0604020202020204"/>
                    <a:ea typeface="Arial" panose="020B0604020202020204"/>
                    <a:cs typeface="Arial" panose="020B0604020202020204"/>
                    <a:sym typeface="Arial" panose="020B0604020202020204"/>
                  </a:rPr>
                  <a:t>giật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đúng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là</a:t>
                </a:r>
                <a:r>
                  <a:rPr lang="en-US" sz="2500" dirty="0">
                    <a:solidFill>
                      <a:srgbClr val="000000"/>
                    </a:solidFill>
                    <a:latin typeface="Arial" panose="020B0604020202020204"/>
                    <a:ea typeface="Arial" panose="020B0604020202020204"/>
                    <a:cs typeface="Arial" panose="020B0604020202020204"/>
                    <a:sym typeface="Arial" panose="020B0604020202020204"/>
                  </a:rPr>
                  <a:t> 2599</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568" name="Google Shape;568;p17"/>
            <p:cNvPicPr preferRelativeResize="0"/>
            <p:nvPr/>
          </p:nvPicPr>
          <p:blipFill rotWithShape="1">
            <a:blip r:embed="rId5"/>
            <a:srcRect/>
            <a:stretch>
              <a:fillRect/>
            </a:stretch>
          </p:blipFill>
          <p:spPr>
            <a:xfrm>
              <a:off x="0" y="0"/>
              <a:ext cx="1971537" cy="1261784"/>
            </a:xfrm>
            <a:prstGeom prst="rect">
              <a:avLst/>
            </a:prstGeom>
            <a:noFill/>
            <a:ln>
              <a:noFill/>
            </a:ln>
          </p:spPr>
        </p:pic>
      </p:grpSp>
      <p:grpSp>
        <p:nvGrpSpPr>
          <p:cNvPr id="569" name="Google Shape;569;p17"/>
          <p:cNvGrpSpPr/>
          <p:nvPr/>
        </p:nvGrpSpPr>
        <p:grpSpPr>
          <a:xfrm>
            <a:off x="7929433" y="4670331"/>
            <a:ext cx="9038040" cy="946338"/>
            <a:chOff x="0" y="0"/>
            <a:chExt cx="12050720" cy="1261784"/>
          </a:xfrm>
        </p:grpSpPr>
        <p:grpSp>
          <p:nvGrpSpPr>
            <p:cNvPr id="570" name="Google Shape;570;p17"/>
            <p:cNvGrpSpPr/>
            <p:nvPr/>
          </p:nvGrpSpPr>
          <p:grpSpPr>
            <a:xfrm>
              <a:off x="2156059" y="472479"/>
              <a:ext cx="9894661" cy="789305"/>
              <a:chOff x="0" y="-47625"/>
              <a:chExt cx="9894661" cy="789305"/>
            </a:xfrm>
          </p:grpSpPr>
          <p:sp>
            <p:nvSpPr>
              <p:cNvPr id="571" name="Google Shape;571;p17"/>
              <p:cNvSpPr/>
              <p:nvPr/>
            </p:nvSpPr>
            <p:spPr>
              <a:xfrm>
                <a:off x="0" y="0"/>
                <a:ext cx="9894661" cy="741680"/>
              </a:xfrm>
              <a:custGeom>
                <a:avLst/>
                <a:gdLst/>
                <a:ahLst/>
                <a:cxnLst/>
                <a:rect l="l" t="t" r="r" b="b"/>
                <a:pathLst>
                  <a:path w="9894661" h="741680" extrusionOk="0">
                    <a:moveTo>
                      <a:pt x="0" y="0"/>
                    </a:moveTo>
                    <a:lnTo>
                      <a:pt x="9894661" y="0"/>
                    </a:lnTo>
                    <a:lnTo>
                      <a:pt x="9894661" y="741680"/>
                    </a:lnTo>
                    <a:lnTo>
                      <a:pt x="0" y="741680"/>
                    </a:lnTo>
                    <a:close/>
                  </a:path>
                </a:pathLst>
              </a:custGeom>
              <a:solidFill>
                <a:srgbClr val="000000">
                  <a:alpha val="0"/>
                </a:srgbClr>
              </a:solidFill>
              <a:ln>
                <a:noFill/>
              </a:ln>
            </p:spPr>
          </p:sp>
          <p:sp>
            <p:nvSpPr>
              <p:cNvPr id="572" name="Google Shape;572;p17"/>
              <p:cNvSpPr txBox="1"/>
              <p:nvPr/>
            </p:nvSpPr>
            <p:spPr>
              <a:xfrm>
                <a:off x="0" y="-47625"/>
                <a:ext cx="9894661" cy="789305"/>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Số</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lượng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dự</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đoán</a:t>
                </a:r>
                <a:r>
                  <a:rPr lang="en-US" sz="2500" dirty="0">
                    <a:solidFill>
                      <a:srgbClr val="000000"/>
                    </a:solidFill>
                    <a:latin typeface="Arial" panose="020B0604020202020204"/>
                    <a:ea typeface="Arial" panose="020B0604020202020204"/>
                    <a:cs typeface="Arial" panose="020B0604020202020204"/>
                    <a:sym typeface="Arial" panose="020B0604020202020204"/>
                  </a:rPr>
                  <a:t> "Co </a:t>
                </a:r>
                <a:r>
                  <a:rPr lang="en-US" sz="2500" dirty="0" err="1">
                    <a:solidFill>
                      <a:srgbClr val="000000"/>
                    </a:solidFill>
                    <a:latin typeface="Arial" panose="020B0604020202020204"/>
                    <a:ea typeface="Arial" panose="020B0604020202020204"/>
                    <a:cs typeface="Arial" panose="020B0604020202020204"/>
                    <a:sym typeface="Arial" panose="020B0604020202020204"/>
                  </a:rPr>
                  <a:t>giật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đúng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là</a:t>
                </a:r>
                <a:r>
                  <a:rPr lang="en-US" sz="2500" dirty="0">
                    <a:solidFill>
                      <a:srgbClr val="000000"/>
                    </a:solidFill>
                    <a:latin typeface="Arial" panose="020B0604020202020204"/>
                    <a:ea typeface="Arial" panose="020B0604020202020204"/>
                    <a:cs typeface="Arial" panose="020B0604020202020204"/>
                    <a:sym typeface="Arial" panose="020B0604020202020204"/>
                  </a:rPr>
                  <a:t> 611</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573" name="Google Shape;573;p17"/>
            <p:cNvPicPr preferRelativeResize="0"/>
            <p:nvPr/>
          </p:nvPicPr>
          <p:blipFill rotWithShape="1">
            <a:blip r:embed="rId5"/>
            <a:srcRect/>
            <a:stretch>
              <a:fillRect/>
            </a:stretch>
          </p:blipFill>
          <p:spPr>
            <a:xfrm>
              <a:off x="0" y="0"/>
              <a:ext cx="1971537" cy="1261784"/>
            </a:xfrm>
            <a:prstGeom prst="rect">
              <a:avLst/>
            </a:prstGeom>
            <a:noFill/>
            <a:ln>
              <a:noFill/>
            </a:ln>
          </p:spPr>
        </p:pic>
      </p:grpSp>
      <p:grpSp>
        <p:nvGrpSpPr>
          <p:cNvPr id="574" name="Google Shape;574;p17"/>
          <p:cNvGrpSpPr/>
          <p:nvPr/>
        </p:nvGrpSpPr>
        <p:grpSpPr>
          <a:xfrm>
            <a:off x="11542649" y="5885007"/>
            <a:ext cx="5972331" cy="1232694"/>
            <a:chOff x="0" y="-47625"/>
            <a:chExt cx="7963108" cy="1643592"/>
          </a:xfrm>
        </p:grpSpPr>
        <p:grpSp>
          <p:nvGrpSpPr>
            <p:cNvPr id="575" name="Google Shape;575;p17"/>
            <p:cNvGrpSpPr/>
            <p:nvPr/>
          </p:nvGrpSpPr>
          <p:grpSpPr>
            <a:xfrm>
              <a:off x="2250937" y="-47625"/>
              <a:ext cx="5712171" cy="1643592"/>
              <a:chOff x="0" y="-47625"/>
              <a:chExt cx="5712171" cy="1643592"/>
            </a:xfrm>
          </p:grpSpPr>
          <p:sp>
            <p:nvSpPr>
              <p:cNvPr id="576" name="Google Shape;576;p17"/>
              <p:cNvSpPr/>
              <p:nvPr/>
            </p:nvSpPr>
            <p:spPr>
              <a:xfrm>
                <a:off x="0" y="0"/>
                <a:ext cx="5712171" cy="1595967"/>
              </a:xfrm>
              <a:custGeom>
                <a:avLst/>
                <a:gdLst/>
                <a:ahLst/>
                <a:cxnLst/>
                <a:rect l="l" t="t" r="r" b="b"/>
                <a:pathLst>
                  <a:path w="5712171" h="1595967" extrusionOk="0">
                    <a:moveTo>
                      <a:pt x="0" y="0"/>
                    </a:moveTo>
                    <a:lnTo>
                      <a:pt x="5712171" y="0"/>
                    </a:lnTo>
                    <a:lnTo>
                      <a:pt x="5712171" y="1595967"/>
                    </a:lnTo>
                    <a:lnTo>
                      <a:pt x="0" y="1595967"/>
                    </a:lnTo>
                    <a:close/>
                  </a:path>
                </a:pathLst>
              </a:custGeom>
              <a:solidFill>
                <a:srgbClr val="000000">
                  <a:alpha val="0"/>
                </a:srgbClr>
              </a:solidFill>
              <a:ln>
                <a:noFill/>
              </a:ln>
            </p:spPr>
          </p:sp>
          <p:sp>
            <p:nvSpPr>
              <p:cNvPr id="577" name="Google Shape;577;p17"/>
              <p:cNvSpPr txBox="1"/>
              <p:nvPr/>
            </p:nvSpPr>
            <p:spPr>
              <a:xfrm>
                <a:off x="0" y="-47625"/>
                <a:ext cx="5712171" cy="1643592"/>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Số</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lượng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dự</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đoán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Không</a:t>
                </a:r>
                <a:r>
                  <a:rPr lang="en-US" sz="2500" dirty="0">
                    <a:solidFill>
                      <a:srgbClr val="000000"/>
                    </a:solidFill>
                    <a:latin typeface="Arial" panose="020B0604020202020204"/>
                    <a:ea typeface="Arial" panose="020B0604020202020204"/>
                    <a:cs typeface="Arial" panose="020B0604020202020204"/>
                    <a:sym typeface="Arial" panose="020B0604020202020204"/>
                  </a:rPr>
                  <a:t> co </a:t>
                </a:r>
                <a:r>
                  <a:rPr lang="en-US" sz="2500" dirty="0" err="1">
                    <a:solidFill>
                      <a:srgbClr val="000000"/>
                    </a:solidFill>
                    <a:latin typeface="Arial" panose="020B0604020202020204"/>
                    <a:ea typeface="Arial" panose="020B0604020202020204"/>
                    <a:cs typeface="Arial" panose="020B0604020202020204"/>
                    <a:sym typeface="Arial" panose="020B0604020202020204"/>
                  </a:rPr>
                  <a:t>giật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nhưng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thực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tế</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là</a:t>
                </a:r>
                <a:r>
                  <a:rPr lang="en-US" sz="2500" dirty="0">
                    <a:solidFill>
                      <a:srgbClr val="000000"/>
                    </a:solidFill>
                    <a:latin typeface="Arial" panose="020B0604020202020204"/>
                    <a:ea typeface="Arial" panose="020B0604020202020204"/>
                    <a:cs typeface="Arial" panose="020B0604020202020204"/>
                    <a:sym typeface="Arial" panose="020B0604020202020204"/>
                  </a:rPr>
                  <a:t> "Co </a:t>
                </a:r>
                <a:r>
                  <a:rPr lang="en-US" sz="2500" dirty="0" err="1">
                    <a:solidFill>
                      <a:srgbClr val="000000"/>
                    </a:solidFill>
                    <a:latin typeface="Arial" panose="020B0604020202020204"/>
                    <a:ea typeface="Arial" panose="020B0604020202020204"/>
                    <a:cs typeface="Arial" panose="020B0604020202020204"/>
                    <a:sym typeface="Arial" panose="020B0604020202020204"/>
                  </a:rPr>
                  <a:t>giật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là</a:t>
                </a:r>
                <a:r>
                  <a:rPr lang="en-US" sz="2500" dirty="0">
                    <a:solidFill>
                      <a:srgbClr val="000000"/>
                    </a:solidFill>
                    <a:latin typeface="Arial" panose="020B0604020202020204"/>
                    <a:ea typeface="Arial" panose="020B0604020202020204"/>
                    <a:cs typeface="Arial" panose="020B0604020202020204"/>
                    <a:sym typeface="Arial" panose="020B0604020202020204"/>
                  </a:rPr>
                  <a:t> 176</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578" name="Google Shape;578;p17"/>
            <p:cNvPicPr preferRelativeResize="0"/>
            <p:nvPr/>
          </p:nvPicPr>
          <p:blipFill rotWithShape="1">
            <a:blip r:embed="rId5"/>
            <a:srcRect/>
            <a:stretch>
              <a:fillRect/>
            </a:stretch>
          </p:blipFill>
          <p:spPr>
            <a:xfrm>
              <a:off x="0" y="0"/>
              <a:ext cx="1971537" cy="1261784"/>
            </a:xfrm>
            <a:prstGeom prst="rect">
              <a:avLst/>
            </a:prstGeom>
            <a:noFill/>
            <a:ln>
              <a:noFill/>
            </a:ln>
          </p:spPr>
        </p:pic>
      </p:grpSp>
      <p:grpSp>
        <p:nvGrpSpPr>
          <p:cNvPr id="579" name="Google Shape;579;p17"/>
          <p:cNvGrpSpPr/>
          <p:nvPr/>
        </p:nvGrpSpPr>
        <p:grpSpPr>
          <a:xfrm>
            <a:off x="11656012" y="7709131"/>
            <a:ext cx="5972331" cy="1232694"/>
            <a:chOff x="0" y="-47625"/>
            <a:chExt cx="7963108" cy="1643592"/>
          </a:xfrm>
        </p:grpSpPr>
        <p:grpSp>
          <p:nvGrpSpPr>
            <p:cNvPr id="580" name="Google Shape;580;p17"/>
            <p:cNvGrpSpPr/>
            <p:nvPr/>
          </p:nvGrpSpPr>
          <p:grpSpPr>
            <a:xfrm>
              <a:off x="2250937" y="-47625"/>
              <a:ext cx="5712171" cy="1643592"/>
              <a:chOff x="0" y="-47625"/>
              <a:chExt cx="5712171" cy="1643592"/>
            </a:xfrm>
          </p:grpSpPr>
          <p:sp>
            <p:nvSpPr>
              <p:cNvPr id="581" name="Google Shape;581;p17"/>
              <p:cNvSpPr/>
              <p:nvPr/>
            </p:nvSpPr>
            <p:spPr>
              <a:xfrm>
                <a:off x="0" y="0"/>
                <a:ext cx="5712171" cy="1595967"/>
              </a:xfrm>
              <a:custGeom>
                <a:avLst/>
                <a:gdLst/>
                <a:ahLst/>
                <a:cxnLst/>
                <a:rect l="l" t="t" r="r" b="b"/>
                <a:pathLst>
                  <a:path w="5712171" h="1595967" extrusionOk="0">
                    <a:moveTo>
                      <a:pt x="0" y="0"/>
                    </a:moveTo>
                    <a:lnTo>
                      <a:pt x="5712171" y="0"/>
                    </a:lnTo>
                    <a:lnTo>
                      <a:pt x="5712171" y="1595967"/>
                    </a:lnTo>
                    <a:lnTo>
                      <a:pt x="0" y="1595967"/>
                    </a:lnTo>
                    <a:close/>
                  </a:path>
                </a:pathLst>
              </a:custGeom>
              <a:solidFill>
                <a:srgbClr val="000000">
                  <a:alpha val="0"/>
                </a:srgbClr>
              </a:solidFill>
              <a:ln>
                <a:noFill/>
              </a:ln>
            </p:spPr>
          </p:sp>
          <p:sp>
            <p:nvSpPr>
              <p:cNvPr id="582" name="Google Shape;582;p17"/>
              <p:cNvSpPr txBox="1"/>
              <p:nvPr/>
            </p:nvSpPr>
            <p:spPr>
              <a:xfrm>
                <a:off x="0" y="-47625"/>
                <a:ext cx="5712171" cy="1643592"/>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Số</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lượng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dự</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đoán</a:t>
                </a:r>
                <a:r>
                  <a:rPr lang="en-US" sz="2500" dirty="0">
                    <a:solidFill>
                      <a:srgbClr val="000000"/>
                    </a:solidFill>
                    <a:latin typeface="Arial" panose="020B0604020202020204"/>
                    <a:ea typeface="Arial" panose="020B0604020202020204"/>
                    <a:cs typeface="Arial" panose="020B0604020202020204"/>
                    <a:sym typeface="Arial" panose="020B0604020202020204"/>
                  </a:rPr>
                  <a:t> "Co </a:t>
                </a:r>
                <a:r>
                  <a:rPr lang="en-US" sz="2500" dirty="0" err="1">
                    <a:solidFill>
                      <a:srgbClr val="000000"/>
                    </a:solidFill>
                    <a:latin typeface="Arial" panose="020B0604020202020204"/>
                    <a:ea typeface="Arial" panose="020B0604020202020204"/>
                    <a:cs typeface="Arial" panose="020B0604020202020204"/>
                    <a:sym typeface="Arial" panose="020B0604020202020204"/>
                  </a:rPr>
                  <a:t>giật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nhưng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thực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tế</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là</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Không</a:t>
                </a:r>
                <a:r>
                  <a:rPr lang="en-US" sz="2500" dirty="0">
                    <a:solidFill>
                      <a:srgbClr val="000000"/>
                    </a:solidFill>
                    <a:latin typeface="Arial" panose="020B0604020202020204"/>
                    <a:ea typeface="Arial" panose="020B0604020202020204"/>
                    <a:cs typeface="Arial" panose="020B0604020202020204"/>
                    <a:sym typeface="Arial" panose="020B0604020202020204"/>
                  </a:rPr>
                  <a:t> co </a:t>
                </a:r>
                <a:r>
                  <a:rPr lang="en-US" sz="2500" dirty="0" err="1">
                    <a:solidFill>
                      <a:srgbClr val="000000"/>
                    </a:solidFill>
                    <a:latin typeface="Arial" panose="020B0604020202020204"/>
                    <a:ea typeface="Arial" panose="020B0604020202020204"/>
                    <a:cs typeface="Arial" panose="020B0604020202020204"/>
                    <a:sym typeface="Arial" panose="020B0604020202020204"/>
                  </a:rPr>
                  <a:t>giật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là</a:t>
                </a:r>
                <a:r>
                  <a:rPr lang="en-US" sz="2500" dirty="0">
                    <a:solidFill>
                      <a:srgbClr val="000000"/>
                    </a:solidFill>
                    <a:latin typeface="Arial" panose="020B0604020202020204"/>
                    <a:ea typeface="Arial" panose="020B0604020202020204"/>
                    <a:cs typeface="Arial" panose="020B0604020202020204"/>
                    <a:sym typeface="Arial" panose="020B0604020202020204"/>
                  </a:rPr>
                  <a:t> 79</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583" name="Google Shape;583;p17"/>
            <p:cNvPicPr preferRelativeResize="0"/>
            <p:nvPr/>
          </p:nvPicPr>
          <p:blipFill rotWithShape="1">
            <a:blip r:embed="rId5"/>
            <a:srcRect/>
            <a:stretch>
              <a:fillRect/>
            </a:stretch>
          </p:blipFill>
          <p:spPr>
            <a:xfrm>
              <a:off x="0" y="0"/>
              <a:ext cx="1971537" cy="1261784"/>
            </a:xfrm>
            <a:prstGeom prst="rect">
              <a:avLst/>
            </a:prstGeom>
            <a:noFill/>
            <a:ln>
              <a:no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591"/>
        <p:cNvGrpSpPr/>
        <p:nvPr/>
      </p:nvGrpSpPr>
      <p:grpSpPr>
        <a:xfrm>
          <a:off x="0" y="0"/>
          <a:ext cx="0" cy="0"/>
          <a:chOff x="0" y="0"/>
          <a:chExt cx="0" cy="0"/>
        </a:xfrm>
      </p:grpSpPr>
      <p:grpSp>
        <p:nvGrpSpPr>
          <p:cNvPr id="593" name="Google Shape;593;p18"/>
          <p:cNvGrpSpPr/>
          <p:nvPr/>
        </p:nvGrpSpPr>
        <p:grpSpPr>
          <a:xfrm>
            <a:off x="7929433" y="635792"/>
            <a:ext cx="9698911" cy="1205389"/>
            <a:chOff x="0" y="-123825"/>
            <a:chExt cx="12931881" cy="1607185"/>
          </a:xfrm>
        </p:grpSpPr>
        <p:sp>
          <p:nvSpPr>
            <p:cNvPr id="594" name="Google Shape;594;p18"/>
            <p:cNvSpPr/>
            <p:nvPr/>
          </p:nvSpPr>
          <p:spPr>
            <a:xfrm>
              <a:off x="0" y="0"/>
              <a:ext cx="12931881" cy="1483360"/>
            </a:xfrm>
            <a:custGeom>
              <a:avLst/>
              <a:gdLst/>
              <a:ahLst/>
              <a:cxnLst/>
              <a:rect l="l" t="t" r="r" b="b"/>
              <a:pathLst>
                <a:path w="12931881" h="1483360" extrusionOk="0">
                  <a:moveTo>
                    <a:pt x="0" y="0"/>
                  </a:moveTo>
                  <a:lnTo>
                    <a:pt x="12931881" y="0"/>
                  </a:lnTo>
                  <a:lnTo>
                    <a:pt x="12931881" y="1483360"/>
                  </a:lnTo>
                  <a:lnTo>
                    <a:pt x="0" y="1483360"/>
                  </a:lnTo>
                  <a:close/>
                </a:path>
              </a:pathLst>
            </a:custGeom>
            <a:solidFill>
              <a:srgbClr val="000000">
                <a:alpha val="0"/>
              </a:srgbClr>
            </a:solidFill>
            <a:ln>
              <a:noFill/>
            </a:ln>
          </p:spPr>
        </p:sp>
        <p:sp>
          <p:nvSpPr>
            <p:cNvPr id="595" name="Google Shape;595;p18"/>
            <p:cNvSpPr txBox="1"/>
            <p:nvPr/>
          </p:nvSpPr>
          <p:spPr>
            <a:xfrm>
              <a:off x="0" y="-123825"/>
              <a:ext cx="12931881" cy="1607185"/>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r>
                <a:rPr lang="en-US" sz="6000" b="1">
                  <a:solidFill>
                    <a:srgbClr val="000000"/>
                  </a:solidFill>
                  <a:latin typeface="Arial" panose="020B0604020202020204"/>
                  <a:ea typeface="Arial" panose="020B0604020202020204"/>
                  <a:cs typeface="Arial" panose="020B0604020202020204"/>
                  <a:sym typeface="Arial" panose="020B0604020202020204"/>
                </a:rPr>
                <a:t> Đánh giá mô hình</a:t>
              </a:r>
              <a:endParaRPr sz="6000" b="1">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596" name="Google Shape;596;p18"/>
          <p:cNvGrpSpPr/>
          <p:nvPr/>
        </p:nvGrpSpPr>
        <p:grpSpPr>
          <a:xfrm>
            <a:off x="11337542" y="1791175"/>
            <a:ext cx="6290802" cy="606266"/>
            <a:chOff x="0" y="-66675"/>
            <a:chExt cx="8387735" cy="808355"/>
          </a:xfrm>
        </p:grpSpPr>
        <p:sp>
          <p:nvSpPr>
            <p:cNvPr id="597" name="Google Shape;597;p18"/>
            <p:cNvSpPr/>
            <p:nvPr/>
          </p:nvSpPr>
          <p:spPr>
            <a:xfrm>
              <a:off x="0" y="0"/>
              <a:ext cx="8387735" cy="741680"/>
            </a:xfrm>
            <a:custGeom>
              <a:avLst/>
              <a:gdLst/>
              <a:ahLst/>
              <a:cxnLst/>
              <a:rect l="l" t="t" r="r" b="b"/>
              <a:pathLst>
                <a:path w="8387735" h="741680" extrusionOk="0">
                  <a:moveTo>
                    <a:pt x="0" y="0"/>
                  </a:moveTo>
                  <a:lnTo>
                    <a:pt x="8387735" y="0"/>
                  </a:lnTo>
                  <a:lnTo>
                    <a:pt x="8387735" y="741680"/>
                  </a:lnTo>
                  <a:lnTo>
                    <a:pt x="0" y="741680"/>
                  </a:lnTo>
                  <a:close/>
                </a:path>
              </a:pathLst>
            </a:custGeom>
            <a:solidFill>
              <a:srgbClr val="000000">
                <a:alpha val="0"/>
              </a:srgbClr>
            </a:solidFill>
            <a:ln>
              <a:noFill/>
            </a:ln>
          </p:spPr>
        </p:sp>
        <p:sp>
          <p:nvSpPr>
            <p:cNvPr id="598" name="Google Shape;598;p18"/>
            <p:cNvSpPr txBox="1"/>
            <p:nvPr/>
          </p:nvSpPr>
          <p:spPr>
            <a:xfrm>
              <a:off x="0" y="-66675"/>
              <a:ext cx="8387734" cy="808355"/>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3000" i="1" dirty="0">
                  <a:solidFill>
                    <a:srgbClr val="000000"/>
                  </a:solidFill>
                  <a:latin typeface="Arial" panose="020B0604020202020204"/>
                  <a:ea typeface="Arial" panose="020B0604020202020204"/>
                  <a:cs typeface="Arial" panose="020B0604020202020204"/>
                  <a:sym typeface="Arial" panose="020B0604020202020204"/>
                </a:rPr>
                <a:t> SVM</a:t>
              </a:r>
              <a:endParaRPr sz="3000" i="1" dirty="0">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599" name="Google Shape;599;p18"/>
          <p:cNvSpPr/>
          <p:nvPr/>
        </p:nvSpPr>
        <p:spPr>
          <a:xfrm>
            <a:off x="879230" y="728661"/>
            <a:ext cx="6028944" cy="5192065"/>
          </a:xfrm>
          <a:custGeom>
            <a:avLst/>
            <a:gdLst/>
            <a:ahLst/>
            <a:cxnLst/>
            <a:rect l="l" t="t" r="r" b="b"/>
            <a:pathLst>
              <a:path w="6028944" h="5192065" extrusionOk="0">
                <a:moveTo>
                  <a:pt x="0" y="0"/>
                </a:moveTo>
                <a:lnTo>
                  <a:pt x="6028944" y="0"/>
                </a:lnTo>
                <a:lnTo>
                  <a:pt x="6028944" y="5192065"/>
                </a:lnTo>
                <a:lnTo>
                  <a:pt x="0" y="5192065"/>
                </a:lnTo>
                <a:lnTo>
                  <a:pt x="0" y="0"/>
                </a:lnTo>
                <a:close/>
              </a:path>
            </a:pathLst>
          </a:custGeom>
          <a:blipFill rotWithShape="1">
            <a:blip r:embed="rId3"/>
            <a:stretch>
              <a:fillRect l="-4567" r="-4566"/>
            </a:stretch>
          </a:blipFill>
          <a:ln>
            <a:noFill/>
          </a:ln>
        </p:spPr>
      </p:sp>
      <p:sp>
        <p:nvSpPr>
          <p:cNvPr id="600" name="Google Shape;600;p18"/>
          <p:cNvSpPr/>
          <p:nvPr/>
        </p:nvSpPr>
        <p:spPr>
          <a:xfrm>
            <a:off x="879230" y="5920726"/>
            <a:ext cx="10458313" cy="3648249"/>
          </a:xfrm>
          <a:custGeom>
            <a:avLst/>
            <a:gdLst/>
            <a:ahLst/>
            <a:cxnLst/>
            <a:rect l="l" t="t" r="r" b="b"/>
            <a:pathLst>
              <a:path w="10458313" h="3648249" extrusionOk="0">
                <a:moveTo>
                  <a:pt x="0" y="0"/>
                </a:moveTo>
                <a:lnTo>
                  <a:pt x="10458312" y="0"/>
                </a:lnTo>
                <a:lnTo>
                  <a:pt x="10458312" y="3648249"/>
                </a:lnTo>
                <a:lnTo>
                  <a:pt x="0" y="3648249"/>
                </a:lnTo>
                <a:lnTo>
                  <a:pt x="0" y="0"/>
                </a:lnTo>
                <a:close/>
              </a:path>
            </a:pathLst>
          </a:custGeom>
          <a:blipFill rotWithShape="1">
            <a:blip r:embed="rId4"/>
            <a:stretch>
              <a:fillRect t="-2096" b="-2096"/>
            </a:stretch>
          </a:blipFill>
          <a:ln>
            <a:noFill/>
          </a:ln>
        </p:spPr>
      </p:sp>
      <p:grpSp>
        <p:nvGrpSpPr>
          <p:cNvPr id="601" name="Google Shape;601;p18"/>
          <p:cNvGrpSpPr/>
          <p:nvPr/>
        </p:nvGrpSpPr>
        <p:grpSpPr>
          <a:xfrm>
            <a:off x="7929433" y="2397441"/>
            <a:ext cx="7907846" cy="946338"/>
            <a:chOff x="0" y="0"/>
            <a:chExt cx="10543794" cy="1261784"/>
          </a:xfrm>
        </p:grpSpPr>
        <p:grpSp>
          <p:nvGrpSpPr>
            <p:cNvPr id="602" name="Google Shape;602;p18"/>
            <p:cNvGrpSpPr/>
            <p:nvPr/>
          </p:nvGrpSpPr>
          <p:grpSpPr>
            <a:xfrm>
              <a:off x="2156059" y="472479"/>
              <a:ext cx="8387735" cy="789305"/>
              <a:chOff x="0" y="-47625"/>
              <a:chExt cx="8387735" cy="789305"/>
            </a:xfrm>
          </p:grpSpPr>
          <p:sp>
            <p:nvSpPr>
              <p:cNvPr id="603" name="Google Shape;603;p18"/>
              <p:cNvSpPr/>
              <p:nvPr/>
            </p:nvSpPr>
            <p:spPr>
              <a:xfrm>
                <a:off x="0" y="0"/>
                <a:ext cx="8387735" cy="741680"/>
              </a:xfrm>
              <a:custGeom>
                <a:avLst/>
                <a:gdLst/>
                <a:ahLst/>
                <a:cxnLst/>
                <a:rect l="l" t="t" r="r" b="b"/>
                <a:pathLst>
                  <a:path w="8387735" h="741680" extrusionOk="0">
                    <a:moveTo>
                      <a:pt x="0" y="0"/>
                    </a:moveTo>
                    <a:lnTo>
                      <a:pt x="8387735" y="0"/>
                    </a:lnTo>
                    <a:lnTo>
                      <a:pt x="8387735" y="741680"/>
                    </a:lnTo>
                    <a:lnTo>
                      <a:pt x="0" y="741680"/>
                    </a:lnTo>
                    <a:close/>
                  </a:path>
                </a:pathLst>
              </a:custGeom>
              <a:solidFill>
                <a:srgbClr val="000000">
                  <a:alpha val="0"/>
                </a:srgbClr>
              </a:solidFill>
              <a:ln>
                <a:noFill/>
              </a:ln>
            </p:spPr>
          </p:sp>
          <p:sp>
            <p:nvSpPr>
              <p:cNvPr id="604" name="Google Shape;604;p18"/>
              <p:cNvSpPr txBox="1"/>
              <p:nvPr/>
            </p:nvSpPr>
            <p:spPr>
              <a:xfrm>
                <a:off x="0" y="-47625"/>
                <a:ext cx="8387734" cy="789305"/>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Tỷ</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lệ</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dự</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đoán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của</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mô</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hình</a:t>
                </a:r>
                <a:r>
                  <a:rPr lang="en-US" sz="2500" dirty="0">
                    <a:solidFill>
                      <a:srgbClr val="000000"/>
                    </a:solidFill>
                    <a:latin typeface="Arial" panose="020B0604020202020204"/>
                    <a:ea typeface="Arial" panose="020B0604020202020204"/>
                    <a:cs typeface="Arial" panose="020B0604020202020204"/>
                    <a:sym typeface="Arial" panose="020B0604020202020204"/>
                  </a:rPr>
                  <a:t>: 98%</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605" name="Google Shape;605;p18"/>
            <p:cNvPicPr preferRelativeResize="0"/>
            <p:nvPr/>
          </p:nvPicPr>
          <p:blipFill rotWithShape="1">
            <a:blip r:embed="rId5"/>
            <a:srcRect/>
            <a:stretch>
              <a:fillRect/>
            </a:stretch>
          </p:blipFill>
          <p:spPr>
            <a:xfrm>
              <a:off x="0" y="0"/>
              <a:ext cx="1971537" cy="1261784"/>
            </a:xfrm>
            <a:prstGeom prst="rect">
              <a:avLst/>
            </a:prstGeom>
            <a:noFill/>
            <a:ln>
              <a:noFill/>
            </a:ln>
          </p:spPr>
        </p:pic>
      </p:grpSp>
      <p:grpSp>
        <p:nvGrpSpPr>
          <p:cNvPr id="606" name="Google Shape;606;p18"/>
          <p:cNvGrpSpPr/>
          <p:nvPr/>
        </p:nvGrpSpPr>
        <p:grpSpPr>
          <a:xfrm>
            <a:off x="7929433" y="3533886"/>
            <a:ext cx="9038040" cy="946338"/>
            <a:chOff x="0" y="0"/>
            <a:chExt cx="12050720" cy="1261784"/>
          </a:xfrm>
        </p:grpSpPr>
        <p:grpSp>
          <p:nvGrpSpPr>
            <p:cNvPr id="607" name="Google Shape;607;p18"/>
            <p:cNvGrpSpPr/>
            <p:nvPr/>
          </p:nvGrpSpPr>
          <p:grpSpPr>
            <a:xfrm>
              <a:off x="2156059" y="472479"/>
              <a:ext cx="9894661" cy="789305"/>
              <a:chOff x="0" y="-47625"/>
              <a:chExt cx="9894661" cy="789305"/>
            </a:xfrm>
          </p:grpSpPr>
          <p:sp>
            <p:nvSpPr>
              <p:cNvPr id="608" name="Google Shape;608;p18"/>
              <p:cNvSpPr/>
              <p:nvPr/>
            </p:nvSpPr>
            <p:spPr>
              <a:xfrm>
                <a:off x="0" y="0"/>
                <a:ext cx="9894661" cy="741680"/>
              </a:xfrm>
              <a:custGeom>
                <a:avLst/>
                <a:gdLst/>
                <a:ahLst/>
                <a:cxnLst/>
                <a:rect l="l" t="t" r="r" b="b"/>
                <a:pathLst>
                  <a:path w="9894661" h="741680" extrusionOk="0">
                    <a:moveTo>
                      <a:pt x="0" y="0"/>
                    </a:moveTo>
                    <a:lnTo>
                      <a:pt x="9894661" y="0"/>
                    </a:lnTo>
                    <a:lnTo>
                      <a:pt x="9894661" y="741680"/>
                    </a:lnTo>
                    <a:lnTo>
                      <a:pt x="0" y="741680"/>
                    </a:lnTo>
                    <a:close/>
                  </a:path>
                </a:pathLst>
              </a:custGeom>
              <a:solidFill>
                <a:srgbClr val="000000">
                  <a:alpha val="0"/>
                </a:srgbClr>
              </a:solidFill>
              <a:ln>
                <a:noFill/>
              </a:ln>
            </p:spPr>
          </p:sp>
          <p:sp>
            <p:nvSpPr>
              <p:cNvPr id="609" name="Google Shape;609;p18"/>
              <p:cNvSpPr txBox="1"/>
              <p:nvPr/>
            </p:nvSpPr>
            <p:spPr>
              <a:xfrm>
                <a:off x="0" y="-47625"/>
                <a:ext cx="9894661" cy="789305"/>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solidFill>
                      <a:srgbClr val="000000"/>
                    </a:solidFill>
                    <a:latin typeface="Arial" panose="020B0604020202020204"/>
                    <a:ea typeface="Arial" panose="020B0604020202020204"/>
                    <a:cs typeface="Arial" panose="020B0604020202020204"/>
                    <a:sym typeface="Arial" panose="020B0604020202020204"/>
                  </a:rPr>
                  <a:t>Số lượng dự đoán "Không co giật" đúng là 2671</a:t>
                </a:r>
                <a:endParaRPr sz="250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610" name="Google Shape;610;p18"/>
            <p:cNvPicPr preferRelativeResize="0"/>
            <p:nvPr/>
          </p:nvPicPr>
          <p:blipFill rotWithShape="1">
            <a:blip r:embed="rId5"/>
            <a:srcRect/>
            <a:stretch>
              <a:fillRect/>
            </a:stretch>
          </p:blipFill>
          <p:spPr>
            <a:xfrm>
              <a:off x="0" y="0"/>
              <a:ext cx="1971537" cy="1261784"/>
            </a:xfrm>
            <a:prstGeom prst="rect">
              <a:avLst/>
            </a:prstGeom>
            <a:noFill/>
            <a:ln>
              <a:noFill/>
            </a:ln>
          </p:spPr>
        </p:pic>
      </p:grpSp>
      <p:grpSp>
        <p:nvGrpSpPr>
          <p:cNvPr id="611" name="Google Shape;611;p18"/>
          <p:cNvGrpSpPr/>
          <p:nvPr/>
        </p:nvGrpSpPr>
        <p:grpSpPr>
          <a:xfrm>
            <a:off x="7929433" y="4670331"/>
            <a:ext cx="9038040" cy="946338"/>
            <a:chOff x="0" y="0"/>
            <a:chExt cx="12050720" cy="1261784"/>
          </a:xfrm>
        </p:grpSpPr>
        <p:grpSp>
          <p:nvGrpSpPr>
            <p:cNvPr id="612" name="Google Shape;612;p18"/>
            <p:cNvGrpSpPr/>
            <p:nvPr/>
          </p:nvGrpSpPr>
          <p:grpSpPr>
            <a:xfrm>
              <a:off x="2156059" y="472479"/>
              <a:ext cx="9894661" cy="789305"/>
              <a:chOff x="0" y="-47625"/>
              <a:chExt cx="9894661" cy="789305"/>
            </a:xfrm>
          </p:grpSpPr>
          <p:sp>
            <p:nvSpPr>
              <p:cNvPr id="613" name="Google Shape;613;p18"/>
              <p:cNvSpPr/>
              <p:nvPr/>
            </p:nvSpPr>
            <p:spPr>
              <a:xfrm>
                <a:off x="0" y="0"/>
                <a:ext cx="9894661" cy="741680"/>
              </a:xfrm>
              <a:custGeom>
                <a:avLst/>
                <a:gdLst/>
                <a:ahLst/>
                <a:cxnLst/>
                <a:rect l="l" t="t" r="r" b="b"/>
                <a:pathLst>
                  <a:path w="9894661" h="741680" extrusionOk="0">
                    <a:moveTo>
                      <a:pt x="0" y="0"/>
                    </a:moveTo>
                    <a:lnTo>
                      <a:pt x="9894661" y="0"/>
                    </a:lnTo>
                    <a:lnTo>
                      <a:pt x="9894661" y="741680"/>
                    </a:lnTo>
                    <a:lnTo>
                      <a:pt x="0" y="741680"/>
                    </a:lnTo>
                    <a:close/>
                  </a:path>
                </a:pathLst>
              </a:custGeom>
              <a:solidFill>
                <a:srgbClr val="000000">
                  <a:alpha val="0"/>
                </a:srgbClr>
              </a:solidFill>
              <a:ln>
                <a:noFill/>
              </a:ln>
            </p:spPr>
          </p:sp>
          <p:sp>
            <p:nvSpPr>
              <p:cNvPr id="614" name="Google Shape;614;p18"/>
              <p:cNvSpPr txBox="1"/>
              <p:nvPr/>
            </p:nvSpPr>
            <p:spPr>
              <a:xfrm>
                <a:off x="0" y="-47625"/>
                <a:ext cx="9894661" cy="789305"/>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solidFill>
                      <a:srgbClr val="000000"/>
                    </a:solidFill>
                    <a:latin typeface="Arial" panose="020B0604020202020204"/>
                    <a:ea typeface="Arial" panose="020B0604020202020204"/>
                    <a:cs typeface="Arial" panose="020B0604020202020204"/>
                    <a:sym typeface="Arial" panose="020B0604020202020204"/>
                  </a:rPr>
                  <a:t>Số lượng dự đoán "Co giật" đúng là 673</a:t>
                </a:r>
                <a:endParaRPr sz="250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615" name="Google Shape;615;p18"/>
            <p:cNvPicPr preferRelativeResize="0"/>
            <p:nvPr/>
          </p:nvPicPr>
          <p:blipFill rotWithShape="1">
            <a:blip r:embed="rId5"/>
            <a:srcRect/>
            <a:stretch>
              <a:fillRect/>
            </a:stretch>
          </p:blipFill>
          <p:spPr>
            <a:xfrm>
              <a:off x="0" y="0"/>
              <a:ext cx="1971537" cy="1261784"/>
            </a:xfrm>
            <a:prstGeom prst="rect">
              <a:avLst/>
            </a:prstGeom>
            <a:noFill/>
            <a:ln>
              <a:noFill/>
            </a:ln>
          </p:spPr>
        </p:pic>
      </p:grpSp>
      <p:grpSp>
        <p:nvGrpSpPr>
          <p:cNvPr id="616" name="Google Shape;616;p18"/>
          <p:cNvGrpSpPr/>
          <p:nvPr/>
        </p:nvGrpSpPr>
        <p:grpSpPr>
          <a:xfrm>
            <a:off x="11542649" y="5885007"/>
            <a:ext cx="5972331" cy="1232694"/>
            <a:chOff x="0" y="-47625"/>
            <a:chExt cx="7963108" cy="1643592"/>
          </a:xfrm>
        </p:grpSpPr>
        <p:grpSp>
          <p:nvGrpSpPr>
            <p:cNvPr id="617" name="Google Shape;617;p18"/>
            <p:cNvGrpSpPr/>
            <p:nvPr/>
          </p:nvGrpSpPr>
          <p:grpSpPr>
            <a:xfrm>
              <a:off x="2250937" y="-47625"/>
              <a:ext cx="5712171" cy="1643592"/>
              <a:chOff x="0" y="-47625"/>
              <a:chExt cx="5712171" cy="1643592"/>
            </a:xfrm>
          </p:grpSpPr>
          <p:sp>
            <p:nvSpPr>
              <p:cNvPr id="618" name="Google Shape;618;p18"/>
              <p:cNvSpPr/>
              <p:nvPr/>
            </p:nvSpPr>
            <p:spPr>
              <a:xfrm>
                <a:off x="0" y="0"/>
                <a:ext cx="5712171" cy="1595967"/>
              </a:xfrm>
              <a:custGeom>
                <a:avLst/>
                <a:gdLst/>
                <a:ahLst/>
                <a:cxnLst/>
                <a:rect l="l" t="t" r="r" b="b"/>
                <a:pathLst>
                  <a:path w="5712171" h="1595967" extrusionOk="0">
                    <a:moveTo>
                      <a:pt x="0" y="0"/>
                    </a:moveTo>
                    <a:lnTo>
                      <a:pt x="5712171" y="0"/>
                    </a:lnTo>
                    <a:lnTo>
                      <a:pt x="5712171" y="1595967"/>
                    </a:lnTo>
                    <a:lnTo>
                      <a:pt x="0" y="1595967"/>
                    </a:lnTo>
                    <a:close/>
                  </a:path>
                </a:pathLst>
              </a:custGeom>
              <a:solidFill>
                <a:srgbClr val="000000">
                  <a:alpha val="0"/>
                </a:srgbClr>
              </a:solidFill>
              <a:ln>
                <a:noFill/>
              </a:ln>
            </p:spPr>
          </p:sp>
          <p:sp>
            <p:nvSpPr>
              <p:cNvPr id="619" name="Google Shape;619;p18"/>
              <p:cNvSpPr txBox="1"/>
              <p:nvPr/>
            </p:nvSpPr>
            <p:spPr>
              <a:xfrm>
                <a:off x="0" y="-47625"/>
                <a:ext cx="5712171" cy="1643592"/>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solidFill>
                      <a:srgbClr val="000000"/>
                    </a:solidFill>
                    <a:latin typeface="Arial" panose="020B0604020202020204"/>
                    <a:ea typeface="Arial" panose="020B0604020202020204"/>
                    <a:cs typeface="Arial" panose="020B0604020202020204"/>
                    <a:sym typeface="Arial" panose="020B0604020202020204"/>
                  </a:rPr>
                  <a:t>Số lượng dự đoán "Không co giật" nhưng thực tế là "Co giật" là 64</a:t>
                </a:r>
                <a:endParaRPr sz="250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620" name="Google Shape;620;p18"/>
            <p:cNvPicPr preferRelativeResize="0"/>
            <p:nvPr/>
          </p:nvPicPr>
          <p:blipFill rotWithShape="1">
            <a:blip r:embed="rId5"/>
            <a:srcRect/>
            <a:stretch>
              <a:fillRect/>
            </a:stretch>
          </p:blipFill>
          <p:spPr>
            <a:xfrm>
              <a:off x="0" y="0"/>
              <a:ext cx="1971537" cy="1261784"/>
            </a:xfrm>
            <a:prstGeom prst="rect">
              <a:avLst/>
            </a:prstGeom>
            <a:noFill/>
            <a:ln>
              <a:noFill/>
            </a:ln>
          </p:spPr>
        </p:pic>
      </p:grpSp>
      <p:grpSp>
        <p:nvGrpSpPr>
          <p:cNvPr id="621" name="Google Shape;621;p18"/>
          <p:cNvGrpSpPr/>
          <p:nvPr/>
        </p:nvGrpSpPr>
        <p:grpSpPr>
          <a:xfrm>
            <a:off x="11656012" y="7709131"/>
            <a:ext cx="5972331" cy="1232694"/>
            <a:chOff x="0" y="-47625"/>
            <a:chExt cx="7963108" cy="1643592"/>
          </a:xfrm>
        </p:grpSpPr>
        <p:grpSp>
          <p:nvGrpSpPr>
            <p:cNvPr id="622" name="Google Shape;622;p18"/>
            <p:cNvGrpSpPr/>
            <p:nvPr/>
          </p:nvGrpSpPr>
          <p:grpSpPr>
            <a:xfrm>
              <a:off x="2250937" y="-47625"/>
              <a:ext cx="5712171" cy="1643592"/>
              <a:chOff x="0" y="-47625"/>
              <a:chExt cx="5712171" cy="1643592"/>
            </a:xfrm>
          </p:grpSpPr>
          <p:sp>
            <p:nvSpPr>
              <p:cNvPr id="623" name="Google Shape;623;p18"/>
              <p:cNvSpPr/>
              <p:nvPr/>
            </p:nvSpPr>
            <p:spPr>
              <a:xfrm>
                <a:off x="0" y="0"/>
                <a:ext cx="5712171" cy="1595967"/>
              </a:xfrm>
              <a:custGeom>
                <a:avLst/>
                <a:gdLst/>
                <a:ahLst/>
                <a:cxnLst/>
                <a:rect l="l" t="t" r="r" b="b"/>
                <a:pathLst>
                  <a:path w="5712171" h="1595967" extrusionOk="0">
                    <a:moveTo>
                      <a:pt x="0" y="0"/>
                    </a:moveTo>
                    <a:lnTo>
                      <a:pt x="5712171" y="0"/>
                    </a:lnTo>
                    <a:lnTo>
                      <a:pt x="5712171" y="1595967"/>
                    </a:lnTo>
                    <a:lnTo>
                      <a:pt x="0" y="1595967"/>
                    </a:lnTo>
                    <a:close/>
                  </a:path>
                </a:pathLst>
              </a:custGeom>
              <a:solidFill>
                <a:srgbClr val="000000">
                  <a:alpha val="0"/>
                </a:srgbClr>
              </a:solidFill>
              <a:ln>
                <a:noFill/>
              </a:ln>
            </p:spPr>
          </p:sp>
          <p:sp>
            <p:nvSpPr>
              <p:cNvPr id="624" name="Google Shape;624;p18"/>
              <p:cNvSpPr txBox="1"/>
              <p:nvPr/>
            </p:nvSpPr>
            <p:spPr>
              <a:xfrm>
                <a:off x="0" y="-47625"/>
                <a:ext cx="5712171" cy="1643592"/>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solidFill>
                      <a:srgbClr val="000000"/>
                    </a:solidFill>
                    <a:latin typeface="Arial" panose="020B0604020202020204"/>
                    <a:ea typeface="Arial" panose="020B0604020202020204"/>
                    <a:cs typeface="Arial" panose="020B0604020202020204"/>
                    <a:sym typeface="Arial" panose="020B0604020202020204"/>
                  </a:rPr>
                  <a:t>Số lượng dự đoán "Co giật" nhưng thực tế là "Không co giật" là 17</a:t>
                </a:r>
                <a:endParaRPr sz="250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625" name="Google Shape;625;p18"/>
            <p:cNvPicPr preferRelativeResize="0"/>
            <p:nvPr/>
          </p:nvPicPr>
          <p:blipFill rotWithShape="1">
            <a:blip r:embed="rId5"/>
            <a:srcRect/>
            <a:stretch>
              <a:fillRect/>
            </a:stretch>
          </p:blipFill>
          <p:spPr>
            <a:xfrm>
              <a:off x="0" y="0"/>
              <a:ext cx="1971537" cy="1261784"/>
            </a:xfrm>
            <a:prstGeom prst="rect">
              <a:avLst/>
            </a:prstGeom>
            <a:noFill/>
            <a:ln>
              <a:no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633"/>
        <p:cNvGrpSpPr/>
        <p:nvPr/>
      </p:nvGrpSpPr>
      <p:grpSpPr>
        <a:xfrm>
          <a:off x="0" y="0"/>
          <a:ext cx="0" cy="0"/>
          <a:chOff x="0" y="0"/>
          <a:chExt cx="0" cy="0"/>
        </a:xfrm>
      </p:grpSpPr>
      <p:grpSp>
        <p:nvGrpSpPr>
          <p:cNvPr id="635" name="Google Shape;635;p19"/>
          <p:cNvGrpSpPr/>
          <p:nvPr/>
        </p:nvGrpSpPr>
        <p:grpSpPr>
          <a:xfrm>
            <a:off x="7344914" y="635792"/>
            <a:ext cx="10283430" cy="1205389"/>
            <a:chOff x="0" y="-123825"/>
            <a:chExt cx="13711239" cy="1607185"/>
          </a:xfrm>
        </p:grpSpPr>
        <p:sp>
          <p:nvSpPr>
            <p:cNvPr id="636" name="Google Shape;636;p19"/>
            <p:cNvSpPr/>
            <p:nvPr/>
          </p:nvSpPr>
          <p:spPr>
            <a:xfrm>
              <a:off x="0" y="0"/>
              <a:ext cx="13711239" cy="1483360"/>
            </a:xfrm>
            <a:custGeom>
              <a:avLst/>
              <a:gdLst/>
              <a:ahLst/>
              <a:cxnLst/>
              <a:rect l="l" t="t" r="r" b="b"/>
              <a:pathLst>
                <a:path w="13711239" h="1483360" extrusionOk="0">
                  <a:moveTo>
                    <a:pt x="0" y="0"/>
                  </a:moveTo>
                  <a:lnTo>
                    <a:pt x="13711239" y="0"/>
                  </a:lnTo>
                  <a:lnTo>
                    <a:pt x="13711239" y="1483360"/>
                  </a:lnTo>
                  <a:lnTo>
                    <a:pt x="0" y="1483360"/>
                  </a:lnTo>
                  <a:close/>
                </a:path>
              </a:pathLst>
            </a:custGeom>
            <a:solidFill>
              <a:srgbClr val="000000">
                <a:alpha val="0"/>
              </a:srgbClr>
            </a:solidFill>
            <a:ln>
              <a:noFill/>
            </a:ln>
          </p:spPr>
        </p:sp>
        <p:sp>
          <p:nvSpPr>
            <p:cNvPr id="637" name="Google Shape;637;p19"/>
            <p:cNvSpPr txBox="1"/>
            <p:nvPr/>
          </p:nvSpPr>
          <p:spPr>
            <a:xfrm>
              <a:off x="0" y="-123825"/>
              <a:ext cx="13711238" cy="1607185"/>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r>
                <a:rPr lang="en-US" sz="6000" b="1">
                  <a:solidFill>
                    <a:srgbClr val="000000"/>
                  </a:solidFill>
                  <a:latin typeface="Arial" panose="020B0604020202020204"/>
                  <a:ea typeface="Arial" panose="020B0604020202020204"/>
                  <a:cs typeface="Arial" panose="020B0604020202020204"/>
                  <a:sym typeface="Arial" panose="020B0604020202020204"/>
                </a:rPr>
                <a:t>Đánh giá mô hình</a:t>
              </a:r>
              <a:endParaRPr sz="6000" b="1">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38" name="Google Shape;638;p19"/>
          <p:cNvGrpSpPr/>
          <p:nvPr/>
        </p:nvGrpSpPr>
        <p:grpSpPr>
          <a:xfrm>
            <a:off x="11337542" y="1791175"/>
            <a:ext cx="6290802" cy="606266"/>
            <a:chOff x="0" y="-66675"/>
            <a:chExt cx="8387735" cy="808355"/>
          </a:xfrm>
        </p:grpSpPr>
        <p:sp>
          <p:nvSpPr>
            <p:cNvPr id="639" name="Google Shape;639;p19"/>
            <p:cNvSpPr/>
            <p:nvPr/>
          </p:nvSpPr>
          <p:spPr>
            <a:xfrm>
              <a:off x="0" y="0"/>
              <a:ext cx="8387735" cy="741680"/>
            </a:xfrm>
            <a:custGeom>
              <a:avLst/>
              <a:gdLst/>
              <a:ahLst/>
              <a:cxnLst/>
              <a:rect l="l" t="t" r="r" b="b"/>
              <a:pathLst>
                <a:path w="8387735" h="741680" extrusionOk="0">
                  <a:moveTo>
                    <a:pt x="0" y="0"/>
                  </a:moveTo>
                  <a:lnTo>
                    <a:pt x="8387735" y="0"/>
                  </a:lnTo>
                  <a:lnTo>
                    <a:pt x="8387735" y="741680"/>
                  </a:lnTo>
                  <a:lnTo>
                    <a:pt x="0" y="741680"/>
                  </a:lnTo>
                  <a:close/>
                </a:path>
              </a:pathLst>
            </a:custGeom>
            <a:solidFill>
              <a:srgbClr val="000000">
                <a:alpha val="0"/>
              </a:srgbClr>
            </a:solidFill>
            <a:ln>
              <a:noFill/>
            </a:ln>
          </p:spPr>
        </p:sp>
        <p:sp>
          <p:nvSpPr>
            <p:cNvPr id="640" name="Google Shape;640;p19"/>
            <p:cNvSpPr txBox="1"/>
            <p:nvPr/>
          </p:nvSpPr>
          <p:spPr>
            <a:xfrm>
              <a:off x="0" y="-66675"/>
              <a:ext cx="8387734" cy="808355"/>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3000" i="1">
                  <a:solidFill>
                    <a:srgbClr val="000000"/>
                  </a:solidFill>
                  <a:latin typeface="Arial" panose="020B0604020202020204"/>
                  <a:ea typeface="Arial" panose="020B0604020202020204"/>
                  <a:cs typeface="Arial" panose="020B0604020202020204"/>
                  <a:sym typeface="Arial" panose="020B0604020202020204"/>
                </a:rPr>
                <a:t>ANN</a:t>
              </a:r>
              <a:endParaRPr sz="3000" i="1">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641" name="Google Shape;641;p19"/>
          <p:cNvSpPr/>
          <p:nvPr/>
        </p:nvSpPr>
        <p:spPr>
          <a:xfrm>
            <a:off x="879230" y="728661"/>
            <a:ext cx="6028944" cy="5192065"/>
          </a:xfrm>
          <a:custGeom>
            <a:avLst/>
            <a:gdLst/>
            <a:ahLst/>
            <a:cxnLst/>
            <a:rect l="l" t="t" r="r" b="b"/>
            <a:pathLst>
              <a:path w="6028944" h="5192065" extrusionOk="0">
                <a:moveTo>
                  <a:pt x="0" y="0"/>
                </a:moveTo>
                <a:lnTo>
                  <a:pt x="6028944" y="0"/>
                </a:lnTo>
                <a:lnTo>
                  <a:pt x="6028944" y="5192065"/>
                </a:lnTo>
                <a:lnTo>
                  <a:pt x="0" y="5192065"/>
                </a:lnTo>
                <a:lnTo>
                  <a:pt x="0" y="0"/>
                </a:lnTo>
                <a:close/>
              </a:path>
            </a:pathLst>
          </a:custGeom>
          <a:blipFill rotWithShape="1">
            <a:blip r:embed="rId3"/>
            <a:stretch>
              <a:fillRect l="-608" r="-608"/>
            </a:stretch>
          </a:blipFill>
          <a:ln>
            <a:noFill/>
          </a:ln>
        </p:spPr>
      </p:sp>
      <p:grpSp>
        <p:nvGrpSpPr>
          <p:cNvPr id="642" name="Google Shape;642;p19"/>
          <p:cNvGrpSpPr/>
          <p:nvPr/>
        </p:nvGrpSpPr>
        <p:grpSpPr>
          <a:xfrm>
            <a:off x="7929433" y="2397441"/>
            <a:ext cx="7907846" cy="946338"/>
            <a:chOff x="0" y="0"/>
            <a:chExt cx="10543794" cy="1261784"/>
          </a:xfrm>
        </p:grpSpPr>
        <p:grpSp>
          <p:nvGrpSpPr>
            <p:cNvPr id="643" name="Google Shape;643;p19"/>
            <p:cNvGrpSpPr/>
            <p:nvPr/>
          </p:nvGrpSpPr>
          <p:grpSpPr>
            <a:xfrm>
              <a:off x="2156059" y="472479"/>
              <a:ext cx="8387735" cy="789305"/>
              <a:chOff x="0" y="-47625"/>
              <a:chExt cx="8387735" cy="789305"/>
            </a:xfrm>
          </p:grpSpPr>
          <p:sp>
            <p:nvSpPr>
              <p:cNvPr id="644" name="Google Shape;644;p19"/>
              <p:cNvSpPr/>
              <p:nvPr/>
            </p:nvSpPr>
            <p:spPr>
              <a:xfrm>
                <a:off x="0" y="0"/>
                <a:ext cx="8387735" cy="741680"/>
              </a:xfrm>
              <a:custGeom>
                <a:avLst/>
                <a:gdLst/>
                <a:ahLst/>
                <a:cxnLst/>
                <a:rect l="l" t="t" r="r" b="b"/>
                <a:pathLst>
                  <a:path w="8387735" h="741680" extrusionOk="0">
                    <a:moveTo>
                      <a:pt x="0" y="0"/>
                    </a:moveTo>
                    <a:lnTo>
                      <a:pt x="8387735" y="0"/>
                    </a:lnTo>
                    <a:lnTo>
                      <a:pt x="8387735" y="741680"/>
                    </a:lnTo>
                    <a:lnTo>
                      <a:pt x="0" y="741680"/>
                    </a:lnTo>
                    <a:close/>
                  </a:path>
                </a:pathLst>
              </a:custGeom>
              <a:solidFill>
                <a:srgbClr val="000000">
                  <a:alpha val="0"/>
                </a:srgbClr>
              </a:solidFill>
              <a:ln>
                <a:noFill/>
              </a:ln>
            </p:spPr>
          </p:sp>
          <p:sp>
            <p:nvSpPr>
              <p:cNvPr id="645" name="Google Shape;645;p19"/>
              <p:cNvSpPr txBox="1"/>
              <p:nvPr/>
            </p:nvSpPr>
            <p:spPr>
              <a:xfrm>
                <a:off x="0" y="-47625"/>
                <a:ext cx="8387734" cy="789305"/>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solidFill>
                      <a:srgbClr val="000000"/>
                    </a:solidFill>
                    <a:latin typeface="Arial" panose="020B0604020202020204"/>
                    <a:ea typeface="Arial" panose="020B0604020202020204"/>
                    <a:cs typeface="Arial" panose="020B0604020202020204"/>
                    <a:sym typeface="Arial" panose="020B0604020202020204"/>
                  </a:rPr>
                  <a:t>Tỷ lệ dự đoán của mô hình: 97%</a:t>
                </a:r>
                <a:endParaRPr sz="250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646" name="Google Shape;646;p19"/>
            <p:cNvPicPr preferRelativeResize="0"/>
            <p:nvPr/>
          </p:nvPicPr>
          <p:blipFill rotWithShape="1">
            <a:blip r:embed="rId4"/>
            <a:srcRect/>
            <a:stretch>
              <a:fillRect/>
            </a:stretch>
          </p:blipFill>
          <p:spPr>
            <a:xfrm>
              <a:off x="0" y="0"/>
              <a:ext cx="1971537" cy="1261784"/>
            </a:xfrm>
            <a:prstGeom prst="rect">
              <a:avLst/>
            </a:prstGeom>
            <a:noFill/>
            <a:ln>
              <a:noFill/>
            </a:ln>
          </p:spPr>
        </p:pic>
      </p:grpSp>
      <p:grpSp>
        <p:nvGrpSpPr>
          <p:cNvPr id="647" name="Google Shape;647;p19"/>
          <p:cNvGrpSpPr/>
          <p:nvPr/>
        </p:nvGrpSpPr>
        <p:grpSpPr>
          <a:xfrm>
            <a:off x="7929433" y="3533886"/>
            <a:ext cx="9038040" cy="946338"/>
            <a:chOff x="0" y="0"/>
            <a:chExt cx="12050720" cy="1261784"/>
          </a:xfrm>
        </p:grpSpPr>
        <p:grpSp>
          <p:nvGrpSpPr>
            <p:cNvPr id="648" name="Google Shape;648;p19"/>
            <p:cNvGrpSpPr/>
            <p:nvPr/>
          </p:nvGrpSpPr>
          <p:grpSpPr>
            <a:xfrm>
              <a:off x="2156059" y="472479"/>
              <a:ext cx="9894661" cy="789305"/>
              <a:chOff x="0" y="-47625"/>
              <a:chExt cx="9894661" cy="789305"/>
            </a:xfrm>
          </p:grpSpPr>
          <p:sp>
            <p:nvSpPr>
              <p:cNvPr id="649" name="Google Shape;649;p19"/>
              <p:cNvSpPr/>
              <p:nvPr/>
            </p:nvSpPr>
            <p:spPr>
              <a:xfrm>
                <a:off x="0" y="0"/>
                <a:ext cx="9894661" cy="741680"/>
              </a:xfrm>
              <a:custGeom>
                <a:avLst/>
                <a:gdLst/>
                <a:ahLst/>
                <a:cxnLst/>
                <a:rect l="l" t="t" r="r" b="b"/>
                <a:pathLst>
                  <a:path w="9894661" h="741680" extrusionOk="0">
                    <a:moveTo>
                      <a:pt x="0" y="0"/>
                    </a:moveTo>
                    <a:lnTo>
                      <a:pt x="9894661" y="0"/>
                    </a:lnTo>
                    <a:lnTo>
                      <a:pt x="9894661" y="741680"/>
                    </a:lnTo>
                    <a:lnTo>
                      <a:pt x="0" y="741680"/>
                    </a:lnTo>
                    <a:close/>
                  </a:path>
                </a:pathLst>
              </a:custGeom>
              <a:solidFill>
                <a:srgbClr val="000000">
                  <a:alpha val="0"/>
                </a:srgbClr>
              </a:solidFill>
              <a:ln>
                <a:noFill/>
              </a:ln>
            </p:spPr>
          </p:sp>
          <p:sp>
            <p:nvSpPr>
              <p:cNvPr id="650" name="Google Shape;650;p19"/>
              <p:cNvSpPr txBox="1"/>
              <p:nvPr/>
            </p:nvSpPr>
            <p:spPr>
              <a:xfrm>
                <a:off x="0" y="-47625"/>
                <a:ext cx="9894661" cy="789305"/>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solidFill>
                      <a:srgbClr val="000000"/>
                    </a:solidFill>
                    <a:latin typeface="Arial" panose="020B0604020202020204"/>
                    <a:ea typeface="Arial" panose="020B0604020202020204"/>
                    <a:cs typeface="Arial" panose="020B0604020202020204"/>
                    <a:sym typeface="Arial" panose="020B0604020202020204"/>
                  </a:rPr>
                  <a:t>Số lượng dự đoán "Không co giật" đúng là 2696</a:t>
                </a:r>
                <a:endParaRPr sz="250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651" name="Google Shape;651;p19"/>
            <p:cNvPicPr preferRelativeResize="0"/>
            <p:nvPr/>
          </p:nvPicPr>
          <p:blipFill rotWithShape="1">
            <a:blip r:embed="rId4"/>
            <a:srcRect/>
            <a:stretch>
              <a:fillRect/>
            </a:stretch>
          </p:blipFill>
          <p:spPr>
            <a:xfrm>
              <a:off x="0" y="0"/>
              <a:ext cx="1971537" cy="1261784"/>
            </a:xfrm>
            <a:prstGeom prst="rect">
              <a:avLst/>
            </a:prstGeom>
            <a:noFill/>
            <a:ln>
              <a:noFill/>
            </a:ln>
          </p:spPr>
        </p:pic>
      </p:grpSp>
      <p:grpSp>
        <p:nvGrpSpPr>
          <p:cNvPr id="652" name="Google Shape;652;p19"/>
          <p:cNvGrpSpPr/>
          <p:nvPr/>
        </p:nvGrpSpPr>
        <p:grpSpPr>
          <a:xfrm>
            <a:off x="7929433" y="4670331"/>
            <a:ext cx="9038040" cy="946338"/>
            <a:chOff x="0" y="0"/>
            <a:chExt cx="12050720" cy="1261784"/>
          </a:xfrm>
        </p:grpSpPr>
        <p:grpSp>
          <p:nvGrpSpPr>
            <p:cNvPr id="653" name="Google Shape;653;p19"/>
            <p:cNvGrpSpPr/>
            <p:nvPr/>
          </p:nvGrpSpPr>
          <p:grpSpPr>
            <a:xfrm>
              <a:off x="2156059" y="472479"/>
              <a:ext cx="9894661" cy="789305"/>
              <a:chOff x="0" y="-47625"/>
              <a:chExt cx="9894661" cy="789305"/>
            </a:xfrm>
          </p:grpSpPr>
          <p:sp>
            <p:nvSpPr>
              <p:cNvPr id="654" name="Google Shape;654;p19"/>
              <p:cNvSpPr/>
              <p:nvPr/>
            </p:nvSpPr>
            <p:spPr>
              <a:xfrm>
                <a:off x="0" y="0"/>
                <a:ext cx="9894661" cy="741680"/>
              </a:xfrm>
              <a:custGeom>
                <a:avLst/>
                <a:gdLst/>
                <a:ahLst/>
                <a:cxnLst/>
                <a:rect l="l" t="t" r="r" b="b"/>
                <a:pathLst>
                  <a:path w="9894661" h="741680" extrusionOk="0">
                    <a:moveTo>
                      <a:pt x="0" y="0"/>
                    </a:moveTo>
                    <a:lnTo>
                      <a:pt x="9894661" y="0"/>
                    </a:lnTo>
                    <a:lnTo>
                      <a:pt x="9894661" y="741680"/>
                    </a:lnTo>
                    <a:lnTo>
                      <a:pt x="0" y="741680"/>
                    </a:lnTo>
                    <a:close/>
                  </a:path>
                </a:pathLst>
              </a:custGeom>
              <a:solidFill>
                <a:srgbClr val="000000">
                  <a:alpha val="0"/>
                </a:srgbClr>
              </a:solidFill>
              <a:ln>
                <a:noFill/>
              </a:ln>
            </p:spPr>
          </p:sp>
          <p:sp>
            <p:nvSpPr>
              <p:cNvPr id="655" name="Google Shape;655;p19"/>
              <p:cNvSpPr txBox="1"/>
              <p:nvPr/>
            </p:nvSpPr>
            <p:spPr>
              <a:xfrm>
                <a:off x="0" y="-47625"/>
                <a:ext cx="9894661" cy="789305"/>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solidFill>
                      <a:srgbClr val="000000"/>
                    </a:solidFill>
                    <a:latin typeface="Arial" panose="020B0604020202020204"/>
                    <a:ea typeface="Arial" panose="020B0604020202020204"/>
                    <a:cs typeface="Arial" panose="020B0604020202020204"/>
                    <a:sym typeface="Arial" panose="020B0604020202020204"/>
                  </a:rPr>
                  <a:t>Số lượng dự đoán "Co giật" đúng là 633</a:t>
                </a:r>
                <a:endParaRPr sz="250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656" name="Google Shape;656;p19"/>
            <p:cNvPicPr preferRelativeResize="0"/>
            <p:nvPr/>
          </p:nvPicPr>
          <p:blipFill rotWithShape="1">
            <a:blip r:embed="rId4"/>
            <a:srcRect/>
            <a:stretch>
              <a:fillRect/>
            </a:stretch>
          </p:blipFill>
          <p:spPr>
            <a:xfrm>
              <a:off x="0" y="0"/>
              <a:ext cx="1971537" cy="1261784"/>
            </a:xfrm>
            <a:prstGeom prst="rect">
              <a:avLst/>
            </a:prstGeom>
            <a:noFill/>
            <a:ln>
              <a:noFill/>
            </a:ln>
          </p:spPr>
        </p:pic>
      </p:grpSp>
      <p:grpSp>
        <p:nvGrpSpPr>
          <p:cNvPr id="657" name="Google Shape;657;p19"/>
          <p:cNvGrpSpPr/>
          <p:nvPr/>
        </p:nvGrpSpPr>
        <p:grpSpPr>
          <a:xfrm>
            <a:off x="7929433" y="6240510"/>
            <a:ext cx="8255786" cy="946338"/>
            <a:chOff x="0" y="0"/>
            <a:chExt cx="11007715" cy="1261784"/>
          </a:xfrm>
        </p:grpSpPr>
        <p:grpSp>
          <p:nvGrpSpPr>
            <p:cNvPr id="658" name="Google Shape;658;p19"/>
            <p:cNvGrpSpPr/>
            <p:nvPr/>
          </p:nvGrpSpPr>
          <p:grpSpPr>
            <a:xfrm>
              <a:off x="2250937" y="113492"/>
              <a:ext cx="8756778" cy="1148292"/>
              <a:chOff x="0" y="-47625"/>
              <a:chExt cx="8756778" cy="1148292"/>
            </a:xfrm>
          </p:grpSpPr>
          <p:sp>
            <p:nvSpPr>
              <p:cNvPr id="659" name="Google Shape;659;p19"/>
              <p:cNvSpPr/>
              <p:nvPr/>
            </p:nvSpPr>
            <p:spPr>
              <a:xfrm>
                <a:off x="0" y="0"/>
                <a:ext cx="8756778" cy="1100667"/>
              </a:xfrm>
              <a:custGeom>
                <a:avLst/>
                <a:gdLst/>
                <a:ahLst/>
                <a:cxnLst/>
                <a:rect l="l" t="t" r="r" b="b"/>
                <a:pathLst>
                  <a:path w="8756778" h="1100667" extrusionOk="0">
                    <a:moveTo>
                      <a:pt x="0" y="0"/>
                    </a:moveTo>
                    <a:lnTo>
                      <a:pt x="8756778" y="0"/>
                    </a:lnTo>
                    <a:lnTo>
                      <a:pt x="8756778" y="1100667"/>
                    </a:lnTo>
                    <a:lnTo>
                      <a:pt x="0" y="1100667"/>
                    </a:lnTo>
                    <a:close/>
                  </a:path>
                </a:pathLst>
              </a:custGeom>
              <a:solidFill>
                <a:srgbClr val="000000">
                  <a:alpha val="0"/>
                </a:srgbClr>
              </a:solidFill>
              <a:ln>
                <a:noFill/>
              </a:ln>
            </p:spPr>
          </p:sp>
          <p:sp>
            <p:nvSpPr>
              <p:cNvPr id="660" name="Google Shape;660;p19"/>
              <p:cNvSpPr txBox="1"/>
              <p:nvPr/>
            </p:nvSpPr>
            <p:spPr>
              <a:xfrm>
                <a:off x="0" y="-47625"/>
                <a:ext cx="8756778" cy="1148292"/>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solidFill>
                      <a:srgbClr val="000000"/>
                    </a:solidFill>
                    <a:latin typeface="Arial" panose="020B0604020202020204"/>
                    <a:ea typeface="Arial" panose="020B0604020202020204"/>
                    <a:cs typeface="Arial" panose="020B0604020202020204"/>
                    <a:sym typeface="Arial" panose="020B0604020202020204"/>
                  </a:rPr>
                  <a:t>Số lượng dự đoán "Không co giật" nhưng thực tế là "Co giật" là 39</a:t>
                </a:r>
                <a:endParaRPr sz="250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661" name="Google Shape;661;p19"/>
            <p:cNvPicPr preferRelativeResize="0"/>
            <p:nvPr/>
          </p:nvPicPr>
          <p:blipFill rotWithShape="1">
            <a:blip r:embed="rId4"/>
            <a:srcRect/>
            <a:stretch>
              <a:fillRect/>
            </a:stretch>
          </p:blipFill>
          <p:spPr>
            <a:xfrm>
              <a:off x="0" y="0"/>
              <a:ext cx="1971537" cy="1261784"/>
            </a:xfrm>
            <a:prstGeom prst="rect">
              <a:avLst/>
            </a:prstGeom>
            <a:noFill/>
            <a:ln>
              <a:noFill/>
            </a:ln>
          </p:spPr>
        </p:pic>
      </p:grpSp>
      <p:grpSp>
        <p:nvGrpSpPr>
          <p:cNvPr id="662" name="Google Shape;662;p19"/>
          <p:cNvGrpSpPr/>
          <p:nvPr/>
        </p:nvGrpSpPr>
        <p:grpSpPr>
          <a:xfrm>
            <a:off x="7929433" y="8061325"/>
            <a:ext cx="8094330" cy="946338"/>
            <a:chOff x="0" y="0"/>
            <a:chExt cx="10792440" cy="1261784"/>
          </a:xfrm>
        </p:grpSpPr>
        <p:grpSp>
          <p:nvGrpSpPr>
            <p:cNvPr id="663" name="Google Shape;663;p19"/>
            <p:cNvGrpSpPr/>
            <p:nvPr/>
          </p:nvGrpSpPr>
          <p:grpSpPr>
            <a:xfrm>
              <a:off x="2250937" y="113492"/>
              <a:ext cx="8541503" cy="1148292"/>
              <a:chOff x="0" y="-47625"/>
              <a:chExt cx="8541503" cy="1148292"/>
            </a:xfrm>
          </p:grpSpPr>
          <p:sp>
            <p:nvSpPr>
              <p:cNvPr id="664" name="Google Shape;664;p19"/>
              <p:cNvSpPr/>
              <p:nvPr/>
            </p:nvSpPr>
            <p:spPr>
              <a:xfrm>
                <a:off x="0" y="0"/>
                <a:ext cx="8541503" cy="1100667"/>
              </a:xfrm>
              <a:custGeom>
                <a:avLst/>
                <a:gdLst/>
                <a:ahLst/>
                <a:cxnLst/>
                <a:rect l="l" t="t" r="r" b="b"/>
                <a:pathLst>
                  <a:path w="8541503" h="1100667" extrusionOk="0">
                    <a:moveTo>
                      <a:pt x="0" y="0"/>
                    </a:moveTo>
                    <a:lnTo>
                      <a:pt x="8541503" y="0"/>
                    </a:lnTo>
                    <a:lnTo>
                      <a:pt x="8541503" y="1100667"/>
                    </a:lnTo>
                    <a:lnTo>
                      <a:pt x="0" y="1100667"/>
                    </a:lnTo>
                    <a:close/>
                  </a:path>
                </a:pathLst>
              </a:custGeom>
              <a:solidFill>
                <a:srgbClr val="000000">
                  <a:alpha val="0"/>
                </a:srgbClr>
              </a:solidFill>
              <a:ln>
                <a:noFill/>
              </a:ln>
            </p:spPr>
          </p:sp>
          <p:sp>
            <p:nvSpPr>
              <p:cNvPr id="665" name="Google Shape;665;p19"/>
              <p:cNvSpPr txBox="1"/>
              <p:nvPr/>
            </p:nvSpPr>
            <p:spPr>
              <a:xfrm>
                <a:off x="0" y="-47625"/>
                <a:ext cx="8541502" cy="1148292"/>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solidFill>
                      <a:srgbClr val="000000"/>
                    </a:solidFill>
                    <a:latin typeface="Arial" panose="020B0604020202020204"/>
                    <a:ea typeface="Arial" panose="020B0604020202020204"/>
                    <a:cs typeface="Arial" panose="020B0604020202020204"/>
                    <a:sym typeface="Arial" panose="020B0604020202020204"/>
                  </a:rPr>
                  <a:t>Số lượng dự đoán "Co giật" nhưng thực tế là "Không co giật" là 79</a:t>
                </a:r>
                <a:endParaRPr sz="250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666" name="Google Shape;666;p19"/>
            <p:cNvPicPr preferRelativeResize="0"/>
            <p:nvPr/>
          </p:nvPicPr>
          <p:blipFill rotWithShape="1">
            <a:blip r:embed="rId4"/>
            <a:srcRect/>
            <a:stretch>
              <a:fillRect/>
            </a:stretch>
          </p:blipFill>
          <p:spPr>
            <a:xfrm>
              <a:off x="0" y="0"/>
              <a:ext cx="1971537" cy="1261784"/>
            </a:xfrm>
            <a:prstGeom prst="rect">
              <a:avLst/>
            </a:prstGeom>
            <a:noFill/>
            <a:ln>
              <a:noFill/>
            </a:ln>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18"/>
        <p:cNvGrpSpPr/>
        <p:nvPr/>
      </p:nvGrpSpPr>
      <p:grpSpPr>
        <a:xfrm>
          <a:off x="0" y="0"/>
          <a:ext cx="0" cy="0"/>
          <a:chOff x="0" y="0"/>
          <a:chExt cx="0" cy="0"/>
        </a:xfrm>
      </p:grpSpPr>
      <p:grpSp>
        <p:nvGrpSpPr>
          <p:cNvPr id="119" name="Google Shape;119;p2"/>
          <p:cNvGrpSpPr/>
          <p:nvPr/>
        </p:nvGrpSpPr>
        <p:grpSpPr>
          <a:xfrm>
            <a:off x="1407450" y="981369"/>
            <a:ext cx="15473100" cy="1142756"/>
            <a:chOff x="0" y="-104775"/>
            <a:chExt cx="20630800" cy="1523675"/>
          </a:xfrm>
        </p:grpSpPr>
        <p:sp>
          <p:nvSpPr>
            <p:cNvPr id="120" name="Google Shape;120;p2"/>
            <p:cNvSpPr/>
            <p:nvPr/>
          </p:nvSpPr>
          <p:spPr>
            <a:xfrm>
              <a:off x="0" y="0"/>
              <a:ext cx="20630800" cy="1418900"/>
            </a:xfrm>
            <a:custGeom>
              <a:avLst/>
              <a:gdLst/>
              <a:ahLst/>
              <a:cxnLst/>
              <a:rect l="l" t="t" r="r" b="b"/>
              <a:pathLst>
                <a:path w="20630800" h="1418900" extrusionOk="0">
                  <a:moveTo>
                    <a:pt x="0" y="0"/>
                  </a:moveTo>
                  <a:lnTo>
                    <a:pt x="20630800" y="0"/>
                  </a:lnTo>
                  <a:lnTo>
                    <a:pt x="20630800" y="1418900"/>
                  </a:lnTo>
                  <a:lnTo>
                    <a:pt x="0" y="1418900"/>
                  </a:lnTo>
                  <a:close/>
                </a:path>
              </a:pathLst>
            </a:custGeom>
            <a:solidFill>
              <a:srgbClr val="000000">
                <a:alpha val="0"/>
              </a:srgbClr>
            </a:solidFill>
            <a:ln>
              <a:noFill/>
            </a:ln>
          </p:spPr>
        </p:sp>
        <p:sp>
          <p:nvSpPr>
            <p:cNvPr id="121" name="Google Shape;121;p2"/>
            <p:cNvSpPr txBox="1"/>
            <p:nvPr/>
          </p:nvSpPr>
          <p:spPr>
            <a:xfrm>
              <a:off x="0" y="-104775"/>
              <a:ext cx="20630800" cy="1523675"/>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5000" b="1" i="0" u="none" strike="noStrike" cap="none">
                  <a:solidFill>
                    <a:srgbClr val="000000"/>
                  </a:solidFill>
                  <a:latin typeface="Arial" panose="020B0604020202020204"/>
                  <a:ea typeface="Arial" panose="020B0604020202020204"/>
                  <a:cs typeface="Arial" panose="020B0604020202020204"/>
                  <a:sym typeface="Arial" panose="020B0604020202020204"/>
                </a:rPr>
                <a:t>MỤC LỤC</a:t>
              </a:r>
              <a:endParaRPr sz="5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22" name="Google Shape;122;p2"/>
          <p:cNvSpPr/>
          <p:nvPr/>
        </p:nvSpPr>
        <p:spPr>
          <a:xfrm>
            <a:off x="1809750" y="2943860"/>
            <a:ext cx="1318260" cy="1318260"/>
          </a:xfrm>
          <a:custGeom>
            <a:avLst/>
            <a:gdLst/>
            <a:ahLst/>
            <a:cxnLst/>
            <a:rect l="l" t="t" r="r" b="b"/>
            <a:pathLst>
              <a:path w="1758000" h="1758000" extrusionOk="0">
                <a:moveTo>
                  <a:pt x="0" y="0"/>
                </a:moveTo>
                <a:lnTo>
                  <a:pt x="1758000" y="0"/>
                </a:lnTo>
                <a:lnTo>
                  <a:pt x="1758000" y="1758000"/>
                </a:lnTo>
                <a:lnTo>
                  <a:pt x="0" y="1758000"/>
                </a:lnTo>
                <a:close/>
              </a:path>
            </a:pathLst>
          </a:custGeom>
          <a:solidFill>
            <a:srgbClr val="000000">
              <a:alpha val="0"/>
            </a:srgbClr>
          </a:solidFill>
          <a:ln>
            <a:noFill/>
          </a:ln>
        </p:spPr>
      </p:sp>
      <p:grpSp>
        <p:nvGrpSpPr>
          <p:cNvPr id="129" name="Google Shape;129;p2"/>
          <p:cNvGrpSpPr/>
          <p:nvPr/>
        </p:nvGrpSpPr>
        <p:grpSpPr>
          <a:xfrm>
            <a:off x="1809900" y="4484250"/>
            <a:ext cx="1318500" cy="2194165"/>
            <a:chOff x="0" y="0"/>
            <a:chExt cx="1758000" cy="2925553"/>
          </a:xfrm>
        </p:grpSpPr>
        <p:sp>
          <p:nvSpPr>
            <p:cNvPr id="130" name="Google Shape;130;p2"/>
            <p:cNvSpPr/>
            <p:nvPr/>
          </p:nvSpPr>
          <p:spPr>
            <a:xfrm>
              <a:off x="0" y="0"/>
              <a:ext cx="1758000" cy="1758000"/>
            </a:xfrm>
            <a:custGeom>
              <a:avLst/>
              <a:gdLst/>
              <a:ahLst/>
              <a:cxnLst/>
              <a:rect l="l" t="t" r="r" b="b"/>
              <a:pathLst>
                <a:path w="1758000" h="1758000" extrusionOk="0">
                  <a:moveTo>
                    <a:pt x="0" y="0"/>
                  </a:moveTo>
                  <a:lnTo>
                    <a:pt x="1758000" y="0"/>
                  </a:lnTo>
                  <a:lnTo>
                    <a:pt x="1758000" y="1758000"/>
                  </a:lnTo>
                  <a:lnTo>
                    <a:pt x="0" y="1758000"/>
                  </a:lnTo>
                  <a:close/>
                </a:path>
              </a:pathLst>
            </a:custGeom>
            <a:solidFill>
              <a:srgbClr val="000000">
                <a:alpha val="0"/>
              </a:srgbClr>
            </a:solidFill>
            <a:ln>
              <a:noFill/>
            </a:ln>
          </p:spPr>
        </p:sp>
        <p:sp>
          <p:nvSpPr>
            <p:cNvPr id="131" name="Google Shape;131;p2"/>
            <p:cNvSpPr txBox="1"/>
            <p:nvPr/>
          </p:nvSpPr>
          <p:spPr>
            <a:xfrm>
              <a:off x="0" y="1081828"/>
              <a:ext cx="1758000" cy="1843725"/>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4000" b="1" i="0" u="none" strike="noStrike" cap="none">
                  <a:solidFill>
                    <a:srgbClr val="000000"/>
                  </a:solidFill>
                  <a:latin typeface="Arial" panose="020B0604020202020204"/>
                  <a:ea typeface="Arial" panose="020B0604020202020204"/>
                  <a:cs typeface="Arial" panose="020B0604020202020204"/>
                  <a:sym typeface="Arial" panose="020B0604020202020204"/>
                </a:rPr>
                <a:t>02</a:t>
              </a:r>
              <a:endParaRPr sz="4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2" name="Google Shape;132;p2"/>
          <p:cNvGrpSpPr/>
          <p:nvPr/>
        </p:nvGrpSpPr>
        <p:grpSpPr>
          <a:xfrm>
            <a:off x="3291954" y="4366200"/>
            <a:ext cx="5486400" cy="2334380"/>
            <a:chOff x="0" y="0"/>
            <a:chExt cx="7315200" cy="3112507"/>
          </a:xfrm>
        </p:grpSpPr>
        <p:sp>
          <p:nvSpPr>
            <p:cNvPr id="133" name="Google Shape;133;p2"/>
            <p:cNvSpPr/>
            <p:nvPr/>
          </p:nvSpPr>
          <p:spPr>
            <a:xfrm>
              <a:off x="0" y="0"/>
              <a:ext cx="7315200" cy="2072800"/>
            </a:xfrm>
            <a:custGeom>
              <a:avLst/>
              <a:gdLst/>
              <a:ahLst/>
              <a:cxnLst/>
              <a:rect l="l" t="t" r="r" b="b"/>
              <a:pathLst>
                <a:path w="7315200" h="2072800" extrusionOk="0">
                  <a:moveTo>
                    <a:pt x="0" y="0"/>
                  </a:moveTo>
                  <a:lnTo>
                    <a:pt x="7315200" y="0"/>
                  </a:lnTo>
                  <a:lnTo>
                    <a:pt x="7315200" y="2072800"/>
                  </a:lnTo>
                  <a:lnTo>
                    <a:pt x="0" y="2072800"/>
                  </a:lnTo>
                  <a:close/>
                </a:path>
              </a:pathLst>
            </a:custGeom>
            <a:solidFill>
              <a:srgbClr val="000000">
                <a:alpha val="0"/>
              </a:srgbClr>
            </a:solidFill>
            <a:ln>
              <a:noFill/>
            </a:ln>
          </p:spPr>
        </p:sp>
        <p:sp>
          <p:nvSpPr>
            <p:cNvPr id="134" name="Google Shape;134;p2"/>
            <p:cNvSpPr txBox="1"/>
            <p:nvPr/>
          </p:nvSpPr>
          <p:spPr>
            <a:xfrm>
              <a:off x="0" y="953982"/>
              <a:ext cx="7315200" cy="2158525"/>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None/>
              </a:pPr>
              <a:r>
                <a:rPr lang="en-US" sz="4000" b="1" i="0" u="none" strike="noStrike" cap="none">
                  <a:solidFill>
                    <a:srgbClr val="000000"/>
                  </a:solidFill>
                  <a:latin typeface="Arial" panose="020B0604020202020204"/>
                  <a:ea typeface="Arial" panose="020B0604020202020204"/>
                  <a:cs typeface="Arial" panose="020B0604020202020204"/>
                  <a:sym typeface="Arial" panose="020B0604020202020204"/>
                </a:rPr>
                <a:t>Các kỹ thuật sử dụng trong bài toán</a:t>
              </a:r>
              <a:endParaRPr sz="4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5" name="Google Shape;135;p2"/>
          <p:cNvGrpSpPr/>
          <p:nvPr/>
        </p:nvGrpSpPr>
        <p:grpSpPr>
          <a:xfrm>
            <a:off x="10178748" y="2971155"/>
            <a:ext cx="6484086" cy="1585775"/>
            <a:chOff x="0" y="-5927"/>
            <a:chExt cx="8645447" cy="2114367"/>
          </a:xfrm>
        </p:grpSpPr>
        <p:grpSp>
          <p:nvGrpSpPr>
            <p:cNvPr id="136" name="Google Shape;136;p2"/>
            <p:cNvGrpSpPr/>
            <p:nvPr/>
          </p:nvGrpSpPr>
          <p:grpSpPr>
            <a:xfrm>
              <a:off x="0" y="157400"/>
              <a:ext cx="1635803" cy="1951040"/>
              <a:chOff x="0" y="0"/>
              <a:chExt cx="1635803" cy="1951040"/>
            </a:xfrm>
          </p:grpSpPr>
          <p:sp>
            <p:nvSpPr>
              <p:cNvPr id="137" name="Google Shape;137;p2"/>
              <p:cNvSpPr/>
              <p:nvPr/>
            </p:nvSpPr>
            <p:spPr>
              <a:xfrm>
                <a:off x="0" y="0"/>
                <a:ext cx="1635803" cy="1758000"/>
              </a:xfrm>
              <a:custGeom>
                <a:avLst/>
                <a:gdLst/>
                <a:ahLst/>
                <a:cxnLst/>
                <a:rect l="l" t="t" r="r" b="b"/>
                <a:pathLst>
                  <a:path w="1635803" h="1758000" extrusionOk="0">
                    <a:moveTo>
                      <a:pt x="0" y="0"/>
                    </a:moveTo>
                    <a:lnTo>
                      <a:pt x="1635803" y="0"/>
                    </a:lnTo>
                    <a:lnTo>
                      <a:pt x="1635803" y="1758000"/>
                    </a:lnTo>
                    <a:lnTo>
                      <a:pt x="0" y="1758000"/>
                    </a:lnTo>
                    <a:close/>
                  </a:path>
                </a:pathLst>
              </a:custGeom>
              <a:solidFill>
                <a:srgbClr val="000000">
                  <a:alpha val="0"/>
                </a:srgbClr>
              </a:solidFill>
              <a:ln>
                <a:noFill/>
              </a:ln>
            </p:spPr>
          </p:sp>
          <p:sp>
            <p:nvSpPr>
              <p:cNvPr id="138" name="Google Shape;138;p2"/>
              <p:cNvSpPr txBox="1"/>
              <p:nvPr/>
            </p:nvSpPr>
            <p:spPr>
              <a:xfrm>
                <a:off x="0" y="193040"/>
                <a:ext cx="1635803" cy="1758000"/>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4000" b="1" i="0" u="none" strike="noStrike" cap="none">
                    <a:solidFill>
                      <a:srgbClr val="000000"/>
                    </a:solidFill>
                    <a:latin typeface="Arial" panose="020B0604020202020204"/>
                    <a:ea typeface="Arial" panose="020B0604020202020204"/>
                    <a:cs typeface="Arial" panose="020B0604020202020204"/>
                    <a:sym typeface="Arial" panose="020B0604020202020204"/>
                  </a:rPr>
                  <a:t>03</a:t>
                </a:r>
                <a:endParaRPr sz="4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39" name="Google Shape;139;p2"/>
            <p:cNvGrpSpPr/>
            <p:nvPr/>
          </p:nvGrpSpPr>
          <p:grpSpPr>
            <a:xfrm>
              <a:off x="1838718" y="-5927"/>
              <a:ext cx="6806729" cy="2078727"/>
              <a:chOff x="0" y="-5927"/>
              <a:chExt cx="6806729" cy="2078727"/>
            </a:xfrm>
          </p:grpSpPr>
          <p:sp>
            <p:nvSpPr>
              <p:cNvPr id="140" name="Google Shape;140;p2"/>
              <p:cNvSpPr/>
              <p:nvPr/>
            </p:nvSpPr>
            <p:spPr>
              <a:xfrm>
                <a:off x="0" y="0"/>
                <a:ext cx="6806729" cy="2072800"/>
              </a:xfrm>
              <a:custGeom>
                <a:avLst/>
                <a:gdLst/>
                <a:ahLst/>
                <a:cxnLst/>
                <a:rect l="l" t="t" r="r" b="b"/>
                <a:pathLst>
                  <a:path w="6806729" h="2072800" extrusionOk="0">
                    <a:moveTo>
                      <a:pt x="0" y="0"/>
                    </a:moveTo>
                    <a:lnTo>
                      <a:pt x="6806729" y="0"/>
                    </a:lnTo>
                    <a:lnTo>
                      <a:pt x="6806729" y="2072800"/>
                    </a:lnTo>
                    <a:lnTo>
                      <a:pt x="0" y="2072800"/>
                    </a:lnTo>
                    <a:close/>
                  </a:path>
                </a:pathLst>
              </a:custGeom>
              <a:solidFill>
                <a:srgbClr val="000000">
                  <a:alpha val="0"/>
                </a:srgbClr>
              </a:solidFill>
              <a:ln>
                <a:noFill/>
              </a:ln>
            </p:spPr>
          </p:sp>
          <p:sp>
            <p:nvSpPr>
              <p:cNvPr id="141" name="Google Shape;141;p2"/>
              <p:cNvSpPr txBox="1"/>
              <p:nvPr/>
            </p:nvSpPr>
            <p:spPr>
              <a:xfrm>
                <a:off x="0" y="-5927"/>
                <a:ext cx="6806729" cy="20728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None/>
                </a:pPr>
                <a:r>
                  <a:rPr lang="en-US" sz="4000" b="1" i="0" u="none" strike="noStrike" cap="none">
                    <a:solidFill>
                      <a:srgbClr val="000000"/>
                    </a:solidFill>
                    <a:latin typeface="Arial" panose="020B0604020202020204"/>
                    <a:ea typeface="Arial" panose="020B0604020202020204"/>
                    <a:cs typeface="Arial" panose="020B0604020202020204"/>
                    <a:sym typeface="Arial" panose="020B0604020202020204"/>
                  </a:rPr>
                  <a:t>Thực nghiệm và kết quả</a:t>
                </a:r>
                <a:endParaRPr sz="4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grpSp>
        <p:nvGrpSpPr>
          <p:cNvPr id="142" name="Google Shape;142;p2"/>
          <p:cNvGrpSpPr/>
          <p:nvPr/>
        </p:nvGrpSpPr>
        <p:grpSpPr>
          <a:xfrm>
            <a:off x="10178725" y="4316189"/>
            <a:ext cx="6968500" cy="2448371"/>
            <a:chOff x="0" y="0"/>
            <a:chExt cx="9291333" cy="3264495"/>
          </a:xfrm>
        </p:grpSpPr>
        <p:grpSp>
          <p:nvGrpSpPr>
            <p:cNvPr id="143" name="Google Shape;143;p2"/>
            <p:cNvGrpSpPr/>
            <p:nvPr/>
          </p:nvGrpSpPr>
          <p:grpSpPr>
            <a:xfrm>
              <a:off x="0" y="0"/>
              <a:ext cx="1758000" cy="3178707"/>
              <a:chOff x="0" y="0"/>
              <a:chExt cx="1758000" cy="3178707"/>
            </a:xfrm>
          </p:grpSpPr>
          <p:sp>
            <p:nvSpPr>
              <p:cNvPr id="144" name="Google Shape;144;p2"/>
              <p:cNvSpPr/>
              <p:nvPr/>
            </p:nvSpPr>
            <p:spPr>
              <a:xfrm>
                <a:off x="0" y="0"/>
                <a:ext cx="1758000" cy="1758000"/>
              </a:xfrm>
              <a:custGeom>
                <a:avLst/>
                <a:gdLst/>
                <a:ahLst/>
                <a:cxnLst/>
                <a:rect l="l" t="t" r="r" b="b"/>
                <a:pathLst>
                  <a:path w="1758000" h="1758000" extrusionOk="0">
                    <a:moveTo>
                      <a:pt x="0" y="0"/>
                    </a:moveTo>
                    <a:lnTo>
                      <a:pt x="1758000" y="0"/>
                    </a:lnTo>
                    <a:lnTo>
                      <a:pt x="1758000" y="1758000"/>
                    </a:lnTo>
                    <a:lnTo>
                      <a:pt x="0" y="1758000"/>
                    </a:lnTo>
                    <a:close/>
                  </a:path>
                </a:pathLst>
              </a:custGeom>
              <a:solidFill>
                <a:srgbClr val="000000">
                  <a:alpha val="0"/>
                </a:srgbClr>
              </a:solidFill>
              <a:ln>
                <a:noFill/>
              </a:ln>
            </p:spPr>
          </p:sp>
          <p:sp>
            <p:nvSpPr>
              <p:cNvPr id="145" name="Google Shape;145;p2"/>
              <p:cNvSpPr txBox="1"/>
              <p:nvPr/>
            </p:nvSpPr>
            <p:spPr>
              <a:xfrm>
                <a:off x="0" y="1420707"/>
                <a:ext cx="1758000" cy="1758000"/>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4000" b="1" i="0" u="none" strike="noStrike" cap="none">
                    <a:solidFill>
                      <a:srgbClr val="000000"/>
                    </a:solidFill>
                    <a:latin typeface="Arial" panose="020B0604020202020204"/>
                    <a:ea typeface="Arial" panose="020B0604020202020204"/>
                    <a:cs typeface="Arial" panose="020B0604020202020204"/>
                    <a:sym typeface="Arial" panose="020B0604020202020204"/>
                  </a:rPr>
                  <a:t>04</a:t>
                </a:r>
                <a:endParaRPr sz="4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46" name="Google Shape;146;p2"/>
            <p:cNvGrpSpPr/>
            <p:nvPr/>
          </p:nvGrpSpPr>
          <p:grpSpPr>
            <a:xfrm>
              <a:off x="1976133" y="349253"/>
              <a:ext cx="7315200" cy="2915242"/>
              <a:chOff x="0" y="0"/>
              <a:chExt cx="7315200" cy="2915242"/>
            </a:xfrm>
          </p:grpSpPr>
          <p:sp>
            <p:nvSpPr>
              <p:cNvPr id="147" name="Google Shape;147;p2"/>
              <p:cNvSpPr/>
              <p:nvPr/>
            </p:nvSpPr>
            <p:spPr>
              <a:xfrm>
                <a:off x="0" y="0"/>
                <a:ext cx="7315200" cy="1856909"/>
              </a:xfrm>
              <a:custGeom>
                <a:avLst/>
                <a:gdLst/>
                <a:ahLst/>
                <a:cxnLst/>
                <a:rect l="l" t="t" r="r" b="b"/>
                <a:pathLst>
                  <a:path w="7315200" h="1856909" extrusionOk="0">
                    <a:moveTo>
                      <a:pt x="0" y="0"/>
                    </a:moveTo>
                    <a:lnTo>
                      <a:pt x="7315200" y="0"/>
                    </a:lnTo>
                    <a:lnTo>
                      <a:pt x="7315200" y="1856909"/>
                    </a:lnTo>
                    <a:lnTo>
                      <a:pt x="0" y="1856909"/>
                    </a:lnTo>
                    <a:close/>
                  </a:path>
                </a:pathLst>
              </a:custGeom>
              <a:solidFill>
                <a:srgbClr val="000000">
                  <a:alpha val="0"/>
                </a:srgbClr>
              </a:solidFill>
              <a:ln>
                <a:noFill/>
              </a:ln>
            </p:spPr>
          </p:sp>
          <p:sp>
            <p:nvSpPr>
              <p:cNvPr id="148" name="Google Shape;148;p2"/>
              <p:cNvSpPr txBox="1"/>
              <p:nvPr/>
            </p:nvSpPr>
            <p:spPr>
              <a:xfrm>
                <a:off x="0" y="1058333"/>
                <a:ext cx="7315200" cy="1856909"/>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None/>
                </a:pPr>
                <a:r>
                  <a:rPr lang="en-US" sz="4000" b="1" i="0" u="none" strike="noStrike" cap="none">
                    <a:solidFill>
                      <a:srgbClr val="000000"/>
                    </a:solidFill>
                    <a:latin typeface="Arial" panose="020B0604020202020204"/>
                    <a:ea typeface="Arial" panose="020B0604020202020204"/>
                    <a:cs typeface="Arial" panose="020B0604020202020204"/>
                    <a:sym typeface="Arial" panose="020B0604020202020204"/>
                  </a:rPr>
                  <a:t>Kết luận và hướng phát triển</a:t>
                </a:r>
                <a:endParaRPr sz="4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674"/>
        <p:cNvGrpSpPr/>
        <p:nvPr/>
      </p:nvGrpSpPr>
      <p:grpSpPr>
        <a:xfrm>
          <a:off x="0" y="0"/>
          <a:ext cx="0" cy="0"/>
          <a:chOff x="0" y="0"/>
          <a:chExt cx="0" cy="0"/>
        </a:xfrm>
      </p:grpSpPr>
      <p:grpSp>
        <p:nvGrpSpPr>
          <p:cNvPr id="676" name="Google Shape;676;p20"/>
          <p:cNvGrpSpPr/>
          <p:nvPr/>
        </p:nvGrpSpPr>
        <p:grpSpPr>
          <a:xfrm>
            <a:off x="1426500" y="986131"/>
            <a:ext cx="15435000" cy="1281469"/>
            <a:chOff x="0" y="-123825"/>
            <a:chExt cx="20580000" cy="1708625"/>
          </a:xfrm>
        </p:grpSpPr>
        <p:sp>
          <p:nvSpPr>
            <p:cNvPr id="677" name="Google Shape;677;p20"/>
            <p:cNvSpPr/>
            <p:nvPr/>
          </p:nvSpPr>
          <p:spPr>
            <a:xfrm>
              <a:off x="0" y="0"/>
              <a:ext cx="20580000" cy="1584800"/>
            </a:xfrm>
            <a:custGeom>
              <a:avLst/>
              <a:gdLst/>
              <a:ahLst/>
              <a:cxnLst/>
              <a:rect l="l" t="t" r="r" b="b"/>
              <a:pathLst>
                <a:path w="20580000" h="1584800" extrusionOk="0">
                  <a:moveTo>
                    <a:pt x="0" y="0"/>
                  </a:moveTo>
                  <a:lnTo>
                    <a:pt x="20580000" y="0"/>
                  </a:lnTo>
                  <a:lnTo>
                    <a:pt x="20580000" y="1584800"/>
                  </a:lnTo>
                  <a:lnTo>
                    <a:pt x="0" y="1584800"/>
                  </a:lnTo>
                  <a:close/>
                </a:path>
              </a:pathLst>
            </a:custGeom>
            <a:solidFill>
              <a:srgbClr val="000000">
                <a:alpha val="0"/>
              </a:srgbClr>
            </a:solidFill>
            <a:ln>
              <a:noFill/>
            </a:ln>
          </p:spPr>
        </p:sp>
        <p:sp>
          <p:nvSpPr>
            <p:cNvPr id="678" name="Google Shape;678;p20"/>
            <p:cNvSpPr txBox="1"/>
            <p:nvPr/>
          </p:nvSpPr>
          <p:spPr>
            <a:xfrm>
              <a:off x="0" y="-123825"/>
              <a:ext cx="20580000" cy="1708625"/>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Triển</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khai</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mô</a:t>
              </a:r>
              <a:r>
                <a:rPr lang="en-US" sz="6000" b="1" dirty="0">
                  <a:solidFill>
                    <a:srgbClr val="000000"/>
                  </a:solidFill>
                  <a:latin typeface="Arial" panose="020B0604020202020204"/>
                  <a:ea typeface="Arial" panose="020B0604020202020204"/>
                  <a:cs typeface="Arial" panose="020B0604020202020204"/>
                  <a:sym typeface="Arial" panose="020B0604020202020204"/>
                </a:rPr>
                <a:t> </a:t>
              </a:r>
              <a:r>
                <a:rPr lang="en-US" sz="6000" b="1" dirty="0" err="1">
                  <a:solidFill>
                    <a:srgbClr val="000000"/>
                  </a:solidFill>
                  <a:latin typeface="Arial" panose="020B0604020202020204"/>
                  <a:ea typeface="Arial" panose="020B0604020202020204"/>
                  <a:cs typeface="Arial" panose="020B0604020202020204"/>
                  <a:sym typeface="Arial" panose="020B0604020202020204"/>
                </a:rPr>
                <a:t>hình</a:t>
              </a:r>
              <a:endParaRPr sz="6000" b="1"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79" name="Google Shape;679;p20"/>
          <p:cNvGrpSpPr/>
          <p:nvPr/>
        </p:nvGrpSpPr>
        <p:grpSpPr>
          <a:xfrm>
            <a:off x="10287000" y="2324735"/>
            <a:ext cx="3111500" cy="1136650"/>
            <a:chOff x="-2255229" y="-127635"/>
            <a:chExt cx="8793229" cy="2072945"/>
          </a:xfrm>
        </p:grpSpPr>
        <p:sp>
          <p:nvSpPr>
            <p:cNvPr id="680" name="Google Shape;680;p20"/>
            <p:cNvSpPr/>
            <p:nvPr/>
          </p:nvSpPr>
          <p:spPr>
            <a:xfrm>
              <a:off x="328400" y="726110"/>
              <a:ext cx="6209600" cy="1219200"/>
            </a:xfrm>
            <a:custGeom>
              <a:avLst/>
              <a:gdLst/>
              <a:ahLst/>
              <a:cxnLst/>
              <a:rect l="l" t="t" r="r" b="b"/>
              <a:pathLst>
                <a:path w="6209600" h="1219200" extrusionOk="0">
                  <a:moveTo>
                    <a:pt x="0" y="0"/>
                  </a:moveTo>
                  <a:lnTo>
                    <a:pt x="6209600" y="0"/>
                  </a:lnTo>
                  <a:lnTo>
                    <a:pt x="6209600" y="1219200"/>
                  </a:lnTo>
                  <a:lnTo>
                    <a:pt x="0" y="1219200"/>
                  </a:lnTo>
                  <a:close/>
                </a:path>
              </a:pathLst>
            </a:custGeom>
            <a:solidFill>
              <a:srgbClr val="000000">
                <a:alpha val="0"/>
              </a:srgbClr>
            </a:solidFill>
            <a:ln>
              <a:noFill/>
            </a:ln>
          </p:spPr>
        </p:sp>
        <p:sp>
          <p:nvSpPr>
            <p:cNvPr id="681" name="Google Shape;681;p20"/>
            <p:cNvSpPr txBox="1"/>
            <p:nvPr/>
          </p:nvSpPr>
          <p:spPr>
            <a:xfrm>
              <a:off x="-2255229" y="-127635"/>
              <a:ext cx="6209600" cy="1285875"/>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None/>
              </a:pPr>
              <a:r>
                <a:rPr lang="en-US" sz="3000" i="1" dirty="0" err="1">
                  <a:solidFill>
                    <a:srgbClr val="000000"/>
                  </a:solidFill>
                  <a:latin typeface="Arial" panose="020B0604020202020204"/>
                  <a:ea typeface="Arial" panose="020B0604020202020204"/>
                  <a:cs typeface="Arial" panose="020B0604020202020204"/>
                  <a:sym typeface="Arial" panose="020B0604020202020204"/>
                </a:rPr>
                <a:t>Lưu</a:t>
              </a:r>
              <a:r>
                <a:rPr lang="en-US" sz="3000" i="1" dirty="0">
                  <a:solidFill>
                    <a:srgbClr val="000000"/>
                  </a:solidFill>
                  <a:latin typeface="Arial" panose="020B0604020202020204"/>
                  <a:ea typeface="Arial" panose="020B0604020202020204"/>
                  <a:cs typeface="Arial" panose="020B0604020202020204"/>
                  <a:sym typeface="Arial" panose="020B0604020202020204"/>
                </a:rPr>
                <a:t> </a:t>
              </a:r>
              <a:r>
                <a:rPr lang="en-US" sz="3000" i="1" dirty="0" err="1">
                  <a:solidFill>
                    <a:srgbClr val="000000"/>
                  </a:solidFill>
                  <a:latin typeface="Arial" panose="020B0604020202020204"/>
                  <a:ea typeface="Arial" panose="020B0604020202020204"/>
                  <a:cs typeface="Arial" panose="020B0604020202020204"/>
                  <a:sym typeface="Arial" panose="020B0604020202020204"/>
                </a:rPr>
                <a:t>mô</a:t>
              </a:r>
              <a:r>
                <a:rPr lang="en-US" sz="3000" i="1" dirty="0">
                  <a:solidFill>
                    <a:srgbClr val="000000"/>
                  </a:solidFill>
                  <a:latin typeface="Arial" panose="020B0604020202020204"/>
                  <a:ea typeface="Arial" panose="020B0604020202020204"/>
                  <a:cs typeface="Arial" panose="020B0604020202020204"/>
                  <a:sym typeface="Arial" panose="020B0604020202020204"/>
                </a:rPr>
                <a:t> </a:t>
              </a:r>
              <a:r>
                <a:rPr lang="en-US" sz="3000" i="1" dirty="0" err="1">
                  <a:solidFill>
                    <a:srgbClr val="000000"/>
                  </a:solidFill>
                  <a:latin typeface="Arial" panose="020B0604020202020204"/>
                  <a:ea typeface="Arial" panose="020B0604020202020204"/>
                  <a:cs typeface="Arial" panose="020B0604020202020204"/>
                  <a:sym typeface="Arial" panose="020B0604020202020204"/>
                </a:rPr>
                <a:t>hình</a:t>
              </a:r>
              <a:endParaRPr sz="3000" i="1"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82" name="Google Shape;682;p20"/>
          <p:cNvGrpSpPr/>
          <p:nvPr/>
        </p:nvGrpSpPr>
        <p:grpSpPr>
          <a:xfrm>
            <a:off x="7620285" y="3010670"/>
            <a:ext cx="7877810" cy="2697480"/>
            <a:chOff x="0" y="-326814"/>
            <a:chExt cx="10503746" cy="3596641"/>
          </a:xfrm>
        </p:grpSpPr>
        <p:sp>
          <p:nvSpPr>
            <p:cNvPr id="683" name="Google Shape;683;p20"/>
            <p:cNvSpPr/>
            <p:nvPr/>
          </p:nvSpPr>
          <p:spPr>
            <a:xfrm>
              <a:off x="0" y="0"/>
              <a:ext cx="6947687" cy="1849967"/>
            </a:xfrm>
            <a:custGeom>
              <a:avLst/>
              <a:gdLst/>
              <a:ahLst/>
              <a:cxnLst/>
              <a:rect l="l" t="t" r="r" b="b"/>
              <a:pathLst>
                <a:path w="6947687" h="1849967" extrusionOk="0">
                  <a:moveTo>
                    <a:pt x="0" y="0"/>
                  </a:moveTo>
                  <a:lnTo>
                    <a:pt x="6947687" y="0"/>
                  </a:lnTo>
                  <a:lnTo>
                    <a:pt x="6947687" y="1849967"/>
                  </a:lnTo>
                  <a:lnTo>
                    <a:pt x="0" y="1849967"/>
                  </a:lnTo>
                  <a:close/>
                </a:path>
              </a:pathLst>
            </a:custGeom>
            <a:solidFill>
              <a:srgbClr val="000000">
                <a:alpha val="0"/>
              </a:srgbClr>
            </a:solidFill>
            <a:ln>
              <a:noFill/>
            </a:ln>
          </p:spPr>
        </p:sp>
        <p:sp>
          <p:nvSpPr>
            <p:cNvPr id="684" name="Google Shape;684;p20"/>
            <p:cNvSpPr txBox="1"/>
            <p:nvPr/>
          </p:nvSpPr>
          <p:spPr>
            <a:xfrm>
              <a:off x="3556000" y="-326814"/>
              <a:ext cx="6947746" cy="3596641"/>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Tiết</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kiệm</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thời</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gian</a:t>
              </a:r>
              <a:endParaRPr sz="25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Tái</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sử</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dụng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mô</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hình</a:t>
              </a:r>
              <a:endParaRPr sz="25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Triển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khai</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mô</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hình</a:t>
              </a:r>
              <a:endParaRPr sz="25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 Chia </a:t>
              </a:r>
              <a:r>
                <a:rPr lang="en-US" sz="2500" dirty="0" err="1">
                  <a:solidFill>
                    <a:srgbClr val="000000"/>
                  </a:solidFill>
                  <a:latin typeface="Arial" panose="020B0604020202020204"/>
                  <a:ea typeface="Arial" panose="020B0604020202020204"/>
                  <a:cs typeface="Arial" panose="020B0604020202020204"/>
                  <a:sym typeface="Arial" panose="020B0604020202020204"/>
                </a:rPr>
                <a:t>sẻ</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mô</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hình</a:t>
              </a:r>
              <a:endParaRPr sz="25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50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Khả</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năng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phục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hồi</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85" name="Google Shape;685;p20"/>
          <p:cNvGrpSpPr/>
          <p:nvPr/>
        </p:nvGrpSpPr>
        <p:grpSpPr>
          <a:xfrm>
            <a:off x="10439050" y="7076443"/>
            <a:ext cx="7502300" cy="2605405"/>
            <a:chOff x="-2353732" y="-508211"/>
            <a:chExt cx="10003065" cy="3473873"/>
          </a:xfrm>
        </p:grpSpPr>
        <p:sp>
          <p:nvSpPr>
            <p:cNvPr id="686" name="Google Shape;686;p20"/>
            <p:cNvSpPr/>
            <p:nvPr/>
          </p:nvSpPr>
          <p:spPr>
            <a:xfrm>
              <a:off x="0" y="0"/>
              <a:ext cx="7649333" cy="588264"/>
            </a:xfrm>
            <a:custGeom>
              <a:avLst/>
              <a:gdLst/>
              <a:ahLst/>
              <a:cxnLst/>
              <a:rect l="l" t="t" r="r" b="b"/>
              <a:pathLst>
                <a:path w="7649333" h="588264" extrusionOk="0">
                  <a:moveTo>
                    <a:pt x="0" y="0"/>
                  </a:moveTo>
                  <a:lnTo>
                    <a:pt x="7649333" y="0"/>
                  </a:lnTo>
                  <a:lnTo>
                    <a:pt x="7649333" y="588264"/>
                  </a:lnTo>
                  <a:lnTo>
                    <a:pt x="0" y="588264"/>
                  </a:lnTo>
                  <a:close/>
                </a:path>
              </a:pathLst>
            </a:custGeom>
            <a:solidFill>
              <a:srgbClr val="000000">
                <a:alpha val="0"/>
              </a:srgbClr>
            </a:solidFill>
            <a:ln>
              <a:noFill/>
            </a:ln>
          </p:spPr>
        </p:sp>
        <p:sp>
          <p:nvSpPr>
            <p:cNvPr id="687" name="Google Shape;687;p20"/>
            <p:cNvSpPr txBox="1"/>
            <p:nvPr/>
          </p:nvSpPr>
          <p:spPr>
            <a:xfrm>
              <a:off x="-2353732" y="-508211"/>
              <a:ext cx="8801099" cy="3473873"/>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0"/>
                </a:spcBef>
                <a:spcAft>
                  <a:spcPts val="0"/>
                </a:spcAft>
                <a:buNone/>
              </a:pPr>
              <a:r>
                <a:rPr lang="en-US" sz="2500" dirty="0" err="1">
                  <a:solidFill>
                    <a:srgbClr val="000000"/>
                  </a:solidFill>
                  <a:latin typeface="Arial" panose="020B0604020202020204"/>
                  <a:ea typeface="Arial" panose="020B0604020202020204"/>
                  <a:cs typeface="Arial" panose="020B0604020202020204"/>
                  <a:sym typeface="Arial" panose="020B0604020202020204"/>
                </a:rPr>
                <a:t>Xây</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dựng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giao</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diện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người</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dùng</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bằng</a:t>
              </a:r>
              <a:r>
                <a:rPr lang="en-US" sz="2500" dirty="0">
                  <a:solidFill>
                    <a:srgbClr val="000000"/>
                  </a:solidFill>
                  <a:latin typeface="Arial" panose="020B0604020202020204"/>
                  <a:ea typeface="Arial" panose="020B0604020202020204"/>
                  <a:cs typeface="Arial" panose="020B0604020202020204"/>
                  <a:sym typeface="Arial" panose="020B0604020202020204"/>
                </a:rPr>
                <a:t> html </a:t>
              </a:r>
              <a:r>
                <a:rPr lang="en-US" sz="2500" dirty="0" err="1">
                  <a:solidFill>
                    <a:srgbClr val="000000"/>
                  </a:solidFill>
                  <a:latin typeface="Arial" panose="020B0604020202020204"/>
                  <a:ea typeface="Arial" panose="020B0604020202020204"/>
                  <a:cs typeface="Arial" panose="020B0604020202020204"/>
                  <a:sym typeface="Arial" panose="020B0604020202020204"/>
                </a:rPr>
                <a:t>và</a:t>
              </a:r>
              <a:r>
                <a:rPr lang="en-US" sz="2500" dirty="0">
                  <a:solidFill>
                    <a:srgbClr val="000000"/>
                  </a:solidFill>
                  <a:latin typeface="Arial" panose="020B0604020202020204"/>
                  <a:ea typeface="Arial" panose="020B0604020202020204"/>
                  <a:cs typeface="Arial" panose="020B0604020202020204"/>
                  <a:sym typeface="Arial" panose="020B0604020202020204"/>
                </a:rPr>
                <a:t> flask. Code </a:t>
              </a:r>
              <a:r>
                <a:rPr lang="en-US" sz="2500" dirty="0" err="1">
                  <a:solidFill>
                    <a:srgbClr val="000000"/>
                  </a:solidFill>
                  <a:latin typeface="Arial" panose="020B0604020202020204"/>
                  <a:ea typeface="Arial" panose="020B0604020202020204"/>
                  <a:cs typeface="Arial" panose="020B0604020202020204"/>
                  <a:sym typeface="Arial" panose="020B0604020202020204"/>
                </a:rPr>
                <a:t>giao</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diện</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gồm</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các</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hàm</a:t>
              </a:r>
              <a:r>
                <a:rPr lang="en-US" sz="2500" dirty="0">
                  <a:solidFill>
                    <a:srgbClr val="000000"/>
                  </a:solidFill>
                  <a:latin typeface="Arial" panose="020B0604020202020204"/>
                  <a:ea typeface="Arial" panose="020B0604020202020204"/>
                  <a:cs typeface="Arial" panose="020B0604020202020204"/>
                  <a:sym typeface="Arial" panose="020B0604020202020204"/>
                </a:rPr>
                <a:t> </a:t>
              </a:r>
              <a:r>
                <a:rPr lang="en-US" sz="2500" dirty="0" err="1">
                  <a:solidFill>
                    <a:srgbClr val="000000"/>
                  </a:solidFill>
                  <a:latin typeface="Arial" panose="020B0604020202020204"/>
                  <a:ea typeface="Arial" panose="020B0604020202020204"/>
                  <a:cs typeface="Arial" panose="020B0604020202020204"/>
                  <a:sym typeface="Arial" panose="020B0604020202020204"/>
                </a:rPr>
                <a:t>chính</a:t>
              </a:r>
              <a:r>
                <a:rPr lang="en-US" sz="2500" dirty="0">
                  <a:solidFill>
                    <a:srgbClr val="000000"/>
                  </a:solidFill>
                  <a:latin typeface="Arial" panose="020B0604020202020204"/>
                  <a:ea typeface="Arial" panose="020B0604020202020204"/>
                  <a:cs typeface="Arial" panose="020B0604020202020204"/>
                  <a:sym typeface="Arial" panose="020B0604020202020204"/>
                </a:rPr>
                <a:t>:</a:t>
              </a:r>
              <a:endParaRPr sz="25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15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 index()</a:t>
              </a:r>
              <a:endParaRPr sz="2500" dirty="0">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15000"/>
                </a:lnSpc>
                <a:spcBef>
                  <a:spcPts val="0"/>
                </a:spcBef>
                <a:spcAft>
                  <a:spcPts val="0"/>
                </a:spcAft>
                <a:buNone/>
              </a:pPr>
              <a:r>
                <a:rPr lang="en-US" sz="2500" dirty="0">
                  <a:solidFill>
                    <a:srgbClr val="000000"/>
                  </a:solidFill>
                  <a:latin typeface="Arial" panose="020B0604020202020204"/>
                  <a:ea typeface="Arial" panose="020B0604020202020204"/>
                  <a:cs typeface="Arial" panose="020B0604020202020204"/>
                  <a:sym typeface="Arial" panose="020B0604020202020204"/>
                </a:rPr>
                <a:t>+ predict()</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688" name="Google Shape;688;p20"/>
          <p:cNvGrpSpPr/>
          <p:nvPr/>
        </p:nvGrpSpPr>
        <p:grpSpPr>
          <a:xfrm>
            <a:off x="10160371" y="5904069"/>
            <a:ext cx="10022469" cy="1705136"/>
            <a:chOff x="-6459265" y="-1054158"/>
            <a:chExt cx="12668865" cy="2273358"/>
          </a:xfrm>
        </p:grpSpPr>
        <p:sp>
          <p:nvSpPr>
            <p:cNvPr id="689" name="Google Shape;689;p20"/>
            <p:cNvSpPr/>
            <p:nvPr/>
          </p:nvSpPr>
          <p:spPr>
            <a:xfrm>
              <a:off x="0" y="0"/>
              <a:ext cx="6209600" cy="1219200"/>
            </a:xfrm>
            <a:custGeom>
              <a:avLst/>
              <a:gdLst/>
              <a:ahLst/>
              <a:cxnLst/>
              <a:rect l="l" t="t" r="r" b="b"/>
              <a:pathLst>
                <a:path w="6209600" h="1219200" extrusionOk="0">
                  <a:moveTo>
                    <a:pt x="0" y="0"/>
                  </a:moveTo>
                  <a:lnTo>
                    <a:pt x="6209600" y="0"/>
                  </a:lnTo>
                  <a:lnTo>
                    <a:pt x="6209600" y="1219200"/>
                  </a:lnTo>
                  <a:lnTo>
                    <a:pt x="0" y="1219200"/>
                  </a:lnTo>
                  <a:close/>
                </a:path>
              </a:pathLst>
            </a:custGeom>
            <a:solidFill>
              <a:srgbClr val="000000">
                <a:alpha val="0"/>
              </a:srgbClr>
            </a:solidFill>
            <a:ln>
              <a:noFill/>
            </a:ln>
          </p:spPr>
        </p:sp>
        <p:sp>
          <p:nvSpPr>
            <p:cNvPr id="690" name="Google Shape;690;p20"/>
            <p:cNvSpPr txBox="1"/>
            <p:nvPr/>
          </p:nvSpPr>
          <p:spPr>
            <a:xfrm>
              <a:off x="-6459265" y="-1054158"/>
              <a:ext cx="6209600" cy="1285875"/>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None/>
              </a:pPr>
              <a:r>
                <a:rPr lang="en-US" sz="3000" i="1" dirty="0" err="1">
                  <a:solidFill>
                    <a:srgbClr val="000000"/>
                  </a:solidFill>
                  <a:latin typeface="Arial" panose="020B0604020202020204"/>
                  <a:ea typeface="Arial" panose="020B0604020202020204"/>
                  <a:cs typeface="Arial" panose="020B0604020202020204"/>
                  <a:sym typeface="Arial" panose="020B0604020202020204"/>
                </a:rPr>
                <a:t>Triển</a:t>
              </a:r>
              <a:r>
                <a:rPr lang="en-US" sz="3000" i="1" dirty="0">
                  <a:solidFill>
                    <a:srgbClr val="000000"/>
                  </a:solidFill>
                  <a:latin typeface="Arial" panose="020B0604020202020204"/>
                  <a:ea typeface="Arial" panose="020B0604020202020204"/>
                  <a:cs typeface="Arial" panose="020B0604020202020204"/>
                  <a:sym typeface="Arial" panose="020B0604020202020204"/>
                </a:rPr>
                <a:t> </a:t>
              </a:r>
              <a:r>
                <a:rPr lang="en-US" sz="3000" i="1" dirty="0" err="1">
                  <a:solidFill>
                    <a:srgbClr val="000000"/>
                  </a:solidFill>
                  <a:latin typeface="Arial" panose="020B0604020202020204"/>
                  <a:ea typeface="Arial" panose="020B0604020202020204"/>
                  <a:cs typeface="Arial" panose="020B0604020202020204"/>
                  <a:sym typeface="Arial" panose="020B0604020202020204"/>
                </a:rPr>
                <a:t>khai</a:t>
              </a:r>
              <a:r>
                <a:rPr lang="en-US" sz="3000" i="1" dirty="0">
                  <a:solidFill>
                    <a:srgbClr val="000000"/>
                  </a:solidFill>
                  <a:latin typeface="Arial" panose="020B0604020202020204"/>
                  <a:ea typeface="Arial" panose="020B0604020202020204"/>
                  <a:cs typeface="Arial" panose="020B0604020202020204"/>
                  <a:sym typeface="Arial" panose="020B0604020202020204"/>
                </a:rPr>
                <a:t> </a:t>
              </a:r>
              <a:r>
                <a:rPr lang="en-US" sz="3000" i="1" dirty="0" err="1">
                  <a:solidFill>
                    <a:srgbClr val="000000"/>
                  </a:solidFill>
                  <a:latin typeface="Arial" panose="020B0604020202020204"/>
                  <a:ea typeface="Arial" panose="020B0604020202020204"/>
                  <a:cs typeface="Arial" panose="020B0604020202020204"/>
                  <a:sym typeface="Arial" panose="020B0604020202020204"/>
                </a:rPr>
                <a:t>mô</a:t>
              </a:r>
              <a:r>
                <a:rPr lang="en-US" sz="3000" i="1" dirty="0">
                  <a:solidFill>
                    <a:srgbClr val="000000"/>
                  </a:solidFill>
                  <a:latin typeface="Arial" panose="020B0604020202020204"/>
                  <a:ea typeface="Arial" panose="020B0604020202020204"/>
                  <a:cs typeface="Arial" panose="020B0604020202020204"/>
                  <a:sym typeface="Arial" panose="020B0604020202020204"/>
                </a:rPr>
                <a:t> </a:t>
              </a:r>
              <a:r>
                <a:rPr lang="en-US" sz="3000" i="1" dirty="0" err="1">
                  <a:solidFill>
                    <a:srgbClr val="000000"/>
                  </a:solidFill>
                  <a:latin typeface="Arial" panose="020B0604020202020204"/>
                  <a:ea typeface="Arial" panose="020B0604020202020204"/>
                  <a:cs typeface="Arial" panose="020B0604020202020204"/>
                  <a:sym typeface="Arial" panose="020B0604020202020204"/>
                </a:rPr>
                <a:t>hình</a:t>
              </a:r>
              <a:endParaRPr sz="3000" i="1" dirty="0">
                <a:solidFill>
                  <a:srgbClr val="000000"/>
                </a:solidFill>
                <a:latin typeface="Arial" panose="020B0604020202020204"/>
                <a:ea typeface="Arial" panose="020B0604020202020204"/>
                <a:cs typeface="Arial" panose="020B0604020202020204"/>
                <a:sym typeface="Arial" panose="020B0604020202020204"/>
              </a:endParaRPr>
            </a:p>
          </p:txBody>
        </p:sp>
      </p:grpSp>
      <p:pic>
        <p:nvPicPr>
          <p:cNvPr id="691" name="Google Shape;691;p20"/>
          <p:cNvPicPr preferRelativeResize="0"/>
          <p:nvPr/>
        </p:nvPicPr>
        <p:blipFill rotWithShape="1">
          <a:blip r:embed="rId3"/>
          <a:srcRect/>
          <a:stretch>
            <a:fillRect/>
          </a:stretch>
        </p:blipFill>
        <p:spPr>
          <a:xfrm>
            <a:off x="1066800" y="2267585"/>
            <a:ext cx="8229600" cy="703707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699"/>
        <p:cNvGrpSpPr/>
        <p:nvPr/>
      </p:nvGrpSpPr>
      <p:grpSpPr>
        <a:xfrm>
          <a:off x="0" y="0"/>
          <a:ext cx="0" cy="0"/>
          <a:chOff x="0" y="0"/>
          <a:chExt cx="0" cy="0"/>
        </a:xfrm>
      </p:grpSpPr>
      <p:graphicFrame>
        <p:nvGraphicFramePr>
          <p:cNvPr id="701" name="Google Shape;701;p21"/>
          <p:cNvGraphicFramePr/>
          <p:nvPr/>
        </p:nvGraphicFramePr>
        <p:xfrm>
          <a:off x="1553375" y="2697472"/>
          <a:ext cx="8342200" cy="6510528"/>
        </p:xfrm>
        <a:graphic>
          <a:graphicData uri="http://schemas.openxmlformats.org/drawingml/2006/table">
            <a:tbl>
              <a:tblPr firstRow="1" bandRow="1">
                <a:noFill/>
                <a:tableStyleId>{48FA67BA-3AB5-42FA-A132-9C6C724546AB}</a:tableStyleId>
              </a:tblPr>
              <a:tblGrid>
                <a:gridCol w="1699675">
                  <a:extLst>
                    <a:ext uri="{9D8B030D-6E8A-4147-A177-3AD203B41FA5}">
                      <a16:colId xmlns:a16="http://schemas.microsoft.com/office/drawing/2014/main" val="20000"/>
                    </a:ext>
                  </a:extLst>
                </a:gridCol>
                <a:gridCol w="1880235">
                  <a:extLst>
                    <a:ext uri="{9D8B030D-6E8A-4147-A177-3AD203B41FA5}">
                      <a16:colId xmlns:a16="http://schemas.microsoft.com/office/drawing/2014/main" val="20001"/>
                    </a:ext>
                  </a:extLst>
                </a:gridCol>
                <a:gridCol w="4762290">
                  <a:extLst>
                    <a:ext uri="{9D8B030D-6E8A-4147-A177-3AD203B41FA5}">
                      <a16:colId xmlns:a16="http://schemas.microsoft.com/office/drawing/2014/main" val="20002"/>
                    </a:ext>
                  </a:extLst>
                </a:gridCol>
              </a:tblGrid>
              <a:tr h="1554475">
                <a:tc>
                  <a:txBody>
                    <a:bodyPr/>
                    <a:lstStyle/>
                    <a:p>
                      <a:pPr marL="0" marR="0" lvl="0" indent="0" algn="l" rtl="0">
                        <a:lnSpc>
                          <a:spcPct val="90000"/>
                        </a:lnSpc>
                        <a:spcBef>
                          <a:spcPts val="0"/>
                        </a:spcBef>
                        <a:spcAft>
                          <a:spcPts val="0"/>
                        </a:spcAft>
                        <a:buClr>
                          <a:schemeClr val="dk1"/>
                        </a:buClr>
                        <a:buSzPts val="3600"/>
                        <a:buFont typeface="Calibri" panose="020F0502020204030204"/>
                        <a:buNone/>
                      </a:pPr>
                      <a:r>
                        <a:rPr lang="en-US" sz="3600" u="none" strike="noStrike" cap="none"/>
                        <a:t>Thuật toán</a:t>
                      </a:r>
                      <a:endParaRPr sz="3600" u="none" strike="noStrike" cap="none"/>
                    </a:p>
                  </a:txBody>
                  <a:tcPr marL="91450" marR="91450" marT="45725" marB="45725"/>
                </a:tc>
                <a:tc>
                  <a:txBody>
                    <a:bodyPr/>
                    <a:lstStyle/>
                    <a:p>
                      <a:pPr marL="0" marR="0" lvl="0" indent="0" algn="l" rtl="0">
                        <a:lnSpc>
                          <a:spcPct val="90000"/>
                        </a:lnSpc>
                        <a:spcBef>
                          <a:spcPts val="0"/>
                        </a:spcBef>
                        <a:spcAft>
                          <a:spcPts val="0"/>
                        </a:spcAft>
                        <a:buClr>
                          <a:schemeClr val="dk1"/>
                        </a:buClr>
                        <a:buSzPts val="3600"/>
                        <a:buFont typeface="Calibri" panose="020F0502020204030204"/>
                        <a:buNone/>
                      </a:pPr>
                      <a:r>
                        <a:rPr lang="en-US" sz="3600" u="none" strike="noStrike" cap="none"/>
                        <a:t>Tỷ lệ dự đoán</a:t>
                      </a:r>
                      <a:endParaRPr sz="3600" u="none" strike="noStrike" cap="none"/>
                    </a:p>
                  </a:txBody>
                  <a:tcPr marL="91450" marR="91450" marT="45725" marB="45725"/>
                </a:tc>
                <a:tc>
                  <a:txBody>
                    <a:bodyPr/>
                    <a:lstStyle/>
                    <a:p>
                      <a:pPr marL="0" marR="0" lvl="0" indent="0" algn="l" rtl="0">
                        <a:lnSpc>
                          <a:spcPct val="90000"/>
                        </a:lnSpc>
                        <a:spcBef>
                          <a:spcPts val="0"/>
                        </a:spcBef>
                        <a:spcAft>
                          <a:spcPts val="0"/>
                        </a:spcAft>
                        <a:buClr>
                          <a:schemeClr val="dk1"/>
                        </a:buClr>
                        <a:buSzPts val="3600"/>
                        <a:buFont typeface="Calibri" panose="020F0502020204030204"/>
                        <a:buNone/>
                      </a:pPr>
                      <a:r>
                        <a:rPr lang="en-US" sz="3600" u="none" strike="noStrike" cap="none"/>
                        <a:t>Ưu điểm</a:t>
                      </a:r>
                      <a:endParaRPr sz="3600" u="none" strike="noStrike" cap="none"/>
                    </a:p>
                  </a:txBody>
                  <a:tcPr marL="91450" marR="91450" marT="45725" marB="45725"/>
                </a:tc>
                <a:extLst>
                  <a:ext uri="{0D108BD9-81ED-4DB2-BD59-A6C34878D82A}">
                    <a16:rowId xmlns:a16="http://schemas.microsoft.com/office/drawing/2014/main" val="10000"/>
                  </a:ext>
                </a:extLst>
              </a:tr>
              <a:tr h="1554480">
                <a:tc>
                  <a:txBody>
                    <a:bodyPr/>
                    <a:lstStyle/>
                    <a:p>
                      <a:pPr marL="0" marR="0" lvl="0" indent="0" algn="l" rtl="0">
                        <a:lnSpc>
                          <a:spcPct val="90000"/>
                        </a:lnSpc>
                        <a:spcBef>
                          <a:spcPts val="0"/>
                        </a:spcBef>
                        <a:spcAft>
                          <a:spcPts val="0"/>
                        </a:spcAft>
                        <a:buClr>
                          <a:schemeClr val="dk1"/>
                        </a:buClr>
                        <a:buSzPts val="3200"/>
                        <a:buFont typeface="Calibri" panose="020F0502020204030204"/>
                        <a:buNone/>
                      </a:pPr>
                      <a:r>
                        <a:rPr lang="en-US" sz="3200" u="none" strike="noStrike" cap="none" dirty="0"/>
                        <a:t>Iterative </a:t>
                      </a:r>
                      <a:r>
                        <a:rPr lang="en-US" sz="3200" u="none" strike="noStrike" cap="none" dirty="0" err="1"/>
                        <a:t>Dichotomiser</a:t>
                      </a:r>
                      <a:r>
                        <a:rPr lang="en-US" sz="3200" u="none" strike="noStrike" cap="none" dirty="0"/>
                        <a:t> 3</a:t>
                      </a:r>
                      <a:endParaRPr sz="3200" u="none" strike="noStrike" cap="none" dirty="0"/>
                    </a:p>
                  </a:txBody>
                  <a:tcPr marL="91450" marR="91450" marT="45725" marB="45725"/>
                </a:tc>
                <a:tc>
                  <a:txBody>
                    <a:bodyPr/>
                    <a:lstStyle/>
                    <a:p>
                      <a:pPr marL="0" marR="0" lvl="0" indent="0" algn="l" rtl="0">
                        <a:lnSpc>
                          <a:spcPct val="90000"/>
                        </a:lnSpc>
                        <a:spcBef>
                          <a:spcPts val="0"/>
                        </a:spcBef>
                        <a:spcAft>
                          <a:spcPts val="0"/>
                        </a:spcAft>
                        <a:buClr>
                          <a:schemeClr val="dk1"/>
                        </a:buClr>
                        <a:buSzPts val="3200"/>
                        <a:buFont typeface="Calibri" panose="020F0502020204030204"/>
                        <a:buNone/>
                      </a:pPr>
                      <a:r>
                        <a:rPr lang="en-US" sz="3200" u="none" strike="noStrike" cap="none" dirty="0"/>
                        <a:t>92%</a:t>
                      </a:r>
                      <a:endParaRPr sz="3200" u="none" strike="noStrike" cap="none" dirty="0"/>
                    </a:p>
                  </a:txBody>
                  <a:tcPr marL="91450" marR="91450" marT="45725" marB="45725"/>
                </a:tc>
                <a:tc>
                  <a:txBody>
                    <a:bodyPr/>
                    <a:lstStyle/>
                    <a:p>
                      <a:pPr marL="0" marR="0" lvl="0" indent="0" algn="l" rtl="0">
                        <a:lnSpc>
                          <a:spcPct val="90000"/>
                        </a:lnSpc>
                        <a:spcBef>
                          <a:spcPts val="0"/>
                        </a:spcBef>
                        <a:spcAft>
                          <a:spcPts val="0"/>
                        </a:spcAft>
                        <a:buClr>
                          <a:schemeClr val="dk1"/>
                        </a:buClr>
                        <a:buSzPts val="3200"/>
                        <a:buFont typeface="Calibri" panose="020F0502020204030204"/>
                        <a:buNone/>
                      </a:pPr>
                      <a:r>
                        <a:rPr lang="en-US" sz="3200" u="none" strike="noStrike" cap="none" dirty="0" err="1"/>
                        <a:t>Xử</a:t>
                      </a:r>
                      <a:r>
                        <a:rPr lang="en-US" sz="3200" u="none" strike="noStrike" cap="none" dirty="0"/>
                        <a:t> </a:t>
                      </a:r>
                      <a:r>
                        <a:rPr lang="en-US" sz="3200" u="none" strike="noStrike" cap="none" dirty="0" err="1"/>
                        <a:t>lý</a:t>
                      </a:r>
                      <a:r>
                        <a:rPr lang="en-US" sz="3200" u="none" strike="noStrike" cap="none" dirty="0"/>
                        <a:t> </a:t>
                      </a:r>
                      <a:r>
                        <a:rPr lang="en-US" sz="3200" u="none" strike="noStrike" cap="none" dirty="0" err="1"/>
                        <a:t>hiệu</a:t>
                      </a:r>
                      <a:r>
                        <a:rPr lang="en-US" sz="3200" u="none" strike="noStrike" cap="none" dirty="0"/>
                        <a:t> </a:t>
                      </a:r>
                      <a:r>
                        <a:rPr lang="en-US" sz="3200" u="none" strike="noStrike" cap="none" dirty="0" err="1"/>
                        <a:t>quả</a:t>
                      </a:r>
                      <a:r>
                        <a:rPr lang="en-US" sz="3200" u="none" strike="noStrike" cap="none" dirty="0"/>
                        <a:t> </a:t>
                      </a:r>
                      <a:r>
                        <a:rPr lang="en-US" sz="3200" u="none" strike="noStrike" cap="none" dirty="0" err="1"/>
                        <a:t>dữ</a:t>
                      </a:r>
                      <a:r>
                        <a:rPr lang="en-US" sz="3200" u="none" strike="noStrike" cap="none" dirty="0"/>
                        <a:t> </a:t>
                      </a:r>
                      <a:r>
                        <a:rPr lang="en-US" sz="3200" u="none" strike="noStrike" cap="none" dirty="0" err="1"/>
                        <a:t>liệu</a:t>
                      </a:r>
                      <a:r>
                        <a:rPr lang="en-US" sz="3200" u="none" strike="noStrike" cap="none" dirty="0"/>
                        <a:t> </a:t>
                      </a:r>
                      <a:r>
                        <a:rPr lang="en-US" sz="3200" u="none" strike="noStrike" cap="none" dirty="0" err="1"/>
                        <a:t>phức</a:t>
                      </a:r>
                      <a:r>
                        <a:rPr lang="en-US" sz="3200" u="none" strike="noStrike" cap="none" dirty="0"/>
                        <a:t> </a:t>
                      </a:r>
                      <a:r>
                        <a:rPr lang="en-US" sz="3200" u="none" strike="noStrike" cap="none" dirty="0" err="1"/>
                        <a:t>tạp</a:t>
                      </a:r>
                      <a:r>
                        <a:rPr lang="en-US" sz="3200" u="none" strike="noStrike" cap="none" dirty="0"/>
                        <a:t> </a:t>
                      </a:r>
                      <a:r>
                        <a:rPr lang="en-US" sz="3200" u="none" strike="noStrike" cap="none" dirty="0" err="1"/>
                        <a:t>và</a:t>
                      </a:r>
                      <a:r>
                        <a:rPr lang="en-US" sz="3200" u="none" strike="noStrike" cap="none" dirty="0"/>
                        <a:t> </a:t>
                      </a:r>
                      <a:r>
                        <a:rPr lang="en-US" sz="3200" u="none" strike="noStrike" cap="none" dirty="0" err="1"/>
                        <a:t>không</a:t>
                      </a:r>
                      <a:r>
                        <a:rPr lang="en-US" sz="3200" u="none" strike="noStrike" cap="none" dirty="0"/>
                        <a:t> </a:t>
                      </a:r>
                      <a:r>
                        <a:rPr lang="en-US" sz="3200" u="none" strike="noStrike" cap="none" dirty="0" err="1"/>
                        <a:t>cần</a:t>
                      </a:r>
                      <a:r>
                        <a:rPr lang="en-US" sz="3200" u="none" strike="noStrike" cap="none" dirty="0"/>
                        <a:t> </a:t>
                      </a:r>
                      <a:r>
                        <a:rPr lang="en-US" sz="3200" u="none" strike="noStrike" cap="none" dirty="0" err="1"/>
                        <a:t>nhiều</a:t>
                      </a:r>
                      <a:r>
                        <a:rPr lang="en-US" sz="3200" u="none" strike="noStrike" cap="none" dirty="0"/>
                        <a:t> </a:t>
                      </a:r>
                      <a:r>
                        <a:rPr lang="en-US" sz="3200" u="none" strike="noStrike" cap="none" dirty="0" err="1"/>
                        <a:t>điều</a:t>
                      </a:r>
                      <a:r>
                        <a:rPr lang="en-US" sz="3200" u="none" strike="noStrike" cap="none" dirty="0"/>
                        <a:t> </a:t>
                      </a:r>
                      <a:r>
                        <a:rPr lang="en-US" sz="3200" u="none" strike="noStrike" cap="none" dirty="0" err="1"/>
                        <a:t>chỉnh</a:t>
                      </a:r>
                      <a:endParaRPr sz="3200" u="none" strike="noStrike" cap="none" dirty="0"/>
                    </a:p>
                  </a:txBody>
                  <a:tcPr marL="91450" marR="91450" marT="45725" marB="45725"/>
                </a:tc>
                <a:extLst>
                  <a:ext uri="{0D108BD9-81ED-4DB2-BD59-A6C34878D82A}">
                    <a16:rowId xmlns:a16="http://schemas.microsoft.com/office/drawing/2014/main" val="10001"/>
                  </a:ext>
                </a:extLst>
              </a:tr>
              <a:tr h="1554475">
                <a:tc>
                  <a:txBody>
                    <a:bodyPr/>
                    <a:lstStyle/>
                    <a:p>
                      <a:pPr marL="0" marR="0" lvl="0" indent="0" algn="l" rtl="0">
                        <a:lnSpc>
                          <a:spcPct val="90000"/>
                        </a:lnSpc>
                        <a:spcBef>
                          <a:spcPts val="0"/>
                        </a:spcBef>
                        <a:spcAft>
                          <a:spcPts val="0"/>
                        </a:spcAft>
                        <a:buClr>
                          <a:schemeClr val="dk1"/>
                        </a:buClr>
                        <a:buSzPts val="3200"/>
                        <a:buFont typeface="Calibri" panose="020F0502020204030204"/>
                        <a:buNone/>
                      </a:pPr>
                      <a:r>
                        <a:rPr lang="en-US" sz="3200" u="none" strike="noStrike" cap="none" dirty="0"/>
                        <a:t>SVM</a:t>
                      </a:r>
                      <a:endParaRPr sz="3200" u="none" strike="noStrike" cap="none" dirty="0"/>
                    </a:p>
                  </a:txBody>
                  <a:tcPr marL="91450" marR="91450" marT="45725" marB="45725"/>
                </a:tc>
                <a:tc>
                  <a:txBody>
                    <a:bodyPr/>
                    <a:lstStyle/>
                    <a:p>
                      <a:pPr marL="0" marR="0" lvl="0" indent="0" algn="l" rtl="0">
                        <a:lnSpc>
                          <a:spcPct val="90000"/>
                        </a:lnSpc>
                        <a:spcBef>
                          <a:spcPts val="0"/>
                        </a:spcBef>
                        <a:spcAft>
                          <a:spcPts val="0"/>
                        </a:spcAft>
                        <a:buClr>
                          <a:schemeClr val="dk1"/>
                        </a:buClr>
                        <a:buSzPts val="3200"/>
                        <a:buFont typeface="Calibri" panose="020F0502020204030204"/>
                        <a:buNone/>
                      </a:pPr>
                      <a:r>
                        <a:rPr lang="en-US" sz="3200" u="none" strike="noStrike" cap="none" dirty="0"/>
                        <a:t>98%</a:t>
                      </a:r>
                      <a:endParaRPr sz="3200" u="none" strike="noStrike" cap="none" dirty="0"/>
                    </a:p>
                  </a:txBody>
                  <a:tcPr marL="91450" marR="91450" marT="45725" marB="45725"/>
                </a:tc>
                <a:tc>
                  <a:txBody>
                    <a:bodyPr/>
                    <a:lstStyle/>
                    <a:p>
                      <a:pPr marL="0" marR="0" lvl="0" indent="0" algn="l" rtl="0">
                        <a:lnSpc>
                          <a:spcPct val="90000"/>
                        </a:lnSpc>
                        <a:spcBef>
                          <a:spcPts val="0"/>
                        </a:spcBef>
                        <a:spcAft>
                          <a:spcPts val="0"/>
                        </a:spcAft>
                        <a:buClr>
                          <a:schemeClr val="dk1"/>
                        </a:buClr>
                        <a:buSzPts val="3200"/>
                        <a:buFont typeface="Calibri" panose="020F0502020204030204"/>
                        <a:buNone/>
                      </a:pPr>
                      <a:r>
                        <a:rPr lang="en-US" sz="3200" u="none" strike="noStrike" cap="none" dirty="0" err="1"/>
                        <a:t>Khả</a:t>
                      </a:r>
                      <a:r>
                        <a:rPr lang="en-US" sz="3200" u="none" strike="noStrike" cap="none" dirty="0"/>
                        <a:t> </a:t>
                      </a:r>
                      <a:r>
                        <a:rPr lang="en-US" sz="3200" u="none" strike="noStrike" cap="none" dirty="0" err="1"/>
                        <a:t>năng</a:t>
                      </a:r>
                      <a:r>
                        <a:rPr lang="en-US" sz="3200" u="none" strike="noStrike" cap="none" dirty="0"/>
                        <a:t> </a:t>
                      </a:r>
                      <a:r>
                        <a:rPr lang="en-US" sz="3200" u="none" strike="noStrike" cap="none" dirty="0" err="1"/>
                        <a:t>học</a:t>
                      </a:r>
                      <a:r>
                        <a:rPr lang="en-US" sz="3200" u="none" strike="noStrike" cap="none" dirty="0"/>
                        <a:t> </a:t>
                      </a:r>
                      <a:r>
                        <a:rPr lang="en-US" sz="3200" u="none" strike="noStrike" cap="none" dirty="0" err="1"/>
                        <a:t>các</a:t>
                      </a:r>
                      <a:r>
                        <a:rPr lang="en-US" sz="3200" u="none" strike="noStrike" cap="none" dirty="0"/>
                        <a:t> </a:t>
                      </a:r>
                      <a:r>
                        <a:rPr lang="en-US" sz="3200" u="none" strike="noStrike" cap="none" dirty="0" err="1"/>
                        <a:t>mối</a:t>
                      </a:r>
                      <a:r>
                        <a:rPr lang="en-US" sz="3200" u="none" strike="noStrike" cap="none" dirty="0"/>
                        <a:t> </a:t>
                      </a:r>
                      <a:r>
                        <a:rPr lang="en-US" sz="3200" u="none" strike="noStrike" cap="none" dirty="0" err="1"/>
                        <a:t>quan</a:t>
                      </a:r>
                      <a:r>
                        <a:rPr lang="en-US" sz="3200" u="none" strike="noStrike" cap="none" dirty="0"/>
                        <a:t> </a:t>
                      </a:r>
                      <a:r>
                        <a:rPr lang="en-US" sz="3200" u="none" strike="noStrike" cap="none" dirty="0" err="1"/>
                        <a:t>hệ</a:t>
                      </a:r>
                      <a:r>
                        <a:rPr lang="en-US" sz="3200" u="none" strike="noStrike" cap="none" dirty="0"/>
                        <a:t> phi </a:t>
                      </a:r>
                      <a:r>
                        <a:rPr lang="en-US" sz="3200" u="none" strike="noStrike" cap="none" dirty="0" err="1"/>
                        <a:t>tuyến</a:t>
                      </a:r>
                      <a:r>
                        <a:rPr lang="en-US" sz="3200" u="none" strike="noStrike" cap="none" dirty="0"/>
                        <a:t> </a:t>
                      </a:r>
                      <a:r>
                        <a:rPr lang="en-US" sz="3200" u="none" strike="noStrike" cap="none" dirty="0" err="1"/>
                        <a:t>tính</a:t>
                      </a:r>
                      <a:r>
                        <a:rPr lang="en-US" sz="3200" u="none" strike="noStrike" cap="none" dirty="0"/>
                        <a:t> </a:t>
                      </a:r>
                      <a:r>
                        <a:rPr lang="en-US" sz="3200" u="none" strike="noStrike" cap="none" dirty="0" err="1"/>
                        <a:t>từ</a:t>
                      </a:r>
                      <a:r>
                        <a:rPr lang="en-US" sz="3200" u="none" strike="noStrike" cap="none" dirty="0"/>
                        <a:t> </a:t>
                      </a:r>
                      <a:r>
                        <a:rPr lang="en-US" sz="3200" u="none" strike="noStrike" cap="none" dirty="0" err="1"/>
                        <a:t>dữ</a:t>
                      </a:r>
                      <a:r>
                        <a:rPr lang="en-US" sz="3200" u="none" strike="noStrike" cap="none" dirty="0"/>
                        <a:t> </a:t>
                      </a:r>
                      <a:r>
                        <a:rPr lang="en-US" sz="3200" u="none" strike="noStrike" cap="none" dirty="0" err="1"/>
                        <a:t>liệu</a:t>
                      </a:r>
                      <a:r>
                        <a:rPr lang="en-US" sz="3200" u="none" strike="noStrike" cap="none" dirty="0"/>
                        <a:t> </a:t>
                      </a:r>
                      <a:r>
                        <a:rPr lang="en-US" sz="3200" u="none" strike="noStrike" cap="none" dirty="0" err="1"/>
                        <a:t>lớn</a:t>
                      </a:r>
                      <a:endParaRPr sz="3200" u="none" strike="noStrike" cap="none" dirty="0"/>
                    </a:p>
                  </a:txBody>
                  <a:tcPr marL="91450" marR="91450" marT="45725" marB="45725"/>
                </a:tc>
                <a:extLst>
                  <a:ext uri="{0D108BD9-81ED-4DB2-BD59-A6C34878D82A}">
                    <a16:rowId xmlns:a16="http://schemas.microsoft.com/office/drawing/2014/main" val="10002"/>
                  </a:ext>
                </a:extLst>
              </a:tr>
              <a:tr h="1554475">
                <a:tc>
                  <a:txBody>
                    <a:bodyPr/>
                    <a:lstStyle/>
                    <a:p>
                      <a:pPr marL="0" marR="0" lvl="0" indent="0" algn="l" rtl="0">
                        <a:lnSpc>
                          <a:spcPct val="90000"/>
                        </a:lnSpc>
                        <a:spcBef>
                          <a:spcPts val="0"/>
                        </a:spcBef>
                        <a:spcAft>
                          <a:spcPts val="0"/>
                        </a:spcAft>
                        <a:buClr>
                          <a:schemeClr val="dk1"/>
                        </a:buClr>
                        <a:buSzPts val="3200"/>
                        <a:buFont typeface="Calibri" panose="020F0502020204030204"/>
                        <a:buNone/>
                      </a:pPr>
                      <a:r>
                        <a:rPr lang="en-US" sz="3200" u="none" strike="noStrike" cap="none" dirty="0"/>
                        <a:t>ANN</a:t>
                      </a:r>
                      <a:endParaRPr sz="3200" u="none" strike="noStrike" cap="none" dirty="0"/>
                    </a:p>
                  </a:txBody>
                  <a:tcPr marL="91450" marR="91450" marT="45725" marB="45725"/>
                </a:tc>
                <a:tc>
                  <a:txBody>
                    <a:bodyPr/>
                    <a:lstStyle/>
                    <a:p>
                      <a:pPr marL="0" marR="0" lvl="0" indent="0" algn="l" rtl="0">
                        <a:lnSpc>
                          <a:spcPct val="90000"/>
                        </a:lnSpc>
                        <a:spcBef>
                          <a:spcPts val="0"/>
                        </a:spcBef>
                        <a:spcAft>
                          <a:spcPts val="0"/>
                        </a:spcAft>
                        <a:buClr>
                          <a:schemeClr val="dk1"/>
                        </a:buClr>
                        <a:buSzPts val="3200"/>
                        <a:buFont typeface="Calibri" panose="020F0502020204030204"/>
                        <a:buNone/>
                      </a:pPr>
                      <a:r>
                        <a:rPr lang="en-US" sz="3200" u="none" strike="noStrike" cap="none" dirty="0"/>
                        <a:t>97%</a:t>
                      </a:r>
                      <a:endParaRPr sz="3200" u="none" strike="noStrike" cap="none" dirty="0"/>
                    </a:p>
                  </a:txBody>
                  <a:tcPr marL="91450" marR="91450" marT="45725" marB="45725"/>
                </a:tc>
                <a:tc>
                  <a:txBody>
                    <a:bodyPr/>
                    <a:lstStyle/>
                    <a:p>
                      <a:pPr marL="0" marR="0" lvl="0" indent="0" algn="l" rtl="0">
                        <a:lnSpc>
                          <a:spcPct val="90000"/>
                        </a:lnSpc>
                        <a:spcBef>
                          <a:spcPts val="0"/>
                        </a:spcBef>
                        <a:spcAft>
                          <a:spcPts val="0"/>
                        </a:spcAft>
                        <a:buClr>
                          <a:schemeClr val="dk1"/>
                        </a:buClr>
                        <a:buSzPts val="3200"/>
                        <a:buFont typeface="Calibri" panose="020F0502020204030204"/>
                        <a:buNone/>
                      </a:pPr>
                      <a:r>
                        <a:rPr lang="en-US" sz="3200" u="none" strike="noStrike" cap="none" dirty="0" err="1"/>
                        <a:t>Vượt</a:t>
                      </a:r>
                      <a:r>
                        <a:rPr lang="en-US" sz="3200" u="none" strike="noStrike" cap="none" dirty="0"/>
                        <a:t> </a:t>
                      </a:r>
                      <a:r>
                        <a:rPr lang="en-US" sz="3200" u="none" strike="noStrike" cap="none" dirty="0" err="1"/>
                        <a:t>trội</a:t>
                      </a:r>
                      <a:r>
                        <a:rPr lang="en-US" sz="3200" u="none" strike="noStrike" cap="none" dirty="0"/>
                        <a:t> </a:t>
                      </a:r>
                      <a:r>
                        <a:rPr lang="en-US" sz="3200" u="none" strike="noStrike" cap="none" dirty="0" err="1"/>
                        <a:t>trong</a:t>
                      </a:r>
                      <a:r>
                        <a:rPr lang="en-US" sz="3200" u="none" strike="noStrike" cap="none" dirty="0"/>
                        <a:t> </a:t>
                      </a:r>
                      <a:r>
                        <a:rPr lang="en-US" sz="3200" u="none" strike="noStrike" cap="none" dirty="0" err="1"/>
                        <a:t>phân</a:t>
                      </a:r>
                      <a:r>
                        <a:rPr lang="en-US" sz="3200" u="none" strike="noStrike" cap="none" dirty="0"/>
                        <a:t> </a:t>
                      </a:r>
                      <a:r>
                        <a:rPr lang="en-US" sz="3200" u="none" strike="noStrike" cap="none" dirty="0" err="1"/>
                        <a:t>loại</a:t>
                      </a:r>
                      <a:r>
                        <a:rPr lang="en-US" sz="3200" u="none" strike="noStrike" cap="none" dirty="0"/>
                        <a:t> </a:t>
                      </a:r>
                      <a:r>
                        <a:rPr lang="en-US" sz="3200" u="none" strike="noStrike" cap="none" dirty="0" err="1"/>
                        <a:t>dữ</a:t>
                      </a:r>
                      <a:r>
                        <a:rPr lang="en-US" sz="3200" u="none" strike="noStrike" cap="none" dirty="0"/>
                        <a:t> </a:t>
                      </a:r>
                      <a:r>
                        <a:rPr lang="en-US" sz="3200" u="none" strike="noStrike" cap="none" dirty="0" err="1"/>
                        <a:t>liệu</a:t>
                      </a:r>
                      <a:r>
                        <a:rPr lang="en-US" sz="3200" u="none" strike="noStrike" cap="none" dirty="0"/>
                        <a:t> </a:t>
                      </a:r>
                      <a:r>
                        <a:rPr lang="en-US" sz="3200" u="none" strike="noStrike" cap="none" dirty="0" err="1"/>
                        <a:t>nhị</a:t>
                      </a:r>
                      <a:r>
                        <a:rPr lang="en-US" sz="3200" u="none" strike="noStrike" cap="none" dirty="0"/>
                        <a:t> </a:t>
                      </a:r>
                      <a:r>
                        <a:rPr lang="en-US" sz="3200" u="none" strike="noStrike" cap="none" dirty="0" err="1"/>
                        <a:t>phân</a:t>
                      </a:r>
                      <a:r>
                        <a:rPr lang="en-US" sz="3200" u="none" strike="noStrike" cap="none" dirty="0"/>
                        <a:t> </a:t>
                      </a:r>
                      <a:r>
                        <a:rPr lang="en-US" sz="3200" u="none" strike="noStrike" cap="none" dirty="0" err="1"/>
                        <a:t>nhờ</a:t>
                      </a:r>
                      <a:r>
                        <a:rPr lang="en-US" sz="3200" u="none" strike="noStrike" cap="none" dirty="0"/>
                        <a:t> </a:t>
                      </a:r>
                      <a:r>
                        <a:rPr lang="en-US" sz="3200" u="none" strike="noStrike" cap="none" dirty="0" err="1"/>
                        <a:t>tìm</a:t>
                      </a:r>
                      <a:r>
                        <a:rPr lang="en-US" sz="3200" u="none" strike="noStrike" cap="none" dirty="0"/>
                        <a:t> </a:t>
                      </a:r>
                      <a:r>
                        <a:rPr lang="en-US" sz="3200" u="none" strike="noStrike" cap="none" dirty="0" err="1"/>
                        <a:t>siêu</a:t>
                      </a:r>
                      <a:r>
                        <a:rPr lang="en-US" sz="3200" u="none" strike="noStrike" cap="none" dirty="0"/>
                        <a:t> </a:t>
                      </a:r>
                      <a:r>
                        <a:rPr lang="en-US" sz="3200" u="none" strike="noStrike" cap="none" dirty="0" err="1"/>
                        <a:t>phẳng</a:t>
                      </a:r>
                      <a:r>
                        <a:rPr lang="en-US" sz="3200" u="none" strike="noStrike" cap="none" dirty="0"/>
                        <a:t> </a:t>
                      </a:r>
                      <a:r>
                        <a:rPr lang="en-US" sz="3200" u="none" strike="noStrike" cap="none" dirty="0" err="1"/>
                        <a:t>phân</a:t>
                      </a:r>
                      <a:r>
                        <a:rPr lang="en-US" sz="3200" u="none" strike="noStrike" cap="none" dirty="0"/>
                        <a:t> </a:t>
                      </a:r>
                      <a:r>
                        <a:rPr lang="en-US" sz="3200" u="none" strike="noStrike" cap="none" dirty="0" err="1"/>
                        <a:t>tách</a:t>
                      </a:r>
                      <a:r>
                        <a:rPr lang="en-US" sz="3200" u="none" strike="noStrike" cap="none" dirty="0"/>
                        <a:t> </a:t>
                      </a:r>
                      <a:r>
                        <a:rPr lang="en-US" sz="3200" u="none" strike="noStrike" cap="none" dirty="0" err="1"/>
                        <a:t>tối</a:t>
                      </a:r>
                      <a:r>
                        <a:rPr lang="en-US" sz="3200" u="none" strike="noStrike" cap="none" dirty="0"/>
                        <a:t> </a:t>
                      </a:r>
                      <a:r>
                        <a:rPr lang="en-US" sz="3200" u="none" strike="noStrike" cap="none" dirty="0" err="1"/>
                        <a:t>ưu</a:t>
                      </a:r>
                      <a:endParaRPr sz="3200" u="none" strike="noStrike" cap="none" dirty="0"/>
                    </a:p>
                  </a:txBody>
                  <a:tcPr marL="91450" marR="91450" marT="45725" marB="45725"/>
                </a:tc>
                <a:extLst>
                  <a:ext uri="{0D108BD9-81ED-4DB2-BD59-A6C34878D82A}">
                    <a16:rowId xmlns:a16="http://schemas.microsoft.com/office/drawing/2014/main" val="10003"/>
                  </a:ext>
                </a:extLst>
              </a:tr>
            </a:tbl>
          </a:graphicData>
        </a:graphic>
      </p:graphicFrame>
      <p:grpSp>
        <p:nvGrpSpPr>
          <p:cNvPr id="702" name="Google Shape;702;p21"/>
          <p:cNvGrpSpPr/>
          <p:nvPr/>
        </p:nvGrpSpPr>
        <p:grpSpPr>
          <a:xfrm>
            <a:off x="1426500" y="986131"/>
            <a:ext cx="15435000" cy="1281469"/>
            <a:chOff x="0" y="-123825"/>
            <a:chExt cx="20580000" cy="1708625"/>
          </a:xfrm>
        </p:grpSpPr>
        <p:sp>
          <p:nvSpPr>
            <p:cNvPr id="703" name="Google Shape;703;p21"/>
            <p:cNvSpPr/>
            <p:nvPr/>
          </p:nvSpPr>
          <p:spPr>
            <a:xfrm>
              <a:off x="0" y="0"/>
              <a:ext cx="20580000" cy="1584800"/>
            </a:xfrm>
            <a:custGeom>
              <a:avLst/>
              <a:gdLst/>
              <a:ahLst/>
              <a:cxnLst/>
              <a:rect l="l" t="t" r="r" b="b"/>
              <a:pathLst>
                <a:path w="20580000" h="1584800" extrusionOk="0">
                  <a:moveTo>
                    <a:pt x="0" y="0"/>
                  </a:moveTo>
                  <a:lnTo>
                    <a:pt x="20580000" y="0"/>
                  </a:lnTo>
                  <a:lnTo>
                    <a:pt x="20580000" y="1584800"/>
                  </a:lnTo>
                  <a:lnTo>
                    <a:pt x="0" y="1584800"/>
                  </a:lnTo>
                  <a:close/>
                </a:path>
              </a:pathLst>
            </a:custGeom>
            <a:solidFill>
              <a:srgbClr val="000000">
                <a:alpha val="0"/>
              </a:srgbClr>
            </a:solidFill>
            <a:ln>
              <a:noFill/>
            </a:ln>
          </p:spPr>
        </p:sp>
        <p:sp>
          <p:nvSpPr>
            <p:cNvPr id="704" name="Google Shape;704;p21"/>
            <p:cNvSpPr txBox="1"/>
            <p:nvPr/>
          </p:nvSpPr>
          <p:spPr>
            <a:xfrm>
              <a:off x="0" y="-123825"/>
              <a:ext cx="20580000" cy="1708625"/>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6000" b="1">
                  <a:solidFill>
                    <a:srgbClr val="000000"/>
                  </a:solidFill>
                  <a:latin typeface="Arial" panose="020B0604020202020204"/>
                  <a:ea typeface="Arial" panose="020B0604020202020204"/>
                  <a:cs typeface="Arial" panose="020B0604020202020204"/>
                  <a:sym typeface="Arial" panose="020B0604020202020204"/>
                </a:rPr>
                <a:t>Chương 4: Kết luận và hướng phát triển</a:t>
              </a:r>
              <a:endParaRPr sz="6000" b="1">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05" name="Google Shape;705;p21"/>
          <p:cNvSpPr txBox="1"/>
          <p:nvPr/>
        </p:nvSpPr>
        <p:spPr>
          <a:xfrm>
            <a:off x="10674750" y="4744493"/>
            <a:ext cx="6839050" cy="4148455"/>
          </a:xfrm>
          <a:prstGeom prst="rect">
            <a:avLst/>
          </a:prstGeom>
          <a:noFill/>
          <a:ln>
            <a:noFill/>
          </a:ln>
        </p:spPr>
        <p:txBody>
          <a:bodyPr spcFirstLastPara="1" wrap="square" lIns="91425" tIns="45700" rIns="91425" bIns="45700" anchor="t" anchorCtr="0">
            <a:noAutofit/>
          </a:bodyPr>
          <a:lstStyle/>
          <a:p>
            <a:pPr marL="0" marR="0" lvl="0" indent="0" algn="l" rtl="0">
              <a:lnSpc>
                <a:spcPct val="130000"/>
              </a:lnSpc>
              <a:spcBef>
                <a:spcPts val="0"/>
              </a:spcBef>
              <a:spcAft>
                <a:spcPts val="0"/>
              </a:spcAft>
              <a:buNone/>
            </a:pPr>
            <a:r>
              <a:rPr lang="en-US" sz="4400" dirty="0">
                <a:solidFill>
                  <a:schemeClr val="dk1"/>
                </a:solidFill>
                <a:latin typeface="Calibri" panose="020F0502020204030204"/>
                <a:ea typeface="Calibri" panose="020F0502020204030204"/>
                <a:cs typeface="Calibri" panose="020F0502020204030204"/>
                <a:sym typeface="Calibri" panose="020F0502020204030204"/>
              </a:rPr>
              <a:t>+</a:t>
            </a:r>
            <a:r>
              <a:rPr lang="vi-VN" alt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Cải</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thiện</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mô</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hình</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học</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máy</a:t>
            </a:r>
            <a:endParaRPr sz="44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30000"/>
              </a:lnSpc>
              <a:spcBef>
                <a:spcPts val="0"/>
              </a:spcBef>
              <a:spcAft>
                <a:spcPts val="0"/>
              </a:spcAft>
              <a:buNone/>
            </a:pPr>
            <a:r>
              <a:rPr lang="en-US" sz="4400" dirty="0">
                <a:solidFill>
                  <a:schemeClr val="dk1"/>
                </a:solidFill>
                <a:latin typeface="Calibri" panose="020F0502020204030204"/>
                <a:ea typeface="Calibri" panose="020F0502020204030204"/>
                <a:cs typeface="Calibri" panose="020F0502020204030204"/>
                <a:sym typeface="Calibri" panose="020F0502020204030204"/>
              </a:rPr>
              <a:t>+</a:t>
            </a:r>
            <a:r>
              <a:rPr lang="vi-VN" alt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Mở</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rộng</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tập</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dữ</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liệu</a:t>
            </a:r>
            <a:endParaRPr sz="4400"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lnSpc>
                <a:spcPct val="130000"/>
              </a:lnSpc>
              <a:spcBef>
                <a:spcPts val="0"/>
              </a:spcBef>
              <a:spcAft>
                <a:spcPts val="0"/>
              </a:spcAft>
              <a:buNone/>
            </a:pPr>
            <a:r>
              <a:rPr lang="en-US" sz="4400" dirty="0">
                <a:solidFill>
                  <a:schemeClr val="dk1"/>
                </a:solidFill>
                <a:latin typeface="Calibri" panose="020F0502020204030204"/>
                <a:ea typeface="Calibri" panose="020F0502020204030204"/>
                <a:cs typeface="Calibri" panose="020F0502020204030204"/>
                <a:sym typeface="Calibri" panose="020F0502020204030204"/>
              </a:rPr>
              <a:t>+</a:t>
            </a:r>
            <a:r>
              <a:rPr lang="vi-VN" alt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Tích</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hợp</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vào</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hệ</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thống</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giám</a:t>
            </a:r>
            <a:r>
              <a:rPr lang="en-US" sz="4400" dirty="0">
                <a:solidFill>
                  <a:schemeClr val="dk1"/>
                </a:solidFill>
                <a:latin typeface="Calibri" panose="020F0502020204030204"/>
                <a:ea typeface="Calibri" panose="020F0502020204030204"/>
                <a:cs typeface="Calibri" panose="020F0502020204030204"/>
                <a:sym typeface="Calibri" panose="020F0502020204030204"/>
              </a:rPr>
              <a:t>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sát</a:t>
            </a:r>
            <a:r>
              <a:rPr lang="en-US" sz="4400" dirty="0">
                <a:solidFill>
                  <a:schemeClr val="dk1"/>
                </a:solidFill>
                <a:latin typeface="Calibri" panose="020F0502020204030204"/>
                <a:ea typeface="Calibri" panose="020F0502020204030204"/>
                <a:cs typeface="Calibri" panose="020F0502020204030204"/>
                <a:sym typeface="Calibri" panose="020F0502020204030204"/>
              </a:rPr>
              <a:t> y </a:t>
            </a:r>
            <a:r>
              <a:rPr lang="en-US" sz="4400" dirty="0" err="1">
                <a:solidFill>
                  <a:schemeClr val="dk1"/>
                </a:solidFill>
                <a:latin typeface="Calibri" panose="020F0502020204030204"/>
                <a:ea typeface="Calibri" panose="020F0502020204030204"/>
                <a:cs typeface="Calibri" panose="020F0502020204030204"/>
                <a:sym typeface="Calibri" panose="020F0502020204030204"/>
              </a:rPr>
              <a:t>tế</a:t>
            </a:r>
            <a:endParaRPr lang="en-US" sz="4400" dirty="0">
              <a:solidFill>
                <a:schemeClr val="dk1"/>
              </a:solidFill>
              <a:latin typeface="Calibri" panose="020F0502020204030204"/>
              <a:ea typeface="Calibri" panose="020F0502020204030204"/>
              <a:cs typeface="Calibri" panose="020F0502020204030204"/>
              <a:sym typeface="Calibri" panose="020F0502020204030204"/>
            </a:endParaRPr>
          </a:p>
        </p:txBody>
      </p:sp>
      <p:grpSp>
        <p:nvGrpSpPr>
          <p:cNvPr id="706" name="Google Shape;706;p21"/>
          <p:cNvGrpSpPr/>
          <p:nvPr/>
        </p:nvGrpSpPr>
        <p:grpSpPr>
          <a:xfrm>
            <a:off x="11102300" y="2865451"/>
            <a:ext cx="1108214" cy="902281"/>
            <a:chOff x="854261" y="2908813"/>
            <a:chExt cx="377474" cy="335748"/>
          </a:xfrm>
        </p:grpSpPr>
        <p:sp>
          <p:nvSpPr>
            <p:cNvPr id="707" name="Google Shape;707;p21"/>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8" name="Google Shape;708;p21"/>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09" name="Google Shape;709;p21"/>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0" name="Google Shape;710;p21"/>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11" name="Google Shape;711;p21"/>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rgbClr val="657E93"/>
            </a:solidFill>
            <a:ln>
              <a:noFill/>
            </a:ln>
          </p:spPr>
          <p:txBody>
            <a:bodyPr spcFirstLastPara="1" wrap="square" lIns="91425" tIns="91425" rIns="91425" bIns="91425" anchor="ctr" anchorCtr="0">
              <a:noAutofit/>
            </a:bodyPr>
            <a:lstStyle/>
            <a:p>
              <a:pPr marL="0" marR="0" lvl="0" indent="0" algn="l" rtl="0">
                <a:spcBef>
                  <a:spcPts val="0"/>
                </a:spcBef>
                <a:spcAft>
                  <a:spcPts val="0"/>
                </a:spcAft>
                <a:buClr>
                  <a:schemeClr val="dk1"/>
                </a:buClr>
                <a:buSzPts val="1800"/>
                <a:buFont typeface="Calibri" panose="020F0502020204030204"/>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grpSp>
      <p:sp>
        <p:nvSpPr>
          <p:cNvPr id="2" name="TextBox 1"/>
          <p:cNvSpPr txBox="1"/>
          <p:nvPr/>
        </p:nvSpPr>
        <p:spPr>
          <a:xfrm>
            <a:off x="12474179" y="3050493"/>
            <a:ext cx="5279100" cy="769441"/>
          </a:xfrm>
          <a:prstGeom prst="rect">
            <a:avLst/>
          </a:prstGeom>
          <a:noFill/>
        </p:spPr>
        <p:txBody>
          <a:bodyPr wrap="square" rtlCol="0">
            <a:spAutoFit/>
          </a:bodyPr>
          <a:lstStyle/>
          <a:p>
            <a:r>
              <a:rPr lang="vi-VN" sz="4400" dirty="0"/>
              <a:t>Hướng phát triển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719"/>
        <p:cNvGrpSpPr/>
        <p:nvPr/>
      </p:nvGrpSpPr>
      <p:grpSpPr>
        <a:xfrm>
          <a:off x="0" y="0"/>
          <a:ext cx="0" cy="0"/>
          <a:chOff x="0" y="0"/>
          <a:chExt cx="0" cy="0"/>
        </a:xfrm>
      </p:grpSpPr>
      <p:grpSp>
        <p:nvGrpSpPr>
          <p:cNvPr id="721" name="Google Shape;721;p22"/>
          <p:cNvGrpSpPr/>
          <p:nvPr/>
        </p:nvGrpSpPr>
        <p:grpSpPr>
          <a:xfrm>
            <a:off x="1195798" y="3862122"/>
            <a:ext cx="8294934" cy="2824006"/>
            <a:chOff x="0" y="-161925"/>
            <a:chExt cx="11059912" cy="3765340"/>
          </a:xfrm>
        </p:grpSpPr>
        <p:sp>
          <p:nvSpPr>
            <p:cNvPr id="722" name="Google Shape;722;p22"/>
            <p:cNvSpPr/>
            <p:nvPr/>
          </p:nvSpPr>
          <p:spPr>
            <a:xfrm>
              <a:off x="0" y="0"/>
              <a:ext cx="11059912" cy="3603415"/>
            </a:xfrm>
            <a:custGeom>
              <a:avLst/>
              <a:gdLst/>
              <a:ahLst/>
              <a:cxnLst/>
              <a:rect l="l" t="t" r="r" b="b"/>
              <a:pathLst>
                <a:path w="11059912" h="3603415" extrusionOk="0">
                  <a:moveTo>
                    <a:pt x="0" y="0"/>
                  </a:moveTo>
                  <a:lnTo>
                    <a:pt x="11059912" y="0"/>
                  </a:lnTo>
                  <a:lnTo>
                    <a:pt x="11059912" y="3603415"/>
                  </a:lnTo>
                  <a:lnTo>
                    <a:pt x="0" y="3603415"/>
                  </a:lnTo>
                  <a:close/>
                </a:path>
              </a:pathLst>
            </a:custGeom>
            <a:solidFill>
              <a:srgbClr val="000000">
                <a:alpha val="0"/>
              </a:srgbClr>
            </a:solidFill>
            <a:ln>
              <a:noFill/>
            </a:ln>
          </p:spPr>
        </p:sp>
        <p:sp>
          <p:nvSpPr>
            <p:cNvPr id="723" name="Google Shape;723;p22"/>
            <p:cNvSpPr txBox="1"/>
            <p:nvPr/>
          </p:nvSpPr>
          <p:spPr>
            <a:xfrm>
              <a:off x="0" y="-161925"/>
              <a:ext cx="11059912" cy="3765339"/>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8000" b="1">
                  <a:solidFill>
                    <a:srgbClr val="000000"/>
                  </a:solidFill>
                  <a:latin typeface="Arial" panose="020B0604020202020204"/>
                  <a:ea typeface="Arial" panose="020B0604020202020204"/>
                  <a:cs typeface="Arial" panose="020B0604020202020204"/>
                  <a:sym typeface="Arial" panose="020B0604020202020204"/>
                </a:rPr>
                <a:t>Em xin chân thành cảm ơn!</a:t>
              </a:r>
              <a:endParaRPr sz="8000" b="1">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724" name="Google Shape;724;p22"/>
          <p:cNvSpPr/>
          <p:nvPr/>
        </p:nvSpPr>
        <p:spPr>
          <a:xfrm>
            <a:off x="9490732" y="1485960"/>
            <a:ext cx="7389926" cy="7315086"/>
          </a:xfrm>
          <a:custGeom>
            <a:avLst/>
            <a:gdLst/>
            <a:ahLst/>
            <a:cxnLst/>
            <a:rect l="l" t="t" r="r" b="b"/>
            <a:pathLst>
              <a:path w="7389926" h="7315086" extrusionOk="0">
                <a:moveTo>
                  <a:pt x="0" y="0"/>
                </a:moveTo>
                <a:lnTo>
                  <a:pt x="7389926" y="0"/>
                </a:lnTo>
                <a:lnTo>
                  <a:pt x="7389926" y="7315086"/>
                </a:lnTo>
                <a:lnTo>
                  <a:pt x="0" y="7315086"/>
                </a:lnTo>
                <a:lnTo>
                  <a:pt x="0" y="0"/>
                </a:lnTo>
                <a:close/>
              </a:path>
            </a:pathLst>
          </a:custGeom>
          <a:blipFill rotWithShape="1">
            <a:blip r:embed="rId3"/>
            <a:stretch>
              <a:fillRect/>
            </a:stretch>
          </a:blipFill>
          <a:ln>
            <a:noFill/>
          </a:ln>
        </p:spPr>
      </p:sp>
      <p:sp>
        <p:nvSpPr>
          <p:cNvPr id="725" name="Google Shape;725;p22"/>
          <p:cNvSpPr/>
          <p:nvPr/>
        </p:nvSpPr>
        <p:spPr>
          <a:xfrm>
            <a:off x="10058400" y="1505000"/>
            <a:ext cx="6803056" cy="7277006"/>
          </a:xfrm>
          <a:custGeom>
            <a:avLst/>
            <a:gdLst/>
            <a:ahLst/>
            <a:cxnLst/>
            <a:rect l="l" t="t" r="r" b="b"/>
            <a:pathLst>
              <a:path w="6803056" h="7277006" extrusionOk="0">
                <a:moveTo>
                  <a:pt x="0" y="0"/>
                </a:moveTo>
                <a:lnTo>
                  <a:pt x="6803056" y="0"/>
                </a:lnTo>
                <a:lnTo>
                  <a:pt x="6803056" y="7277006"/>
                </a:lnTo>
                <a:lnTo>
                  <a:pt x="0" y="7277006"/>
                </a:lnTo>
                <a:lnTo>
                  <a:pt x="0" y="0"/>
                </a:lnTo>
                <a:close/>
              </a:path>
            </a:pathLst>
          </a:custGeom>
          <a:blipFill rotWithShape="1">
            <a:blip r:embed="rId4"/>
            <a:stretch>
              <a:fillRect/>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56"/>
        <p:cNvGrpSpPr/>
        <p:nvPr/>
      </p:nvGrpSpPr>
      <p:grpSpPr>
        <a:xfrm>
          <a:off x="0" y="0"/>
          <a:ext cx="0" cy="0"/>
          <a:chOff x="0" y="0"/>
          <a:chExt cx="0" cy="0"/>
        </a:xfrm>
      </p:grpSpPr>
      <p:grpSp>
        <p:nvGrpSpPr>
          <p:cNvPr id="158" name="Google Shape;158;p3"/>
          <p:cNvGrpSpPr/>
          <p:nvPr/>
        </p:nvGrpSpPr>
        <p:grpSpPr>
          <a:xfrm>
            <a:off x="4114798" y="5022056"/>
            <a:ext cx="10096500" cy="1878355"/>
            <a:chOff x="0" y="-161925"/>
            <a:chExt cx="13462000" cy="2504473"/>
          </a:xfrm>
        </p:grpSpPr>
        <p:sp>
          <p:nvSpPr>
            <p:cNvPr id="159" name="Google Shape;159;p3"/>
            <p:cNvSpPr/>
            <p:nvPr/>
          </p:nvSpPr>
          <p:spPr>
            <a:xfrm>
              <a:off x="0" y="0"/>
              <a:ext cx="13462000" cy="2342548"/>
            </a:xfrm>
            <a:custGeom>
              <a:avLst/>
              <a:gdLst/>
              <a:ahLst/>
              <a:cxnLst/>
              <a:rect l="l" t="t" r="r" b="b"/>
              <a:pathLst>
                <a:path w="13462000" h="2342548" extrusionOk="0">
                  <a:moveTo>
                    <a:pt x="0" y="0"/>
                  </a:moveTo>
                  <a:lnTo>
                    <a:pt x="13462000" y="0"/>
                  </a:lnTo>
                  <a:lnTo>
                    <a:pt x="13462000" y="2342548"/>
                  </a:lnTo>
                  <a:lnTo>
                    <a:pt x="0" y="2342548"/>
                  </a:lnTo>
                  <a:close/>
                </a:path>
              </a:pathLst>
            </a:custGeom>
            <a:solidFill>
              <a:srgbClr val="000000">
                <a:alpha val="0"/>
              </a:srgbClr>
            </a:solidFill>
            <a:ln>
              <a:noFill/>
            </a:ln>
          </p:spPr>
        </p:sp>
        <p:sp>
          <p:nvSpPr>
            <p:cNvPr id="160" name="Google Shape;160;p3"/>
            <p:cNvSpPr txBox="1"/>
            <p:nvPr/>
          </p:nvSpPr>
          <p:spPr>
            <a:xfrm>
              <a:off x="0" y="-161925"/>
              <a:ext cx="13462000" cy="2504473"/>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8000" b="1" i="0" u="none" strike="noStrike" cap="none">
                  <a:solidFill>
                    <a:srgbClr val="000000"/>
                  </a:solidFill>
                  <a:latin typeface="Arial" panose="020B0604020202020204"/>
                  <a:ea typeface="Arial" panose="020B0604020202020204"/>
                  <a:cs typeface="Arial" panose="020B0604020202020204"/>
                  <a:sym typeface="Arial" panose="020B0604020202020204"/>
                </a:rPr>
                <a:t>Tổng quan</a:t>
              </a:r>
              <a:endParaRPr sz="8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61" name="Google Shape;161;p3"/>
          <p:cNvGrpSpPr/>
          <p:nvPr/>
        </p:nvGrpSpPr>
        <p:grpSpPr>
          <a:xfrm>
            <a:off x="4469568" y="2366775"/>
            <a:ext cx="9348863" cy="2558175"/>
            <a:chOff x="0" y="-190500"/>
            <a:chExt cx="12465151" cy="3410900"/>
          </a:xfrm>
        </p:grpSpPr>
        <p:sp>
          <p:nvSpPr>
            <p:cNvPr id="162" name="Google Shape;162;p3"/>
            <p:cNvSpPr/>
            <p:nvPr/>
          </p:nvSpPr>
          <p:spPr>
            <a:xfrm>
              <a:off x="0" y="0"/>
              <a:ext cx="12465151" cy="3220400"/>
            </a:xfrm>
            <a:custGeom>
              <a:avLst/>
              <a:gdLst/>
              <a:ahLst/>
              <a:cxnLst/>
              <a:rect l="l" t="t" r="r" b="b"/>
              <a:pathLst>
                <a:path w="12465151" h="3220400" extrusionOk="0">
                  <a:moveTo>
                    <a:pt x="0" y="0"/>
                  </a:moveTo>
                  <a:lnTo>
                    <a:pt x="12465151" y="0"/>
                  </a:lnTo>
                  <a:lnTo>
                    <a:pt x="12465151" y="3220400"/>
                  </a:lnTo>
                  <a:lnTo>
                    <a:pt x="0" y="3220400"/>
                  </a:lnTo>
                  <a:close/>
                </a:path>
              </a:pathLst>
            </a:custGeom>
            <a:solidFill>
              <a:srgbClr val="000000">
                <a:alpha val="0"/>
              </a:srgbClr>
            </a:solidFill>
            <a:ln>
              <a:noFill/>
            </a:ln>
          </p:spPr>
        </p:sp>
        <p:sp>
          <p:nvSpPr>
            <p:cNvPr id="163" name="Google Shape;163;p3"/>
            <p:cNvSpPr txBox="1"/>
            <p:nvPr/>
          </p:nvSpPr>
          <p:spPr>
            <a:xfrm>
              <a:off x="0" y="-190500"/>
              <a:ext cx="12465151" cy="3410900"/>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10000" b="1" i="0" u="none" strike="noStrike" cap="none">
                  <a:solidFill>
                    <a:srgbClr val="000000"/>
                  </a:solidFill>
                  <a:latin typeface="Arial" panose="020B0604020202020204"/>
                  <a:ea typeface="Arial" panose="020B0604020202020204"/>
                  <a:cs typeface="Arial" panose="020B0604020202020204"/>
                  <a:sym typeface="Arial" panose="020B0604020202020204"/>
                </a:rPr>
                <a:t>CHƯƠNG 1</a:t>
              </a:r>
              <a:endParaRPr sz="10000" b="1"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164" name="Google Shape;164;p3"/>
          <p:cNvSpPr/>
          <p:nvPr/>
        </p:nvSpPr>
        <p:spPr>
          <a:xfrm>
            <a:off x="1426466" y="1261850"/>
            <a:ext cx="2688332" cy="2495600"/>
          </a:xfrm>
          <a:custGeom>
            <a:avLst/>
            <a:gdLst/>
            <a:ahLst/>
            <a:cxnLst/>
            <a:rect l="l" t="t" r="r" b="b"/>
            <a:pathLst>
              <a:path w="2688332" h="2495600" extrusionOk="0">
                <a:moveTo>
                  <a:pt x="0" y="0"/>
                </a:moveTo>
                <a:lnTo>
                  <a:pt x="2688332" y="0"/>
                </a:lnTo>
                <a:lnTo>
                  <a:pt x="2688332" y="2495600"/>
                </a:lnTo>
                <a:lnTo>
                  <a:pt x="0" y="2495600"/>
                </a:lnTo>
                <a:lnTo>
                  <a:pt x="0" y="0"/>
                </a:lnTo>
                <a:close/>
              </a:path>
            </a:pathLst>
          </a:custGeom>
          <a:blipFill rotWithShape="1">
            <a:blip r:embed="rId3"/>
            <a:stretch>
              <a:fillRect/>
            </a:stretch>
          </a:blipFill>
          <a:ln>
            <a:noFill/>
          </a:ln>
        </p:spPr>
      </p:sp>
      <p:sp>
        <p:nvSpPr>
          <p:cNvPr id="165" name="Google Shape;165;p3"/>
          <p:cNvSpPr/>
          <p:nvPr/>
        </p:nvSpPr>
        <p:spPr>
          <a:xfrm>
            <a:off x="13203740" y="7845552"/>
            <a:ext cx="3657716" cy="1177638"/>
          </a:xfrm>
          <a:custGeom>
            <a:avLst/>
            <a:gdLst/>
            <a:ahLst/>
            <a:cxnLst/>
            <a:rect l="l" t="t" r="r" b="b"/>
            <a:pathLst>
              <a:path w="3657716" h="1177638" extrusionOk="0">
                <a:moveTo>
                  <a:pt x="0" y="0"/>
                </a:moveTo>
                <a:lnTo>
                  <a:pt x="3657716" y="0"/>
                </a:lnTo>
                <a:lnTo>
                  <a:pt x="3657716" y="1177638"/>
                </a:lnTo>
                <a:lnTo>
                  <a:pt x="0" y="1177638"/>
                </a:lnTo>
                <a:lnTo>
                  <a:pt x="0" y="0"/>
                </a:lnTo>
                <a:close/>
              </a:path>
            </a:pathLst>
          </a:custGeom>
          <a:blipFill rotWithShape="1">
            <a:blip r:embed="rId4"/>
            <a:stretch>
              <a:fillRect/>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173"/>
        <p:cNvGrpSpPr/>
        <p:nvPr/>
      </p:nvGrpSpPr>
      <p:grpSpPr>
        <a:xfrm>
          <a:off x="0" y="0"/>
          <a:ext cx="0" cy="0"/>
          <a:chOff x="0" y="0"/>
          <a:chExt cx="0" cy="0"/>
        </a:xfrm>
      </p:grpSpPr>
      <p:grpSp>
        <p:nvGrpSpPr>
          <p:cNvPr id="175" name="Google Shape;175;p4"/>
          <p:cNvGrpSpPr/>
          <p:nvPr/>
        </p:nvGrpSpPr>
        <p:grpSpPr>
          <a:xfrm>
            <a:off x="1028700" y="1021418"/>
            <a:ext cx="8281749" cy="1281469"/>
            <a:chOff x="0" y="-123825"/>
            <a:chExt cx="11042332" cy="1708625"/>
          </a:xfrm>
        </p:grpSpPr>
        <p:sp>
          <p:nvSpPr>
            <p:cNvPr id="176" name="Google Shape;176;p4"/>
            <p:cNvSpPr/>
            <p:nvPr/>
          </p:nvSpPr>
          <p:spPr>
            <a:xfrm>
              <a:off x="0" y="0"/>
              <a:ext cx="11042331" cy="1584800"/>
            </a:xfrm>
            <a:custGeom>
              <a:avLst/>
              <a:gdLst/>
              <a:ahLst/>
              <a:cxnLst/>
              <a:rect l="l" t="t" r="r" b="b"/>
              <a:pathLst>
                <a:path w="11042331" h="1584800" extrusionOk="0">
                  <a:moveTo>
                    <a:pt x="0" y="0"/>
                  </a:moveTo>
                  <a:lnTo>
                    <a:pt x="11042331" y="0"/>
                  </a:lnTo>
                  <a:lnTo>
                    <a:pt x="11042331" y="1584800"/>
                  </a:lnTo>
                  <a:lnTo>
                    <a:pt x="0" y="1584800"/>
                  </a:lnTo>
                  <a:close/>
                </a:path>
              </a:pathLst>
            </a:custGeom>
            <a:solidFill>
              <a:srgbClr val="000000">
                <a:alpha val="0"/>
              </a:srgbClr>
            </a:solidFill>
            <a:ln>
              <a:noFill/>
            </a:ln>
          </p:spPr>
        </p:sp>
        <p:sp>
          <p:nvSpPr>
            <p:cNvPr id="177" name="Google Shape;177;p4"/>
            <p:cNvSpPr txBox="1"/>
            <p:nvPr/>
          </p:nvSpPr>
          <p:spPr>
            <a:xfrm>
              <a:off x="0" y="-123825"/>
              <a:ext cx="11042332" cy="1708625"/>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6000" b="1">
                  <a:solidFill>
                    <a:srgbClr val="000000"/>
                  </a:solidFill>
                  <a:latin typeface="Arial" panose="020B0604020202020204"/>
                  <a:ea typeface="Arial" panose="020B0604020202020204"/>
                  <a:cs typeface="Arial" panose="020B0604020202020204"/>
                  <a:sym typeface="Arial" panose="020B0604020202020204"/>
                </a:rPr>
                <a:t>Đặt vấn đề</a:t>
              </a:r>
              <a:endParaRPr sz="6000" b="1">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78" name="Google Shape;178;p4"/>
          <p:cNvGrpSpPr/>
          <p:nvPr/>
        </p:nvGrpSpPr>
        <p:grpSpPr>
          <a:xfrm>
            <a:off x="1028700" y="2267168"/>
            <a:ext cx="8512401" cy="2347119"/>
            <a:chOff x="0" y="-47625"/>
            <a:chExt cx="11349868" cy="3129492"/>
          </a:xfrm>
        </p:grpSpPr>
        <p:sp>
          <p:nvSpPr>
            <p:cNvPr id="179" name="Google Shape;179;p4"/>
            <p:cNvSpPr/>
            <p:nvPr/>
          </p:nvSpPr>
          <p:spPr>
            <a:xfrm>
              <a:off x="0" y="0"/>
              <a:ext cx="11349868" cy="3081867"/>
            </a:xfrm>
            <a:custGeom>
              <a:avLst/>
              <a:gdLst/>
              <a:ahLst/>
              <a:cxnLst/>
              <a:rect l="l" t="t" r="r" b="b"/>
              <a:pathLst>
                <a:path w="11349868" h="3081867" extrusionOk="0">
                  <a:moveTo>
                    <a:pt x="0" y="0"/>
                  </a:moveTo>
                  <a:lnTo>
                    <a:pt x="11349868" y="0"/>
                  </a:lnTo>
                  <a:lnTo>
                    <a:pt x="11349868" y="3081867"/>
                  </a:lnTo>
                  <a:lnTo>
                    <a:pt x="0" y="3081867"/>
                  </a:lnTo>
                  <a:close/>
                </a:path>
              </a:pathLst>
            </a:custGeom>
            <a:solidFill>
              <a:srgbClr val="000000">
                <a:alpha val="0"/>
              </a:srgbClr>
            </a:solidFill>
            <a:ln>
              <a:noFill/>
            </a:ln>
          </p:spPr>
        </p:sp>
        <p:sp>
          <p:nvSpPr>
            <p:cNvPr id="180" name="Google Shape;180;p4"/>
            <p:cNvSpPr txBox="1"/>
            <p:nvPr/>
          </p:nvSpPr>
          <p:spPr>
            <a:xfrm>
              <a:off x="0" y="-47625"/>
              <a:ext cx="11349868" cy="3129492"/>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500">
                  <a:solidFill>
                    <a:srgbClr val="000000"/>
                  </a:solidFill>
                  <a:latin typeface="Arial" panose="020B0604020202020204"/>
                  <a:ea typeface="Arial" panose="020B0604020202020204"/>
                  <a:cs typeface="Arial" panose="020B0604020202020204"/>
                  <a:sym typeface="Arial" panose="020B0604020202020204"/>
                </a:rPr>
                <a:t>Động kinh là một rối loạn thần kinh phổ biến, gây ra các cơn co giật đột ngột và không thể dự đoán trước. Mục tiêu chính của đề tài là xây dựng một hệ thống tự động có khả năng dự đoán cơn động kinh với độ chính xác cao</a:t>
              </a:r>
              <a:r>
                <a:rPr lang="vi-VN" altLang="en-US" sz="2500">
                  <a:solidFill>
                    <a:srgbClr val="000000"/>
                  </a:solidFill>
                  <a:latin typeface="Arial" panose="020B0604020202020204"/>
                  <a:ea typeface="Arial" panose="020B0604020202020204"/>
                  <a:cs typeface="Arial" panose="020B0604020202020204"/>
                  <a:sym typeface="Arial" panose="020B0604020202020204"/>
                </a:rPr>
                <a:t> </a:t>
              </a:r>
              <a:r>
                <a:rPr lang="en-US" sz="2500">
                  <a:solidFill>
                    <a:srgbClr val="000000"/>
                  </a:solidFill>
                  <a:latin typeface="Arial" panose="020B0604020202020204"/>
                  <a:ea typeface="Arial" panose="020B0604020202020204"/>
                  <a:cs typeface="Arial" panose="020B0604020202020204"/>
                  <a:sym typeface="Arial" panose="020B0604020202020204"/>
                </a:rPr>
                <a:t>để bệnh nhân có thể kịp thời chuẩn bị</a:t>
              </a:r>
              <a:r>
                <a:rPr lang="vi-VN" altLang="en-US" sz="2500">
                  <a:solidFill>
                    <a:srgbClr val="000000"/>
                  </a:solidFill>
                  <a:latin typeface="Arial" panose="020B0604020202020204"/>
                  <a:ea typeface="Arial" panose="020B0604020202020204"/>
                  <a:cs typeface="Arial" panose="020B0604020202020204"/>
                  <a:sym typeface="Arial" panose="020B0604020202020204"/>
                </a:rPr>
                <a:t>.</a:t>
              </a:r>
            </a:p>
          </p:txBody>
        </p:sp>
      </p:grpSp>
      <p:grpSp>
        <p:nvGrpSpPr>
          <p:cNvPr id="181" name="Google Shape;181;p4"/>
          <p:cNvGrpSpPr/>
          <p:nvPr/>
        </p:nvGrpSpPr>
        <p:grpSpPr>
          <a:xfrm>
            <a:off x="12576201" y="853263"/>
            <a:ext cx="4015699" cy="2332875"/>
            <a:chOff x="0" y="0"/>
            <a:chExt cx="5354265" cy="3110500"/>
          </a:xfrm>
        </p:grpSpPr>
        <p:sp>
          <p:nvSpPr>
            <p:cNvPr id="182" name="Google Shape;182;p4"/>
            <p:cNvSpPr/>
            <p:nvPr/>
          </p:nvSpPr>
          <p:spPr>
            <a:xfrm rot="-9844828">
              <a:off x="148834" y="659111"/>
              <a:ext cx="5056597" cy="1792279"/>
            </a:xfrm>
            <a:custGeom>
              <a:avLst/>
              <a:gdLst/>
              <a:ahLst/>
              <a:cxnLst/>
              <a:rect l="l" t="t" r="r" b="b"/>
              <a:pathLst>
                <a:path w="5056597" h="1792279" extrusionOk="0">
                  <a:moveTo>
                    <a:pt x="0" y="0"/>
                  </a:moveTo>
                  <a:lnTo>
                    <a:pt x="5056597" y="0"/>
                  </a:lnTo>
                  <a:lnTo>
                    <a:pt x="5056597" y="1792279"/>
                  </a:lnTo>
                  <a:lnTo>
                    <a:pt x="0" y="1792279"/>
                  </a:lnTo>
                  <a:lnTo>
                    <a:pt x="0" y="0"/>
                  </a:lnTo>
                  <a:close/>
                </a:path>
              </a:pathLst>
            </a:custGeom>
            <a:blipFill rotWithShape="1">
              <a:blip r:embed="rId3"/>
              <a:stretch>
                <a:fillRect t="-21877" b="-3313"/>
              </a:stretch>
            </a:blipFill>
            <a:ln>
              <a:noFill/>
            </a:ln>
          </p:spPr>
        </p:sp>
        <p:grpSp>
          <p:nvGrpSpPr>
            <p:cNvPr id="183" name="Google Shape;183;p4"/>
            <p:cNvGrpSpPr/>
            <p:nvPr/>
          </p:nvGrpSpPr>
          <p:grpSpPr>
            <a:xfrm>
              <a:off x="473197" y="895796"/>
              <a:ext cx="3852296" cy="1148292"/>
              <a:chOff x="0" y="-47625"/>
              <a:chExt cx="3852296" cy="1148292"/>
            </a:xfrm>
          </p:grpSpPr>
          <p:sp>
            <p:nvSpPr>
              <p:cNvPr id="184" name="Google Shape;184;p4"/>
              <p:cNvSpPr/>
              <p:nvPr/>
            </p:nvSpPr>
            <p:spPr>
              <a:xfrm>
                <a:off x="0" y="0"/>
                <a:ext cx="3852296" cy="1100667"/>
              </a:xfrm>
              <a:custGeom>
                <a:avLst/>
                <a:gdLst/>
                <a:ahLst/>
                <a:cxnLst/>
                <a:rect l="l" t="t" r="r" b="b"/>
                <a:pathLst>
                  <a:path w="3852296" h="1100667" extrusionOk="0">
                    <a:moveTo>
                      <a:pt x="0" y="0"/>
                    </a:moveTo>
                    <a:lnTo>
                      <a:pt x="3852296" y="0"/>
                    </a:lnTo>
                    <a:lnTo>
                      <a:pt x="3852296" y="1100667"/>
                    </a:lnTo>
                    <a:lnTo>
                      <a:pt x="0" y="1100667"/>
                    </a:lnTo>
                    <a:close/>
                  </a:path>
                </a:pathLst>
              </a:custGeom>
              <a:solidFill>
                <a:srgbClr val="000000">
                  <a:alpha val="0"/>
                </a:srgbClr>
              </a:solidFill>
              <a:ln>
                <a:noFill/>
              </a:ln>
            </p:spPr>
          </p:sp>
          <p:sp>
            <p:nvSpPr>
              <p:cNvPr id="185" name="Google Shape;185;p4"/>
              <p:cNvSpPr txBox="1"/>
              <p:nvPr/>
            </p:nvSpPr>
            <p:spPr>
              <a:xfrm>
                <a:off x="0" y="-47625"/>
                <a:ext cx="3852296" cy="114829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i="1">
                    <a:solidFill>
                      <a:srgbClr val="FFFFFF"/>
                    </a:solidFill>
                    <a:latin typeface="Arial" panose="020B0604020202020204"/>
                    <a:ea typeface="Arial" panose="020B0604020202020204"/>
                    <a:cs typeface="Arial" panose="020B0604020202020204"/>
                    <a:sym typeface="Arial" panose="020B0604020202020204"/>
                  </a:rPr>
                  <a:t>Đối tượng nghiên cứu</a:t>
                </a:r>
                <a:endParaRPr sz="2500" i="1">
                  <a:solidFill>
                    <a:srgbClr val="FFFFFF"/>
                  </a:solidFill>
                  <a:latin typeface="Arial" panose="020B0604020202020204"/>
                  <a:ea typeface="Arial" panose="020B0604020202020204"/>
                  <a:cs typeface="Arial" panose="020B0604020202020204"/>
                  <a:sym typeface="Arial" panose="020B0604020202020204"/>
                </a:endParaRPr>
              </a:p>
            </p:txBody>
          </p:sp>
        </p:grpSp>
      </p:grpSp>
      <p:grpSp>
        <p:nvGrpSpPr>
          <p:cNvPr id="186" name="Google Shape;186;p4"/>
          <p:cNvGrpSpPr/>
          <p:nvPr/>
        </p:nvGrpSpPr>
        <p:grpSpPr>
          <a:xfrm>
            <a:off x="10875913" y="2806742"/>
            <a:ext cx="6383388" cy="1267970"/>
            <a:chOff x="0" y="-47625"/>
            <a:chExt cx="8511184" cy="1690626"/>
          </a:xfrm>
        </p:grpSpPr>
        <p:sp>
          <p:nvSpPr>
            <p:cNvPr id="187" name="Google Shape;187;p4"/>
            <p:cNvSpPr/>
            <p:nvPr/>
          </p:nvSpPr>
          <p:spPr>
            <a:xfrm>
              <a:off x="0" y="0"/>
              <a:ext cx="8511184" cy="1643001"/>
            </a:xfrm>
            <a:custGeom>
              <a:avLst/>
              <a:gdLst/>
              <a:ahLst/>
              <a:cxnLst/>
              <a:rect l="l" t="t" r="r" b="b"/>
              <a:pathLst>
                <a:path w="8511184" h="1643001" extrusionOk="0">
                  <a:moveTo>
                    <a:pt x="0" y="0"/>
                  </a:moveTo>
                  <a:lnTo>
                    <a:pt x="8511184" y="0"/>
                  </a:lnTo>
                  <a:lnTo>
                    <a:pt x="8511184" y="1643001"/>
                  </a:lnTo>
                  <a:lnTo>
                    <a:pt x="0" y="1643001"/>
                  </a:lnTo>
                  <a:close/>
                </a:path>
              </a:pathLst>
            </a:custGeom>
            <a:solidFill>
              <a:srgbClr val="000000">
                <a:alpha val="0"/>
              </a:srgbClr>
            </a:solidFill>
            <a:ln>
              <a:noFill/>
            </a:ln>
          </p:spPr>
        </p:sp>
        <p:sp>
          <p:nvSpPr>
            <p:cNvPr id="188" name="Google Shape;188;p4"/>
            <p:cNvSpPr txBox="1"/>
            <p:nvPr/>
          </p:nvSpPr>
          <p:spPr>
            <a:xfrm>
              <a:off x="0" y="-47625"/>
              <a:ext cx="8511183" cy="1690626"/>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solidFill>
                    <a:srgbClr val="000000"/>
                  </a:solidFill>
                  <a:latin typeface="Arial" panose="020B0604020202020204"/>
                  <a:ea typeface="Arial" panose="020B0604020202020204"/>
                  <a:cs typeface="Arial" panose="020B0604020202020204"/>
                  <a:sym typeface="Arial" panose="020B0604020202020204"/>
                </a:rPr>
                <a:t>Nghiên cứu mô hình </a:t>
              </a:r>
              <a:r>
                <a:rPr lang="vi-VN" altLang="en-US" sz="2500">
                  <a:solidFill>
                    <a:srgbClr val="000000"/>
                  </a:solidFill>
                  <a:latin typeface="Arial" panose="020B0604020202020204"/>
                  <a:ea typeface="Arial" panose="020B0604020202020204"/>
                  <a:cs typeface="Arial" panose="020B0604020202020204"/>
                  <a:sym typeface="Arial" panose="020B0604020202020204"/>
                </a:rPr>
                <a:t>ứ</a:t>
              </a:r>
              <a:r>
                <a:rPr lang="en-US" sz="2500">
                  <a:solidFill>
                    <a:srgbClr val="000000"/>
                  </a:solidFill>
                  <a:latin typeface="Arial" panose="020B0604020202020204"/>
                  <a:ea typeface="Arial" panose="020B0604020202020204"/>
                  <a:cs typeface="Arial" panose="020B0604020202020204"/>
                  <a:sym typeface="Arial" panose="020B0604020202020204"/>
                </a:rPr>
                <a:t>ng dụng các </a:t>
              </a:r>
              <a:r>
                <a:rPr lang="vi-VN" altLang="en-US" sz="2500">
                  <a:solidFill>
                    <a:srgbClr val="000000"/>
                  </a:solidFill>
                  <a:latin typeface="Arial" panose="020B0604020202020204"/>
                  <a:ea typeface="Arial" panose="020B0604020202020204"/>
                  <a:cs typeface="Arial" panose="020B0604020202020204"/>
                  <a:sym typeface="Arial" panose="020B0604020202020204"/>
                </a:rPr>
                <a:t>thuật toán</a:t>
              </a:r>
              <a:r>
                <a:rPr lang="en-US" sz="2500">
                  <a:solidFill>
                    <a:srgbClr val="000000"/>
                  </a:solidFill>
                  <a:latin typeface="Arial" panose="020B0604020202020204"/>
                  <a:ea typeface="Arial" panose="020B0604020202020204"/>
                  <a:cs typeface="Arial" panose="020B0604020202020204"/>
                  <a:sym typeface="Arial" panose="020B0604020202020204"/>
                </a:rPr>
                <a:t> học máy trong dự đoán cơn động kinh </a:t>
              </a:r>
              <a:endParaRPr sz="250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189" name="Google Shape;189;p4"/>
          <p:cNvGrpSpPr/>
          <p:nvPr/>
        </p:nvGrpSpPr>
        <p:grpSpPr>
          <a:xfrm>
            <a:off x="1131457" y="5169087"/>
            <a:ext cx="4015699" cy="2332875"/>
            <a:chOff x="0" y="0"/>
            <a:chExt cx="5354265" cy="3110500"/>
          </a:xfrm>
        </p:grpSpPr>
        <p:sp>
          <p:nvSpPr>
            <p:cNvPr id="190" name="Google Shape;190;p4"/>
            <p:cNvSpPr/>
            <p:nvPr/>
          </p:nvSpPr>
          <p:spPr>
            <a:xfrm rot="-9844828">
              <a:off x="148834" y="659111"/>
              <a:ext cx="5056597" cy="1792279"/>
            </a:xfrm>
            <a:custGeom>
              <a:avLst/>
              <a:gdLst/>
              <a:ahLst/>
              <a:cxnLst/>
              <a:rect l="l" t="t" r="r" b="b"/>
              <a:pathLst>
                <a:path w="5056597" h="1792279" extrusionOk="0">
                  <a:moveTo>
                    <a:pt x="0" y="0"/>
                  </a:moveTo>
                  <a:lnTo>
                    <a:pt x="5056597" y="0"/>
                  </a:lnTo>
                  <a:lnTo>
                    <a:pt x="5056597" y="1792279"/>
                  </a:lnTo>
                  <a:lnTo>
                    <a:pt x="0" y="1792279"/>
                  </a:lnTo>
                  <a:lnTo>
                    <a:pt x="0" y="0"/>
                  </a:lnTo>
                  <a:close/>
                </a:path>
              </a:pathLst>
            </a:custGeom>
            <a:blipFill rotWithShape="1">
              <a:blip r:embed="rId3"/>
              <a:stretch>
                <a:fillRect t="-21877" b="-3313"/>
              </a:stretch>
            </a:blipFill>
            <a:ln>
              <a:noFill/>
            </a:ln>
          </p:spPr>
        </p:sp>
        <p:grpSp>
          <p:nvGrpSpPr>
            <p:cNvPr id="191" name="Google Shape;191;p4"/>
            <p:cNvGrpSpPr/>
            <p:nvPr/>
          </p:nvGrpSpPr>
          <p:grpSpPr>
            <a:xfrm>
              <a:off x="473197" y="1121717"/>
              <a:ext cx="3852296" cy="819442"/>
              <a:chOff x="0" y="-47625"/>
              <a:chExt cx="3852296" cy="819442"/>
            </a:xfrm>
          </p:grpSpPr>
          <p:sp>
            <p:nvSpPr>
              <p:cNvPr id="192" name="Google Shape;192;p4"/>
              <p:cNvSpPr/>
              <p:nvPr/>
            </p:nvSpPr>
            <p:spPr>
              <a:xfrm>
                <a:off x="0" y="0"/>
                <a:ext cx="3852296" cy="771817"/>
              </a:xfrm>
              <a:custGeom>
                <a:avLst/>
                <a:gdLst/>
                <a:ahLst/>
                <a:cxnLst/>
                <a:rect l="l" t="t" r="r" b="b"/>
                <a:pathLst>
                  <a:path w="3852296" h="771817" extrusionOk="0">
                    <a:moveTo>
                      <a:pt x="0" y="0"/>
                    </a:moveTo>
                    <a:lnTo>
                      <a:pt x="3852296" y="0"/>
                    </a:lnTo>
                    <a:lnTo>
                      <a:pt x="3852296" y="771817"/>
                    </a:lnTo>
                    <a:lnTo>
                      <a:pt x="0" y="771817"/>
                    </a:lnTo>
                    <a:close/>
                  </a:path>
                </a:pathLst>
              </a:custGeom>
              <a:solidFill>
                <a:srgbClr val="000000">
                  <a:alpha val="0"/>
                </a:srgbClr>
              </a:solidFill>
              <a:ln>
                <a:noFill/>
              </a:ln>
            </p:spPr>
          </p:sp>
          <p:sp>
            <p:nvSpPr>
              <p:cNvPr id="193" name="Google Shape;193;p4"/>
              <p:cNvSpPr txBox="1"/>
              <p:nvPr/>
            </p:nvSpPr>
            <p:spPr>
              <a:xfrm>
                <a:off x="0" y="-47625"/>
                <a:ext cx="3852296" cy="819442"/>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i="1">
                    <a:solidFill>
                      <a:srgbClr val="FFFFFF"/>
                    </a:solidFill>
                    <a:latin typeface="Arial" panose="020B0604020202020204"/>
                    <a:ea typeface="Arial" panose="020B0604020202020204"/>
                    <a:cs typeface="Arial" panose="020B0604020202020204"/>
                    <a:sym typeface="Arial" panose="020B0604020202020204"/>
                  </a:rPr>
                  <a:t>Phạm vi nghiên cứu</a:t>
                </a:r>
                <a:endParaRPr sz="2500" i="1">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195" name="Google Shape;195;p4"/>
          <p:cNvSpPr/>
          <p:nvPr/>
        </p:nvSpPr>
        <p:spPr>
          <a:xfrm>
            <a:off x="5870086" y="6045806"/>
            <a:ext cx="549336" cy="462642"/>
          </a:xfrm>
          <a:custGeom>
            <a:avLst/>
            <a:gdLst/>
            <a:ahLst/>
            <a:cxnLst/>
            <a:rect l="l" t="t" r="r" b="b"/>
            <a:pathLst>
              <a:path w="1387834" h="1175874" extrusionOk="0">
                <a:moveTo>
                  <a:pt x="0" y="0"/>
                </a:moveTo>
                <a:lnTo>
                  <a:pt x="1387834" y="0"/>
                </a:lnTo>
                <a:lnTo>
                  <a:pt x="1387834" y="1175874"/>
                </a:lnTo>
                <a:lnTo>
                  <a:pt x="0" y="1175874"/>
                </a:lnTo>
                <a:lnTo>
                  <a:pt x="0" y="0"/>
                </a:lnTo>
                <a:close/>
              </a:path>
            </a:pathLst>
          </a:custGeom>
          <a:blipFill rotWithShape="1">
            <a:blip r:embed="rId4"/>
            <a:stretch>
              <a:fillRect/>
            </a:stretch>
          </a:blipFill>
          <a:ln>
            <a:noFill/>
          </a:ln>
        </p:spPr>
        <p:txBody>
          <a:bodyPr/>
          <a:lstStyle/>
          <a:p>
            <a:endParaRPr lang="vi-VN" dirty="0"/>
          </a:p>
        </p:txBody>
      </p:sp>
      <p:grpSp>
        <p:nvGrpSpPr>
          <p:cNvPr id="196" name="Google Shape;196;p4"/>
          <p:cNvGrpSpPr/>
          <p:nvPr/>
        </p:nvGrpSpPr>
        <p:grpSpPr>
          <a:xfrm>
            <a:off x="6896160" y="5766145"/>
            <a:ext cx="7406410" cy="1457926"/>
            <a:chOff x="-72813" y="-766233"/>
            <a:chExt cx="9875213" cy="1943901"/>
          </a:xfrm>
        </p:grpSpPr>
        <p:sp>
          <p:nvSpPr>
            <p:cNvPr id="197" name="Google Shape;197;p4"/>
            <p:cNvSpPr/>
            <p:nvPr/>
          </p:nvSpPr>
          <p:spPr>
            <a:xfrm>
              <a:off x="0" y="0"/>
              <a:ext cx="9802400" cy="1177668"/>
            </a:xfrm>
            <a:custGeom>
              <a:avLst/>
              <a:gdLst/>
              <a:ahLst/>
              <a:cxnLst/>
              <a:rect l="l" t="t" r="r" b="b"/>
              <a:pathLst>
                <a:path w="9802400" h="1177668" extrusionOk="0">
                  <a:moveTo>
                    <a:pt x="0" y="0"/>
                  </a:moveTo>
                  <a:lnTo>
                    <a:pt x="9802400" y="0"/>
                  </a:lnTo>
                  <a:lnTo>
                    <a:pt x="9802400" y="1177668"/>
                  </a:lnTo>
                  <a:lnTo>
                    <a:pt x="0" y="1177668"/>
                  </a:lnTo>
                  <a:close/>
                </a:path>
              </a:pathLst>
            </a:custGeom>
            <a:solidFill>
              <a:srgbClr val="000000">
                <a:alpha val="0"/>
              </a:srgbClr>
            </a:solidFill>
            <a:ln>
              <a:noFill/>
            </a:ln>
          </p:spPr>
        </p:sp>
        <p:sp>
          <p:nvSpPr>
            <p:cNvPr id="198" name="Google Shape;198;p4"/>
            <p:cNvSpPr txBox="1"/>
            <p:nvPr/>
          </p:nvSpPr>
          <p:spPr>
            <a:xfrm>
              <a:off x="-72813" y="-766233"/>
              <a:ext cx="9802400" cy="1177668"/>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500">
                  <a:solidFill>
                    <a:srgbClr val="000000"/>
                  </a:solidFill>
                  <a:latin typeface="Open Sans" panose="020B0606030504020204"/>
                  <a:ea typeface="Open Sans" panose="020B0606030504020204"/>
                  <a:cs typeface="Open Sans" panose="020B0606030504020204"/>
                  <a:sym typeface="Open Sans" panose="020B0606030504020204"/>
                </a:rPr>
                <a:t>Loại dữ liệu: Bao gồm các yếu tố liên quan đến bệnh động kinh ghi lại từ hoạt động điện não đồ (EEG)</a:t>
              </a:r>
              <a:endParaRPr sz="2500">
                <a:solidFill>
                  <a:srgbClr val="000000"/>
                </a:solidFill>
                <a:latin typeface="Open Sans" panose="020B0606030504020204"/>
                <a:ea typeface="Open Sans" panose="020B0606030504020204"/>
                <a:cs typeface="Open Sans" panose="020B0606030504020204"/>
                <a:sym typeface="Open Sans" panose="020B0606030504020204"/>
              </a:endParaRPr>
            </a:p>
          </p:txBody>
        </p:sp>
      </p:grpSp>
      <p:sp>
        <p:nvSpPr>
          <p:cNvPr id="200" name="Google Shape;200;p4"/>
          <p:cNvSpPr/>
          <p:nvPr/>
        </p:nvSpPr>
        <p:spPr>
          <a:xfrm>
            <a:off x="5870086" y="7551458"/>
            <a:ext cx="549336" cy="462640"/>
          </a:xfrm>
          <a:custGeom>
            <a:avLst/>
            <a:gdLst/>
            <a:ahLst/>
            <a:cxnLst/>
            <a:rect l="l" t="t" r="r" b="b"/>
            <a:pathLst>
              <a:path w="1387834" h="1175874" extrusionOk="0">
                <a:moveTo>
                  <a:pt x="0" y="0"/>
                </a:moveTo>
                <a:lnTo>
                  <a:pt x="1387834" y="0"/>
                </a:lnTo>
                <a:lnTo>
                  <a:pt x="1387834" y="1175874"/>
                </a:lnTo>
                <a:lnTo>
                  <a:pt x="0" y="1175874"/>
                </a:lnTo>
                <a:lnTo>
                  <a:pt x="0" y="0"/>
                </a:lnTo>
                <a:close/>
              </a:path>
            </a:pathLst>
          </a:custGeom>
          <a:blipFill rotWithShape="1">
            <a:blip r:embed="rId4"/>
            <a:stretch>
              <a:fillRect/>
            </a:stretch>
          </a:blipFill>
          <a:ln>
            <a:noFill/>
          </a:ln>
        </p:spPr>
      </p:sp>
      <p:grpSp>
        <p:nvGrpSpPr>
          <p:cNvPr id="201" name="Google Shape;201;p4"/>
          <p:cNvGrpSpPr/>
          <p:nvPr/>
        </p:nvGrpSpPr>
        <p:grpSpPr>
          <a:xfrm>
            <a:off x="6896233" y="4339627"/>
            <a:ext cx="8924589" cy="3674712"/>
            <a:chOff x="-147320" y="-2925234"/>
            <a:chExt cx="11899452" cy="4899616"/>
          </a:xfrm>
        </p:grpSpPr>
        <p:sp>
          <p:nvSpPr>
            <p:cNvPr id="202" name="Google Shape;202;p4"/>
            <p:cNvSpPr/>
            <p:nvPr/>
          </p:nvSpPr>
          <p:spPr>
            <a:xfrm>
              <a:off x="-147320" y="-2925234"/>
              <a:ext cx="11899053" cy="2554393"/>
            </a:xfrm>
            <a:custGeom>
              <a:avLst/>
              <a:gdLst/>
              <a:ahLst/>
              <a:cxnLst/>
              <a:rect l="l" t="t" r="r" b="b"/>
              <a:pathLst>
                <a:path w="11899452" h="682368" extrusionOk="0">
                  <a:moveTo>
                    <a:pt x="0" y="0"/>
                  </a:moveTo>
                  <a:lnTo>
                    <a:pt x="11899452" y="0"/>
                  </a:lnTo>
                  <a:lnTo>
                    <a:pt x="11899452" y="682368"/>
                  </a:lnTo>
                  <a:lnTo>
                    <a:pt x="0" y="682368"/>
                  </a:lnTo>
                  <a:close/>
                </a:path>
              </a:pathLst>
            </a:custGeom>
            <a:solidFill>
              <a:srgbClr val="000000">
                <a:alpha val="0"/>
              </a:srgbClr>
            </a:solidFill>
            <a:ln>
              <a:noFill/>
            </a:ln>
          </p:spPr>
        </p:sp>
        <p:sp>
          <p:nvSpPr>
            <p:cNvPr id="203" name="Google Shape;203;p4"/>
            <p:cNvSpPr txBox="1"/>
            <p:nvPr/>
          </p:nvSpPr>
          <p:spPr>
            <a:xfrm>
              <a:off x="-147320" y="1292014"/>
              <a:ext cx="11899452" cy="682368"/>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500">
                  <a:solidFill>
                    <a:srgbClr val="000000"/>
                  </a:solidFill>
                  <a:latin typeface="Open Sans" panose="020B0606030504020204"/>
                  <a:ea typeface="Open Sans" panose="020B0606030504020204"/>
                  <a:cs typeface="Open Sans" panose="020B0606030504020204"/>
                  <a:sym typeface="Open Sans" panose="020B0606030504020204"/>
                </a:rPr>
                <a:t>Phương pháp học máy: I</a:t>
              </a:r>
              <a:r>
                <a:rPr lang="vi-VN" altLang="en-US" sz="2500">
                  <a:solidFill>
                    <a:srgbClr val="000000"/>
                  </a:solidFill>
                  <a:latin typeface="Open Sans" panose="020B0606030504020204"/>
                  <a:ea typeface="Open Sans" panose="020B0606030504020204"/>
                  <a:cs typeface="Open Sans" panose="020B0606030504020204"/>
                  <a:sym typeface="Open Sans" panose="020B0606030504020204"/>
                </a:rPr>
                <a:t>D</a:t>
              </a:r>
              <a:r>
                <a:rPr lang="en-US" sz="2500">
                  <a:solidFill>
                    <a:srgbClr val="000000"/>
                  </a:solidFill>
                  <a:latin typeface="Open Sans" panose="020B0606030504020204"/>
                  <a:ea typeface="Open Sans" panose="020B0606030504020204"/>
                  <a:cs typeface="Open Sans" panose="020B0606030504020204"/>
                  <a:sym typeface="Open Sans" panose="020B0606030504020204"/>
                </a:rPr>
                <a:t>3,</a:t>
              </a:r>
              <a:r>
                <a:rPr lang="vi-VN" altLang="en-US" sz="2500">
                  <a:solidFill>
                    <a:srgbClr val="000000"/>
                  </a:solidFill>
                  <a:latin typeface="Open Sans" panose="020B0606030504020204"/>
                  <a:ea typeface="Open Sans" panose="020B0606030504020204"/>
                  <a:cs typeface="Open Sans" panose="020B0606030504020204"/>
                  <a:sym typeface="Open Sans" panose="020B0606030504020204"/>
                </a:rPr>
                <a:t> SVM,</a:t>
              </a:r>
              <a:r>
                <a:rPr lang="en-US" sz="2500">
                  <a:solidFill>
                    <a:srgbClr val="000000"/>
                  </a:solidFill>
                  <a:latin typeface="Open Sans" panose="020B0606030504020204"/>
                  <a:ea typeface="Open Sans" panose="020B0606030504020204"/>
                  <a:cs typeface="Open Sans" panose="020B0606030504020204"/>
                  <a:sym typeface="Open Sans" panose="020B0606030504020204"/>
                </a:rPr>
                <a:t> ANN</a:t>
              </a:r>
              <a:endParaRPr sz="2500">
                <a:solidFill>
                  <a:srgbClr val="000000"/>
                </a:solidFill>
                <a:latin typeface="Open Sans" panose="020B0606030504020204"/>
                <a:ea typeface="Open Sans" panose="020B0606030504020204"/>
                <a:cs typeface="Open Sans" panose="020B0606030504020204"/>
                <a:sym typeface="Open Sans" panose="020B0606030504020204"/>
              </a:endParaRPr>
            </a:p>
          </p:txBody>
        </p:sp>
      </p:grpSp>
      <p:sp>
        <p:nvSpPr>
          <p:cNvPr id="205" name="Google Shape;205;p4"/>
          <p:cNvSpPr/>
          <p:nvPr/>
        </p:nvSpPr>
        <p:spPr>
          <a:xfrm>
            <a:off x="5869940" y="8672195"/>
            <a:ext cx="549275" cy="462915"/>
          </a:xfrm>
          <a:custGeom>
            <a:avLst/>
            <a:gdLst/>
            <a:ahLst/>
            <a:cxnLst/>
            <a:rect l="l" t="t" r="r" b="b"/>
            <a:pathLst>
              <a:path w="1387834" h="1175874" extrusionOk="0">
                <a:moveTo>
                  <a:pt x="0" y="0"/>
                </a:moveTo>
                <a:lnTo>
                  <a:pt x="1387834" y="0"/>
                </a:lnTo>
                <a:lnTo>
                  <a:pt x="1387834" y="1175874"/>
                </a:lnTo>
                <a:lnTo>
                  <a:pt x="0" y="1175874"/>
                </a:lnTo>
                <a:lnTo>
                  <a:pt x="0" y="0"/>
                </a:lnTo>
                <a:close/>
              </a:path>
            </a:pathLst>
          </a:custGeom>
          <a:blipFill rotWithShape="1">
            <a:blip r:embed="rId4"/>
            <a:stretch>
              <a:fillRect/>
            </a:stretch>
          </a:blipFill>
          <a:ln>
            <a:noFill/>
          </a:ln>
        </p:spPr>
      </p:sp>
      <p:grpSp>
        <p:nvGrpSpPr>
          <p:cNvPr id="206" name="Google Shape;206;p4"/>
          <p:cNvGrpSpPr/>
          <p:nvPr/>
        </p:nvGrpSpPr>
        <p:grpSpPr>
          <a:xfrm>
            <a:off x="6896160" y="8551473"/>
            <a:ext cx="10513842" cy="632425"/>
            <a:chOff x="-72813" y="-160866"/>
            <a:chExt cx="14018456" cy="843234"/>
          </a:xfrm>
        </p:grpSpPr>
        <p:sp>
          <p:nvSpPr>
            <p:cNvPr id="207" name="Google Shape;207;p4"/>
            <p:cNvSpPr/>
            <p:nvPr/>
          </p:nvSpPr>
          <p:spPr>
            <a:xfrm>
              <a:off x="0" y="0"/>
              <a:ext cx="13945643" cy="682368"/>
            </a:xfrm>
            <a:custGeom>
              <a:avLst/>
              <a:gdLst/>
              <a:ahLst/>
              <a:cxnLst/>
              <a:rect l="l" t="t" r="r" b="b"/>
              <a:pathLst>
                <a:path w="13945643" h="682368" extrusionOk="0">
                  <a:moveTo>
                    <a:pt x="0" y="0"/>
                  </a:moveTo>
                  <a:lnTo>
                    <a:pt x="13945643" y="0"/>
                  </a:lnTo>
                  <a:lnTo>
                    <a:pt x="13945643" y="682368"/>
                  </a:lnTo>
                  <a:lnTo>
                    <a:pt x="0" y="682368"/>
                  </a:lnTo>
                  <a:close/>
                </a:path>
              </a:pathLst>
            </a:custGeom>
            <a:solidFill>
              <a:srgbClr val="000000">
                <a:alpha val="0"/>
              </a:srgbClr>
            </a:solidFill>
            <a:ln>
              <a:noFill/>
            </a:ln>
          </p:spPr>
        </p:sp>
        <p:sp>
          <p:nvSpPr>
            <p:cNvPr id="208" name="Google Shape;208;p4"/>
            <p:cNvSpPr txBox="1"/>
            <p:nvPr/>
          </p:nvSpPr>
          <p:spPr>
            <a:xfrm>
              <a:off x="-72813" y="-160866"/>
              <a:ext cx="13945644" cy="682368"/>
            </a:xfrm>
            <a:prstGeom prst="rect">
              <a:avLst/>
            </a:prstGeom>
            <a:no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None/>
              </a:pPr>
              <a:r>
                <a:rPr lang="en-US" sz="2500">
                  <a:solidFill>
                    <a:srgbClr val="000000"/>
                  </a:solidFill>
                  <a:latin typeface="Open Sans" panose="020B0606030504020204"/>
                  <a:ea typeface="Open Sans" panose="020B0606030504020204"/>
                  <a:cs typeface="Open Sans" panose="020B0606030504020204"/>
                  <a:sym typeface="Open Sans" panose="020B0606030504020204"/>
                </a:rPr>
                <a:t>Đánh giá mô mình: </a:t>
              </a:r>
              <a:r>
                <a:rPr lang="vi-VN" altLang="en-US" sz="2500">
                  <a:solidFill>
                    <a:srgbClr val="000000"/>
                  </a:solidFill>
                  <a:latin typeface="Open Sans" panose="020B0606030504020204"/>
                  <a:ea typeface="Open Sans" panose="020B0606030504020204"/>
                  <a:cs typeface="Open Sans" panose="020B0606030504020204"/>
                  <a:sym typeface="Open Sans" panose="020B0606030504020204"/>
                </a:rPr>
                <a:t>T</a:t>
              </a:r>
              <a:r>
                <a:rPr lang="en-US" sz="2500">
                  <a:solidFill>
                    <a:srgbClr val="000000"/>
                  </a:solidFill>
                  <a:latin typeface="Open Sans" panose="020B0606030504020204"/>
                  <a:ea typeface="Open Sans" panose="020B0606030504020204"/>
                  <a:cs typeface="Open Sans" panose="020B0606030504020204"/>
                  <a:sym typeface="Open Sans" panose="020B0606030504020204"/>
                </a:rPr>
                <a:t>hông qua các chỉ số như accuracy, precision,</a:t>
              </a:r>
              <a:r>
                <a:rPr lang="vi-VN" altLang="en-US" sz="2500">
                  <a:solidFill>
                    <a:srgbClr val="000000"/>
                  </a:solidFill>
                  <a:latin typeface="Open Sans" panose="020B0606030504020204"/>
                  <a:ea typeface="Open Sans" panose="020B0606030504020204"/>
                  <a:cs typeface="Open Sans" panose="020B0606030504020204"/>
                  <a:sym typeface="Open Sans" panose="020B0606030504020204"/>
                </a:rPr>
                <a:t> </a:t>
              </a:r>
              <a:r>
                <a:rPr lang="en-US" sz="2500">
                  <a:solidFill>
                    <a:srgbClr val="000000"/>
                  </a:solidFill>
                  <a:latin typeface="Open Sans" panose="020B0606030504020204"/>
                  <a:ea typeface="Open Sans" panose="020B0606030504020204"/>
                  <a:cs typeface="Open Sans" panose="020B0606030504020204"/>
                  <a:sym typeface="Open Sans" panose="020B0606030504020204"/>
                </a:rPr>
                <a:t>recall và </a:t>
              </a:r>
              <a:r>
                <a:rPr lang="vi-VN" altLang="en-US" sz="2500">
                  <a:solidFill>
                    <a:srgbClr val="000000"/>
                  </a:solidFill>
                  <a:latin typeface="Open Sans" panose="020B0606030504020204"/>
                  <a:ea typeface="Open Sans" panose="020B0606030504020204"/>
                  <a:cs typeface="Open Sans" panose="020B0606030504020204"/>
                  <a:sym typeface="Open Sans" panose="020B0606030504020204"/>
                </a:rPr>
                <a:t>F1-score</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16"/>
        <p:cNvGrpSpPr/>
        <p:nvPr/>
      </p:nvGrpSpPr>
      <p:grpSpPr>
        <a:xfrm>
          <a:off x="0" y="0"/>
          <a:ext cx="0" cy="0"/>
          <a:chOff x="0" y="0"/>
          <a:chExt cx="0" cy="0"/>
        </a:xfrm>
      </p:grpSpPr>
      <p:grpSp>
        <p:nvGrpSpPr>
          <p:cNvPr id="218" name="Google Shape;218;p5"/>
          <p:cNvGrpSpPr/>
          <p:nvPr/>
        </p:nvGrpSpPr>
        <p:grpSpPr>
          <a:xfrm>
            <a:off x="3657600" y="2531625"/>
            <a:ext cx="10972800" cy="2138679"/>
            <a:chOff x="0" y="-190500"/>
            <a:chExt cx="14630400" cy="2851572"/>
          </a:xfrm>
        </p:grpSpPr>
        <p:sp>
          <p:nvSpPr>
            <p:cNvPr id="219" name="Google Shape;219;p5"/>
            <p:cNvSpPr/>
            <p:nvPr/>
          </p:nvSpPr>
          <p:spPr>
            <a:xfrm>
              <a:off x="0" y="0"/>
              <a:ext cx="14630400" cy="2661072"/>
            </a:xfrm>
            <a:custGeom>
              <a:avLst/>
              <a:gdLst/>
              <a:ahLst/>
              <a:cxnLst/>
              <a:rect l="l" t="t" r="r" b="b"/>
              <a:pathLst>
                <a:path w="14630400" h="2661072" extrusionOk="0">
                  <a:moveTo>
                    <a:pt x="0" y="0"/>
                  </a:moveTo>
                  <a:lnTo>
                    <a:pt x="14630400" y="0"/>
                  </a:lnTo>
                  <a:lnTo>
                    <a:pt x="14630400" y="2661072"/>
                  </a:lnTo>
                  <a:lnTo>
                    <a:pt x="0" y="2661072"/>
                  </a:lnTo>
                  <a:close/>
                </a:path>
              </a:pathLst>
            </a:custGeom>
            <a:solidFill>
              <a:srgbClr val="000000">
                <a:alpha val="0"/>
              </a:srgbClr>
            </a:solidFill>
            <a:ln>
              <a:noFill/>
            </a:ln>
          </p:spPr>
        </p:sp>
        <p:sp>
          <p:nvSpPr>
            <p:cNvPr id="220" name="Google Shape;220;p5"/>
            <p:cNvSpPr txBox="1"/>
            <p:nvPr/>
          </p:nvSpPr>
          <p:spPr>
            <a:xfrm>
              <a:off x="0" y="-190500"/>
              <a:ext cx="14630400" cy="2851572"/>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10000" b="1">
                  <a:solidFill>
                    <a:srgbClr val="000000"/>
                  </a:solidFill>
                  <a:latin typeface="Arial" panose="020B0604020202020204"/>
                  <a:ea typeface="Arial" panose="020B0604020202020204"/>
                  <a:cs typeface="Arial" panose="020B0604020202020204"/>
                  <a:sym typeface="Arial" panose="020B0604020202020204"/>
                </a:rPr>
                <a:t>CHƯƠNG 2</a:t>
              </a:r>
              <a:endParaRPr sz="10000" b="1">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21" name="Google Shape;221;p5"/>
          <p:cNvSpPr/>
          <p:nvPr/>
        </p:nvSpPr>
        <p:spPr>
          <a:xfrm>
            <a:off x="1414918" y="1210574"/>
            <a:ext cx="4897338" cy="1928929"/>
          </a:xfrm>
          <a:custGeom>
            <a:avLst/>
            <a:gdLst/>
            <a:ahLst/>
            <a:cxnLst/>
            <a:rect l="l" t="t" r="r" b="b"/>
            <a:pathLst>
              <a:path w="4897338" h="1928929" extrusionOk="0">
                <a:moveTo>
                  <a:pt x="0" y="0"/>
                </a:moveTo>
                <a:lnTo>
                  <a:pt x="4897338" y="0"/>
                </a:lnTo>
                <a:lnTo>
                  <a:pt x="4897338" y="1928929"/>
                </a:lnTo>
                <a:lnTo>
                  <a:pt x="0" y="1928929"/>
                </a:lnTo>
                <a:lnTo>
                  <a:pt x="0" y="0"/>
                </a:lnTo>
                <a:close/>
              </a:path>
            </a:pathLst>
          </a:custGeom>
          <a:blipFill rotWithShape="1">
            <a:blip r:embed="rId3"/>
            <a:stretch>
              <a:fillRect/>
            </a:stretch>
          </a:blipFill>
          <a:ln>
            <a:noFill/>
          </a:ln>
        </p:spPr>
      </p:sp>
      <p:sp>
        <p:nvSpPr>
          <p:cNvPr id="222" name="Google Shape;222;p5"/>
          <p:cNvSpPr/>
          <p:nvPr/>
        </p:nvSpPr>
        <p:spPr>
          <a:xfrm>
            <a:off x="13675550" y="8447450"/>
            <a:ext cx="457198" cy="777260"/>
          </a:xfrm>
          <a:custGeom>
            <a:avLst/>
            <a:gdLst/>
            <a:ahLst/>
            <a:cxnLst/>
            <a:rect l="l" t="t" r="r" b="b"/>
            <a:pathLst>
              <a:path w="457198" h="777260" extrusionOk="0">
                <a:moveTo>
                  <a:pt x="0" y="0"/>
                </a:moveTo>
                <a:lnTo>
                  <a:pt x="457198" y="0"/>
                </a:lnTo>
                <a:lnTo>
                  <a:pt x="457198" y="777260"/>
                </a:lnTo>
                <a:lnTo>
                  <a:pt x="0" y="777260"/>
                </a:lnTo>
                <a:lnTo>
                  <a:pt x="0" y="0"/>
                </a:lnTo>
                <a:close/>
              </a:path>
            </a:pathLst>
          </a:custGeom>
          <a:blipFill rotWithShape="1">
            <a:blip r:embed="rId4"/>
            <a:stretch>
              <a:fillRect/>
            </a:stretch>
          </a:blipFill>
          <a:ln>
            <a:noFill/>
          </a:ln>
        </p:spPr>
      </p:sp>
      <p:sp>
        <p:nvSpPr>
          <p:cNvPr id="223" name="Google Shape;223;p5"/>
          <p:cNvSpPr/>
          <p:nvPr/>
        </p:nvSpPr>
        <p:spPr>
          <a:xfrm>
            <a:off x="14396220" y="8447426"/>
            <a:ext cx="274225" cy="274225"/>
          </a:xfrm>
          <a:custGeom>
            <a:avLst/>
            <a:gdLst/>
            <a:ahLst/>
            <a:cxnLst/>
            <a:rect l="l" t="t" r="r" b="b"/>
            <a:pathLst>
              <a:path w="365633" h="365633" extrusionOk="0">
                <a:moveTo>
                  <a:pt x="0" y="182753"/>
                </a:moveTo>
                <a:cubicBezTo>
                  <a:pt x="0" y="81788"/>
                  <a:pt x="81788" y="0"/>
                  <a:pt x="182753" y="0"/>
                </a:cubicBezTo>
                <a:cubicBezTo>
                  <a:pt x="283718" y="0"/>
                  <a:pt x="365633" y="81788"/>
                  <a:pt x="365633" y="182753"/>
                </a:cubicBezTo>
                <a:cubicBezTo>
                  <a:pt x="365633" y="283718"/>
                  <a:pt x="283718" y="365633"/>
                  <a:pt x="182753" y="365633"/>
                </a:cubicBezTo>
                <a:cubicBezTo>
                  <a:pt x="81788" y="365633"/>
                  <a:pt x="0" y="283718"/>
                  <a:pt x="0" y="182753"/>
                </a:cubicBez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6136192" y="7694862"/>
            <a:ext cx="744300" cy="805163"/>
            <a:chOff x="0" y="-57150"/>
            <a:chExt cx="992400" cy="1073550"/>
          </a:xfrm>
        </p:grpSpPr>
        <p:sp>
          <p:nvSpPr>
            <p:cNvPr id="225" name="Google Shape;225;p5"/>
            <p:cNvSpPr/>
            <p:nvPr/>
          </p:nvSpPr>
          <p:spPr>
            <a:xfrm>
              <a:off x="0" y="0"/>
              <a:ext cx="992378" cy="1016381"/>
            </a:xfrm>
            <a:custGeom>
              <a:avLst/>
              <a:gdLst/>
              <a:ahLst/>
              <a:cxnLst/>
              <a:rect l="l" t="t" r="r" b="b"/>
              <a:pathLst>
                <a:path w="992378" h="1016381" extrusionOk="0">
                  <a:moveTo>
                    <a:pt x="25400" y="0"/>
                  </a:moveTo>
                  <a:lnTo>
                    <a:pt x="966978" y="0"/>
                  </a:lnTo>
                  <a:cubicBezTo>
                    <a:pt x="980948" y="0"/>
                    <a:pt x="992378" y="11430"/>
                    <a:pt x="992378" y="25400"/>
                  </a:cubicBezTo>
                  <a:lnTo>
                    <a:pt x="992378" y="990981"/>
                  </a:lnTo>
                  <a:cubicBezTo>
                    <a:pt x="992378" y="1004951"/>
                    <a:pt x="980948" y="1016381"/>
                    <a:pt x="966978" y="1016381"/>
                  </a:cubicBezTo>
                  <a:lnTo>
                    <a:pt x="25400" y="1016381"/>
                  </a:lnTo>
                  <a:cubicBezTo>
                    <a:pt x="11430" y="1016381"/>
                    <a:pt x="0" y="1004951"/>
                    <a:pt x="0" y="990981"/>
                  </a:cubicBezTo>
                  <a:lnTo>
                    <a:pt x="0" y="25400"/>
                  </a:lnTo>
                  <a:cubicBezTo>
                    <a:pt x="0" y="11430"/>
                    <a:pt x="11430" y="0"/>
                    <a:pt x="25400" y="0"/>
                  </a:cubicBezTo>
                  <a:moveTo>
                    <a:pt x="25400" y="50800"/>
                  </a:moveTo>
                  <a:lnTo>
                    <a:pt x="25400" y="25400"/>
                  </a:lnTo>
                  <a:lnTo>
                    <a:pt x="50800" y="25400"/>
                  </a:lnTo>
                  <a:lnTo>
                    <a:pt x="50800" y="990981"/>
                  </a:lnTo>
                  <a:lnTo>
                    <a:pt x="25400" y="990981"/>
                  </a:lnTo>
                  <a:lnTo>
                    <a:pt x="25400" y="965581"/>
                  </a:lnTo>
                  <a:lnTo>
                    <a:pt x="966978" y="965581"/>
                  </a:lnTo>
                  <a:lnTo>
                    <a:pt x="966978" y="990981"/>
                  </a:lnTo>
                  <a:lnTo>
                    <a:pt x="941578" y="990981"/>
                  </a:lnTo>
                  <a:lnTo>
                    <a:pt x="941578" y="25400"/>
                  </a:lnTo>
                  <a:lnTo>
                    <a:pt x="966978" y="25400"/>
                  </a:lnTo>
                  <a:lnTo>
                    <a:pt x="966978"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txBox="1"/>
            <p:nvPr/>
          </p:nvSpPr>
          <p:spPr>
            <a:xfrm>
              <a:off x="0" y="-57150"/>
              <a:ext cx="992400" cy="107355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2800">
                  <a:solidFill>
                    <a:srgbClr val="FFCDA8"/>
                  </a:solidFill>
                  <a:latin typeface="Arial" panose="020B0604020202020204"/>
                  <a:ea typeface="Arial" panose="020B0604020202020204"/>
                  <a:cs typeface="Arial" panose="020B0604020202020204"/>
                  <a:sym typeface="Arial" panose="020B0604020202020204"/>
                </a:rPr>
                <a:t>✓</a:t>
              </a:r>
              <a:endParaRPr sz="2800">
                <a:solidFill>
                  <a:srgbClr val="FFCDA8"/>
                </a:solidFill>
                <a:latin typeface="Arial" panose="020B0604020202020204"/>
                <a:ea typeface="Arial" panose="020B0604020202020204"/>
                <a:cs typeface="Arial" panose="020B0604020202020204"/>
                <a:sym typeface="Arial" panose="020B0604020202020204"/>
              </a:endParaRPr>
            </a:p>
          </p:txBody>
        </p:sp>
      </p:grpSp>
      <p:grpSp>
        <p:nvGrpSpPr>
          <p:cNvPr id="227" name="Google Shape;227;p5"/>
          <p:cNvGrpSpPr/>
          <p:nvPr/>
        </p:nvGrpSpPr>
        <p:grpSpPr>
          <a:xfrm>
            <a:off x="15430000" y="8419062"/>
            <a:ext cx="744300" cy="805163"/>
            <a:chOff x="0" y="-57150"/>
            <a:chExt cx="992400" cy="1073550"/>
          </a:xfrm>
        </p:grpSpPr>
        <p:sp>
          <p:nvSpPr>
            <p:cNvPr id="228" name="Google Shape;228;p5"/>
            <p:cNvSpPr/>
            <p:nvPr/>
          </p:nvSpPr>
          <p:spPr>
            <a:xfrm>
              <a:off x="0" y="0"/>
              <a:ext cx="992378" cy="1016381"/>
            </a:xfrm>
            <a:custGeom>
              <a:avLst/>
              <a:gdLst/>
              <a:ahLst/>
              <a:cxnLst/>
              <a:rect l="l" t="t" r="r" b="b"/>
              <a:pathLst>
                <a:path w="992378" h="1016381" extrusionOk="0">
                  <a:moveTo>
                    <a:pt x="25400" y="0"/>
                  </a:moveTo>
                  <a:lnTo>
                    <a:pt x="966978" y="0"/>
                  </a:lnTo>
                  <a:cubicBezTo>
                    <a:pt x="980948" y="0"/>
                    <a:pt x="992378" y="11430"/>
                    <a:pt x="992378" y="25400"/>
                  </a:cubicBezTo>
                  <a:lnTo>
                    <a:pt x="992378" y="990981"/>
                  </a:lnTo>
                  <a:cubicBezTo>
                    <a:pt x="992378" y="1004951"/>
                    <a:pt x="980948" y="1016381"/>
                    <a:pt x="966978" y="1016381"/>
                  </a:cubicBezTo>
                  <a:lnTo>
                    <a:pt x="25400" y="1016381"/>
                  </a:lnTo>
                  <a:cubicBezTo>
                    <a:pt x="11430" y="1016381"/>
                    <a:pt x="0" y="1004951"/>
                    <a:pt x="0" y="990981"/>
                  </a:cubicBezTo>
                  <a:lnTo>
                    <a:pt x="0" y="25400"/>
                  </a:lnTo>
                  <a:cubicBezTo>
                    <a:pt x="0" y="11430"/>
                    <a:pt x="11430" y="0"/>
                    <a:pt x="25400" y="0"/>
                  </a:cubicBezTo>
                  <a:moveTo>
                    <a:pt x="25400" y="50800"/>
                  </a:moveTo>
                  <a:lnTo>
                    <a:pt x="25400" y="25400"/>
                  </a:lnTo>
                  <a:lnTo>
                    <a:pt x="50800" y="25400"/>
                  </a:lnTo>
                  <a:lnTo>
                    <a:pt x="50800" y="990981"/>
                  </a:lnTo>
                  <a:lnTo>
                    <a:pt x="25400" y="990981"/>
                  </a:lnTo>
                  <a:lnTo>
                    <a:pt x="25400" y="965581"/>
                  </a:lnTo>
                  <a:lnTo>
                    <a:pt x="966978" y="965581"/>
                  </a:lnTo>
                  <a:lnTo>
                    <a:pt x="966978" y="990981"/>
                  </a:lnTo>
                  <a:lnTo>
                    <a:pt x="941578" y="990981"/>
                  </a:lnTo>
                  <a:lnTo>
                    <a:pt x="941578" y="25400"/>
                  </a:lnTo>
                  <a:lnTo>
                    <a:pt x="966978" y="25400"/>
                  </a:lnTo>
                  <a:lnTo>
                    <a:pt x="966978"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txBox="1"/>
            <p:nvPr/>
          </p:nvSpPr>
          <p:spPr>
            <a:xfrm>
              <a:off x="0" y="-57150"/>
              <a:ext cx="992400" cy="1073550"/>
            </a:xfrm>
            <a:prstGeom prst="rect">
              <a:avLst/>
            </a:prstGeom>
            <a:noFill/>
            <a:ln>
              <a:noFill/>
            </a:ln>
          </p:spPr>
          <p:txBody>
            <a:bodyPr spcFirstLastPara="1" wrap="square" lIns="50800" tIns="50800" rIns="50800" bIns="50800" anchor="ctr" anchorCtr="0">
              <a:noAutofit/>
            </a:bodyPr>
            <a:lstStyle/>
            <a:p>
              <a:pPr marL="0" marR="0" lvl="0" indent="0" algn="ctr" rtl="0">
                <a:lnSpc>
                  <a:spcPct val="120000"/>
                </a:lnSpc>
                <a:spcBef>
                  <a:spcPts val="0"/>
                </a:spcBef>
                <a:spcAft>
                  <a:spcPts val="0"/>
                </a:spcAft>
                <a:buNone/>
              </a:pPr>
              <a:r>
                <a:rPr lang="en-US" sz="2800" b="1">
                  <a:solidFill>
                    <a:srgbClr val="FFCDA8"/>
                  </a:solidFill>
                  <a:latin typeface="Arial" panose="020B0604020202020204"/>
                  <a:ea typeface="Arial" panose="020B0604020202020204"/>
                  <a:cs typeface="Arial" panose="020B0604020202020204"/>
                  <a:sym typeface="Arial" panose="020B0604020202020204"/>
                </a:rPr>
                <a:t>✗</a:t>
              </a:r>
              <a:endParaRPr sz="2800" b="1">
                <a:solidFill>
                  <a:srgbClr val="FFCDA8"/>
                </a:solidFill>
                <a:latin typeface="Arial" panose="020B0604020202020204"/>
                <a:ea typeface="Arial" panose="020B0604020202020204"/>
                <a:cs typeface="Arial" panose="020B0604020202020204"/>
                <a:sym typeface="Arial" panose="020B0604020202020204"/>
              </a:endParaRPr>
            </a:p>
          </p:txBody>
        </p:sp>
      </p:grpSp>
      <p:grpSp>
        <p:nvGrpSpPr>
          <p:cNvPr id="230" name="Google Shape;230;p5"/>
          <p:cNvGrpSpPr/>
          <p:nvPr/>
        </p:nvGrpSpPr>
        <p:grpSpPr>
          <a:xfrm>
            <a:off x="3157596" y="4792815"/>
            <a:ext cx="12479134" cy="2824005"/>
            <a:chOff x="0" y="-161925"/>
            <a:chExt cx="16638845" cy="3765339"/>
          </a:xfrm>
        </p:grpSpPr>
        <p:sp>
          <p:nvSpPr>
            <p:cNvPr id="231" name="Google Shape;231;p5"/>
            <p:cNvSpPr/>
            <p:nvPr/>
          </p:nvSpPr>
          <p:spPr>
            <a:xfrm>
              <a:off x="0" y="0"/>
              <a:ext cx="16638845" cy="3603414"/>
            </a:xfrm>
            <a:custGeom>
              <a:avLst/>
              <a:gdLst/>
              <a:ahLst/>
              <a:cxnLst/>
              <a:rect l="l" t="t" r="r" b="b"/>
              <a:pathLst>
                <a:path w="16638845" h="3603414" extrusionOk="0">
                  <a:moveTo>
                    <a:pt x="0" y="0"/>
                  </a:moveTo>
                  <a:lnTo>
                    <a:pt x="16638845" y="0"/>
                  </a:lnTo>
                  <a:lnTo>
                    <a:pt x="16638845" y="3603414"/>
                  </a:lnTo>
                  <a:lnTo>
                    <a:pt x="0" y="3603414"/>
                  </a:lnTo>
                  <a:close/>
                </a:path>
              </a:pathLst>
            </a:custGeom>
            <a:solidFill>
              <a:srgbClr val="000000">
                <a:alpha val="0"/>
              </a:srgbClr>
            </a:solidFill>
            <a:ln>
              <a:noFill/>
            </a:ln>
          </p:spPr>
        </p:sp>
        <p:sp>
          <p:nvSpPr>
            <p:cNvPr id="232" name="Google Shape;232;p5"/>
            <p:cNvSpPr txBox="1"/>
            <p:nvPr/>
          </p:nvSpPr>
          <p:spPr>
            <a:xfrm>
              <a:off x="0" y="-161925"/>
              <a:ext cx="16638844" cy="3765339"/>
            </a:xfrm>
            <a:prstGeom prst="rect">
              <a:avLst/>
            </a:prstGeom>
            <a:noFill/>
            <a:ln>
              <a:noFill/>
            </a:ln>
          </p:spPr>
          <p:txBody>
            <a:bodyPr spcFirstLastPara="1" wrap="square" lIns="0" tIns="0" rIns="0" bIns="0" anchor="ctr" anchorCtr="0">
              <a:noAutofit/>
            </a:bodyPr>
            <a:lstStyle/>
            <a:p>
              <a:pPr marL="0" marR="0" lvl="0" indent="0" algn="ctr" rtl="0">
                <a:lnSpc>
                  <a:spcPct val="120000"/>
                </a:lnSpc>
                <a:spcBef>
                  <a:spcPts val="0"/>
                </a:spcBef>
                <a:spcAft>
                  <a:spcPts val="0"/>
                </a:spcAft>
                <a:buNone/>
              </a:pPr>
              <a:r>
                <a:rPr lang="en-US" sz="8000" b="1">
                  <a:solidFill>
                    <a:srgbClr val="000000"/>
                  </a:solidFill>
                  <a:latin typeface="Arial" panose="020B0604020202020204"/>
                  <a:ea typeface="Arial" panose="020B0604020202020204"/>
                  <a:cs typeface="Arial" panose="020B0604020202020204"/>
                  <a:sym typeface="Arial" panose="020B0604020202020204"/>
                </a:rPr>
                <a:t>Các kỹ thuật sử dụng trong bài toán</a:t>
              </a:r>
              <a:endParaRPr sz="8000" b="1">
                <a:solidFill>
                  <a:srgbClr val="000000"/>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40"/>
        <p:cNvGrpSpPr/>
        <p:nvPr/>
      </p:nvGrpSpPr>
      <p:grpSpPr>
        <a:xfrm>
          <a:off x="0" y="0"/>
          <a:ext cx="0" cy="0"/>
          <a:chOff x="0" y="0"/>
          <a:chExt cx="0" cy="0"/>
        </a:xfrm>
      </p:grpSpPr>
      <p:sp>
        <p:nvSpPr>
          <p:cNvPr id="242" name="Google Shape;242;p6"/>
          <p:cNvSpPr/>
          <p:nvPr/>
        </p:nvSpPr>
        <p:spPr>
          <a:xfrm>
            <a:off x="6815455" y="6544945"/>
            <a:ext cx="4657090" cy="1254760"/>
          </a:xfrm>
          <a:custGeom>
            <a:avLst/>
            <a:gdLst/>
            <a:ahLst/>
            <a:cxnLst/>
            <a:rect l="l" t="t" r="r" b="b"/>
            <a:pathLst>
              <a:path w="6209600" h="1672969" extrusionOk="0">
                <a:moveTo>
                  <a:pt x="0" y="0"/>
                </a:moveTo>
                <a:lnTo>
                  <a:pt x="6209600" y="0"/>
                </a:lnTo>
                <a:lnTo>
                  <a:pt x="6209600" y="1672969"/>
                </a:lnTo>
                <a:lnTo>
                  <a:pt x="0" y="1672969"/>
                </a:lnTo>
                <a:close/>
              </a:path>
            </a:pathLst>
          </a:custGeom>
          <a:solidFill>
            <a:srgbClr val="000000">
              <a:alpha val="0"/>
            </a:srgbClr>
          </a:solidFill>
          <a:ln>
            <a:noFill/>
          </a:ln>
        </p:spPr>
      </p:sp>
      <p:grpSp>
        <p:nvGrpSpPr>
          <p:cNvPr id="243" name="Google Shape;243;p6"/>
          <p:cNvGrpSpPr/>
          <p:nvPr/>
        </p:nvGrpSpPr>
        <p:grpSpPr>
          <a:xfrm>
            <a:off x="1219440" y="2171859"/>
            <a:ext cx="4864210" cy="3985101"/>
            <a:chOff x="-276013" y="-3962188"/>
            <a:chExt cx="6485613" cy="5313468"/>
          </a:xfrm>
        </p:grpSpPr>
        <p:sp>
          <p:nvSpPr>
            <p:cNvPr id="244" name="Google Shape;244;p6"/>
            <p:cNvSpPr/>
            <p:nvPr/>
          </p:nvSpPr>
          <p:spPr>
            <a:xfrm>
              <a:off x="0" y="0"/>
              <a:ext cx="6209600" cy="1351280"/>
            </a:xfrm>
            <a:custGeom>
              <a:avLst/>
              <a:gdLst/>
              <a:ahLst/>
              <a:cxnLst/>
              <a:rect l="l" t="t" r="r" b="b"/>
              <a:pathLst>
                <a:path w="6209600" h="1351280" extrusionOk="0">
                  <a:moveTo>
                    <a:pt x="0" y="0"/>
                  </a:moveTo>
                  <a:lnTo>
                    <a:pt x="6209600" y="0"/>
                  </a:lnTo>
                  <a:lnTo>
                    <a:pt x="6209600" y="1351280"/>
                  </a:lnTo>
                  <a:lnTo>
                    <a:pt x="0" y="1351280"/>
                  </a:lnTo>
                  <a:close/>
                </a:path>
              </a:pathLst>
            </a:custGeom>
            <a:solidFill>
              <a:srgbClr val="000000">
                <a:alpha val="0"/>
              </a:srgbClr>
            </a:solidFill>
            <a:ln>
              <a:noFill/>
            </a:ln>
          </p:spPr>
        </p:sp>
        <p:sp>
          <p:nvSpPr>
            <p:cNvPr id="245" name="Google Shape;245;p6"/>
            <p:cNvSpPr txBox="1"/>
            <p:nvPr/>
          </p:nvSpPr>
          <p:spPr>
            <a:xfrm>
              <a:off x="-276013" y="-3962188"/>
              <a:ext cx="6209600" cy="1417955"/>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endParaRPr sz="3000" b="1">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46" name="Google Shape;246;p6"/>
          <p:cNvSpPr txBox="1"/>
          <p:nvPr/>
        </p:nvSpPr>
        <p:spPr>
          <a:xfrm>
            <a:off x="4495800" y="952500"/>
            <a:ext cx="9694545"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dk1"/>
                </a:solidFill>
                <a:latin typeface="Arial" panose="020B0604020202020204"/>
                <a:ea typeface="Arial" panose="020B0604020202020204"/>
                <a:cs typeface="Arial" panose="020B0604020202020204"/>
                <a:sym typeface="Arial" panose="020B0604020202020204"/>
              </a:rPr>
              <a:t> Iterative Dichotomiser 3</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48" name="Google Shape;248;p6"/>
          <p:cNvGrpSpPr/>
          <p:nvPr/>
        </p:nvGrpSpPr>
        <p:grpSpPr>
          <a:xfrm>
            <a:off x="1746065" y="2385776"/>
            <a:ext cx="4403090" cy="1209760"/>
            <a:chOff x="473197" y="964518"/>
            <a:chExt cx="6696715" cy="1794098"/>
          </a:xfrm>
        </p:grpSpPr>
        <p:sp>
          <p:nvSpPr>
            <p:cNvPr id="249" name="Google Shape;249;p6"/>
            <p:cNvSpPr/>
            <p:nvPr/>
          </p:nvSpPr>
          <p:spPr>
            <a:xfrm rot="-9843276">
              <a:off x="2108182" y="964518"/>
              <a:ext cx="5061730" cy="1794098"/>
            </a:xfrm>
            <a:custGeom>
              <a:avLst/>
              <a:gdLst/>
              <a:ahLst/>
              <a:cxnLst/>
              <a:rect l="l" t="t" r="r" b="b"/>
              <a:pathLst>
                <a:path w="5056597" h="1792279" extrusionOk="0">
                  <a:moveTo>
                    <a:pt x="0" y="0"/>
                  </a:moveTo>
                  <a:lnTo>
                    <a:pt x="5056597" y="0"/>
                  </a:lnTo>
                  <a:lnTo>
                    <a:pt x="5056597" y="1792279"/>
                  </a:lnTo>
                  <a:lnTo>
                    <a:pt x="0" y="1792279"/>
                  </a:lnTo>
                  <a:lnTo>
                    <a:pt x="0" y="0"/>
                  </a:lnTo>
                  <a:close/>
                </a:path>
              </a:pathLst>
            </a:custGeom>
            <a:blipFill rotWithShape="1">
              <a:blip r:embed="rId3"/>
              <a:stretch>
                <a:fillRect t="-21879" b="-3308"/>
              </a:stretch>
            </a:blipFill>
            <a:ln>
              <a:noFill/>
            </a:ln>
          </p:spPr>
        </p:sp>
        <p:grpSp>
          <p:nvGrpSpPr>
            <p:cNvPr id="250" name="Google Shape;250;p6"/>
            <p:cNvGrpSpPr/>
            <p:nvPr/>
          </p:nvGrpSpPr>
          <p:grpSpPr>
            <a:xfrm>
              <a:off x="473197" y="1169342"/>
              <a:ext cx="5864984" cy="1055132"/>
              <a:chOff x="0" y="0"/>
              <a:chExt cx="5864984" cy="1055132"/>
            </a:xfrm>
          </p:grpSpPr>
          <p:sp>
            <p:nvSpPr>
              <p:cNvPr id="251" name="Google Shape;251;p6"/>
              <p:cNvSpPr/>
              <p:nvPr/>
            </p:nvSpPr>
            <p:spPr>
              <a:xfrm>
                <a:off x="0" y="0"/>
                <a:ext cx="3852296" cy="771817"/>
              </a:xfrm>
              <a:custGeom>
                <a:avLst/>
                <a:gdLst/>
                <a:ahLst/>
                <a:cxnLst/>
                <a:rect l="l" t="t" r="r" b="b"/>
                <a:pathLst>
                  <a:path w="3852296" h="771817" extrusionOk="0">
                    <a:moveTo>
                      <a:pt x="0" y="0"/>
                    </a:moveTo>
                    <a:lnTo>
                      <a:pt x="3852296" y="0"/>
                    </a:lnTo>
                    <a:lnTo>
                      <a:pt x="3852296" y="771817"/>
                    </a:lnTo>
                    <a:lnTo>
                      <a:pt x="0" y="771817"/>
                    </a:lnTo>
                    <a:close/>
                  </a:path>
                </a:pathLst>
              </a:custGeom>
              <a:solidFill>
                <a:srgbClr val="000000">
                  <a:alpha val="0"/>
                </a:srgbClr>
              </a:solidFill>
              <a:ln>
                <a:noFill/>
              </a:ln>
            </p:spPr>
          </p:sp>
          <p:sp>
            <p:nvSpPr>
              <p:cNvPr id="252" name="Google Shape;252;p6"/>
              <p:cNvSpPr txBox="1"/>
              <p:nvPr/>
            </p:nvSpPr>
            <p:spPr>
              <a:xfrm>
                <a:off x="2012684" y="235832"/>
                <a:ext cx="3852300" cy="8193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i="1">
                    <a:solidFill>
                      <a:srgbClr val="FFFFFF"/>
                    </a:solidFill>
                  </a:rPr>
                  <a:t>Entropy</a:t>
                </a:r>
                <a:endParaRPr sz="2500" i="1">
                  <a:solidFill>
                    <a:srgbClr val="FFFFFF"/>
                  </a:solidFill>
                  <a:latin typeface="Arial" panose="020B0604020202020204"/>
                  <a:ea typeface="Arial" panose="020B0604020202020204"/>
                  <a:cs typeface="Arial" panose="020B0604020202020204"/>
                  <a:sym typeface="Arial" panose="020B0604020202020204"/>
                </a:endParaRPr>
              </a:p>
            </p:txBody>
          </p:sp>
        </p:grpSp>
      </p:grpSp>
      <p:pic>
        <p:nvPicPr>
          <p:cNvPr id="253" name="Google Shape;253;p6"/>
          <p:cNvPicPr preferRelativeResize="0"/>
          <p:nvPr/>
        </p:nvPicPr>
        <p:blipFill>
          <a:blip r:embed="rId4"/>
          <a:stretch>
            <a:fillRect/>
          </a:stretch>
        </p:blipFill>
        <p:spPr>
          <a:xfrm>
            <a:off x="10378440" y="3954145"/>
            <a:ext cx="6925310" cy="1751965"/>
          </a:xfrm>
          <a:prstGeom prst="rect">
            <a:avLst/>
          </a:prstGeom>
          <a:noFill/>
          <a:ln>
            <a:noFill/>
          </a:ln>
        </p:spPr>
      </p:pic>
      <p:grpSp>
        <p:nvGrpSpPr>
          <p:cNvPr id="254" name="Google Shape;254;p6"/>
          <p:cNvGrpSpPr/>
          <p:nvPr/>
        </p:nvGrpSpPr>
        <p:grpSpPr>
          <a:xfrm>
            <a:off x="12303125" y="2153920"/>
            <a:ext cx="3803015" cy="1665605"/>
            <a:chOff x="-65728" y="327591"/>
            <a:chExt cx="5784075" cy="2217681"/>
          </a:xfrm>
        </p:grpSpPr>
        <p:sp>
          <p:nvSpPr>
            <p:cNvPr id="255" name="Google Shape;255;p6"/>
            <p:cNvSpPr/>
            <p:nvPr/>
          </p:nvSpPr>
          <p:spPr>
            <a:xfrm rot="-9843276">
              <a:off x="-65728" y="327591"/>
              <a:ext cx="5784075" cy="2217681"/>
            </a:xfrm>
            <a:custGeom>
              <a:avLst/>
              <a:gdLst/>
              <a:ahLst/>
              <a:cxnLst/>
              <a:rect l="l" t="t" r="r" b="b"/>
              <a:pathLst>
                <a:path w="5056597" h="1792279" extrusionOk="0">
                  <a:moveTo>
                    <a:pt x="0" y="0"/>
                  </a:moveTo>
                  <a:lnTo>
                    <a:pt x="5056597" y="0"/>
                  </a:lnTo>
                  <a:lnTo>
                    <a:pt x="5056597" y="1792279"/>
                  </a:lnTo>
                  <a:lnTo>
                    <a:pt x="0" y="1792279"/>
                  </a:lnTo>
                  <a:lnTo>
                    <a:pt x="0" y="0"/>
                  </a:lnTo>
                  <a:close/>
                </a:path>
              </a:pathLst>
            </a:custGeom>
            <a:blipFill rotWithShape="1">
              <a:blip r:embed="rId3"/>
              <a:stretch>
                <a:fillRect t="-21879" b="-3308"/>
              </a:stretch>
            </a:blipFill>
            <a:ln>
              <a:noFill/>
            </a:ln>
          </p:spPr>
        </p:sp>
        <p:grpSp>
          <p:nvGrpSpPr>
            <p:cNvPr id="256" name="Google Shape;256;p6"/>
            <p:cNvGrpSpPr/>
            <p:nvPr/>
          </p:nvGrpSpPr>
          <p:grpSpPr>
            <a:xfrm>
              <a:off x="120668" y="1074637"/>
              <a:ext cx="4557900" cy="866522"/>
              <a:chOff x="-352529" y="-94705"/>
              <a:chExt cx="4557900" cy="866522"/>
            </a:xfrm>
          </p:grpSpPr>
          <p:sp>
            <p:nvSpPr>
              <p:cNvPr id="257" name="Google Shape;257;p6"/>
              <p:cNvSpPr/>
              <p:nvPr/>
            </p:nvSpPr>
            <p:spPr>
              <a:xfrm>
                <a:off x="0" y="0"/>
                <a:ext cx="3852296" cy="771817"/>
              </a:xfrm>
              <a:custGeom>
                <a:avLst/>
                <a:gdLst/>
                <a:ahLst/>
                <a:cxnLst/>
                <a:rect l="l" t="t" r="r" b="b"/>
                <a:pathLst>
                  <a:path w="3852296" h="771817" extrusionOk="0">
                    <a:moveTo>
                      <a:pt x="0" y="0"/>
                    </a:moveTo>
                    <a:lnTo>
                      <a:pt x="3852296" y="0"/>
                    </a:lnTo>
                    <a:lnTo>
                      <a:pt x="3852296" y="771817"/>
                    </a:lnTo>
                    <a:lnTo>
                      <a:pt x="0" y="771817"/>
                    </a:lnTo>
                    <a:close/>
                  </a:path>
                </a:pathLst>
              </a:custGeom>
              <a:solidFill>
                <a:srgbClr val="000000">
                  <a:alpha val="0"/>
                </a:srgbClr>
              </a:solidFill>
              <a:ln>
                <a:noFill/>
              </a:ln>
            </p:spPr>
          </p:sp>
          <p:sp>
            <p:nvSpPr>
              <p:cNvPr id="258" name="Google Shape;258;p6"/>
              <p:cNvSpPr txBox="1"/>
              <p:nvPr/>
            </p:nvSpPr>
            <p:spPr>
              <a:xfrm>
                <a:off x="-352529" y="-94705"/>
                <a:ext cx="4557900" cy="8193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vi-VN" altLang="en-US" sz="2500" i="1">
                    <a:solidFill>
                      <a:srgbClr val="FFFFFF"/>
                    </a:solidFill>
                  </a:rPr>
                  <a:t>Information Gain</a:t>
                </a:r>
              </a:p>
            </p:txBody>
          </p:sp>
        </p:grpSp>
      </p:grpSp>
      <p:grpSp>
        <p:nvGrpSpPr>
          <p:cNvPr id="259" name="Google Shape;259;p6"/>
          <p:cNvGrpSpPr/>
          <p:nvPr/>
        </p:nvGrpSpPr>
        <p:grpSpPr>
          <a:xfrm>
            <a:off x="3502423" y="6387329"/>
            <a:ext cx="3328087" cy="1334189"/>
            <a:chOff x="144752" y="-37469"/>
            <a:chExt cx="5061730" cy="1978628"/>
          </a:xfrm>
        </p:grpSpPr>
        <p:sp>
          <p:nvSpPr>
            <p:cNvPr id="260" name="Google Shape;260;p6"/>
            <p:cNvSpPr/>
            <p:nvPr/>
          </p:nvSpPr>
          <p:spPr>
            <a:xfrm rot="-9843276">
              <a:off x="144752" y="-37469"/>
              <a:ext cx="5061730" cy="1794098"/>
            </a:xfrm>
            <a:custGeom>
              <a:avLst/>
              <a:gdLst/>
              <a:ahLst/>
              <a:cxnLst/>
              <a:rect l="l" t="t" r="r" b="b"/>
              <a:pathLst>
                <a:path w="5056597" h="1792279" extrusionOk="0">
                  <a:moveTo>
                    <a:pt x="0" y="0"/>
                  </a:moveTo>
                  <a:lnTo>
                    <a:pt x="5056597" y="0"/>
                  </a:lnTo>
                  <a:lnTo>
                    <a:pt x="5056597" y="1792279"/>
                  </a:lnTo>
                  <a:lnTo>
                    <a:pt x="0" y="1792279"/>
                  </a:lnTo>
                  <a:lnTo>
                    <a:pt x="0" y="0"/>
                  </a:lnTo>
                  <a:close/>
                </a:path>
              </a:pathLst>
            </a:custGeom>
            <a:blipFill rotWithShape="1">
              <a:blip r:embed="rId3"/>
              <a:stretch>
                <a:fillRect t="-21879" b="-3308"/>
              </a:stretch>
            </a:blipFill>
            <a:ln>
              <a:noFill/>
            </a:ln>
          </p:spPr>
          <p:txBody>
            <a:bodyPr/>
            <a:lstStyle/>
            <a:p>
              <a:endParaRPr lang="en-US"/>
            </a:p>
          </p:txBody>
        </p:sp>
        <p:grpSp>
          <p:nvGrpSpPr>
            <p:cNvPr id="261" name="Google Shape;261;p6"/>
            <p:cNvGrpSpPr/>
            <p:nvPr/>
          </p:nvGrpSpPr>
          <p:grpSpPr>
            <a:xfrm>
              <a:off x="218231" y="349508"/>
              <a:ext cx="4107262" cy="1591651"/>
              <a:chOff x="-254966" y="-819834"/>
              <a:chExt cx="4107262" cy="1591651"/>
            </a:xfrm>
          </p:grpSpPr>
          <p:sp>
            <p:nvSpPr>
              <p:cNvPr id="262" name="Google Shape;262;p6"/>
              <p:cNvSpPr/>
              <p:nvPr/>
            </p:nvSpPr>
            <p:spPr>
              <a:xfrm>
                <a:off x="0" y="0"/>
                <a:ext cx="3852296" cy="771817"/>
              </a:xfrm>
              <a:custGeom>
                <a:avLst/>
                <a:gdLst/>
                <a:ahLst/>
                <a:cxnLst/>
                <a:rect l="l" t="t" r="r" b="b"/>
                <a:pathLst>
                  <a:path w="3852296" h="771817" extrusionOk="0">
                    <a:moveTo>
                      <a:pt x="0" y="0"/>
                    </a:moveTo>
                    <a:lnTo>
                      <a:pt x="3852296" y="0"/>
                    </a:lnTo>
                    <a:lnTo>
                      <a:pt x="3852296" y="771817"/>
                    </a:lnTo>
                    <a:lnTo>
                      <a:pt x="0" y="771817"/>
                    </a:lnTo>
                    <a:close/>
                  </a:path>
                </a:pathLst>
              </a:custGeom>
              <a:solidFill>
                <a:srgbClr val="000000">
                  <a:alpha val="0"/>
                </a:srgbClr>
              </a:solidFill>
              <a:ln>
                <a:noFill/>
              </a:ln>
            </p:spPr>
          </p:sp>
          <p:sp>
            <p:nvSpPr>
              <p:cNvPr id="263" name="Google Shape;263;p6"/>
              <p:cNvSpPr txBox="1"/>
              <p:nvPr/>
            </p:nvSpPr>
            <p:spPr>
              <a:xfrm>
                <a:off x="-254966" y="-819834"/>
                <a:ext cx="3852300" cy="8193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i="1">
                    <a:solidFill>
                      <a:srgbClr val="FFFFFF"/>
                    </a:solidFill>
                  </a:rPr>
                  <a:t>Ưu điểm</a:t>
                </a:r>
                <a:endParaRPr sz="2500" i="1">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264" name="Google Shape;264;p6"/>
          <p:cNvSpPr txBox="1"/>
          <p:nvPr/>
        </p:nvSpPr>
        <p:spPr>
          <a:xfrm>
            <a:off x="7538015" y="6614294"/>
            <a:ext cx="10646700" cy="405300"/>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dirty="0"/>
              <a:t>+) </a:t>
            </a:r>
            <a:r>
              <a:rPr lang="en-US" sz="2500" dirty="0" err="1"/>
              <a:t>Dễ</a:t>
            </a:r>
            <a:r>
              <a:rPr lang="en-US" sz="2500" dirty="0"/>
              <a:t> </a:t>
            </a:r>
            <a:r>
              <a:rPr lang="en-US" sz="2500" dirty="0" err="1"/>
              <a:t>hiểu</a:t>
            </a:r>
            <a:r>
              <a:rPr lang="en-US" sz="2500" dirty="0"/>
              <a:t> </a:t>
            </a:r>
            <a:r>
              <a:rPr lang="en-US" sz="2500" dirty="0" err="1"/>
              <a:t>và</a:t>
            </a:r>
            <a:r>
              <a:rPr lang="en-US" sz="2500" dirty="0"/>
              <a:t> </a:t>
            </a:r>
            <a:r>
              <a:rPr lang="en-US" sz="2500" dirty="0" err="1"/>
              <a:t>dễ</a:t>
            </a:r>
            <a:r>
              <a:rPr lang="en-US" sz="2500" dirty="0"/>
              <a:t> </a:t>
            </a:r>
            <a:r>
              <a:rPr lang="en-US" sz="2500" dirty="0" err="1"/>
              <a:t>triển</a:t>
            </a:r>
            <a:r>
              <a:rPr lang="en-US" sz="2500" dirty="0"/>
              <a:t> </a:t>
            </a:r>
            <a:r>
              <a:rPr lang="en-US" sz="2500" dirty="0" err="1"/>
              <a:t>khai</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65" name="Google Shape;265;p6"/>
          <p:cNvSpPr txBox="1"/>
          <p:nvPr/>
        </p:nvSpPr>
        <p:spPr>
          <a:xfrm>
            <a:off x="7538015" y="7626419"/>
            <a:ext cx="10646700" cy="405300"/>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t>+) Tốc độ nhanh</a:t>
            </a:r>
            <a:endParaRPr sz="2500">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6"/>
          <p:cNvSpPr txBox="1"/>
          <p:nvPr/>
        </p:nvSpPr>
        <p:spPr>
          <a:xfrm>
            <a:off x="7538015" y="8638544"/>
            <a:ext cx="10646700" cy="405300"/>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t>+) Hiệu quả với dữ liệu phân loại</a:t>
            </a:r>
            <a:endParaRPr sz="250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244;p6"/>
          <p:cNvSpPr/>
          <p:nvPr/>
        </p:nvSpPr>
        <p:spPr>
          <a:xfrm>
            <a:off x="11776710" y="5407660"/>
            <a:ext cx="4657090" cy="1013460"/>
          </a:xfrm>
          <a:custGeom>
            <a:avLst/>
            <a:gdLst/>
            <a:ahLst/>
            <a:cxnLst/>
            <a:rect l="l" t="t" r="r" b="b"/>
            <a:pathLst>
              <a:path w="6209600" h="1351280" extrusionOk="0">
                <a:moveTo>
                  <a:pt x="0" y="0"/>
                </a:moveTo>
                <a:lnTo>
                  <a:pt x="6209600" y="0"/>
                </a:lnTo>
                <a:lnTo>
                  <a:pt x="6209600" y="1351280"/>
                </a:lnTo>
                <a:lnTo>
                  <a:pt x="0" y="1351280"/>
                </a:lnTo>
                <a:close/>
              </a:path>
            </a:pathLst>
          </a:custGeom>
          <a:solidFill>
            <a:srgbClr val="000000">
              <a:alpha val="0"/>
            </a:srgbClr>
          </a:solidFill>
          <a:ln>
            <a:noFill/>
          </a:ln>
        </p:spPr>
      </p:sp>
      <p:pic>
        <p:nvPicPr>
          <p:cNvPr id="5" name="Google Shape;247;p6"/>
          <p:cNvPicPr preferRelativeResize="0"/>
          <p:nvPr/>
        </p:nvPicPr>
        <p:blipFill>
          <a:blip r:embed="rId5"/>
          <a:stretch>
            <a:fillRect/>
          </a:stretch>
        </p:blipFill>
        <p:spPr>
          <a:xfrm>
            <a:off x="2164080" y="3906520"/>
            <a:ext cx="4768850" cy="179959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274"/>
        <p:cNvGrpSpPr/>
        <p:nvPr/>
      </p:nvGrpSpPr>
      <p:grpSpPr>
        <a:xfrm>
          <a:off x="0" y="0"/>
          <a:ext cx="0" cy="0"/>
          <a:chOff x="0" y="0"/>
          <a:chExt cx="0" cy="0"/>
        </a:xfrm>
      </p:grpSpPr>
      <p:sp>
        <p:nvSpPr>
          <p:cNvPr id="276" name="Google Shape;276;p7"/>
          <p:cNvSpPr/>
          <p:nvPr/>
        </p:nvSpPr>
        <p:spPr>
          <a:xfrm>
            <a:off x="6815455" y="6544945"/>
            <a:ext cx="4657090" cy="1254760"/>
          </a:xfrm>
          <a:custGeom>
            <a:avLst/>
            <a:gdLst/>
            <a:ahLst/>
            <a:cxnLst/>
            <a:rect l="l" t="t" r="r" b="b"/>
            <a:pathLst>
              <a:path w="6209600" h="1672969" extrusionOk="0">
                <a:moveTo>
                  <a:pt x="0" y="0"/>
                </a:moveTo>
                <a:lnTo>
                  <a:pt x="6209600" y="0"/>
                </a:lnTo>
                <a:lnTo>
                  <a:pt x="6209600" y="1672969"/>
                </a:lnTo>
                <a:lnTo>
                  <a:pt x="0" y="1672969"/>
                </a:lnTo>
                <a:close/>
              </a:path>
            </a:pathLst>
          </a:custGeom>
          <a:solidFill>
            <a:srgbClr val="000000">
              <a:alpha val="0"/>
            </a:srgbClr>
          </a:solidFill>
          <a:ln>
            <a:noFill/>
          </a:ln>
        </p:spPr>
      </p:sp>
      <p:grpSp>
        <p:nvGrpSpPr>
          <p:cNvPr id="277" name="Google Shape;277;p7"/>
          <p:cNvGrpSpPr/>
          <p:nvPr/>
        </p:nvGrpSpPr>
        <p:grpSpPr>
          <a:xfrm>
            <a:off x="1219440" y="2171859"/>
            <a:ext cx="4864210" cy="3985101"/>
            <a:chOff x="-276013" y="-3962188"/>
            <a:chExt cx="6485613" cy="5313468"/>
          </a:xfrm>
        </p:grpSpPr>
        <p:sp>
          <p:nvSpPr>
            <p:cNvPr id="278" name="Google Shape;278;p7"/>
            <p:cNvSpPr/>
            <p:nvPr/>
          </p:nvSpPr>
          <p:spPr>
            <a:xfrm>
              <a:off x="0" y="0"/>
              <a:ext cx="6209600" cy="1351280"/>
            </a:xfrm>
            <a:custGeom>
              <a:avLst/>
              <a:gdLst/>
              <a:ahLst/>
              <a:cxnLst/>
              <a:rect l="l" t="t" r="r" b="b"/>
              <a:pathLst>
                <a:path w="6209600" h="1351280" extrusionOk="0">
                  <a:moveTo>
                    <a:pt x="0" y="0"/>
                  </a:moveTo>
                  <a:lnTo>
                    <a:pt x="6209600" y="0"/>
                  </a:lnTo>
                  <a:lnTo>
                    <a:pt x="6209600" y="1351280"/>
                  </a:lnTo>
                  <a:lnTo>
                    <a:pt x="0" y="1351280"/>
                  </a:lnTo>
                  <a:close/>
                </a:path>
              </a:pathLst>
            </a:custGeom>
            <a:solidFill>
              <a:srgbClr val="000000">
                <a:alpha val="0"/>
              </a:srgbClr>
            </a:solidFill>
            <a:ln>
              <a:noFill/>
            </a:ln>
          </p:spPr>
        </p:sp>
        <p:sp>
          <p:nvSpPr>
            <p:cNvPr id="279" name="Google Shape;279;p7"/>
            <p:cNvSpPr txBox="1"/>
            <p:nvPr/>
          </p:nvSpPr>
          <p:spPr>
            <a:xfrm>
              <a:off x="-276013" y="-3962188"/>
              <a:ext cx="6209600" cy="1417955"/>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endParaRPr sz="3000" b="1">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280" name="Google Shape;280;p7"/>
          <p:cNvSpPr txBox="1"/>
          <p:nvPr/>
        </p:nvSpPr>
        <p:spPr>
          <a:xfrm>
            <a:off x="4495800" y="952500"/>
            <a:ext cx="9694545"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chemeClr val="dk1"/>
                </a:solidFill>
                <a:latin typeface="Arial" panose="020B0604020202020204"/>
                <a:ea typeface="Arial" panose="020B0604020202020204"/>
                <a:cs typeface="Arial" panose="020B0604020202020204"/>
                <a:sym typeface="Arial" panose="020B0604020202020204"/>
              </a:rPr>
              <a:t> Support Vector Machine</a:t>
            </a:r>
            <a:endParaRPr sz="4000" b="1">
              <a:solidFill>
                <a:schemeClr val="dk1"/>
              </a:solidFill>
              <a:latin typeface="Arial" panose="020B0604020202020204"/>
              <a:ea typeface="Arial" panose="020B0604020202020204"/>
              <a:cs typeface="Arial" panose="020B0604020202020204"/>
              <a:sym typeface="Arial" panose="020B0604020202020204"/>
            </a:endParaRPr>
          </a:p>
        </p:txBody>
      </p:sp>
      <p:grpSp>
        <p:nvGrpSpPr>
          <p:cNvPr id="281" name="Google Shape;281;p7"/>
          <p:cNvGrpSpPr/>
          <p:nvPr/>
        </p:nvGrpSpPr>
        <p:grpSpPr>
          <a:xfrm>
            <a:off x="1543503" y="2846908"/>
            <a:ext cx="3848735" cy="1391920"/>
            <a:chOff x="-211952" y="746358"/>
            <a:chExt cx="5853589" cy="2064245"/>
          </a:xfrm>
        </p:grpSpPr>
        <p:sp>
          <p:nvSpPr>
            <p:cNvPr id="282" name="Google Shape;282;p7"/>
            <p:cNvSpPr/>
            <p:nvPr/>
          </p:nvSpPr>
          <p:spPr>
            <a:xfrm rot="-9843276">
              <a:off x="-211952" y="746358"/>
              <a:ext cx="5853589" cy="2064245"/>
            </a:xfrm>
            <a:custGeom>
              <a:avLst/>
              <a:gdLst/>
              <a:ahLst/>
              <a:cxnLst/>
              <a:rect l="l" t="t" r="r" b="b"/>
              <a:pathLst>
                <a:path w="5056597" h="1792279" extrusionOk="0">
                  <a:moveTo>
                    <a:pt x="0" y="0"/>
                  </a:moveTo>
                  <a:lnTo>
                    <a:pt x="5056597" y="0"/>
                  </a:lnTo>
                  <a:lnTo>
                    <a:pt x="5056597" y="1792279"/>
                  </a:lnTo>
                  <a:lnTo>
                    <a:pt x="0" y="1792279"/>
                  </a:lnTo>
                  <a:lnTo>
                    <a:pt x="0" y="0"/>
                  </a:lnTo>
                  <a:close/>
                </a:path>
              </a:pathLst>
            </a:custGeom>
            <a:blipFill rotWithShape="1">
              <a:blip r:embed="rId3"/>
              <a:stretch>
                <a:fillRect t="-21879" b="-3308"/>
              </a:stretch>
            </a:blipFill>
            <a:ln>
              <a:noFill/>
            </a:ln>
          </p:spPr>
        </p:sp>
        <p:grpSp>
          <p:nvGrpSpPr>
            <p:cNvPr id="283" name="Google Shape;283;p7"/>
            <p:cNvGrpSpPr/>
            <p:nvPr/>
          </p:nvGrpSpPr>
          <p:grpSpPr>
            <a:xfrm>
              <a:off x="175719" y="1168791"/>
              <a:ext cx="4422600" cy="819300"/>
              <a:chOff x="-297478" y="-551"/>
              <a:chExt cx="4422600" cy="819300"/>
            </a:xfrm>
          </p:grpSpPr>
          <p:sp>
            <p:nvSpPr>
              <p:cNvPr id="284" name="Google Shape;284;p7"/>
              <p:cNvSpPr/>
              <p:nvPr/>
            </p:nvSpPr>
            <p:spPr>
              <a:xfrm>
                <a:off x="0" y="0"/>
                <a:ext cx="3852296" cy="771817"/>
              </a:xfrm>
              <a:custGeom>
                <a:avLst/>
                <a:gdLst/>
                <a:ahLst/>
                <a:cxnLst/>
                <a:rect l="l" t="t" r="r" b="b"/>
                <a:pathLst>
                  <a:path w="3852296" h="771817" extrusionOk="0">
                    <a:moveTo>
                      <a:pt x="0" y="0"/>
                    </a:moveTo>
                    <a:lnTo>
                      <a:pt x="3852296" y="0"/>
                    </a:lnTo>
                    <a:lnTo>
                      <a:pt x="3852296" y="771817"/>
                    </a:lnTo>
                    <a:lnTo>
                      <a:pt x="0" y="771817"/>
                    </a:lnTo>
                    <a:close/>
                  </a:path>
                </a:pathLst>
              </a:custGeom>
              <a:solidFill>
                <a:srgbClr val="000000">
                  <a:alpha val="0"/>
                </a:srgbClr>
              </a:solidFill>
              <a:ln>
                <a:noFill/>
              </a:ln>
            </p:spPr>
          </p:sp>
          <p:sp>
            <p:nvSpPr>
              <p:cNvPr id="285" name="Google Shape;285;p7"/>
              <p:cNvSpPr txBox="1"/>
              <p:nvPr/>
            </p:nvSpPr>
            <p:spPr>
              <a:xfrm>
                <a:off x="-297478" y="-551"/>
                <a:ext cx="4422600" cy="8193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i="1">
                    <a:solidFill>
                      <a:srgbClr val="FFFFFF"/>
                    </a:solidFill>
                  </a:rPr>
                  <a:t>Nguyên lí hoạt động</a:t>
                </a:r>
                <a:endParaRPr sz="2500" i="1">
                  <a:solidFill>
                    <a:srgbClr val="FFFFFF"/>
                  </a:solidFill>
                  <a:latin typeface="Arial" panose="020B0604020202020204"/>
                  <a:ea typeface="Arial" panose="020B0604020202020204"/>
                  <a:cs typeface="Arial" panose="020B0604020202020204"/>
                  <a:sym typeface="Arial" panose="020B0604020202020204"/>
                </a:endParaRPr>
              </a:p>
            </p:txBody>
          </p:sp>
        </p:grpSp>
      </p:grpSp>
      <p:grpSp>
        <p:nvGrpSpPr>
          <p:cNvPr id="286" name="Google Shape;286;p7"/>
          <p:cNvGrpSpPr/>
          <p:nvPr/>
        </p:nvGrpSpPr>
        <p:grpSpPr>
          <a:xfrm>
            <a:off x="1777731" y="6122653"/>
            <a:ext cx="3328087" cy="1217062"/>
            <a:chOff x="1056448" y="4047231"/>
            <a:chExt cx="5061730" cy="1804927"/>
          </a:xfrm>
        </p:grpSpPr>
        <p:sp>
          <p:nvSpPr>
            <p:cNvPr id="287" name="Google Shape;287;p7"/>
            <p:cNvSpPr/>
            <p:nvPr/>
          </p:nvSpPr>
          <p:spPr>
            <a:xfrm rot="-9843276">
              <a:off x="1056448" y="4058060"/>
              <a:ext cx="5061730" cy="1794098"/>
            </a:xfrm>
            <a:custGeom>
              <a:avLst/>
              <a:gdLst/>
              <a:ahLst/>
              <a:cxnLst/>
              <a:rect l="l" t="t" r="r" b="b"/>
              <a:pathLst>
                <a:path w="5056597" h="1792279" extrusionOk="0">
                  <a:moveTo>
                    <a:pt x="0" y="0"/>
                  </a:moveTo>
                  <a:lnTo>
                    <a:pt x="5056597" y="0"/>
                  </a:lnTo>
                  <a:lnTo>
                    <a:pt x="5056597" y="1792279"/>
                  </a:lnTo>
                  <a:lnTo>
                    <a:pt x="0" y="1792279"/>
                  </a:lnTo>
                  <a:lnTo>
                    <a:pt x="0" y="0"/>
                  </a:lnTo>
                  <a:close/>
                </a:path>
              </a:pathLst>
            </a:custGeom>
            <a:blipFill rotWithShape="1">
              <a:blip r:embed="rId3"/>
              <a:stretch>
                <a:fillRect t="-21879" b="-3308"/>
              </a:stretch>
            </a:blipFill>
            <a:ln>
              <a:noFill/>
            </a:ln>
          </p:spPr>
        </p:sp>
        <p:grpSp>
          <p:nvGrpSpPr>
            <p:cNvPr id="288" name="Google Shape;288;p7"/>
            <p:cNvGrpSpPr/>
            <p:nvPr/>
          </p:nvGrpSpPr>
          <p:grpSpPr>
            <a:xfrm>
              <a:off x="1087433" y="4047231"/>
              <a:ext cx="4102437" cy="1192622"/>
              <a:chOff x="614236" y="2877889"/>
              <a:chExt cx="4102437" cy="1192622"/>
            </a:xfrm>
          </p:grpSpPr>
          <p:sp>
            <p:nvSpPr>
              <p:cNvPr id="289" name="Google Shape;289;p7"/>
              <p:cNvSpPr/>
              <p:nvPr/>
            </p:nvSpPr>
            <p:spPr>
              <a:xfrm>
                <a:off x="614236" y="2877889"/>
                <a:ext cx="3852296" cy="771817"/>
              </a:xfrm>
              <a:custGeom>
                <a:avLst/>
                <a:gdLst/>
                <a:ahLst/>
                <a:cxnLst/>
                <a:rect l="l" t="t" r="r" b="b"/>
                <a:pathLst>
                  <a:path w="3852296" h="771817" extrusionOk="0">
                    <a:moveTo>
                      <a:pt x="0" y="0"/>
                    </a:moveTo>
                    <a:lnTo>
                      <a:pt x="3852296" y="0"/>
                    </a:lnTo>
                    <a:lnTo>
                      <a:pt x="3852296" y="771817"/>
                    </a:lnTo>
                    <a:lnTo>
                      <a:pt x="0" y="771817"/>
                    </a:lnTo>
                    <a:close/>
                  </a:path>
                </a:pathLst>
              </a:custGeom>
              <a:solidFill>
                <a:srgbClr val="000000">
                  <a:alpha val="0"/>
                </a:srgbClr>
              </a:solidFill>
              <a:ln>
                <a:noFill/>
              </a:ln>
            </p:spPr>
          </p:sp>
          <p:sp>
            <p:nvSpPr>
              <p:cNvPr id="290" name="Google Shape;290;p7"/>
              <p:cNvSpPr txBox="1"/>
              <p:nvPr/>
            </p:nvSpPr>
            <p:spPr>
              <a:xfrm>
                <a:off x="864373" y="3251211"/>
                <a:ext cx="3852300" cy="8193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i="1">
                    <a:solidFill>
                      <a:srgbClr val="FFFFFF"/>
                    </a:solidFill>
                  </a:rPr>
                  <a:t>Ưu điểm</a:t>
                </a:r>
                <a:endParaRPr sz="2500" i="1">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291" name="Google Shape;291;p7"/>
          <p:cNvSpPr txBox="1"/>
          <p:nvPr/>
        </p:nvSpPr>
        <p:spPr>
          <a:xfrm>
            <a:off x="5714638" y="3133648"/>
            <a:ext cx="10646700" cy="405300"/>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t>+) Tìm một siêu phẳng trong không gian</a:t>
            </a:r>
            <a:r>
              <a:rPr lang="vi-VN" altLang="en-US" sz="2500"/>
              <a:t> nhiều chiều phân chia dữ liệu</a:t>
            </a:r>
          </a:p>
        </p:txBody>
      </p:sp>
      <p:sp>
        <p:nvSpPr>
          <p:cNvPr id="292" name="Google Shape;292;p7"/>
          <p:cNvSpPr txBox="1"/>
          <p:nvPr/>
        </p:nvSpPr>
        <p:spPr>
          <a:xfrm>
            <a:off x="5714638" y="4126353"/>
            <a:ext cx="10646700" cy="405300"/>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t>+) </a:t>
            </a:r>
            <a:r>
              <a:rPr lang="vi-VN" altLang="en-US" sz="2500"/>
              <a:t>Tối đa hóa khoảng giữa siêu phẳng và các vector hỗ trợ</a:t>
            </a:r>
            <a:r>
              <a:rPr lang="vi-VN" altLang="en-US" sz="2500" u="heavy"/>
              <a:t> </a:t>
            </a:r>
            <a:endParaRPr lang="vi-VN" altLang="en-US" sz="2500"/>
          </a:p>
        </p:txBody>
      </p:sp>
      <p:sp>
        <p:nvSpPr>
          <p:cNvPr id="293" name="Google Shape;293;p7"/>
          <p:cNvSpPr txBox="1"/>
          <p:nvPr/>
        </p:nvSpPr>
        <p:spPr>
          <a:xfrm>
            <a:off x="5714220" y="6300690"/>
            <a:ext cx="10646700" cy="405300"/>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t>+) Xử lí </a:t>
            </a:r>
            <a:r>
              <a:rPr lang="vi-VN" altLang="en-US" sz="2500"/>
              <a:t>các không gian nhiều chiều</a:t>
            </a:r>
            <a:endParaRPr sz="2500"/>
          </a:p>
          <a:p>
            <a:pPr marL="0" marR="0" lvl="0" indent="0" algn="just" rtl="0">
              <a:lnSpc>
                <a:spcPct val="120000"/>
              </a:lnSpc>
              <a:spcBef>
                <a:spcPts val="0"/>
              </a:spcBef>
              <a:spcAft>
                <a:spcPts val="0"/>
              </a:spcAft>
              <a:buNone/>
            </a:pPr>
            <a:endParaRPr sz="2500"/>
          </a:p>
        </p:txBody>
      </p:sp>
      <p:sp>
        <p:nvSpPr>
          <p:cNvPr id="294" name="Google Shape;294;p7"/>
          <p:cNvSpPr txBox="1"/>
          <p:nvPr/>
        </p:nvSpPr>
        <p:spPr>
          <a:xfrm>
            <a:off x="5714220" y="7293490"/>
            <a:ext cx="10646700" cy="405300"/>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t>+) Tiết kiệm bộ nhớ</a:t>
            </a:r>
            <a:endParaRPr sz="2500"/>
          </a:p>
        </p:txBody>
      </p:sp>
      <p:sp>
        <p:nvSpPr>
          <p:cNvPr id="295" name="Google Shape;295;p7"/>
          <p:cNvSpPr txBox="1"/>
          <p:nvPr/>
        </p:nvSpPr>
        <p:spPr>
          <a:xfrm>
            <a:off x="5714220" y="8286290"/>
            <a:ext cx="10646700" cy="405300"/>
          </a:xfrm>
          <a:prstGeom prst="rect">
            <a:avLst/>
          </a:prstGeom>
          <a:noFill/>
          <a:ln>
            <a:noFill/>
          </a:ln>
        </p:spPr>
        <p:txBody>
          <a:bodyPr spcFirstLastPara="1" wrap="square" lIns="0" tIns="0" rIns="0" bIns="0" anchor="t" anchorCtr="0">
            <a:noAutofit/>
          </a:bodyPr>
          <a:lstStyle/>
          <a:p>
            <a:pPr marL="0" marR="0" lvl="0" indent="0" algn="just" rtl="0">
              <a:lnSpc>
                <a:spcPct val="120000"/>
              </a:lnSpc>
              <a:spcBef>
                <a:spcPts val="0"/>
              </a:spcBef>
              <a:spcAft>
                <a:spcPts val="0"/>
              </a:spcAft>
              <a:buNone/>
            </a:pPr>
            <a:r>
              <a:rPr lang="en-US" sz="2500"/>
              <a:t>+) Tính linh hoạt</a:t>
            </a:r>
            <a:endParaRPr sz="25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03"/>
        <p:cNvGrpSpPr/>
        <p:nvPr/>
      </p:nvGrpSpPr>
      <p:grpSpPr>
        <a:xfrm>
          <a:off x="0" y="0"/>
          <a:ext cx="0" cy="0"/>
          <a:chOff x="0" y="0"/>
          <a:chExt cx="0" cy="0"/>
        </a:xfrm>
      </p:grpSpPr>
      <p:grpSp>
        <p:nvGrpSpPr>
          <p:cNvPr id="306" name="Google Shape;306;p8"/>
          <p:cNvGrpSpPr/>
          <p:nvPr/>
        </p:nvGrpSpPr>
        <p:grpSpPr>
          <a:xfrm>
            <a:off x="1219440" y="2171859"/>
            <a:ext cx="4864210" cy="3985101"/>
            <a:chOff x="-276013" y="-3962188"/>
            <a:chExt cx="6485613" cy="5313468"/>
          </a:xfrm>
        </p:grpSpPr>
        <p:sp>
          <p:nvSpPr>
            <p:cNvPr id="307" name="Google Shape;307;p8"/>
            <p:cNvSpPr/>
            <p:nvPr/>
          </p:nvSpPr>
          <p:spPr>
            <a:xfrm>
              <a:off x="0" y="0"/>
              <a:ext cx="6209600" cy="1351280"/>
            </a:xfrm>
            <a:custGeom>
              <a:avLst/>
              <a:gdLst/>
              <a:ahLst/>
              <a:cxnLst/>
              <a:rect l="l" t="t" r="r" b="b"/>
              <a:pathLst>
                <a:path w="6209600" h="1351280" extrusionOk="0">
                  <a:moveTo>
                    <a:pt x="0" y="0"/>
                  </a:moveTo>
                  <a:lnTo>
                    <a:pt x="6209600" y="0"/>
                  </a:lnTo>
                  <a:lnTo>
                    <a:pt x="6209600" y="1351280"/>
                  </a:lnTo>
                  <a:lnTo>
                    <a:pt x="0" y="1351280"/>
                  </a:lnTo>
                  <a:close/>
                </a:path>
              </a:pathLst>
            </a:custGeom>
            <a:solidFill>
              <a:srgbClr val="000000">
                <a:alpha val="0"/>
              </a:srgbClr>
            </a:solidFill>
            <a:ln>
              <a:noFill/>
            </a:ln>
          </p:spPr>
        </p:sp>
        <p:sp>
          <p:nvSpPr>
            <p:cNvPr id="308" name="Google Shape;308;p8"/>
            <p:cNvSpPr txBox="1"/>
            <p:nvPr/>
          </p:nvSpPr>
          <p:spPr>
            <a:xfrm>
              <a:off x="-276013" y="-3962188"/>
              <a:ext cx="6209600" cy="1417955"/>
            </a:xfrm>
            <a:prstGeom prst="rect">
              <a:avLst/>
            </a:prstGeom>
            <a:noFill/>
            <a:ln>
              <a:noFill/>
            </a:ln>
          </p:spPr>
          <p:txBody>
            <a:bodyPr spcFirstLastPara="1" wrap="square" lIns="0" tIns="0" rIns="0" bIns="0" anchor="b" anchorCtr="0">
              <a:noAutofit/>
            </a:bodyPr>
            <a:lstStyle/>
            <a:p>
              <a:pPr marL="0" marR="0" lvl="0" indent="0" algn="ctr" rtl="0">
                <a:lnSpc>
                  <a:spcPct val="120000"/>
                </a:lnSpc>
                <a:spcBef>
                  <a:spcPts val="0"/>
                </a:spcBef>
                <a:spcAft>
                  <a:spcPts val="0"/>
                </a:spcAft>
                <a:buNone/>
              </a:pPr>
              <a:endParaRPr sz="3000" b="1">
                <a:solidFill>
                  <a:srgbClr val="000000"/>
                </a:solidFill>
                <a:latin typeface="Arial" panose="020B0604020202020204"/>
                <a:ea typeface="Arial" panose="020B0604020202020204"/>
                <a:cs typeface="Arial" panose="020B0604020202020204"/>
                <a:sym typeface="Arial" panose="020B0604020202020204"/>
              </a:endParaRPr>
            </a:p>
          </p:txBody>
        </p:sp>
      </p:grpSp>
      <p:sp>
        <p:nvSpPr>
          <p:cNvPr id="315" name="Google Shape;315;p8"/>
          <p:cNvSpPr txBox="1"/>
          <p:nvPr/>
        </p:nvSpPr>
        <p:spPr>
          <a:xfrm>
            <a:off x="4966335" y="2734945"/>
            <a:ext cx="11643995" cy="708660"/>
          </a:xfrm>
          <a:prstGeom prst="rect">
            <a:avLst/>
          </a:prstGeom>
          <a:noFill/>
          <a:ln>
            <a:noFill/>
          </a:ln>
        </p:spPr>
        <p:txBody>
          <a:bodyPr spcFirstLastPara="1" wrap="square" lIns="0" tIns="0" rIns="0" bIns="0" anchor="t" anchorCtr="0">
            <a:noAutofit/>
          </a:bodyPr>
          <a:lstStyle/>
          <a:p>
            <a:pPr marL="0" marR="0" lvl="0" indent="0" algn="just" rtl="0">
              <a:lnSpc>
                <a:spcPct val="250000"/>
              </a:lnSpc>
              <a:spcBef>
                <a:spcPts val="0"/>
              </a:spcBef>
              <a:spcAft>
                <a:spcPts val="0"/>
              </a:spcAft>
              <a:buNone/>
            </a:pPr>
            <a:r>
              <a:rPr lang="en-US" sz="2500" dirty="0"/>
              <a:t>+) </a:t>
            </a:r>
            <a:r>
              <a:rPr lang="en-US" sz="2500" dirty="0" err="1"/>
              <a:t>Đưa</a:t>
            </a:r>
            <a:r>
              <a:rPr lang="en-US" sz="2500" dirty="0"/>
              <a:t> </a:t>
            </a:r>
            <a:r>
              <a:rPr lang="en-US" sz="2500" dirty="0" err="1"/>
              <a:t>dữ</a:t>
            </a:r>
            <a:r>
              <a:rPr lang="en-US" sz="2500" dirty="0"/>
              <a:t> </a:t>
            </a:r>
            <a:r>
              <a:rPr lang="en-US" sz="2500" dirty="0" err="1"/>
              <a:t>liệu</a:t>
            </a:r>
            <a:r>
              <a:rPr lang="en-US" sz="2500" dirty="0"/>
              <a:t> </a:t>
            </a:r>
            <a:r>
              <a:rPr lang="en-US" sz="2500" dirty="0" err="1"/>
              <a:t>đầu</a:t>
            </a:r>
            <a:r>
              <a:rPr lang="en-US" sz="2500" dirty="0"/>
              <a:t> </a:t>
            </a:r>
            <a:r>
              <a:rPr lang="en-US" sz="2500" dirty="0" err="1"/>
              <a:t>vào</a:t>
            </a:r>
            <a:r>
              <a:rPr lang="en-US" sz="2500" dirty="0"/>
              <a:t> </a:t>
            </a:r>
            <a:r>
              <a:rPr lang="en-US" sz="2500" dirty="0" err="1"/>
              <a:t>các</a:t>
            </a:r>
            <a:r>
              <a:rPr lang="en-US" sz="2500" dirty="0"/>
              <a:t> </a:t>
            </a:r>
            <a:r>
              <a:rPr lang="en-US" sz="2500" dirty="0" err="1"/>
              <a:t>nơ</a:t>
            </a:r>
            <a:r>
              <a:rPr lang="en-US" sz="2500" dirty="0"/>
              <a:t> </a:t>
            </a:r>
            <a:r>
              <a:rPr lang="en-US" sz="2500" dirty="0" err="1"/>
              <a:t>ron</a:t>
            </a:r>
            <a:r>
              <a:rPr lang="en-US" sz="2500" dirty="0"/>
              <a:t> </a:t>
            </a:r>
            <a:r>
              <a:rPr lang="en-US" sz="2500" dirty="0" err="1"/>
              <a:t>của</a:t>
            </a:r>
            <a:r>
              <a:rPr lang="en-US" sz="2500" dirty="0"/>
              <a:t> </a:t>
            </a:r>
            <a:r>
              <a:rPr lang="en-US" sz="2500" dirty="0" err="1"/>
              <a:t>lớp</a:t>
            </a:r>
            <a:r>
              <a:rPr lang="en-US" sz="2500" dirty="0"/>
              <a:t> </a:t>
            </a:r>
            <a:r>
              <a:rPr lang="en-US" sz="2500" dirty="0" err="1"/>
              <a:t>đầu</a:t>
            </a:r>
            <a:r>
              <a:rPr lang="en-US" sz="2500" dirty="0"/>
              <a:t> </a:t>
            </a:r>
            <a:r>
              <a:rPr lang="en-US" sz="2500" dirty="0" err="1"/>
              <a:t>tiên</a:t>
            </a:r>
          </a:p>
          <a:p>
            <a:pPr marL="0" marR="0" lvl="0" indent="0" algn="just" rtl="0">
              <a:lnSpc>
                <a:spcPct val="120000"/>
              </a:lnSpc>
              <a:spcBef>
                <a:spcPts val="0"/>
              </a:spcBef>
              <a:spcAft>
                <a:spcPts val="0"/>
              </a:spcAft>
              <a:buNone/>
            </a:pPr>
            <a:endParaRPr lang="vi-VN" altLang="en-US" sz="2500" dirty="0" err="1"/>
          </a:p>
        </p:txBody>
      </p:sp>
      <p:sp>
        <p:nvSpPr>
          <p:cNvPr id="316" name="Google Shape;316;p8"/>
          <p:cNvSpPr txBox="1"/>
          <p:nvPr/>
        </p:nvSpPr>
        <p:spPr>
          <a:xfrm>
            <a:off x="4966335" y="4297680"/>
            <a:ext cx="11643995" cy="768985"/>
          </a:xfrm>
          <a:prstGeom prst="rect">
            <a:avLst/>
          </a:prstGeom>
          <a:noFill/>
          <a:ln>
            <a:noFill/>
          </a:ln>
        </p:spPr>
        <p:txBody>
          <a:bodyPr spcFirstLastPara="1" wrap="square" lIns="0" tIns="0" rIns="0" bIns="0" anchor="t" anchorCtr="0">
            <a:noAutofit/>
          </a:bodyPr>
          <a:lstStyle/>
          <a:p>
            <a:pPr marL="0" marR="0" lvl="0" indent="0" algn="just" rtl="0">
              <a:lnSpc>
                <a:spcPct val="250000"/>
              </a:lnSpc>
              <a:spcBef>
                <a:spcPts val="0"/>
              </a:spcBef>
              <a:spcAft>
                <a:spcPts val="0"/>
              </a:spcAft>
              <a:buNone/>
            </a:pPr>
            <a:r>
              <a:rPr lang="en-US" sz="2500" dirty="0"/>
              <a:t>+) So </a:t>
            </a:r>
            <a:r>
              <a:rPr lang="en-US" sz="2500" dirty="0" err="1"/>
              <a:t>sánh</a:t>
            </a:r>
            <a:r>
              <a:rPr lang="en-US" sz="2500" dirty="0"/>
              <a:t> </a:t>
            </a:r>
            <a:r>
              <a:rPr lang="en-US" sz="2500" dirty="0" err="1"/>
              <a:t>kết</a:t>
            </a:r>
            <a:r>
              <a:rPr lang="en-US" sz="2500" dirty="0"/>
              <a:t> </a:t>
            </a:r>
            <a:r>
              <a:rPr lang="en-US" sz="2500" dirty="0" err="1"/>
              <a:t>quả</a:t>
            </a:r>
            <a:r>
              <a:rPr lang="en-US" sz="2500" dirty="0"/>
              <a:t> </a:t>
            </a:r>
            <a:r>
              <a:rPr lang="en-US" sz="2500" dirty="0" err="1"/>
              <a:t>đầu</a:t>
            </a:r>
            <a:r>
              <a:rPr lang="en-US" sz="2500" dirty="0"/>
              <a:t> </a:t>
            </a:r>
            <a:r>
              <a:rPr lang="en-US" sz="2500" dirty="0" err="1"/>
              <a:t>ra</a:t>
            </a:r>
            <a:r>
              <a:rPr lang="en-US" sz="2500" dirty="0"/>
              <a:t> </a:t>
            </a:r>
            <a:r>
              <a:rPr lang="en-US" sz="2500" dirty="0" err="1"/>
              <a:t>từ</a:t>
            </a:r>
            <a:r>
              <a:rPr lang="en-US" sz="2500" dirty="0"/>
              <a:t> </a:t>
            </a:r>
            <a:r>
              <a:rPr lang="en-US" sz="2500" dirty="0" err="1"/>
              <a:t>lớp</a:t>
            </a:r>
            <a:r>
              <a:rPr lang="en-US" sz="2500" dirty="0"/>
              <a:t> </a:t>
            </a:r>
            <a:r>
              <a:rPr lang="en-US" sz="2500" dirty="0" err="1"/>
              <a:t>cuối</a:t>
            </a:r>
            <a:r>
              <a:rPr lang="en-US" sz="2500" dirty="0"/>
              <a:t> </a:t>
            </a:r>
            <a:r>
              <a:rPr lang="en-US" sz="2500" dirty="0" err="1"/>
              <a:t>cùng</a:t>
            </a:r>
            <a:r>
              <a:rPr lang="en-US" sz="2500" dirty="0"/>
              <a:t> </a:t>
            </a:r>
            <a:r>
              <a:rPr lang="en-US" altLang="en-US" sz="2500" dirty="0" err="1"/>
              <a:t>với giá trị mục tiêu để tính toán lỗi</a:t>
            </a:r>
          </a:p>
          <a:p>
            <a:pPr marL="0" marR="0" lvl="0" indent="0" algn="just" rtl="0">
              <a:lnSpc>
                <a:spcPct val="120000"/>
              </a:lnSpc>
              <a:spcBef>
                <a:spcPts val="0"/>
              </a:spcBef>
              <a:spcAft>
                <a:spcPts val="0"/>
              </a:spcAft>
              <a:buNone/>
            </a:pPr>
            <a:endParaRPr lang="vi-VN" altLang="en-US" sz="25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05" name="Google Shape;305;p8"/>
          <p:cNvSpPr/>
          <p:nvPr/>
        </p:nvSpPr>
        <p:spPr>
          <a:xfrm>
            <a:off x="6815455" y="6544945"/>
            <a:ext cx="4657090" cy="1254760"/>
          </a:xfrm>
          <a:custGeom>
            <a:avLst/>
            <a:gdLst/>
            <a:ahLst/>
            <a:cxnLst/>
            <a:rect l="l" t="t" r="r" b="b"/>
            <a:pathLst>
              <a:path w="6209600" h="1672969" extrusionOk="0">
                <a:moveTo>
                  <a:pt x="0" y="0"/>
                </a:moveTo>
                <a:lnTo>
                  <a:pt x="6209600" y="0"/>
                </a:lnTo>
                <a:lnTo>
                  <a:pt x="6209600" y="1672969"/>
                </a:lnTo>
                <a:lnTo>
                  <a:pt x="0" y="1672969"/>
                </a:lnTo>
                <a:close/>
              </a:path>
            </a:pathLst>
          </a:custGeom>
          <a:solidFill>
            <a:srgbClr val="000000">
              <a:alpha val="0"/>
            </a:srgbClr>
          </a:solidFill>
          <a:ln>
            <a:noFill/>
          </a:ln>
        </p:spPr>
      </p:sp>
      <p:sp>
        <p:nvSpPr>
          <p:cNvPr id="309" name="Google Shape;309;p8"/>
          <p:cNvSpPr txBox="1"/>
          <p:nvPr/>
        </p:nvSpPr>
        <p:spPr>
          <a:xfrm>
            <a:off x="4495800" y="952500"/>
            <a:ext cx="9694545" cy="7067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dirty="0">
                <a:solidFill>
                  <a:schemeClr val="dk1"/>
                </a:solidFill>
                <a:latin typeface="Arial" panose="020B0604020202020204"/>
                <a:ea typeface="Arial" panose="020B0604020202020204"/>
                <a:cs typeface="Arial" panose="020B0604020202020204"/>
                <a:sym typeface="Arial" panose="020B0604020202020204"/>
              </a:rPr>
              <a:t>Artificial Neural Network</a:t>
            </a:r>
            <a:endParaRPr sz="4000" b="1" dirty="0">
              <a:solidFill>
                <a:schemeClr val="dk1"/>
              </a:solidFill>
              <a:latin typeface="Arial" panose="020B0604020202020204"/>
              <a:ea typeface="Arial" panose="020B0604020202020204"/>
              <a:cs typeface="Arial" panose="020B0604020202020204"/>
              <a:sym typeface="Arial" panose="020B0604020202020204"/>
            </a:endParaRPr>
          </a:p>
        </p:txBody>
      </p:sp>
      <p:grpSp>
        <p:nvGrpSpPr>
          <p:cNvPr id="317" name="Google Shape;317;p8"/>
          <p:cNvGrpSpPr/>
          <p:nvPr/>
        </p:nvGrpSpPr>
        <p:grpSpPr>
          <a:xfrm>
            <a:off x="1219003" y="7212459"/>
            <a:ext cx="3145156" cy="1017905"/>
            <a:chOff x="473178" y="1005953"/>
            <a:chExt cx="4783507" cy="1509573"/>
          </a:xfrm>
        </p:grpSpPr>
        <p:sp>
          <p:nvSpPr>
            <p:cNvPr id="318" name="Google Shape;318;p8"/>
            <p:cNvSpPr/>
            <p:nvPr/>
          </p:nvSpPr>
          <p:spPr>
            <a:xfrm rot="-9843276">
              <a:off x="596799" y="1005953"/>
              <a:ext cx="4659886" cy="1509573"/>
            </a:xfrm>
            <a:custGeom>
              <a:avLst/>
              <a:gdLst/>
              <a:ahLst/>
              <a:cxnLst/>
              <a:rect l="l" t="t" r="r" b="b"/>
              <a:pathLst>
                <a:path w="5056597" h="1792279" extrusionOk="0">
                  <a:moveTo>
                    <a:pt x="0" y="0"/>
                  </a:moveTo>
                  <a:lnTo>
                    <a:pt x="5056597" y="0"/>
                  </a:lnTo>
                  <a:lnTo>
                    <a:pt x="5056597" y="1792279"/>
                  </a:lnTo>
                  <a:lnTo>
                    <a:pt x="0" y="1792279"/>
                  </a:lnTo>
                  <a:lnTo>
                    <a:pt x="0" y="0"/>
                  </a:lnTo>
                  <a:close/>
                </a:path>
              </a:pathLst>
            </a:custGeom>
            <a:blipFill rotWithShape="1">
              <a:blip r:embed="rId3"/>
              <a:stretch>
                <a:fillRect t="-21879" b="-3308"/>
              </a:stretch>
            </a:blipFill>
            <a:ln>
              <a:noFill/>
            </a:ln>
          </p:spPr>
        </p:sp>
        <p:grpSp>
          <p:nvGrpSpPr>
            <p:cNvPr id="319" name="Google Shape;319;p8"/>
            <p:cNvGrpSpPr/>
            <p:nvPr/>
          </p:nvGrpSpPr>
          <p:grpSpPr>
            <a:xfrm>
              <a:off x="473178" y="1169342"/>
              <a:ext cx="4422600" cy="1024044"/>
              <a:chOff x="-19" y="0"/>
              <a:chExt cx="4422600" cy="1024044"/>
            </a:xfrm>
          </p:grpSpPr>
          <p:sp>
            <p:nvSpPr>
              <p:cNvPr id="320" name="Google Shape;320;p8"/>
              <p:cNvSpPr/>
              <p:nvPr/>
            </p:nvSpPr>
            <p:spPr>
              <a:xfrm>
                <a:off x="0" y="0"/>
                <a:ext cx="3852296" cy="771817"/>
              </a:xfrm>
              <a:custGeom>
                <a:avLst/>
                <a:gdLst/>
                <a:ahLst/>
                <a:cxnLst/>
                <a:rect l="l" t="t" r="r" b="b"/>
                <a:pathLst>
                  <a:path w="3852296" h="771817" extrusionOk="0">
                    <a:moveTo>
                      <a:pt x="0" y="0"/>
                    </a:moveTo>
                    <a:lnTo>
                      <a:pt x="3852296" y="0"/>
                    </a:lnTo>
                    <a:lnTo>
                      <a:pt x="3852296" y="771817"/>
                    </a:lnTo>
                    <a:lnTo>
                      <a:pt x="0" y="771817"/>
                    </a:lnTo>
                    <a:close/>
                  </a:path>
                </a:pathLst>
              </a:custGeom>
              <a:solidFill>
                <a:srgbClr val="000000">
                  <a:alpha val="0"/>
                </a:srgbClr>
              </a:solidFill>
              <a:ln>
                <a:noFill/>
              </a:ln>
            </p:spPr>
          </p:sp>
          <p:sp>
            <p:nvSpPr>
              <p:cNvPr id="321" name="Google Shape;321;p8"/>
              <p:cNvSpPr txBox="1"/>
              <p:nvPr/>
            </p:nvSpPr>
            <p:spPr>
              <a:xfrm>
                <a:off x="-19" y="204744"/>
                <a:ext cx="4422600" cy="8193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i="1">
                    <a:solidFill>
                      <a:srgbClr val="FFFFFF"/>
                    </a:solidFill>
                  </a:rPr>
                  <a:t>Ưu điểm</a:t>
                </a:r>
                <a:endParaRPr sz="2500" i="1">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322" name="Google Shape;322;p8"/>
          <p:cNvSpPr txBox="1"/>
          <p:nvPr/>
        </p:nvSpPr>
        <p:spPr>
          <a:xfrm>
            <a:off x="4966335" y="6990488"/>
            <a:ext cx="11644200" cy="405300"/>
          </a:xfrm>
          <a:prstGeom prst="rect">
            <a:avLst/>
          </a:prstGeom>
          <a:noFill/>
          <a:ln>
            <a:noFill/>
          </a:ln>
        </p:spPr>
        <p:txBody>
          <a:bodyPr spcFirstLastPara="1" wrap="square" lIns="0" tIns="0" rIns="0" bIns="0" anchor="t" anchorCtr="0">
            <a:noAutofit/>
          </a:bodyPr>
          <a:lstStyle/>
          <a:p>
            <a:pPr marL="0" marR="0" lvl="0" indent="0" algn="just" rtl="0">
              <a:lnSpc>
                <a:spcPct val="250000"/>
              </a:lnSpc>
              <a:spcBef>
                <a:spcPts val="0"/>
              </a:spcBef>
              <a:spcAft>
                <a:spcPts val="0"/>
              </a:spcAft>
              <a:buNone/>
            </a:pPr>
            <a:r>
              <a:rPr lang="en-US" sz="2500" dirty="0"/>
              <a:t>+) </a:t>
            </a:r>
            <a:r>
              <a:rPr lang="en-US" sz="2500" dirty="0" err="1"/>
              <a:t>Khả</a:t>
            </a:r>
            <a:r>
              <a:rPr lang="en-US" sz="2500" dirty="0"/>
              <a:t> </a:t>
            </a:r>
            <a:r>
              <a:rPr lang="en-US" sz="2500" dirty="0" err="1"/>
              <a:t>năng</a:t>
            </a:r>
            <a:r>
              <a:rPr lang="en-US" sz="2500" dirty="0"/>
              <a:t> </a:t>
            </a:r>
            <a:r>
              <a:rPr lang="en-US" sz="2500" dirty="0" err="1"/>
              <a:t>học</a:t>
            </a:r>
            <a:r>
              <a:rPr lang="en-US" sz="2500" dirty="0"/>
              <a:t> phi </a:t>
            </a:r>
            <a:r>
              <a:rPr lang="en-US" sz="2500" dirty="0" err="1"/>
              <a:t>thuyến</a:t>
            </a:r>
            <a:r>
              <a:rPr lang="en-US" sz="2500" dirty="0"/>
              <a:t> </a:t>
            </a:r>
            <a:r>
              <a:rPr lang="en-US" sz="2500" dirty="0" err="1"/>
              <a:t>tính</a:t>
            </a:r>
            <a:r>
              <a:rPr lang="en-US" sz="2500" dirty="0"/>
              <a:t> </a:t>
            </a:r>
            <a:r>
              <a:rPr lang="en-US" sz="2500" dirty="0" err="1"/>
              <a:t>và</a:t>
            </a:r>
            <a:r>
              <a:rPr lang="en-US" sz="2500" dirty="0"/>
              <a:t> </a:t>
            </a:r>
            <a:r>
              <a:rPr lang="en-US" sz="2500" dirty="0" err="1"/>
              <a:t>tự</a:t>
            </a:r>
            <a:r>
              <a:rPr lang="en-US" sz="2500" dirty="0"/>
              <a:t> </a:t>
            </a:r>
            <a:r>
              <a:rPr lang="en-US" sz="2500" dirty="0" err="1"/>
              <a:t>học</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23" name="Google Shape;323;p8"/>
          <p:cNvSpPr txBox="1"/>
          <p:nvPr/>
        </p:nvSpPr>
        <p:spPr>
          <a:xfrm>
            <a:off x="4966335" y="7608880"/>
            <a:ext cx="11644200" cy="405300"/>
          </a:xfrm>
          <a:prstGeom prst="rect">
            <a:avLst/>
          </a:prstGeom>
          <a:noFill/>
          <a:ln>
            <a:noFill/>
          </a:ln>
        </p:spPr>
        <p:txBody>
          <a:bodyPr spcFirstLastPara="1" wrap="square" lIns="0" tIns="0" rIns="0" bIns="0" anchor="t" anchorCtr="0">
            <a:noAutofit/>
          </a:bodyPr>
          <a:lstStyle/>
          <a:p>
            <a:pPr marL="0" marR="0" lvl="0" indent="0" algn="just" rtl="0">
              <a:lnSpc>
                <a:spcPct val="250000"/>
              </a:lnSpc>
              <a:spcBef>
                <a:spcPts val="0"/>
              </a:spcBef>
              <a:spcAft>
                <a:spcPts val="0"/>
              </a:spcAft>
              <a:buNone/>
            </a:pPr>
            <a:r>
              <a:rPr lang="en-US" sz="2500" dirty="0"/>
              <a:t>+) </a:t>
            </a:r>
            <a:r>
              <a:rPr lang="en-US" sz="2500" dirty="0" err="1"/>
              <a:t>Khả</a:t>
            </a:r>
            <a:r>
              <a:rPr lang="en-US" sz="2500" dirty="0"/>
              <a:t> </a:t>
            </a:r>
            <a:r>
              <a:rPr lang="en-US" sz="2500" dirty="0" err="1"/>
              <a:t>năng</a:t>
            </a:r>
            <a:r>
              <a:rPr lang="en-US" sz="2500" dirty="0"/>
              <a:t> </a:t>
            </a:r>
            <a:r>
              <a:rPr lang="en-US" sz="2500" dirty="0" err="1"/>
              <a:t>mở</a:t>
            </a:r>
            <a:r>
              <a:rPr lang="en-US" sz="2500" dirty="0"/>
              <a:t> </a:t>
            </a:r>
            <a:r>
              <a:rPr lang="en-US" sz="2500" dirty="0" err="1"/>
              <a:t>rộng</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24" name="Google Shape;324;p8"/>
          <p:cNvSpPr txBox="1"/>
          <p:nvPr/>
        </p:nvSpPr>
        <p:spPr>
          <a:xfrm>
            <a:off x="4966335" y="8226420"/>
            <a:ext cx="11644200" cy="405300"/>
          </a:xfrm>
          <a:prstGeom prst="rect">
            <a:avLst/>
          </a:prstGeom>
          <a:noFill/>
          <a:ln>
            <a:noFill/>
          </a:ln>
        </p:spPr>
        <p:txBody>
          <a:bodyPr spcFirstLastPara="1" wrap="square" lIns="0" tIns="0" rIns="0" bIns="0" anchor="t" anchorCtr="0">
            <a:noAutofit/>
          </a:bodyPr>
          <a:lstStyle/>
          <a:p>
            <a:pPr marL="0" marR="0" lvl="0" indent="0" algn="just" rtl="0">
              <a:lnSpc>
                <a:spcPct val="250000"/>
              </a:lnSpc>
              <a:spcBef>
                <a:spcPts val="0"/>
              </a:spcBef>
              <a:spcAft>
                <a:spcPts val="0"/>
              </a:spcAft>
              <a:buNone/>
            </a:pPr>
            <a:r>
              <a:rPr lang="en-US" sz="2500" dirty="0"/>
              <a:t>+) </a:t>
            </a:r>
            <a:r>
              <a:rPr lang="en-US" sz="2500" dirty="0" err="1"/>
              <a:t>Xử</a:t>
            </a:r>
            <a:r>
              <a:rPr lang="en-US" sz="2500" dirty="0"/>
              <a:t> </a:t>
            </a:r>
            <a:r>
              <a:rPr lang="en-US" sz="2500" dirty="0" err="1"/>
              <a:t>lý</a:t>
            </a:r>
            <a:r>
              <a:rPr lang="en-US" sz="2500" dirty="0"/>
              <a:t> </a:t>
            </a:r>
            <a:r>
              <a:rPr lang="en-US" sz="2500" dirty="0" err="1"/>
              <a:t>dữ</a:t>
            </a:r>
            <a:r>
              <a:rPr lang="en-US" sz="2500" dirty="0"/>
              <a:t> </a:t>
            </a:r>
            <a:r>
              <a:rPr lang="en-US" sz="2500" dirty="0" err="1"/>
              <a:t>liệu</a:t>
            </a:r>
            <a:r>
              <a:rPr lang="en-US" sz="2500" dirty="0"/>
              <a:t> </a:t>
            </a:r>
            <a:r>
              <a:rPr lang="en-US" sz="2500" dirty="0" err="1"/>
              <a:t>phức</a:t>
            </a:r>
            <a:r>
              <a:rPr lang="en-US" sz="2500" dirty="0"/>
              <a:t> </a:t>
            </a:r>
            <a:r>
              <a:rPr lang="en-US" sz="2500" dirty="0" err="1"/>
              <a:t>tạp</a:t>
            </a:r>
            <a:endParaRPr sz="2500" dirty="0">
              <a:solidFill>
                <a:srgbClr val="000000"/>
              </a:solidFill>
              <a:latin typeface="Arial" panose="020B0604020202020204"/>
              <a:ea typeface="Arial" panose="020B0604020202020204"/>
              <a:cs typeface="Arial" panose="020B0604020202020204"/>
              <a:sym typeface="Arial" panose="020B0604020202020204"/>
            </a:endParaRPr>
          </a:p>
        </p:txBody>
      </p:sp>
      <p:grpSp>
        <p:nvGrpSpPr>
          <p:cNvPr id="310" name="Google Shape;310;p8"/>
          <p:cNvGrpSpPr/>
          <p:nvPr/>
        </p:nvGrpSpPr>
        <p:grpSpPr>
          <a:xfrm>
            <a:off x="802819" y="2933189"/>
            <a:ext cx="3682365" cy="1264285"/>
            <a:chOff x="74884" y="713398"/>
            <a:chExt cx="5600555" cy="1874960"/>
          </a:xfrm>
        </p:grpSpPr>
        <p:sp>
          <p:nvSpPr>
            <p:cNvPr id="311" name="Google Shape;311;p8"/>
            <p:cNvSpPr/>
            <p:nvPr/>
          </p:nvSpPr>
          <p:spPr>
            <a:xfrm rot="-9843276">
              <a:off x="74884" y="713398"/>
              <a:ext cx="5600555" cy="1874960"/>
            </a:xfrm>
            <a:custGeom>
              <a:avLst/>
              <a:gdLst/>
              <a:ahLst/>
              <a:cxnLst/>
              <a:rect l="l" t="t" r="r" b="b"/>
              <a:pathLst>
                <a:path w="5056597" h="1792279" extrusionOk="0">
                  <a:moveTo>
                    <a:pt x="0" y="0"/>
                  </a:moveTo>
                  <a:lnTo>
                    <a:pt x="5056597" y="0"/>
                  </a:lnTo>
                  <a:lnTo>
                    <a:pt x="5056597" y="1792279"/>
                  </a:lnTo>
                  <a:lnTo>
                    <a:pt x="0" y="1792279"/>
                  </a:lnTo>
                  <a:lnTo>
                    <a:pt x="0" y="0"/>
                  </a:lnTo>
                  <a:close/>
                </a:path>
              </a:pathLst>
            </a:custGeom>
            <a:blipFill rotWithShape="1">
              <a:blip r:embed="rId3"/>
              <a:stretch>
                <a:fillRect t="-21879" b="-3308"/>
              </a:stretch>
            </a:blipFill>
            <a:ln>
              <a:noFill/>
            </a:ln>
          </p:spPr>
        </p:sp>
        <p:grpSp>
          <p:nvGrpSpPr>
            <p:cNvPr id="312" name="Google Shape;312;p8"/>
            <p:cNvGrpSpPr/>
            <p:nvPr/>
          </p:nvGrpSpPr>
          <p:grpSpPr>
            <a:xfrm>
              <a:off x="473179" y="1121705"/>
              <a:ext cx="4422600" cy="819454"/>
              <a:chOff x="-18" y="-47637"/>
              <a:chExt cx="4422600" cy="819454"/>
            </a:xfrm>
          </p:grpSpPr>
          <p:sp>
            <p:nvSpPr>
              <p:cNvPr id="313" name="Google Shape;313;p8"/>
              <p:cNvSpPr/>
              <p:nvPr/>
            </p:nvSpPr>
            <p:spPr>
              <a:xfrm>
                <a:off x="0" y="0"/>
                <a:ext cx="3852296" cy="771817"/>
              </a:xfrm>
              <a:custGeom>
                <a:avLst/>
                <a:gdLst/>
                <a:ahLst/>
                <a:cxnLst/>
                <a:rect l="l" t="t" r="r" b="b"/>
                <a:pathLst>
                  <a:path w="3852296" h="771817" extrusionOk="0">
                    <a:moveTo>
                      <a:pt x="0" y="0"/>
                    </a:moveTo>
                    <a:lnTo>
                      <a:pt x="3852296" y="0"/>
                    </a:lnTo>
                    <a:lnTo>
                      <a:pt x="3852296" y="771817"/>
                    </a:lnTo>
                    <a:lnTo>
                      <a:pt x="0" y="771817"/>
                    </a:lnTo>
                    <a:close/>
                  </a:path>
                </a:pathLst>
              </a:custGeom>
              <a:solidFill>
                <a:srgbClr val="000000">
                  <a:alpha val="0"/>
                </a:srgbClr>
              </a:solidFill>
              <a:ln>
                <a:noFill/>
              </a:ln>
            </p:spPr>
          </p:sp>
          <p:sp>
            <p:nvSpPr>
              <p:cNvPr id="314" name="Google Shape;314;p8"/>
              <p:cNvSpPr txBox="1"/>
              <p:nvPr/>
            </p:nvSpPr>
            <p:spPr>
              <a:xfrm>
                <a:off x="-18" y="-47637"/>
                <a:ext cx="4422600" cy="819300"/>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r>
                  <a:rPr lang="en-US" sz="2500" i="1">
                    <a:solidFill>
                      <a:srgbClr val="FFFFFF"/>
                    </a:solidFill>
                  </a:rPr>
                  <a:t>Nguyên lí hoạt động</a:t>
                </a:r>
                <a:endParaRPr sz="2500" i="1">
                  <a:solidFill>
                    <a:srgbClr val="FFFFFF"/>
                  </a:solidFill>
                  <a:latin typeface="Arial" panose="020B0604020202020204"/>
                  <a:ea typeface="Arial" panose="020B0604020202020204"/>
                  <a:cs typeface="Arial" panose="020B0604020202020204"/>
                  <a:sym typeface="Arial" panose="020B0604020202020204"/>
                </a:endParaRPr>
              </a:p>
            </p:txBody>
          </p:sp>
        </p:grpSp>
      </p:grpSp>
      <p:sp>
        <p:nvSpPr>
          <p:cNvPr id="2" name="Text Box 1"/>
          <p:cNvSpPr txBox="1"/>
          <p:nvPr/>
        </p:nvSpPr>
        <p:spPr>
          <a:xfrm>
            <a:off x="4850765" y="3420745"/>
            <a:ext cx="11643360" cy="1268095"/>
          </a:xfrm>
          <a:prstGeom prst="rect">
            <a:avLst/>
          </a:prstGeom>
          <a:noFill/>
        </p:spPr>
        <p:txBody>
          <a:bodyPr wrap="square" rtlCol="0">
            <a:spAutoFit/>
          </a:bodyPr>
          <a:lstStyle/>
          <a:p>
            <a:pPr>
              <a:lnSpc>
                <a:spcPct val="250000"/>
              </a:lnSpc>
            </a:pPr>
            <a:r>
              <a:rPr lang="vi-VN" altLang="en-US" sz="2500" dirty="0" err="1">
                <a:sym typeface="+mn-ea"/>
              </a:rPr>
              <a:t>+) T</a:t>
            </a:r>
            <a:r>
              <a:rPr lang="en-US" sz="2500" dirty="0" err="1">
                <a:sym typeface="+mn-ea"/>
              </a:rPr>
              <a:t>ính</a:t>
            </a:r>
            <a:r>
              <a:rPr lang="en-US" sz="2500" dirty="0">
                <a:sym typeface="+mn-ea"/>
              </a:rPr>
              <a:t> </a:t>
            </a:r>
            <a:r>
              <a:rPr lang="en-US" sz="2500" dirty="0" err="1">
                <a:sym typeface="+mn-ea"/>
              </a:rPr>
              <a:t>toán</a:t>
            </a:r>
            <a:r>
              <a:rPr lang="en-US" sz="2500" dirty="0">
                <a:sym typeface="+mn-ea"/>
              </a:rPr>
              <a:t> </a:t>
            </a:r>
            <a:r>
              <a:rPr lang="en-US" sz="2500" dirty="0" err="1">
                <a:sym typeface="+mn-ea"/>
              </a:rPr>
              <a:t>giá</a:t>
            </a:r>
            <a:r>
              <a:rPr lang="en-US" sz="2500" dirty="0">
                <a:sym typeface="+mn-ea"/>
              </a:rPr>
              <a:t> </a:t>
            </a:r>
            <a:r>
              <a:rPr lang="en-US" sz="2500" dirty="0" err="1">
                <a:sym typeface="+mn-ea"/>
              </a:rPr>
              <a:t>trị</a:t>
            </a:r>
            <a:r>
              <a:rPr lang="en-US" sz="2500" dirty="0">
                <a:sym typeface="+mn-ea"/>
              </a:rPr>
              <a:t> </a:t>
            </a:r>
            <a:r>
              <a:rPr lang="en-US" sz="2500" dirty="0" err="1">
                <a:sym typeface="+mn-ea"/>
              </a:rPr>
              <a:t>đầu</a:t>
            </a:r>
            <a:r>
              <a:rPr lang="en-US" sz="2500" dirty="0">
                <a:sym typeface="+mn-ea"/>
              </a:rPr>
              <a:t> </a:t>
            </a:r>
            <a:r>
              <a:rPr lang="en-US" sz="2500" dirty="0" err="1">
                <a:sym typeface="+mn-ea"/>
              </a:rPr>
              <a:t>ra</a:t>
            </a:r>
            <a:r>
              <a:rPr lang="vi-VN" altLang="en-US" sz="2500" dirty="0" err="1">
                <a:sym typeface="+mn-ea"/>
              </a:rPr>
              <a:t> bằng cách sử dụng trọng số và hàm kích hoạt</a:t>
            </a:r>
            <a:endParaRPr lang="vi-VN" altLang="en-US" dirty="0" err="1"/>
          </a:p>
          <a:p>
            <a:endParaRPr lang="en-US" dirty="0"/>
          </a:p>
        </p:txBody>
      </p:sp>
      <p:sp>
        <p:nvSpPr>
          <p:cNvPr id="3" name="Text Box 2"/>
          <p:cNvSpPr txBox="1"/>
          <p:nvPr/>
        </p:nvSpPr>
        <p:spPr>
          <a:xfrm>
            <a:off x="4850765" y="5116195"/>
            <a:ext cx="11335385" cy="1437640"/>
          </a:xfrm>
          <a:prstGeom prst="rect">
            <a:avLst/>
          </a:prstGeom>
          <a:noFill/>
        </p:spPr>
        <p:txBody>
          <a:bodyPr wrap="square" rtlCol="0">
            <a:spAutoFit/>
          </a:bodyPr>
          <a:lstStyle/>
          <a:p>
            <a:pPr>
              <a:lnSpc>
                <a:spcPct val="250000"/>
              </a:lnSpc>
            </a:pPr>
            <a:r>
              <a:rPr lang="vi-VN" sz="2500" dirty="0">
                <a:sym typeface="Arial" panose="020B0604020202020204"/>
              </a:rPr>
              <a:t>+) S</a:t>
            </a:r>
            <a:r>
              <a:rPr lang="en-US" altLang="en-US" sz="2500" dirty="0">
                <a:sym typeface="Arial" panose="020B0604020202020204"/>
              </a:rPr>
              <a:t>ử dụng các phương pháp tối ưu để điều chỉnh trọng số nhằm giảm thiểu lỗ</a:t>
            </a:r>
            <a:r>
              <a:rPr lang="vi-VN" altLang="en-US" sz="2500" dirty="0">
                <a:sym typeface="Arial" panose="020B0604020202020204"/>
              </a:rPr>
              <a:t>i</a:t>
            </a:r>
            <a:endParaRPr lang="vi-VN" altLang="en-US" sz="2500" dirty="0">
              <a:solidFill>
                <a:srgbClr val="000000"/>
              </a:solidFill>
              <a:latin typeface="Arial" panose="020B0604020202020204"/>
              <a:ea typeface="Arial" panose="020B0604020202020204"/>
              <a:cs typeface="Arial" panose="020B0604020202020204"/>
              <a:sym typeface="Arial" panose="020B0604020202020204"/>
            </a:endParaRPr>
          </a:p>
          <a:p>
            <a:endParaRPr lang="en-US" sz="25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Shape 332"/>
        <p:cNvGrpSpPr/>
        <p:nvPr/>
      </p:nvGrpSpPr>
      <p:grpSpPr>
        <a:xfrm>
          <a:off x="0" y="0"/>
          <a:ext cx="0" cy="0"/>
          <a:chOff x="0" y="0"/>
          <a:chExt cx="0" cy="0"/>
        </a:xfrm>
      </p:grpSpPr>
      <p:grpSp>
        <p:nvGrpSpPr>
          <p:cNvPr id="334" name="Google Shape;334;p9"/>
          <p:cNvGrpSpPr/>
          <p:nvPr/>
        </p:nvGrpSpPr>
        <p:grpSpPr>
          <a:xfrm>
            <a:off x="1426500" y="986131"/>
            <a:ext cx="15435000" cy="1281469"/>
            <a:chOff x="0" y="-123825"/>
            <a:chExt cx="20580000" cy="1708625"/>
          </a:xfrm>
        </p:grpSpPr>
        <p:sp>
          <p:nvSpPr>
            <p:cNvPr id="335" name="Google Shape;335;p9"/>
            <p:cNvSpPr/>
            <p:nvPr/>
          </p:nvSpPr>
          <p:spPr>
            <a:xfrm>
              <a:off x="0" y="0"/>
              <a:ext cx="20580000" cy="1584800"/>
            </a:xfrm>
            <a:custGeom>
              <a:avLst/>
              <a:gdLst/>
              <a:ahLst/>
              <a:cxnLst/>
              <a:rect l="l" t="t" r="r" b="b"/>
              <a:pathLst>
                <a:path w="20580000" h="1584800" extrusionOk="0">
                  <a:moveTo>
                    <a:pt x="0" y="0"/>
                  </a:moveTo>
                  <a:lnTo>
                    <a:pt x="20580000" y="0"/>
                  </a:lnTo>
                  <a:lnTo>
                    <a:pt x="20580000" y="1584800"/>
                  </a:lnTo>
                  <a:lnTo>
                    <a:pt x="0" y="1584800"/>
                  </a:lnTo>
                  <a:close/>
                </a:path>
              </a:pathLst>
            </a:custGeom>
            <a:solidFill>
              <a:srgbClr val="000000">
                <a:alpha val="0"/>
              </a:srgbClr>
            </a:solidFill>
            <a:ln>
              <a:noFill/>
            </a:ln>
          </p:spPr>
        </p:sp>
        <p:sp>
          <p:nvSpPr>
            <p:cNvPr id="336" name="Google Shape;336;p9"/>
            <p:cNvSpPr txBox="1"/>
            <p:nvPr/>
          </p:nvSpPr>
          <p:spPr>
            <a:xfrm>
              <a:off x="0" y="-123825"/>
              <a:ext cx="20580000" cy="1708625"/>
            </a:xfrm>
            <a:prstGeom prst="rect">
              <a:avLst/>
            </a:prstGeom>
            <a:noFill/>
            <a:ln>
              <a:noFill/>
            </a:ln>
          </p:spPr>
          <p:txBody>
            <a:bodyPr spcFirstLastPara="1" wrap="square" lIns="0" tIns="0" rIns="0" bIns="0" anchor="t" anchorCtr="0">
              <a:noAutofit/>
            </a:bodyPr>
            <a:lstStyle/>
            <a:p>
              <a:pPr marL="0" marR="0" lvl="0" indent="0" algn="ctr" rtl="0">
                <a:lnSpc>
                  <a:spcPct val="120000"/>
                </a:lnSpc>
                <a:spcBef>
                  <a:spcPts val="0"/>
                </a:spcBef>
                <a:spcAft>
                  <a:spcPts val="0"/>
                </a:spcAft>
                <a:buNone/>
              </a:pPr>
              <a:endParaRPr sz="6000" b="1">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37" name="Google Shape;337;p9"/>
          <p:cNvGrpSpPr/>
          <p:nvPr/>
        </p:nvGrpSpPr>
        <p:grpSpPr>
          <a:xfrm>
            <a:off x="6796350" y="4096701"/>
            <a:ext cx="4657200" cy="1928813"/>
            <a:chOff x="0" y="-133350"/>
            <a:chExt cx="6209600" cy="2571750"/>
          </a:xfrm>
        </p:grpSpPr>
        <p:sp>
          <p:nvSpPr>
            <p:cNvPr id="338" name="Google Shape;338;p9"/>
            <p:cNvSpPr/>
            <p:nvPr/>
          </p:nvSpPr>
          <p:spPr>
            <a:xfrm>
              <a:off x="0" y="0"/>
              <a:ext cx="6209538" cy="2438400"/>
            </a:xfrm>
            <a:custGeom>
              <a:avLst/>
              <a:gdLst/>
              <a:ahLst/>
              <a:cxnLst/>
              <a:rect l="l" t="t" r="r" b="b"/>
              <a:pathLst>
                <a:path w="6209538" h="2438400" extrusionOk="0">
                  <a:moveTo>
                    <a:pt x="0" y="0"/>
                  </a:moveTo>
                  <a:lnTo>
                    <a:pt x="6209538" y="0"/>
                  </a:lnTo>
                  <a:lnTo>
                    <a:pt x="6209538" y="2438400"/>
                  </a:lnTo>
                  <a:lnTo>
                    <a:pt x="0" y="2438400"/>
                  </a:lnTo>
                  <a:close/>
                </a:path>
              </a:pathLst>
            </a:custGeom>
            <a:solidFill>
              <a:srgbClr val="79D3FE"/>
            </a:solidFill>
            <a:ln>
              <a:noFill/>
            </a:ln>
          </p:spPr>
        </p:sp>
        <p:sp>
          <p:nvSpPr>
            <p:cNvPr id="339" name="Google Shape;339;p9"/>
            <p:cNvSpPr txBox="1"/>
            <p:nvPr/>
          </p:nvSpPr>
          <p:spPr>
            <a:xfrm>
              <a:off x="0" y="-133350"/>
              <a:ext cx="6209600" cy="2571750"/>
            </a:xfrm>
            <a:prstGeom prst="rect">
              <a:avLst/>
            </a:prstGeom>
            <a:noFill/>
            <a:ln>
              <a:noFill/>
            </a:ln>
          </p:spPr>
          <p:txBody>
            <a:bodyPr spcFirstLastPara="1" wrap="square" lIns="50800" tIns="50800" rIns="50800" bIns="50800" anchor="ctr" anchorCtr="0">
              <a:noAutofit/>
            </a:bodyPr>
            <a:lstStyle/>
            <a:p>
              <a:pPr marL="0" marR="0" lvl="0" indent="0" algn="ctr" rtl="0">
                <a:lnSpc>
                  <a:spcPct val="138000"/>
                </a:lnSpc>
                <a:spcBef>
                  <a:spcPts val="0"/>
                </a:spcBef>
                <a:spcAft>
                  <a:spcPts val="0"/>
                </a:spcAft>
                <a:buNone/>
              </a:pPr>
              <a:r>
                <a:rPr lang="en-US" sz="3500" b="1" dirty="0">
                  <a:solidFill>
                    <a:srgbClr val="1E0253"/>
                  </a:solidFill>
                  <a:latin typeface="Arial" panose="020B0604020202020204"/>
                  <a:ea typeface="Arial" panose="020B0604020202020204"/>
                  <a:cs typeface="Arial" panose="020B0604020202020204"/>
                  <a:sym typeface="Arial" panose="020B0604020202020204"/>
                </a:rPr>
                <a:t>Quy </a:t>
              </a:r>
              <a:r>
                <a:rPr lang="en-US" sz="3500" b="1" dirty="0" err="1">
                  <a:solidFill>
                    <a:srgbClr val="1E0253"/>
                  </a:solidFill>
                  <a:latin typeface="Arial" panose="020B0604020202020204"/>
                  <a:ea typeface="Arial" panose="020B0604020202020204"/>
                  <a:cs typeface="Arial" panose="020B0604020202020204"/>
                  <a:sym typeface="Arial" panose="020B0604020202020204"/>
                </a:rPr>
                <a:t>trình</a:t>
              </a:r>
              <a:r>
                <a:rPr lang="en-US" sz="3500" b="1" dirty="0">
                  <a:solidFill>
                    <a:srgbClr val="1E0253"/>
                  </a:solidFill>
                  <a:latin typeface="Arial" panose="020B0604020202020204"/>
                  <a:ea typeface="Arial" panose="020B0604020202020204"/>
                  <a:cs typeface="Arial" panose="020B0604020202020204"/>
                  <a:sym typeface="Arial" panose="020B0604020202020204"/>
                </a:rPr>
                <a:t> </a:t>
              </a:r>
              <a:r>
                <a:rPr lang="en-US" sz="3500" b="1" dirty="0" err="1">
                  <a:solidFill>
                    <a:srgbClr val="1E0253"/>
                  </a:solidFill>
                  <a:latin typeface="Arial" panose="020B0604020202020204"/>
                  <a:ea typeface="Arial" panose="020B0604020202020204"/>
                  <a:cs typeface="Arial" panose="020B0604020202020204"/>
                  <a:sym typeface="Arial" panose="020B0604020202020204"/>
                </a:rPr>
                <a:t>tổng</a:t>
              </a:r>
              <a:r>
                <a:rPr lang="en-US" sz="3500" b="1" dirty="0">
                  <a:solidFill>
                    <a:srgbClr val="1E0253"/>
                  </a:solidFill>
                  <a:latin typeface="Arial" panose="020B0604020202020204"/>
                  <a:ea typeface="Arial" panose="020B0604020202020204"/>
                  <a:cs typeface="Arial" panose="020B0604020202020204"/>
                  <a:sym typeface="Arial" panose="020B0604020202020204"/>
                </a:rPr>
                <a:t> </a:t>
              </a:r>
              <a:r>
                <a:rPr lang="en-US" sz="3500" b="1" dirty="0" err="1">
                  <a:solidFill>
                    <a:srgbClr val="1E0253"/>
                  </a:solidFill>
                  <a:latin typeface="Arial" panose="020B0604020202020204"/>
                  <a:ea typeface="Arial" panose="020B0604020202020204"/>
                  <a:cs typeface="Arial" panose="020B0604020202020204"/>
                  <a:sym typeface="Arial" panose="020B0604020202020204"/>
                </a:rPr>
                <a:t>quan</a:t>
              </a:r>
              <a:endParaRPr sz="3500" b="1" dirty="0">
                <a:solidFill>
                  <a:srgbClr val="1E0253"/>
                </a:solidFill>
                <a:latin typeface="Arial" panose="020B0604020202020204"/>
                <a:ea typeface="Arial" panose="020B0604020202020204"/>
                <a:cs typeface="Arial" panose="020B0604020202020204"/>
                <a:sym typeface="Arial" panose="020B0604020202020204"/>
              </a:endParaRPr>
            </a:p>
          </p:txBody>
        </p:sp>
      </p:grpSp>
      <p:grpSp>
        <p:nvGrpSpPr>
          <p:cNvPr id="340" name="Google Shape;340;p9"/>
          <p:cNvGrpSpPr/>
          <p:nvPr/>
        </p:nvGrpSpPr>
        <p:grpSpPr>
          <a:xfrm>
            <a:off x="1388400" y="2267600"/>
            <a:ext cx="4701300" cy="1221225"/>
            <a:chOff x="0" y="-114300"/>
            <a:chExt cx="6268400" cy="1628300"/>
          </a:xfrm>
        </p:grpSpPr>
        <p:sp>
          <p:nvSpPr>
            <p:cNvPr id="341" name="Google Shape;341;p9"/>
            <p:cNvSpPr/>
            <p:nvPr/>
          </p:nvSpPr>
          <p:spPr>
            <a:xfrm>
              <a:off x="0" y="0"/>
              <a:ext cx="6268339" cy="1513967"/>
            </a:xfrm>
            <a:custGeom>
              <a:avLst/>
              <a:gdLst/>
              <a:ahLst/>
              <a:cxnLst/>
              <a:rect l="l" t="t" r="r" b="b"/>
              <a:pathLst>
                <a:path w="6268339" h="1513967" extrusionOk="0">
                  <a:moveTo>
                    <a:pt x="25400" y="0"/>
                  </a:moveTo>
                  <a:lnTo>
                    <a:pt x="6242939" y="0"/>
                  </a:lnTo>
                  <a:cubicBezTo>
                    <a:pt x="6256909" y="0"/>
                    <a:pt x="6268339" y="11430"/>
                    <a:pt x="6268339" y="25400"/>
                  </a:cubicBezTo>
                  <a:lnTo>
                    <a:pt x="6268339" y="1488567"/>
                  </a:lnTo>
                  <a:cubicBezTo>
                    <a:pt x="6268339" y="1502537"/>
                    <a:pt x="6256909" y="1513967"/>
                    <a:pt x="6242939" y="1513967"/>
                  </a:cubicBezTo>
                  <a:lnTo>
                    <a:pt x="25400" y="1513967"/>
                  </a:lnTo>
                  <a:cubicBezTo>
                    <a:pt x="11430" y="1513967"/>
                    <a:pt x="0" y="1502537"/>
                    <a:pt x="0" y="1488567"/>
                  </a:cubicBezTo>
                  <a:lnTo>
                    <a:pt x="0" y="25400"/>
                  </a:lnTo>
                  <a:cubicBezTo>
                    <a:pt x="0" y="11430"/>
                    <a:pt x="11430" y="0"/>
                    <a:pt x="25400" y="0"/>
                  </a:cubicBezTo>
                  <a:moveTo>
                    <a:pt x="25400" y="50800"/>
                  </a:moveTo>
                  <a:lnTo>
                    <a:pt x="25400" y="25400"/>
                  </a:lnTo>
                  <a:lnTo>
                    <a:pt x="50800" y="25400"/>
                  </a:lnTo>
                  <a:lnTo>
                    <a:pt x="50800" y="1488567"/>
                  </a:lnTo>
                  <a:lnTo>
                    <a:pt x="25400" y="1488567"/>
                  </a:lnTo>
                  <a:lnTo>
                    <a:pt x="25400" y="1463167"/>
                  </a:lnTo>
                  <a:lnTo>
                    <a:pt x="6242939" y="1463167"/>
                  </a:lnTo>
                  <a:lnTo>
                    <a:pt x="6242939" y="1488567"/>
                  </a:lnTo>
                  <a:lnTo>
                    <a:pt x="6217539" y="1488567"/>
                  </a:lnTo>
                  <a:lnTo>
                    <a:pt x="6217539" y="25400"/>
                  </a:lnTo>
                  <a:lnTo>
                    <a:pt x="6242939" y="25400"/>
                  </a:lnTo>
                  <a:lnTo>
                    <a:pt x="6242939"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txBox="1"/>
            <p:nvPr/>
          </p:nvSpPr>
          <p:spPr>
            <a:xfrm>
              <a:off x="0" y="-114300"/>
              <a:ext cx="6268400" cy="1628300"/>
            </a:xfrm>
            <a:prstGeom prst="rect">
              <a:avLst/>
            </a:prstGeom>
            <a:noFill/>
            <a:ln>
              <a:noFill/>
            </a:ln>
          </p:spPr>
          <p:txBody>
            <a:bodyPr spcFirstLastPara="1" wrap="square" lIns="50800" tIns="50800" rIns="50800" bIns="50800" anchor="ctr" anchorCtr="0">
              <a:noAutofit/>
            </a:bodyPr>
            <a:lstStyle/>
            <a:p>
              <a:pPr marL="0" marR="0" lvl="0" indent="0" algn="ctr" rtl="0">
                <a:lnSpc>
                  <a:spcPct val="138000"/>
                </a:lnSpc>
                <a:spcBef>
                  <a:spcPts val="0"/>
                </a:spcBef>
                <a:spcAft>
                  <a:spcPts val="0"/>
                </a:spcAft>
                <a:buNone/>
              </a:pPr>
              <a:r>
                <a:rPr lang="en-US" sz="3000" dirty="0">
                  <a:solidFill>
                    <a:srgbClr val="000000"/>
                  </a:solidFill>
                  <a:latin typeface="Arial" panose="020B0604020202020204"/>
                  <a:ea typeface="Arial" panose="020B0604020202020204"/>
                  <a:cs typeface="Arial" panose="020B0604020202020204"/>
                  <a:sym typeface="Arial" panose="020B0604020202020204"/>
                </a:rPr>
                <a:t>B1: </a:t>
              </a:r>
              <a:r>
                <a:rPr lang="en-US" sz="3000" dirty="0" err="1">
                  <a:solidFill>
                    <a:srgbClr val="000000"/>
                  </a:solidFill>
                  <a:latin typeface="Arial" panose="020B0604020202020204"/>
                  <a:ea typeface="Arial" panose="020B0604020202020204"/>
                  <a:cs typeface="Arial" panose="020B0604020202020204"/>
                  <a:sym typeface="Arial" panose="020B0604020202020204"/>
                </a:rPr>
                <a:t>Xác</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định</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vấn</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đề</a:t>
              </a:r>
              <a:endParaRPr sz="30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43" name="Google Shape;343;p9"/>
          <p:cNvGrpSpPr/>
          <p:nvPr/>
        </p:nvGrpSpPr>
        <p:grpSpPr>
          <a:xfrm>
            <a:off x="1388400" y="3724544"/>
            <a:ext cx="4701300" cy="1221225"/>
            <a:chOff x="0" y="-114300"/>
            <a:chExt cx="6268400" cy="1628300"/>
          </a:xfrm>
        </p:grpSpPr>
        <p:sp>
          <p:nvSpPr>
            <p:cNvPr id="344" name="Google Shape;344;p9"/>
            <p:cNvSpPr/>
            <p:nvPr/>
          </p:nvSpPr>
          <p:spPr>
            <a:xfrm>
              <a:off x="0" y="0"/>
              <a:ext cx="6268339" cy="1513967"/>
            </a:xfrm>
            <a:custGeom>
              <a:avLst/>
              <a:gdLst/>
              <a:ahLst/>
              <a:cxnLst/>
              <a:rect l="l" t="t" r="r" b="b"/>
              <a:pathLst>
                <a:path w="6268339" h="1513967" extrusionOk="0">
                  <a:moveTo>
                    <a:pt x="25400" y="0"/>
                  </a:moveTo>
                  <a:lnTo>
                    <a:pt x="6242939" y="0"/>
                  </a:lnTo>
                  <a:cubicBezTo>
                    <a:pt x="6256909" y="0"/>
                    <a:pt x="6268339" y="11430"/>
                    <a:pt x="6268339" y="25400"/>
                  </a:cubicBezTo>
                  <a:lnTo>
                    <a:pt x="6268339" y="1488567"/>
                  </a:lnTo>
                  <a:cubicBezTo>
                    <a:pt x="6268339" y="1502537"/>
                    <a:pt x="6256909" y="1513967"/>
                    <a:pt x="6242939" y="1513967"/>
                  </a:cubicBezTo>
                  <a:lnTo>
                    <a:pt x="25400" y="1513967"/>
                  </a:lnTo>
                  <a:cubicBezTo>
                    <a:pt x="11430" y="1513967"/>
                    <a:pt x="0" y="1502537"/>
                    <a:pt x="0" y="1488567"/>
                  </a:cubicBezTo>
                  <a:lnTo>
                    <a:pt x="0" y="25400"/>
                  </a:lnTo>
                  <a:cubicBezTo>
                    <a:pt x="0" y="11430"/>
                    <a:pt x="11430" y="0"/>
                    <a:pt x="25400" y="0"/>
                  </a:cubicBezTo>
                  <a:moveTo>
                    <a:pt x="25400" y="50800"/>
                  </a:moveTo>
                  <a:lnTo>
                    <a:pt x="25400" y="25400"/>
                  </a:lnTo>
                  <a:lnTo>
                    <a:pt x="50800" y="25400"/>
                  </a:lnTo>
                  <a:lnTo>
                    <a:pt x="50800" y="1488567"/>
                  </a:lnTo>
                  <a:lnTo>
                    <a:pt x="25400" y="1488567"/>
                  </a:lnTo>
                  <a:lnTo>
                    <a:pt x="25400" y="1463167"/>
                  </a:lnTo>
                  <a:lnTo>
                    <a:pt x="6242939" y="1463167"/>
                  </a:lnTo>
                  <a:lnTo>
                    <a:pt x="6242939" y="1488567"/>
                  </a:lnTo>
                  <a:lnTo>
                    <a:pt x="6217539" y="1488567"/>
                  </a:lnTo>
                  <a:lnTo>
                    <a:pt x="6217539" y="25400"/>
                  </a:lnTo>
                  <a:lnTo>
                    <a:pt x="6242939" y="25400"/>
                  </a:lnTo>
                  <a:lnTo>
                    <a:pt x="6242939"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txBox="1"/>
            <p:nvPr/>
          </p:nvSpPr>
          <p:spPr>
            <a:xfrm>
              <a:off x="0" y="-114300"/>
              <a:ext cx="6268400" cy="1628300"/>
            </a:xfrm>
            <a:prstGeom prst="rect">
              <a:avLst/>
            </a:prstGeom>
            <a:noFill/>
            <a:ln>
              <a:noFill/>
            </a:ln>
          </p:spPr>
          <p:txBody>
            <a:bodyPr spcFirstLastPara="1" wrap="square" lIns="50800" tIns="50800" rIns="50800" bIns="50800" anchor="ctr" anchorCtr="0">
              <a:noAutofit/>
            </a:bodyPr>
            <a:lstStyle/>
            <a:p>
              <a:pPr marL="0" marR="0" lvl="0" indent="0" algn="ctr" rtl="0">
                <a:lnSpc>
                  <a:spcPct val="138000"/>
                </a:lnSpc>
                <a:spcBef>
                  <a:spcPts val="0"/>
                </a:spcBef>
                <a:spcAft>
                  <a:spcPts val="0"/>
                </a:spcAft>
                <a:buNone/>
              </a:pPr>
              <a:r>
                <a:rPr lang="en-US" sz="3000" dirty="0">
                  <a:solidFill>
                    <a:srgbClr val="000000"/>
                  </a:solidFill>
                  <a:latin typeface="Arial" panose="020B0604020202020204"/>
                  <a:ea typeface="Arial" panose="020B0604020202020204"/>
                  <a:cs typeface="Arial" panose="020B0604020202020204"/>
                  <a:sym typeface="Arial" panose="020B0604020202020204"/>
                </a:rPr>
                <a:t>B2: Thu </a:t>
              </a:r>
              <a:r>
                <a:rPr lang="en-US" sz="3000" dirty="0" err="1">
                  <a:solidFill>
                    <a:srgbClr val="000000"/>
                  </a:solidFill>
                  <a:latin typeface="Arial" panose="020B0604020202020204"/>
                  <a:ea typeface="Arial" panose="020B0604020202020204"/>
                  <a:cs typeface="Arial" panose="020B0604020202020204"/>
                  <a:sym typeface="Arial" panose="020B0604020202020204"/>
                </a:rPr>
                <a:t>thập</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dữ</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liệu</a:t>
              </a:r>
              <a:endParaRPr sz="30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46" name="Google Shape;346;p9"/>
          <p:cNvGrpSpPr/>
          <p:nvPr/>
        </p:nvGrpSpPr>
        <p:grpSpPr>
          <a:xfrm>
            <a:off x="1388400" y="6638432"/>
            <a:ext cx="4701300" cy="1221225"/>
            <a:chOff x="0" y="-114300"/>
            <a:chExt cx="6268400" cy="1628300"/>
          </a:xfrm>
        </p:grpSpPr>
        <p:sp>
          <p:nvSpPr>
            <p:cNvPr id="347" name="Google Shape;347;p9"/>
            <p:cNvSpPr/>
            <p:nvPr/>
          </p:nvSpPr>
          <p:spPr>
            <a:xfrm>
              <a:off x="0" y="0"/>
              <a:ext cx="6268339" cy="1513967"/>
            </a:xfrm>
            <a:custGeom>
              <a:avLst/>
              <a:gdLst/>
              <a:ahLst/>
              <a:cxnLst/>
              <a:rect l="l" t="t" r="r" b="b"/>
              <a:pathLst>
                <a:path w="6268339" h="1513967" extrusionOk="0">
                  <a:moveTo>
                    <a:pt x="25400" y="0"/>
                  </a:moveTo>
                  <a:lnTo>
                    <a:pt x="6242939" y="0"/>
                  </a:lnTo>
                  <a:cubicBezTo>
                    <a:pt x="6256909" y="0"/>
                    <a:pt x="6268339" y="11430"/>
                    <a:pt x="6268339" y="25400"/>
                  </a:cubicBezTo>
                  <a:lnTo>
                    <a:pt x="6268339" y="1488567"/>
                  </a:lnTo>
                  <a:cubicBezTo>
                    <a:pt x="6268339" y="1502537"/>
                    <a:pt x="6256909" y="1513967"/>
                    <a:pt x="6242939" y="1513967"/>
                  </a:cubicBezTo>
                  <a:lnTo>
                    <a:pt x="25400" y="1513967"/>
                  </a:lnTo>
                  <a:cubicBezTo>
                    <a:pt x="11430" y="1513967"/>
                    <a:pt x="0" y="1502537"/>
                    <a:pt x="0" y="1488567"/>
                  </a:cubicBezTo>
                  <a:lnTo>
                    <a:pt x="0" y="25400"/>
                  </a:lnTo>
                  <a:cubicBezTo>
                    <a:pt x="0" y="11430"/>
                    <a:pt x="11430" y="0"/>
                    <a:pt x="25400" y="0"/>
                  </a:cubicBezTo>
                  <a:moveTo>
                    <a:pt x="25400" y="50800"/>
                  </a:moveTo>
                  <a:lnTo>
                    <a:pt x="25400" y="25400"/>
                  </a:lnTo>
                  <a:lnTo>
                    <a:pt x="50800" y="25400"/>
                  </a:lnTo>
                  <a:lnTo>
                    <a:pt x="50800" y="1488567"/>
                  </a:lnTo>
                  <a:lnTo>
                    <a:pt x="25400" y="1488567"/>
                  </a:lnTo>
                  <a:lnTo>
                    <a:pt x="25400" y="1463167"/>
                  </a:lnTo>
                  <a:lnTo>
                    <a:pt x="6242939" y="1463167"/>
                  </a:lnTo>
                  <a:lnTo>
                    <a:pt x="6242939" y="1488567"/>
                  </a:lnTo>
                  <a:lnTo>
                    <a:pt x="6217539" y="1488567"/>
                  </a:lnTo>
                  <a:lnTo>
                    <a:pt x="6217539" y="25400"/>
                  </a:lnTo>
                  <a:lnTo>
                    <a:pt x="6242939" y="25400"/>
                  </a:lnTo>
                  <a:lnTo>
                    <a:pt x="6242939"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txBox="1"/>
            <p:nvPr/>
          </p:nvSpPr>
          <p:spPr>
            <a:xfrm>
              <a:off x="0" y="-114300"/>
              <a:ext cx="6268400" cy="1628300"/>
            </a:xfrm>
            <a:prstGeom prst="rect">
              <a:avLst/>
            </a:prstGeom>
            <a:noFill/>
            <a:ln>
              <a:noFill/>
            </a:ln>
          </p:spPr>
          <p:txBody>
            <a:bodyPr spcFirstLastPara="1" wrap="square" lIns="50800" tIns="50800" rIns="50800" bIns="50800" anchor="ctr" anchorCtr="0">
              <a:noAutofit/>
            </a:bodyPr>
            <a:lstStyle/>
            <a:p>
              <a:pPr marL="0" marR="0" lvl="0" indent="0" algn="ctr" rtl="0">
                <a:lnSpc>
                  <a:spcPct val="138000"/>
                </a:lnSpc>
                <a:spcBef>
                  <a:spcPts val="0"/>
                </a:spcBef>
                <a:spcAft>
                  <a:spcPts val="0"/>
                </a:spcAft>
                <a:buNone/>
              </a:pPr>
              <a:r>
                <a:rPr lang="en-US" sz="3000" dirty="0">
                  <a:solidFill>
                    <a:srgbClr val="000000"/>
                  </a:solidFill>
                  <a:latin typeface="Arial" panose="020B0604020202020204"/>
                  <a:ea typeface="Arial" panose="020B0604020202020204"/>
                  <a:cs typeface="Arial" panose="020B0604020202020204"/>
                  <a:sym typeface="Arial" panose="020B0604020202020204"/>
                </a:rPr>
                <a:t>B4: </a:t>
              </a:r>
              <a:r>
                <a:rPr lang="en-US" sz="3000" dirty="0" err="1">
                  <a:solidFill>
                    <a:srgbClr val="000000"/>
                  </a:solidFill>
                  <a:latin typeface="Arial" panose="020B0604020202020204"/>
                  <a:ea typeface="Arial" panose="020B0604020202020204"/>
                  <a:cs typeface="Arial" panose="020B0604020202020204"/>
                  <a:sym typeface="Arial" panose="020B0604020202020204"/>
                </a:rPr>
                <a:t>Lựa</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chọn</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mô</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hình</a:t>
              </a:r>
              <a:endParaRPr sz="30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49" name="Google Shape;349;p9"/>
          <p:cNvGrpSpPr/>
          <p:nvPr/>
        </p:nvGrpSpPr>
        <p:grpSpPr>
          <a:xfrm>
            <a:off x="1388400" y="5181488"/>
            <a:ext cx="4701300" cy="1221225"/>
            <a:chOff x="0" y="-114300"/>
            <a:chExt cx="6268400" cy="1628300"/>
          </a:xfrm>
        </p:grpSpPr>
        <p:sp>
          <p:nvSpPr>
            <p:cNvPr id="350" name="Google Shape;350;p9"/>
            <p:cNvSpPr/>
            <p:nvPr/>
          </p:nvSpPr>
          <p:spPr>
            <a:xfrm>
              <a:off x="0" y="0"/>
              <a:ext cx="6268339" cy="1513967"/>
            </a:xfrm>
            <a:custGeom>
              <a:avLst/>
              <a:gdLst/>
              <a:ahLst/>
              <a:cxnLst/>
              <a:rect l="l" t="t" r="r" b="b"/>
              <a:pathLst>
                <a:path w="6268339" h="1513967" extrusionOk="0">
                  <a:moveTo>
                    <a:pt x="25400" y="0"/>
                  </a:moveTo>
                  <a:lnTo>
                    <a:pt x="6242939" y="0"/>
                  </a:lnTo>
                  <a:cubicBezTo>
                    <a:pt x="6256909" y="0"/>
                    <a:pt x="6268339" y="11430"/>
                    <a:pt x="6268339" y="25400"/>
                  </a:cubicBezTo>
                  <a:lnTo>
                    <a:pt x="6268339" y="1488567"/>
                  </a:lnTo>
                  <a:cubicBezTo>
                    <a:pt x="6268339" y="1502537"/>
                    <a:pt x="6256909" y="1513967"/>
                    <a:pt x="6242939" y="1513967"/>
                  </a:cubicBezTo>
                  <a:lnTo>
                    <a:pt x="25400" y="1513967"/>
                  </a:lnTo>
                  <a:cubicBezTo>
                    <a:pt x="11430" y="1513967"/>
                    <a:pt x="0" y="1502537"/>
                    <a:pt x="0" y="1488567"/>
                  </a:cubicBezTo>
                  <a:lnTo>
                    <a:pt x="0" y="25400"/>
                  </a:lnTo>
                  <a:cubicBezTo>
                    <a:pt x="0" y="11430"/>
                    <a:pt x="11430" y="0"/>
                    <a:pt x="25400" y="0"/>
                  </a:cubicBezTo>
                  <a:moveTo>
                    <a:pt x="25400" y="50800"/>
                  </a:moveTo>
                  <a:lnTo>
                    <a:pt x="25400" y="25400"/>
                  </a:lnTo>
                  <a:lnTo>
                    <a:pt x="50800" y="25400"/>
                  </a:lnTo>
                  <a:lnTo>
                    <a:pt x="50800" y="1488567"/>
                  </a:lnTo>
                  <a:lnTo>
                    <a:pt x="25400" y="1488567"/>
                  </a:lnTo>
                  <a:lnTo>
                    <a:pt x="25400" y="1463167"/>
                  </a:lnTo>
                  <a:lnTo>
                    <a:pt x="6242939" y="1463167"/>
                  </a:lnTo>
                  <a:lnTo>
                    <a:pt x="6242939" y="1488567"/>
                  </a:lnTo>
                  <a:lnTo>
                    <a:pt x="6217539" y="1488567"/>
                  </a:lnTo>
                  <a:lnTo>
                    <a:pt x="6217539" y="25400"/>
                  </a:lnTo>
                  <a:lnTo>
                    <a:pt x="6242939" y="25400"/>
                  </a:lnTo>
                  <a:lnTo>
                    <a:pt x="6242939"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txBox="1"/>
            <p:nvPr/>
          </p:nvSpPr>
          <p:spPr>
            <a:xfrm>
              <a:off x="0" y="-114300"/>
              <a:ext cx="6268400" cy="1628300"/>
            </a:xfrm>
            <a:prstGeom prst="rect">
              <a:avLst/>
            </a:prstGeom>
            <a:noFill/>
            <a:ln>
              <a:noFill/>
            </a:ln>
          </p:spPr>
          <p:txBody>
            <a:bodyPr spcFirstLastPara="1" wrap="square" lIns="50800" tIns="50800" rIns="50800" bIns="50800" anchor="ctr" anchorCtr="0">
              <a:noAutofit/>
            </a:bodyPr>
            <a:lstStyle/>
            <a:p>
              <a:pPr marL="0" marR="0" lvl="0" indent="0" algn="ctr" rtl="0">
                <a:lnSpc>
                  <a:spcPct val="138000"/>
                </a:lnSpc>
                <a:spcBef>
                  <a:spcPts val="0"/>
                </a:spcBef>
                <a:spcAft>
                  <a:spcPts val="0"/>
                </a:spcAft>
                <a:buNone/>
              </a:pPr>
              <a:r>
                <a:rPr lang="en-US" sz="3000" dirty="0">
                  <a:solidFill>
                    <a:srgbClr val="000000"/>
                  </a:solidFill>
                  <a:latin typeface="Arial" panose="020B0604020202020204"/>
                  <a:ea typeface="Arial" panose="020B0604020202020204"/>
                  <a:cs typeface="Arial" panose="020B0604020202020204"/>
                  <a:sym typeface="Arial" panose="020B0604020202020204"/>
                </a:rPr>
                <a:t>B3: </a:t>
              </a:r>
              <a:r>
                <a:rPr lang="en-US" sz="3000" dirty="0" err="1">
                  <a:solidFill>
                    <a:srgbClr val="000000"/>
                  </a:solidFill>
                  <a:latin typeface="Arial" panose="020B0604020202020204"/>
                  <a:ea typeface="Arial" panose="020B0604020202020204"/>
                  <a:cs typeface="Arial" panose="020B0604020202020204"/>
                  <a:sym typeface="Arial" panose="020B0604020202020204"/>
                </a:rPr>
                <a:t>Tiền</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xử</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lý</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dữ</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liệu</a:t>
              </a:r>
              <a:endParaRPr sz="30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52" name="Google Shape;352;p9"/>
          <p:cNvGrpSpPr/>
          <p:nvPr/>
        </p:nvGrpSpPr>
        <p:grpSpPr>
          <a:xfrm>
            <a:off x="12166200" y="2267600"/>
            <a:ext cx="4695300" cy="1221225"/>
            <a:chOff x="0" y="-114300"/>
            <a:chExt cx="6260400" cy="1628300"/>
          </a:xfrm>
        </p:grpSpPr>
        <p:sp>
          <p:nvSpPr>
            <p:cNvPr id="353" name="Google Shape;353;p9"/>
            <p:cNvSpPr/>
            <p:nvPr/>
          </p:nvSpPr>
          <p:spPr>
            <a:xfrm>
              <a:off x="0" y="0"/>
              <a:ext cx="6260338" cy="1513967"/>
            </a:xfrm>
            <a:custGeom>
              <a:avLst/>
              <a:gdLst/>
              <a:ahLst/>
              <a:cxnLst/>
              <a:rect l="l" t="t" r="r" b="b"/>
              <a:pathLst>
                <a:path w="6260338" h="1513967" extrusionOk="0">
                  <a:moveTo>
                    <a:pt x="25400" y="0"/>
                  </a:moveTo>
                  <a:lnTo>
                    <a:pt x="6234938" y="0"/>
                  </a:lnTo>
                  <a:cubicBezTo>
                    <a:pt x="6248908" y="0"/>
                    <a:pt x="6260338" y="11430"/>
                    <a:pt x="6260338" y="25400"/>
                  </a:cubicBezTo>
                  <a:lnTo>
                    <a:pt x="6260338" y="1488567"/>
                  </a:lnTo>
                  <a:cubicBezTo>
                    <a:pt x="6260338" y="1502537"/>
                    <a:pt x="6248908" y="1513967"/>
                    <a:pt x="6234938" y="1513967"/>
                  </a:cubicBezTo>
                  <a:lnTo>
                    <a:pt x="25400" y="1513967"/>
                  </a:lnTo>
                  <a:cubicBezTo>
                    <a:pt x="11430" y="1513967"/>
                    <a:pt x="0" y="1502537"/>
                    <a:pt x="0" y="1488567"/>
                  </a:cubicBezTo>
                  <a:lnTo>
                    <a:pt x="0" y="25400"/>
                  </a:lnTo>
                  <a:cubicBezTo>
                    <a:pt x="0" y="11430"/>
                    <a:pt x="11430" y="0"/>
                    <a:pt x="25400" y="0"/>
                  </a:cubicBezTo>
                  <a:moveTo>
                    <a:pt x="25400" y="50800"/>
                  </a:moveTo>
                  <a:lnTo>
                    <a:pt x="25400" y="25400"/>
                  </a:lnTo>
                  <a:lnTo>
                    <a:pt x="50800" y="25400"/>
                  </a:lnTo>
                  <a:lnTo>
                    <a:pt x="50800" y="1488567"/>
                  </a:lnTo>
                  <a:lnTo>
                    <a:pt x="25400" y="1488567"/>
                  </a:lnTo>
                  <a:lnTo>
                    <a:pt x="25400" y="1463167"/>
                  </a:lnTo>
                  <a:lnTo>
                    <a:pt x="6234938" y="1463167"/>
                  </a:lnTo>
                  <a:lnTo>
                    <a:pt x="6234938" y="1488567"/>
                  </a:lnTo>
                  <a:lnTo>
                    <a:pt x="6209538" y="1488567"/>
                  </a:lnTo>
                  <a:lnTo>
                    <a:pt x="6209538" y="25400"/>
                  </a:lnTo>
                  <a:lnTo>
                    <a:pt x="6234938" y="25400"/>
                  </a:lnTo>
                  <a:lnTo>
                    <a:pt x="6234938"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txBox="1"/>
            <p:nvPr/>
          </p:nvSpPr>
          <p:spPr>
            <a:xfrm>
              <a:off x="0" y="-114300"/>
              <a:ext cx="6260400" cy="1628300"/>
            </a:xfrm>
            <a:prstGeom prst="rect">
              <a:avLst/>
            </a:prstGeom>
            <a:noFill/>
            <a:ln>
              <a:noFill/>
            </a:ln>
          </p:spPr>
          <p:txBody>
            <a:bodyPr spcFirstLastPara="1" wrap="square" lIns="50800" tIns="50800" rIns="50800" bIns="50800" anchor="ctr" anchorCtr="0">
              <a:noAutofit/>
            </a:bodyPr>
            <a:lstStyle/>
            <a:p>
              <a:pPr marL="0" marR="0" lvl="0" indent="0" algn="ctr" rtl="0">
                <a:lnSpc>
                  <a:spcPct val="138000"/>
                </a:lnSpc>
                <a:spcBef>
                  <a:spcPts val="0"/>
                </a:spcBef>
                <a:spcAft>
                  <a:spcPts val="0"/>
                </a:spcAft>
                <a:buNone/>
              </a:pPr>
              <a:r>
                <a:rPr lang="en-US" sz="3000" dirty="0">
                  <a:solidFill>
                    <a:srgbClr val="000000"/>
                  </a:solidFill>
                  <a:latin typeface="Arial" panose="020B0604020202020204"/>
                  <a:ea typeface="Arial" panose="020B0604020202020204"/>
                  <a:cs typeface="Arial" panose="020B0604020202020204"/>
                  <a:sym typeface="Arial" panose="020B0604020202020204"/>
                </a:rPr>
                <a:t>B5: </a:t>
              </a:r>
              <a:r>
                <a:rPr lang="en-US" sz="3000" dirty="0" err="1">
                  <a:solidFill>
                    <a:srgbClr val="000000"/>
                  </a:solidFill>
                  <a:latin typeface="Arial" panose="020B0604020202020204"/>
                  <a:ea typeface="Arial" panose="020B0604020202020204"/>
                  <a:cs typeface="Arial" panose="020B0604020202020204"/>
                  <a:sym typeface="Arial" panose="020B0604020202020204"/>
                </a:rPr>
                <a:t>Huấn</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luyện</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mô</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hình</a:t>
              </a:r>
              <a:endParaRPr sz="30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55" name="Google Shape;355;p9"/>
          <p:cNvGrpSpPr/>
          <p:nvPr/>
        </p:nvGrpSpPr>
        <p:grpSpPr>
          <a:xfrm>
            <a:off x="12166200" y="3724544"/>
            <a:ext cx="4695300" cy="1221225"/>
            <a:chOff x="0" y="-114300"/>
            <a:chExt cx="6260400" cy="1628300"/>
          </a:xfrm>
        </p:grpSpPr>
        <p:sp>
          <p:nvSpPr>
            <p:cNvPr id="356" name="Google Shape;356;p9"/>
            <p:cNvSpPr/>
            <p:nvPr/>
          </p:nvSpPr>
          <p:spPr>
            <a:xfrm>
              <a:off x="0" y="0"/>
              <a:ext cx="6260338" cy="1513967"/>
            </a:xfrm>
            <a:custGeom>
              <a:avLst/>
              <a:gdLst/>
              <a:ahLst/>
              <a:cxnLst/>
              <a:rect l="l" t="t" r="r" b="b"/>
              <a:pathLst>
                <a:path w="6260338" h="1513967" extrusionOk="0">
                  <a:moveTo>
                    <a:pt x="25400" y="0"/>
                  </a:moveTo>
                  <a:lnTo>
                    <a:pt x="6234938" y="0"/>
                  </a:lnTo>
                  <a:cubicBezTo>
                    <a:pt x="6248908" y="0"/>
                    <a:pt x="6260338" y="11430"/>
                    <a:pt x="6260338" y="25400"/>
                  </a:cubicBezTo>
                  <a:lnTo>
                    <a:pt x="6260338" y="1488567"/>
                  </a:lnTo>
                  <a:cubicBezTo>
                    <a:pt x="6260338" y="1502537"/>
                    <a:pt x="6248908" y="1513967"/>
                    <a:pt x="6234938" y="1513967"/>
                  </a:cubicBezTo>
                  <a:lnTo>
                    <a:pt x="25400" y="1513967"/>
                  </a:lnTo>
                  <a:cubicBezTo>
                    <a:pt x="11430" y="1513967"/>
                    <a:pt x="0" y="1502537"/>
                    <a:pt x="0" y="1488567"/>
                  </a:cubicBezTo>
                  <a:lnTo>
                    <a:pt x="0" y="25400"/>
                  </a:lnTo>
                  <a:cubicBezTo>
                    <a:pt x="0" y="11430"/>
                    <a:pt x="11430" y="0"/>
                    <a:pt x="25400" y="0"/>
                  </a:cubicBezTo>
                  <a:moveTo>
                    <a:pt x="25400" y="50800"/>
                  </a:moveTo>
                  <a:lnTo>
                    <a:pt x="25400" y="25400"/>
                  </a:lnTo>
                  <a:lnTo>
                    <a:pt x="50800" y="25400"/>
                  </a:lnTo>
                  <a:lnTo>
                    <a:pt x="50800" y="1488567"/>
                  </a:lnTo>
                  <a:lnTo>
                    <a:pt x="25400" y="1488567"/>
                  </a:lnTo>
                  <a:lnTo>
                    <a:pt x="25400" y="1463167"/>
                  </a:lnTo>
                  <a:lnTo>
                    <a:pt x="6234938" y="1463167"/>
                  </a:lnTo>
                  <a:lnTo>
                    <a:pt x="6234938" y="1488567"/>
                  </a:lnTo>
                  <a:lnTo>
                    <a:pt x="6209538" y="1488567"/>
                  </a:lnTo>
                  <a:lnTo>
                    <a:pt x="6209538" y="25400"/>
                  </a:lnTo>
                  <a:lnTo>
                    <a:pt x="6234938" y="25400"/>
                  </a:lnTo>
                  <a:lnTo>
                    <a:pt x="6234938"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txBox="1"/>
            <p:nvPr/>
          </p:nvSpPr>
          <p:spPr>
            <a:xfrm>
              <a:off x="0" y="-114300"/>
              <a:ext cx="6260400" cy="1628300"/>
            </a:xfrm>
            <a:prstGeom prst="rect">
              <a:avLst/>
            </a:prstGeom>
            <a:noFill/>
            <a:ln>
              <a:noFill/>
            </a:ln>
          </p:spPr>
          <p:txBody>
            <a:bodyPr spcFirstLastPara="1" wrap="square" lIns="50800" tIns="50800" rIns="50800" bIns="50800" anchor="ctr" anchorCtr="0">
              <a:noAutofit/>
            </a:bodyPr>
            <a:lstStyle/>
            <a:p>
              <a:pPr marL="0" marR="0" lvl="0" indent="0" algn="ctr" rtl="0">
                <a:lnSpc>
                  <a:spcPct val="138000"/>
                </a:lnSpc>
                <a:spcBef>
                  <a:spcPts val="0"/>
                </a:spcBef>
                <a:spcAft>
                  <a:spcPts val="0"/>
                </a:spcAft>
                <a:buNone/>
              </a:pPr>
              <a:r>
                <a:rPr lang="en-US" sz="3000" dirty="0">
                  <a:solidFill>
                    <a:srgbClr val="000000"/>
                  </a:solidFill>
                  <a:latin typeface="Arial" panose="020B0604020202020204"/>
                  <a:ea typeface="Arial" panose="020B0604020202020204"/>
                  <a:cs typeface="Arial" panose="020B0604020202020204"/>
                  <a:sym typeface="Arial" panose="020B0604020202020204"/>
                </a:rPr>
                <a:t>B6: </a:t>
              </a:r>
              <a:r>
                <a:rPr lang="en-US" sz="3000" dirty="0" err="1">
                  <a:solidFill>
                    <a:srgbClr val="000000"/>
                  </a:solidFill>
                  <a:latin typeface="Arial" panose="020B0604020202020204"/>
                  <a:ea typeface="Arial" panose="020B0604020202020204"/>
                  <a:cs typeface="Arial" panose="020B0604020202020204"/>
                  <a:sym typeface="Arial" panose="020B0604020202020204"/>
                </a:rPr>
                <a:t>Đánh</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giá</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mô</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hình</a:t>
              </a:r>
              <a:endParaRPr sz="30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58" name="Google Shape;358;p9"/>
          <p:cNvGrpSpPr/>
          <p:nvPr/>
        </p:nvGrpSpPr>
        <p:grpSpPr>
          <a:xfrm>
            <a:off x="12166200" y="6638432"/>
            <a:ext cx="4695300" cy="1221225"/>
            <a:chOff x="0" y="-114300"/>
            <a:chExt cx="6260400" cy="1628300"/>
          </a:xfrm>
        </p:grpSpPr>
        <p:sp>
          <p:nvSpPr>
            <p:cNvPr id="359" name="Google Shape;359;p9"/>
            <p:cNvSpPr/>
            <p:nvPr/>
          </p:nvSpPr>
          <p:spPr>
            <a:xfrm>
              <a:off x="0" y="0"/>
              <a:ext cx="6260338" cy="1513967"/>
            </a:xfrm>
            <a:custGeom>
              <a:avLst/>
              <a:gdLst/>
              <a:ahLst/>
              <a:cxnLst/>
              <a:rect l="l" t="t" r="r" b="b"/>
              <a:pathLst>
                <a:path w="6260338" h="1513967" extrusionOk="0">
                  <a:moveTo>
                    <a:pt x="25400" y="0"/>
                  </a:moveTo>
                  <a:lnTo>
                    <a:pt x="6234938" y="0"/>
                  </a:lnTo>
                  <a:cubicBezTo>
                    <a:pt x="6248908" y="0"/>
                    <a:pt x="6260338" y="11430"/>
                    <a:pt x="6260338" y="25400"/>
                  </a:cubicBezTo>
                  <a:lnTo>
                    <a:pt x="6260338" y="1488567"/>
                  </a:lnTo>
                  <a:cubicBezTo>
                    <a:pt x="6260338" y="1502537"/>
                    <a:pt x="6248908" y="1513967"/>
                    <a:pt x="6234938" y="1513967"/>
                  </a:cubicBezTo>
                  <a:lnTo>
                    <a:pt x="25400" y="1513967"/>
                  </a:lnTo>
                  <a:cubicBezTo>
                    <a:pt x="11430" y="1513967"/>
                    <a:pt x="0" y="1502537"/>
                    <a:pt x="0" y="1488567"/>
                  </a:cubicBezTo>
                  <a:lnTo>
                    <a:pt x="0" y="25400"/>
                  </a:lnTo>
                  <a:cubicBezTo>
                    <a:pt x="0" y="11430"/>
                    <a:pt x="11430" y="0"/>
                    <a:pt x="25400" y="0"/>
                  </a:cubicBezTo>
                  <a:moveTo>
                    <a:pt x="25400" y="50800"/>
                  </a:moveTo>
                  <a:lnTo>
                    <a:pt x="25400" y="25400"/>
                  </a:lnTo>
                  <a:lnTo>
                    <a:pt x="50800" y="25400"/>
                  </a:lnTo>
                  <a:lnTo>
                    <a:pt x="50800" y="1488567"/>
                  </a:lnTo>
                  <a:lnTo>
                    <a:pt x="25400" y="1488567"/>
                  </a:lnTo>
                  <a:lnTo>
                    <a:pt x="25400" y="1463167"/>
                  </a:lnTo>
                  <a:lnTo>
                    <a:pt x="6234938" y="1463167"/>
                  </a:lnTo>
                  <a:lnTo>
                    <a:pt x="6234938" y="1488567"/>
                  </a:lnTo>
                  <a:lnTo>
                    <a:pt x="6209538" y="1488567"/>
                  </a:lnTo>
                  <a:lnTo>
                    <a:pt x="6209538" y="25400"/>
                  </a:lnTo>
                  <a:lnTo>
                    <a:pt x="6234938" y="25400"/>
                  </a:lnTo>
                  <a:lnTo>
                    <a:pt x="6234938"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txBox="1"/>
            <p:nvPr/>
          </p:nvSpPr>
          <p:spPr>
            <a:xfrm>
              <a:off x="0" y="-114300"/>
              <a:ext cx="6260400" cy="1628300"/>
            </a:xfrm>
            <a:prstGeom prst="rect">
              <a:avLst/>
            </a:prstGeom>
            <a:noFill/>
            <a:ln>
              <a:noFill/>
            </a:ln>
          </p:spPr>
          <p:txBody>
            <a:bodyPr spcFirstLastPara="1" wrap="square" lIns="50800" tIns="50800" rIns="50800" bIns="50800" anchor="ctr" anchorCtr="0">
              <a:noAutofit/>
            </a:bodyPr>
            <a:lstStyle/>
            <a:p>
              <a:pPr marL="0" marR="0" lvl="0" indent="0" algn="ctr" rtl="0">
                <a:lnSpc>
                  <a:spcPct val="138000"/>
                </a:lnSpc>
                <a:spcBef>
                  <a:spcPts val="0"/>
                </a:spcBef>
                <a:spcAft>
                  <a:spcPts val="0"/>
                </a:spcAft>
                <a:buNone/>
              </a:pPr>
              <a:r>
                <a:rPr lang="en-US" sz="3000" dirty="0">
                  <a:solidFill>
                    <a:srgbClr val="000000"/>
                  </a:solidFill>
                  <a:latin typeface="Arial" panose="020B0604020202020204"/>
                  <a:ea typeface="Arial" panose="020B0604020202020204"/>
                  <a:cs typeface="Arial" panose="020B0604020202020204"/>
                  <a:sym typeface="Arial" panose="020B0604020202020204"/>
                </a:rPr>
                <a:t>B8: </a:t>
              </a:r>
              <a:r>
                <a:rPr lang="en-US" sz="3000" dirty="0" err="1">
                  <a:solidFill>
                    <a:srgbClr val="000000"/>
                  </a:solidFill>
                  <a:latin typeface="Arial" panose="020B0604020202020204"/>
                  <a:ea typeface="Arial" panose="020B0604020202020204"/>
                  <a:cs typeface="Arial" panose="020B0604020202020204"/>
                  <a:sym typeface="Arial" panose="020B0604020202020204"/>
                </a:rPr>
                <a:t>Triển</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khai</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mô</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hình</a:t>
              </a:r>
              <a:endParaRPr sz="3000" dirty="0">
                <a:solidFill>
                  <a:srgbClr val="000000"/>
                </a:solidFill>
                <a:latin typeface="Arial" panose="020B0604020202020204"/>
                <a:ea typeface="Arial" panose="020B0604020202020204"/>
                <a:cs typeface="Arial" panose="020B0604020202020204"/>
                <a:sym typeface="Arial" panose="020B0604020202020204"/>
              </a:endParaRPr>
            </a:p>
          </p:txBody>
        </p:sp>
      </p:grpSp>
      <p:grpSp>
        <p:nvGrpSpPr>
          <p:cNvPr id="361" name="Google Shape;361;p9"/>
          <p:cNvGrpSpPr/>
          <p:nvPr/>
        </p:nvGrpSpPr>
        <p:grpSpPr>
          <a:xfrm>
            <a:off x="12166200" y="5181488"/>
            <a:ext cx="4695300" cy="1221225"/>
            <a:chOff x="0" y="-114300"/>
            <a:chExt cx="6260400" cy="1628300"/>
          </a:xfrm>
        </p:grpSpPr>
        <p:sp>
          <p:nvSpPr>
            <p:cNvPr id="362" name="Google Shape;362;p9"/>
            <p:cNvSpPr/>
            <p:nvPr/>
          </p:nvSpPr>
          <p:spPr>
            <a:xfrm>
              <a:off x="0" y="0"/>
              <a:ext cx="6260338" cy="1513967"/>
            </a:xfrm>
            <a:custGeom>
              <a:avLst/>
              <a:gdLst/>
              <a:ahLst/>
              <a:cxnLst/>
              <a:rect l="l" t="t" r="r" b="b"/>
              <a:pathLst>
                <a:path w="6260338" h="1513967" extrusionOk="0">
                  <a:moveTo>
                    <a:pt x="25400" y="0"/>
                  </a:moveTo>
                  <a:lnTo>
                    <a:pt x="6234938" y="0"/>
                  </a:lnTo>
                  <a:cubicBezTo>
                    <a:pt x="6248908" y="0"/>
                    <a:pt x="6260338" y="11430"/>
                    <a:pt x="6260338" y="25400"/>
                  </a:cubicBezTo>
                  <a:lnTo>
                    <a:pt x="6260338" y="1488567"/>
                  </a:lnTo>
                  <a:cubicBezTo>
                    <a:pt x="6260338" y="1502537"/>
                    <a:pt x="6248908" y="1513967"/>
                    <a:pt x="6234938" y="1513967"/>
                  </a:cubicBezTo>
                  <a:lnTo>
                    <a:pt x="25400" y="1513967"/>
                  </a:lnTo>
                  <a:cubicBezTo>
                    <a:pt x="11430" y="1513967"/>
                    <a:pt x="0" y="1502537"/>
                    <a:pt x="0" y="1488567"/>
                  </a:cubicBezTo>
                  <a:lnTo>
                    <a:pt x="0" y="25400"/>
                  </a:lnTo>
                  <a:cubicBezTo>
                    <a:pt x="0" y="11430"/>
                    <a:pt x="11430" y="0"/>
                    <a:pt x="25400" y="0"/>
                  </a:cubicBezTo>
                  <a:moveTo>
                    <a:pt x="25400" y="50800"/>
                  </a:moveTo>
                  <a:lnTo>
                    <a:pt x="25400" y="25400"/>
                  </a:lnTo>
                  <a:lnTo>
                    <a:pt x="50800" y="25400"/>
                  </a:lnTo>
                  <a:lnTo>
                    <a:pt x="50800" y="1488567"/>
                  </a:lnTo>
                  <a:lnTo>
                    <a:pt x="25400" y="1488567"/>
                  </a:lnTo>
                  <a:lnTo>
                    <a:pt x="25400" y="1463167"/>
                  </a:lnTo>
                  <a:lnTo>
                    <a:pt x="6234938" y="1463167"/>
                  </a:lnTo>
                  <a:lnTo>
                    <a:pt x="6234938" y="1488567"/>
                  </a:lnTo>
                  <a:lnTo>
                    <a:pt x="6209538" y="1488567"/>
                  </a:lnTo>
                  <a:lnTo>
                    <a:pt x="6209538" y="25400"/>
                  </a:lnTo>
                  <a:lnTo>
                    <a:pt x="6234938" y="25400"/>
                  </a:lnTo>
                  <a:lnTo>
                    <a:pt x="6234938" y="50800"/>
                  </a:lnTo>
                  <a:lnTo>
                    <a:pt x="25400" y="50800"/>
                  </a:lnTo>
                  <a:close/>
                </a:path>
              </a:pathLst>
            </a:custGeom>
            <a:solidFill>
              <a:srgbClr val="79D3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txBox="1"/>
            <p:nvPr/>
          </p:nvSpPr>
          <p:spPr>
            <a:xfrm>
              <a:off x="0" y="-114300"/>
              <a:ext cx="6260400" cy="1628300"/>
            </a:xfrm>
            <a:prstGeom prst="rect">
              <a:avLst/>
            </a:prstGeom>
            <a:noFill/>
            <a:ln>
              <a:noFill/>
            </a:ln>
          </p:spPr>
          <p:txBody>
            <a:bodyPr spcFirstLastPara="1" wrap="square" lIns="50800" tIns="50800" rIns="50800" bIns="50800" anchor="ctr" anchorCtr="0">
              <a:noAutofit/>
            </a:bodyPr>
            <a:lstStyle/>
            <a:p>
              <a:pPr marL="0" marR="0" lvl="0" indent="0" algn="ctr" rtl="0">
                <a:lnSpc>
                  <a:spcPct val="138000"/>
                </a:lnSpc>
                <a:spcBef>
                  <a:spcPts val="0"/>
                </a:spcBef>
                <a:spcAft>
                  <a:spcPts val="0"/>
                </a:spcAft>
                <a:buNone/>
              </a:pPr>
              <a:r>
                <a:rPr lang="en-US" sz="3000" dirty="0">
                  <a:solidFill>
                    <a:srgbClr val="000000"/>
                  </a:solidFill>
                  <a:latin typeface="Arial" panose="020B0604020202020204"/>
                  <a:ea typeface="Arial" panose="020B0604020202020204"/>
                  <a:cs typeface="Arial" panose="020B0604020202020204"/>
                  <a:sym typeface="Arial" panose="020B0604020202020204"/>
                </a:rPr>
                <a:t>B7: Tinh </a:t>
              </a:r>
              <a:r>
                <a:rPr lang="en-US" sz="3000" dirty="0" err="1">
                  <a:solidFill>
                    <a:srgbClr val="000000"/>
                  </a:solidFill>
                  <a:latin typeface="Arial" panose="020B0604020202020204"/>
                  <a:ea typeface="Arial" panose="020B0604020202020204"/>
                  <a:cs typeface="Arial" panose="020B0604020202020204"/>
                  <a:sym typeface="Arial" panose="020B0604020202020204"/>
                </a:rPr>
                <a:t>chỉnh</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mô</a:t>
              </a:r>
              <a:r>
                <a:rPr lang="en-US" sz="3000" dirty="0">
                  <a:solidFill>
                    <a:srgbClr val="000000"/>
                  </a:solidFill>
                  <a:latin typeface="Arial" panose="020B0604020202020204"/>
                  <a:ea typeface="Arial" panose="020B0604020202020204"/>
                  <a:cs typeface="Arial" panose="020B0604020202020204"/>
                  <a:sym typeface="Arial" panose="020B0604020202020204"/>
                </a:rPr>
                <a:t> </a:t>
              </a:r>
              <a:r>
                <a:rPr lang="en-US" sz="3000" dirty="0" err="1">
                  <a:solidFill>
                    <a:srgbClr val="000000"/>
                  </a:solidFill>
                  <a:latin typeface="Arial" panose="020B0604020202020204"/>
                  <a:ea typeface="Arial" panose="020B0604020202020204"/>
                  <a:cs typeface="Arial" panose="020B0604020202020204"/>
                  <a:sym typeface="Arial" panose="020B0604020202020204"/>
                </a:rPr>
                <a:t>hình</a:t>
              </a:r>
              <a:endParaRPr sz="3000" dirty="0">
                <a:solidFill>
                  <a:srgbClr val="000000"/>
                </a:solidFill>
                <a:latin typeface="Arial" panose="020B0604020202020204"/>
                <a:ea typeface="Arial" panose="020B0604020202020204"/>
                <a:cs typeface="Arial" panose="020B0604020202020204"/>
                <a:sym typeface="Arial" panose="020B0604020202020204"/>
              </a:endParaRPr>
            </a:p>
          </p:txBody>
        </p:sp>
      </p:grpSp>
      <p:cxnSp>
        <p:nvCxnSpPr>
          <p:cNvPr id="364" name="Google Shape;364;p9"/>
          <p:cNvCxnSpPr/>
          <p:nvPr/>
        </p:nvCxnSpPr>
        <p:spPr>
          <a:xfrm rot="10800000">
            <a:off x="6089654" y="2921075"/>
            <a:ext cx="706696" cy="2190038"/>
          </a:xfrm>
          <a:prstGeom prst="straightConnector1">
            <a:avLst/>
          </a:prstGeom>
          <a:noFill/>
          <a:ln w="19050" cap="rnd" cmpd="sng">
            <a:solidFill>
              <a:srgbClr val="79D3FE"/>
            </a:solidFill>
            <a:prstDash val="solid"/>
            <a:round/>
            <a:headEnd type="none" w="sm" len="sm"/>
            <a:tailEnd type="none" w="sm" len="sm"/>
          </a:ln>
        </p:spPr>
      </p:cxnSp>
      <p:cxnSp>
        <p:nvCxnSpPr>
          <p:cNvPr id="365" name="Google Shape;365;p9"/>
          <p:cNvCxnSpPr/>
          <p:nvPr/>
        </p:nvCxnSpPr>
        <p:spPr>
          <a:xfrm rot="10800000">
            <a:off x="6089654" y="4378019"/>
            <a:ext cx="706696" cy="733094"/>
          </a:xfrm>
          <a:prstGeom prst="straightConnector1">
            <a:avLst/>
          </a:prstGeom>
          <a:noFill/>
          <a:ln w="19050" cap="rnd" cmpd="sng">
            <a:solidFill>
              <a:srgbClr val="79D3FE"/>
            </a:solidFill>
            <a:prstDash val="solid"/>
            <a:round/>
            <a:headEnd type="none" w="sm" len="sm"/>
            <a:tailEnd type="none" w="sm" len="sm"/>
          </a:ln>
        </p:spPr>
      </p:cxnSp>
      <p:cxnSp>
        <p:nvCxnSpPr>
          <p:cNvPr id="366" name="Google Shape;366;p9"/>
          <p:cNvCxnSpPr/>
          <p:nvPr/>
        </p:nvCxnSpPr>
        <p:spPr>
          <a:xfrm flipH="1">
            <a:off x="6089654" y="5111113"/>
            <a:ext cx="706696" cy="723850"/>
          </a:xfrm>
          <a:prstGeom prst="straightConnector1">
            <a:avLst/>
          </a:prstGeom>
          <a:noFill/>
          <a:ln w="19050" cap="rnd" cmpd="sng">
            <a:solidFill>
              <a:srgbClr val="79D3FE"/>
            </a:solidFill>
            <a:prstDash val="solid"/>
            <a:round/>
            <a:headEnd type="none" w="sm" len="sm"/>
            <a:tailEnd type="none" w="sm" len="sm"/>
          </a:ln>
        </p:spPr>
      </p:cxnSp>
      <p:cxnSp>
        <p:nvCxnSpPr>
          <p:cNvPr id="367" name="Google Shape;367;p9"/>
          <p:cNvCxnSpPr/>
          <p:nvPr/>
        </p:nvCxnSpPr>
        <p:spPr>
          <a:xfrm flipH="1">
            <a:off x="6089654" y="5111113"/>
            <a:ext cx="706696" cy="2180794"/>
          </a:xfrm>
          <a:prstGeom prst="straightConnector1">
            <a:avLst/>
          </a:prstGeom>
          <a:noFill/>
          <a:ln w="19050" cap="rnd" cmpd="sng">
            <a:solidFill>
              <a:srgbClr val="79D3FE"/>
            </a:solidFill>
            <a:prstDash val="solid"/>
            <a:round/>
            <a:headEnd type="none" w="sm" len="sm"/>
            <a:tailEnd type="none" w="sm" len="sm"/>
          </a:ln>
        </p:spPr>
      </p:cxnSp>
      <p:cxnSp>
        <p:nvCxnSpPr>
          <p:cNvPr id="368" name="Google Shape;368;p9"/>
          <p:cNvCxnSpPr/>
          <p:nvPr/>
        </p:nvCxnSpPr>
        <p:spPr>
          <a:xfrm rot="10800000" flipH="1">
            <a:off x="11453504" y="2921075"/>
            <a:ext cx="712697" cy="2190038"/>
          </a:xfrm>
          <a:prstGeom prst="straightConnector1">
            <a:avLst/>
          </a:prstGeom>
          <a:noFill/>
          <a:ln w="19050" cap="rnd" cmpd="sng">
            <a:solidFill>
              <a:srgbClr val="79D3FE"/>
            </a:solidFill>
            <a:prstDash val="solid"/>
            <a:round/>
            <a:headEnd type="none" w="sm" len="sm"/>
            <a:tailEnd type="none" w="sm" len="sm"/>
          </a:ln>
        </p:spPr>
      </p:cxnSp>
      <p:cxnSp>
        <p:nvCxnSpPr>
          <p:cNvPr id="369" name="Google Shape;369;p9"/>
          <p:cNvCxnSpPr/>
          <p:nvPr/>
        </p:nvCxnSpPr>
        <p:spPr>
          <a:xfrm rot="10800000" flipH="1">
            <a:off x="11453504" y="4378019"/>
            <a:ext cx="712697" cy="733094"/>
          </a:xfrm>
          <a:prstGeom prst="straightConnector1">
            <a:avLst/>
          </a:prstGeom>
          <a:noFill/>
          <a:ln w="19050" cap="rnd" cmpd="sng">
            <a:solidFill>
              <a:srgbClr val="79D3FE"/>
            </a:solidFill>
            <a:prstDash val="solid"/>
            <a:round/>
            <a:headEnd type="none" w="sm" len="sm"/>
            <a:tailEnd type="none" w="sm" len="sm"/>
          </a:ln>
        </p:spPr>
      </p:cxnSp>
      <p:cxnSp>
        <p:nvCxnSpPr>
          <p:cNvPr id="370" name="Google Shape;370;p9"/>
          <p:cNvCxnSpPr/>
          <p:nvPr/>
        </p:nvCxnSpPr>
        <p:spPr>
          <a:xfrm>
            <a:off x="11453504" y="5111113"/>
            <a:ext cx="712697" cy="723850"/>
          </a:xfrm>
          <a:prstGeom prst="straightConnector1">
            <a:avLst/>
          </a:prstGeom>
          <a:noFill/>
          <a:ln w="19050" cap="rnd" cmpd="sng">
            <a:solidFill>
              <a:srgbClr val="79D3FE"/>
            </a:solidFill>
            <a:prstDash val="solid"/>
            <a:round/>
            <a:headEnd type="none" w="sm" len="sm"/>
            <a:tailEnd type="none" w="sm" len="sm"/>
          </a:ln>
        </p:spPr>
      </p:cxnSp>
      <p:cxnSp>
        <p:nvCxnSpPr>
          <p:cNvPr id="371" name="Google Shape;371;p9"/>
          <p:cNvCxnSpPr/>
          <p:nvPr/>
        </p:nvCxnSpPr>
        <p:spPr>
          <a:xfrm>
            <a:off x="11453504" y="5111113"/>
            <a:ext cx="712697" cy="2180794"/>
          </a:xfrm>
          <a:prstGeom prst="straightConnector1">
            <a:avLst/>
          </a:prstGeom>
          <a:noFill/>
          <a:ln w="19050" cap="rnd" cmpd="sng">
            <a:solidFill>
              <a:srgbClr val="79D3FE"/>
            </a:solidFill>
            <a:prstDash val="solid"/>
            <a:round/>
            <a:headEnd type="none" w="sm" len="sm"/>
            <a:tailEnd type="none" w="sm" len="sm"/>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69*190"/>
  <p:tag name="TABLE_ENDDRAG_RECT" val="610*480*669*190"/>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1290</Words>
  <Application>Microsoft Office PowerPoint</Application>
  <PresentationFormat>Custom</PresentationFormat>
  <Paragraphs>197</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Thu Phương Hà Thị</cp:lastModifiedBy>
  <cp:revision>8</cp:revision>
  <dcterms:created xsi:type="dcterms:W3CDTF">2025-01-12T16:35:00Z</dcterms:created>
  <dcterms:modified xsi:type="dcterms:W3CDTF">2025-03-23T05:04:48Z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1033-12.2.0.19805</vt:lpwstr>
  </property>
  <property fmtid="{D5CDD505-2E9C-101B-9397-08002B2CF9AE}" pid="3" name="ICV">
    <vt:lpwstr>BC4A2993F90C44189C15630F1B1E41AC_13</vt:lpwstr>
  </property>
</Properties>
</file>