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Roboto Mono" charset="1" panose="00000000000000000000"/>
      <p:regular r:id="rId37"/>
    </p:embeddedFont>
    <p:embeddedFont>
      <p:font typeface="Roboto Mono Light" charset="1" panose="00000000000000000000"/>
      <p:regular r:id="rId38"/>
    </p:embeddedFont>
    <p:embeddedFont>
      <p:font typeface="Roboto Mono Bold" charset="1" panose="000000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 Id="rId4" Target="../media/image39.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42.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4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375737" y="3259802"/>
            <a:ext cx="6077988" cy="6260100"/>
          </a:xfrm>
          <a:custGeom>
            <a:avLst/>
            <a:gdLst/>
            <a:ahLst/>
            <a:cxnLst/>
            <a:rect r="r" b="b" t="t" l="l"/>
            <a:pathLst>
              <a:path h="6260100" w="6077988">
                <a:moveTo>
                  <a:pt x="0" y="0"/>
                </a:moveTo>
                <a:lnTo>
                  <a:pt x="6077988" y="0"/>
                </a:lnTo>
                <a:lnTo>
                  <a:pt x="6077988" y="6260100"/>
                </a:lnTo>
                <a:lnTo>
                  <a:pt x="0" y="6260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4075464" y="3812050"/>
            <a:ext cx="5068536" cy="5956613"/>
          </a:xfrm>
          <a:custGeom>
            <a:avLst/>
            <a:gdLst/>
            <a:ahLst/>
            <a:cxnLst/>
            <a:rect r="r" b="b" t="t" l="l"/>
            <a:pathLst>
              <a:path h="5956613" w="5068536">
                <a:moveTo>
                  <a:pt x="5068536" y="0"/>
                </a:moveTo>
                <a:lnTo>
                  <a:pt x="0" y="0"/>
                </a:lnTo>
                <a:lnTo>
                  <a:pt x="0" y="5956613"/>
                </a:lnTo>
                <a:lnTo>
                  <a:pt x="5068536" y="5956613"/>
                </a:lnTo>
                <a:lnTo>
                  <a:pt x="50685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6826" y="133350"/>
            <a:ext cx="13379971" cy="3375570"/>
          </a:xfrm>
          <a:prstGeom prst="rect">
            <a:avLst/>
          </a:prstGeom>
        </p:spPr>
        <p:txBody>
          <a:bodyPr anchor="t" rtlCol="false" tIns="0" lIns="0" bIns="0" rIns="0">
            <a:spAutoFit/>
          </a:bodyPr>
          <a:lstStyle/>
          <a:p>
            <a:pPr algn="l">
              <a:lnSpc>
                <a:spcPts val="13110"/>
              </a:lnSpc>
            </a:pPr>
            <a:r>
              <a:rPr lang="en-US" sz="12139">
                <a:solidFill>
                  <a:srgbClr val="FFFFFF"/>
                </a:solidFill>
                <a:latin typeface="Roboto Mono"/>
                <a:ea typeface="Roboto Mono"/>
                <a:cs typeface="Roboto Mono"/>
                <a:sym typeface="Roboto Mono"/>
              </a:rPr>
              <a:t>ELECTRONICS SALES ANALYSIS</a:t>
            </a:r>
          </a:p>
        </p:txBody>
      </p:sp>
      <p:sp>
        <p:nvSpPr>
          <p:cNvPr name="Freeform 5" id="5"/>
          <p:cNvSpPr/>
          <p:nvPr/>
        </p:nvSpPr>
        <p:spPr>
          <a:xfrm flipH="false" flipV="false" rot="0">
            <a:off x="1028700" y="514350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426276" y="7319799"/>
            <a:ext cx="1663711" cy="1663711"/>
          </a:xfrm>
          <a:custGeom>
            <a:avLst/>
            <a:gdLst/>
            <a:ahLst/>
            <a:cxnLst/>
            <a:rect r="r" b="b" t="t" l="l"/>
            <a:pathLst>
              <a:path h="1663711" w="1663711">
                <a:moveTo>
                  <a:pt x="0" y="0"/>
                </a:moveTo>
                <a:lnTo>
                  <a:pt x="1663711" y="0"/>
                </a:lnTo>
                <a:lnTo>
                  <a:pt x="1663711" y="1663711"/>
                </a:lnTo>
                <a:lnTo>
                  <a:pt x="0" y="16637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1685329" y="9558002"/>
            <a:ext cx="6283939" cy="459421"/>
          </a:xfrm>
          <a:prstGeom prst="rect">
            <a:avLst/>
          </a:prstGeom>
        </p:spPr>
        <p:txBody>
          <a:bodyPr anchor="t" rtlCol="false" tIns="0" lIns="0" bIns="0" rIns="0">
            <a:spAutoFit/>
          </a:bodyPr>
          <a:lstStyle/>
          <a:p>
            <a:pPr algn="r">
              <a:lnSpc>
                <a:spcPts val="3532"/>
              </a:lnSpc>
            </a:pPr>
            <a:r>
              <a:rPr lang="en-US" sz="3270">
                <a:solidFill>
                  <a:srgbClr val="FFFFFF"/>
                </a:solidFill>
                <a:latin typeface="Roboto Mono Light"/>
                <a:ea typeface="Roboto Mono Light"/>
                <a:cs typeface="Roboto Mono Light"/>
                <a:sym typeface="Roboto Mono Light"/>
              </a:rPr>
              <a:t>Novemeber 25th, 2024</a:t>
            </a:r>
          </a:p>
        </p:txBody>
      </p:sp>
      <p:sp>
        <p:nvSpPr>
          <p:cNvPr name="TextBox 8" id="8"/>
          <p:cNvSpPr txBox="true"/>
          <p:nvPr/>
        </p:nvSpPr>
        <p:spPr>
          <a:xfrm rot="0">
            <a:off x="160070" y="9110327"/>
            <a:ext cx="7830789" cy="907096"/>
          </a:xfrm>
          <a:prstGeom prst="rect">
            <a:avLst/>
          </a:prstGeom>
        </p:spPr>
        <p:txBody>
          <a:bodyPr anchor="t" rtlCol="false" tIns="0" lIns="0" bIns="0" rIns="0">
            <a:spAutoFit/>
          </a:bodyPr>
          <a:lstStyle/>
          <a:p>
            <a:pPr algn="l">
              <a:lnSpc>
                <a:spcPts val="3532"/>
              </a:lnSpc>
            </a:pPr>
            <a:r>
              <a:rPr lang="en-US" sz="3270">
                <a:solidFill>
                  <a:srgbClr val="FFFFFF"/>
                </a:solidFill>
                <a:latin typeface="Roboto Mono Light"/>
                <a:ea typeface="Roboto Mono Light"/>
                <a:cs typeface="Roboto Mono Light"/>
                <a:sym typeface="Roboto Mono Light"/>
              </a:rPr>
              <a:t>Adithya Venkatramanan</a:t>
            </a:r>
          </a:p>
          <a:p>
            <a:pPr algn="l">
              <a:lnSpc>
                <a:spcPts val="3532"/>
              </a:lnSpc>
            </a:pPr>
            <a:r>
              <a:rPr lang="en-US" sz="3270">
                <a:solidFill>
                  <a:srgbClr val="FFFFFF"/>
                </a:solidFill>
                <a:latin typeface="Roboto Mono Light"/>
                <a:ea typeface="Roboto Mono Light"/>
                <a:cs typeface="Roboto Mono Light"/>
                <a:sym typeface="Roboto Mono Light"/>
              </a:rPr>
              <a:t>Ha Tran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68345" y="810344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44476"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93371" y="3186970"/>
            <a:ext cx="11301259" cy="3913061"/>
          </a:xfrm>
          <a:custGeom>
            <a:avLst/>
            <a:gdLst/>
            <a:ahLst/>
            <a:cxnLst/>
            <a:rect r="r" b="b" t="t" l="l"/>
            <a:pathLst>
              <a:path h="3913061" w="11301259">
                <a:moveTo>
                  <a:pt x="0" y="0"/>
                </a:moveTo>
                <a:lnTo>
                  <a:pt x="11301258" y="0"/>
                </a:lnTo>
                <a:lnTo>
                  <a:pt x="11301258" y="3913060"/>
                </a:lnTo>
                <a:lnTo>
                  <a:pt x="0" y="3913060"/>
                </a:lnTo>
                <a:lnTo>
                  <a:pt x="0" y="0"/>
                </a:lnTo>
                <a:close/>
              </a:path>
            </a:pathLst>
          </a:custGeom>
          <a:blipFill>
            <a:blip r:embed="rId4"/>
            <a:stretch>
              <a:fillRect l="0" t="0" r="0" b="0"/>
            </a:stretch>
          </a:blipFill>
        </p:spPr>
      </p:sp>
      <p:sp>
        <p:nvSpPr>
          <p:cNvPr name="TextBox 5" id="5"/>
          <p:cNvSpPr txBox="true"/>
          <p:nvPr/>
        </p:nvSpPr>
        <p:spPr>
          <a:xfrm rot="0">
            <a:off x="1028700" y="1692129"/>
            <a:ext cx="11907412"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01 - Summary statistics</a:t>
            </a:r>
          </a:p>
        </p:txBody>
      </p:sp>
      <p:sp>
        <p:nvSpPr>
          <p:cNvPr name="TextBox 6" id="6"/>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16468"/>
            <a:ext cx="7906010" cy="7006701"/>
          </a:xfrm>
          <a:custGeom>
            <a:avLst/>
            <a:gdLst/>
            <a:ahLst/>
            <a:cxnLst/>
            <a:rect r="r" b="b" t="t" l="l"/>
            <a:pathLst>
              <a:path h="7006701" w="7906010">
                <a:moveTo>
                  <a:pt x="0" y="0"/>
                </a:moveTo>
                <a:lnTo>
                  <a:pt x="7906010" y="0"/>
                </a:lnTo>
                <a:lnTo>
                  <a:pt x="7906010" y="7006701"/>
                </a:lnTo>
                <a:lnTo>
                  <a:pt x="0" y="7006701"/>
                </a:lnTo>
                <a:lnTo>
                  <a:pt x="0" y="0"/>
                </a:lnTo>
                <a:close/>
              </a:path>
            </a:pathLst>
          </a:custGeom>
          <a:blipFill>
            <a:blip r:embed="rId2"/>
            <a:stretch>
              <a:fillRect l="0" t="0" r="0" b="0"/>
            </a:stretch>
          </a:blipFill>
        </p:spPr>
      </p:sp>
      <p:sp>
        <p:nvSpPr>
          <p:cNvPr name="TextBox 3" id="3"/>
          <p:cNvSpPr txBox="true"/>
          <p:nvPr/>
        </p:nvSpPr>
        <p:spPr>
          <a:xfrm rot="0">
            <a:off x="1028700" y="1329373"/>
            <a:ext cx="7024066"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02 -Correlations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9539537" y="3815378"/>
            <a:ext cx="8530396" cy="2613455"/>
          </a:xfrm>
          <a:prstGeom prst="rect">
            <a:avLst/>
          </a:prstGeom>
        </p:spPr>
        <p:txBody>
          <a:bodyPr anchor="t" rtlCol="false" tIns="0" lIns="0" bIns="0" rIns="0">
            <a:spAutoFit/>
          </a:bodyPr>
          <a:lstStyle/>
          <a:p>
            <a:pPr algn="l">
              <a:lnSpc>
                <a:spcPts val="2699"/>
              </a:lnSpc>
            </a:pPr>
            <a:r>
              <a:rPr lang="en-US" sz="1928">
                <a:solidFill>
                  <a:srgbClr val="D0523D"/>
                </a:solidFill>
                <a:latin typeface="Roboto Mono"/>
                <a:ea typeface="Roboto Mono"/>
                <a:cs typeface="Roboto Mono"/>
                <a:sym typeface="Roboto Mono"/>
              </a:rPr>
              <a:t>Red=Positive Correlation (Direct Relationship)</a:t>
            </a:r>
          </a:p>
          <a:p>
            <a:pPr algn="l">
              <a:lnSpc>
                <a:spcPts val="2699"/>
              </a:lnSpc>
            </a:pPr>
          </a:p>
          <a:p>
            <a:pPr algn="just">
              <a:lnSpc>
                <a:spcPts val="2699"/>
              </a:lnSpc>
            </a:pPr>
            <a:r>
              <a:rPr lang="en-US" sz="1928">
                <a:solidFill>
                  <a:srgbClr val="B8CAD2"/>
                </a:solidFill>
                <a:latin typeface="Roboto Mono"/>
                <a:ea typeface="Roboto Mono"/>
                <a:cs typeface="Roboto Mono"/>
                <a:sym typeface="Roboto Mono"/>
              </a:rPr>
              <a:t>Blue=Negative Correlation (Inverse Relationship)</a:t>
            </a:r>
          </a:p>
          <a:p>
            <a:pPr algn="just">
              <a:lnSpc>
                <a:spcPts val="2086"/>
              </a:lnSpc>
            </a:pPr>
          </a:p>
          <a:p>
            <a:pPr algn="just">
              <a:lnSpc>
                <a:spcPts val="2699"/>
              </a:lnSpc>
            </a:pPr>
            <a:r>
              <a:rPr lang="en-US" sz="1928">
                <a:solidFill>
                  <a:srgbClr val="F4F3F3"/>
                </a:solidFill>
                <a:latin typeface="Roboto Mono"/>
                <a:ea typeface="Roboto Mono"/>
                <a:cs typeface="Roboto Mono"/>
                <a:sym typeface="Roboto Mono"/>
              </a:rPr>
              <a:t>White=No correlation</a:t>
            </a:r>
          </a:p>
          <a:p>
            <a:pPr algn="just">
              <a:lnSpc>
                <a:spcPts val="2699"/>
              </a:lnSpc>
            </a:pPr>
          </a:p>
          <a:p>
            <a:pPr algn="just">
              <a:lnSpc>
                <a:spcPts val="2699"/>
              </a:lnSpc>
            </a:pPr>
            <a:r>
              <a:rPr lang="en-US" sz="1928" b="true">
                <a:solidFill>
                  <a:srgbClr val="FFFFFF"/>
                </a:solidFill>
                <a:latin typeface="Roboto Mono Bold"/>
                <a:ea typeface="Roboto Mono Bold"/>
                <a:cs typeface="Roboto Mono Bold"/>
                <a:sym typeface="Roboto Mono Bold"/>
              </a:rPr>
              <a:t>FINAL PRICE</a:t>
            </a:r>
          </a:p>
          <a:p>
            <a:pPr algn="just">
              <a:lnSpc>
                <a:spcPts val="2699"/>
              </a:lnSpc>
            </a:pPr>
          </a:p>
        </p:txBody>
      </p:sp>
      <p:sp>
        <p:nvSpPr>
          <p:cNvPr name="TextBox 6" id="6"/>
          <p:cNvSpPr txBox="true"/>
          <p:nvPr/>
        </p:nvSpPr>
        <p:spPr>
          <a:xfrm rot="0">
            <a:off x="9539537" y="6347077"/>
            <a:ext cx="8530396" cy="318475"/>
          </a:xfrm>
          <a:prstGeom prst="rect">
            <a:avLst/>
          </a:prstGeom>
        </p:spPr>
        <p:txBody>
          <a:bodyPr anchor="t" rtlCol="false" tIns="0" lIns="0" bIns="0" rIns="0">
            <a:spAutoFit/>
          </a:bodyPr>
          <a:lstStyle/>
          <a:p>
            <a:pPr algn="just" marL="402849" indent="-201425" lvl="1">
              <a:lnSpc>
                <a:spcPts val="2612"/>
              </a:lnSpc>
              <a:spcBef>
                <a:spcPct val="0"/>
              </a:spcBef>
              <a:buFont typeface="Arial"/>
              <a:buChar char="•"/>
            </a:pPr>
            <a:r>
              <a:rPr lang="en-US" sz="1865" strike="noStrike" u="none">
                <a:solidFill>
                  <a:srgbClr val="D0523D"/>
                </a:solidFill>
                <a:latin typeface="Roboto Mono"/>
                <a:ea typeface="Roboto Mono"/>
                <a:cs typeface="Roboto Mono"/>
                <a:sym typeface="Roboto Mono"/>
              </a:rPr>
              <a:t>Strong positive correlation with Total Price and Quantity</a:t>
            </a:r>
          </a:p>
        </p:txBody>
      </p:sp>
      <p:sp>
        <p:nvSpPr>
          <p:cNvPr name="TextBox 7" id="7"/>
          <p:cNvSpPr txBox="true"/>
          <p:nvPr/>
        </p:nvSpPr>
        <p:spPr>
          <a:xfrm rot="0">
            <a:off x="9539537" y="6809536"/>
            <a:ext cx="4966181" cy="318475"/>
          </a:xfrm>
          <a:prstGeom prst="rect">
            <a:avLst/>
          </a:prstGeom>
        </p:spPr>
        <p:txBody>
          <a:bodyPr anchor="t" rtlCol="false" tIns="0" lIns="0" bIns="0" rIns="0">
            <a:spAutoFit/>
          </a:bodyPr>
          <a:lstStyle/>
          <a:p>
            <a:pPr algn="just" marL="402849" indent="-201425" lvl="1">
              <a:lnSpc>
                <a:spcPts val="2612"/>
              </a:lnSpc>
              <a:spcBef>
                <a:spcPct val="0"/>
              </a:spcBef>
              <a:buFont typeface="Arial"/>
              <a:buChar char="•"/>
            </a:pPr>
            <a:r>
              <a:rPr lang="en-US" sz="1865" strike="noStrike" u="none">
                <a:solidFill>
                  <a:srgbClr val="B8CAD2"/>
                </a:solidFill>
                <a:latin typeface="Roboto Mono"/>
                <a:ea typeface="Roboto Mono"/>
                <a:cs typeface="Roboto Mono"/>
                <a:sym typeface="Roboto Mono"/>
              </a:rPr>
              <a:t>Negative correlation with Rating</a:t>
            </a:r>
          </a:p>
        </p:txBody>
      </p:sp>
      <p:sp>
        <p:nvSpPr>
          <p:cNvPr name="TextBox 8" id="8"/>
          <p:cNvSpPr txBox="true"/>
          <p:nvPr/>
        </p:nvSpPr>
        <p:spPr>
          <a:xfrm rot="0">
            <a:off x="9539537" y="7277209"/>
            <a:ext cx="6962141" cy="318475"/>
          </a:xfrm>
          <a:prstGeom prst="rect">
            <a:avLst/>
          </a:prstGeom>
        </p:spPr>
        <p:txBody>
          <a:bodyPr anchor="t" rtlCol="false" tIns="0" lIns="0" bIns="0" rIns="0">
            <a:spAutoFit/>
          </a:bodyPr>
          <a:lstStyle/>
          <a:p>
            <a:pPr algn="just" marL="402849" indent="-201425" lvl="1">
              <a:lnSpc>
                <a:spcPts val="2612"/>
              </a:lnSpc>
              <a:buFont typeface="Arial"/>
              <a:buChar char="•"/>
            </a:pPr>
            <a:r>
              <a:rPr lang="en-US" sz="1865" strike="noStrike" u="none">
                <a:solidFill>
                  <a:srgbClr val="F4F3F3"/>
                </a:solidFill>
                <a:latin typeface="Roboto Mono"/>
                <a:ea typeface="Roboto Mono"/>
                <a:cs typeface="Roboto Mono"/>
                <a:sym typeface="Roboto Mono"/>
              </a:rPr>
              <a:t>Little to no correlation with other variables.</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7569" y="2782585"/>
            <a:ext cx="11417251" cy="5565910"/>
          </a:xfrm>
          <a:custGeom>
            <a:avLst/>
            <a:gdLst/>
            <a:ahLst/>
            <a:cxnLst/>
            <a:rect r="r" b="b" t="t" l="l"/>
            <a:pathLst>
              <a:path h="5565910" w="11417251">
                <a:moveTo>
                  <a:pt x="0" y="0"/>
                </a:moveTo>
                <a:lnTo>
                  <a:pt x="11417251" y="0"/>
                </a:lnTo>
                <a:lnTo>
                  <a:pt x="11417251" y="5565910"/>
                </a:lnTo>
                <a:lnTo>
                  <a:pt x="0" y="5565910"/>
                </a:lnTo>
                <a:lnTo>
                  <a:pt x="0" y="0"/>
                </a:lnTo>
                <a:close/>
              </a:path>
            </a:pathLst>
          </a:custGeom>
          <a:blipFill>
            <a:blip r:embed="rId2"/>
            <a:stretch>
              <a:fillRect l="0" t="0" r="0" b="0"/>
            </a:stretch>
          </a:blipFill>
        </p:spPr>
      </p:sp>
      <p:sp>
        <p:nvSpPr>
          <p:cNvPr name="TextBox 3" id="3"/>
          <p:cNvSpPr txBox="true"/>
          <p:nvPr/>
        </p:nvSpPr>
        <p:spPr>
          <a:xfrm rot="0">
            <a:off x="1028700" y="1329373"/>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1979172" y="2734960"/>
            <a:ext cx="5913888" cy="3314344"/>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Male customers in three age groups spent more money on electronics products than the others.</a:t>
            </a:r>
          </a:p>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People in the middle age group (35-64) contributed more to the company's revenue than the other age groups.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11470"/>
            <a:ext cx="9872601" cy="6946830"/>
          </a:xfrm>
          <a:custGeom>
            <a:avLst/>
            <a:gdLst/>
            <a:ahLst/>
            <a:cxnLst/>
            <a:rect r="r" b="b" t="t" l="l"/>
            <a:pathLst>
              <a:path h="6946830" w="9872601">
                <a:moveTo>
                  <a:pt x="0" y="0"/>
                </a:moveTo>
                <a:lnTo>
                  <a:pt x="9872601" y="0"/>
                </a:lnTo>
                <a:lnTo>
                  <a:pt x="9872601" y="6946830"/>
                </a:lnTo>
                <a:lnTo>
                  <a:pt x="0" y="6946830"/>
                </a:lnTo>
                <a:lnTo>
                  <a:pt x="0" y="0"/>
                </a:lnTo>
                <a:close/>
              </a:path>
            </a:pathLst>
          </a:custGeom>
          <a:blipFill>
            <a:blip r:embed="rId2"/>
            <a:stretch>
              <a:fillRect l="0" t="0" r="0" b="0"/>
            </a:stretch>
          </a:blipFill>
        </p:spPr>
      </p:sp>
      <p:sp>
        <p:nvSpPr>
          <p:cNvPr name="TextBox 3" id="3"/>
          <p:cNvSpPr txBox="true"/>
          <p:nvPr/>
        </p:nvSpPr>
        <p:spPr>
          <a:xfrm rot="0">
            <a:off x="1028700" y="1329373"/>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1610016" y="3462516"/>
            <a:ext cx="5913888" cy="2482519"/>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While smartphones were bought the most, with around $21,500,000 in revenue, headphones were the least sold product, with around $4,000,000 in revenue.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7569" y="2516472"/>
            <a:ext cx="11252447" cy="6385763"/>
          </a:xfrm>
          <a:custGeom>
            <a:avLst/>
            <a:gdLst/>
            <a:ahLst/>
            <a:cxnLst/>
            <a:rect r="r" b="b" t="t" l="l"/>
            <a:pathLst>
              <a:path h="6385763" w="11252447">
                <a:moveTo>
                  <a:pt x="0" y="0"/>
                </a:moveTo>
                <a:lnTo>
                  <a:pt x="11252447" y="0"/>
                </a:lnTo>
                <a:lnTo>
                  <a:pt x="11252447" y="6385763"/>
                </a:lnTo>
                <a:lnTo>
                  <a:pt x="0" y="6385763"/>
                </a:lnTo>
                <a:lnTo>
                  <a:pt x="0" y="0"/>
                </a:lnTo>
                <a:close/>
              </a:path>
            </a:pathLst>
          </a:custGeom>
          <a:blipFill>
            <a:blip r:embed="rId2"/>
            <a:stretch>
              <a:fillRect l="0" t="0" r="0" b="0"/>
            </a:stretch>
          </a:blipFill>
        </p:spPr>
      </p:sp>
      <p:sp>
        <p:nvSpPr>
          <p:cNvPr name="TextBox 3" id="3"/>
          <p:cNvSpPr txBox="true"/>
          <p:nvPr/>
        </p:nvSpPr>
        <p:spPr>
          <a:xfrm rot="0">
            <a:off x="1028700" y="1329373"/>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2126834" y="2636184"/>
            <a:ext cx="5649284" cy="2898431"/>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 Smartphones peaked in October 2023 and consistently outperformed other products.</a:t>
            </a:r>
          </a:p>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Sales spiked in late 2023, likely due to holidays, then declined by mid-2024.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7797004" y="3152004"/>
            <a:ext cx="10161056" cy="4890008"/>
          </a:xfrm>
          <a:custGeom>
            <a:avLst/>
            <a:gdLst/>
            <a:ahLst/>
            <a:cxnLst/>
            <a:rect r="r" b="b" t="t" l="l"/>
            <a:pathLst>
              <a:path h="4890008" w="10161056">
                <a:moveTo>
                  <a:pt x="0" y="0"/>
                </a:moveTo>
                <a:lnTo>
                  <a:pt x="10161056" y="0"/>
                </a:lnTo>
                <a:lnTo>
                  <a:pt x="10161056" y="4890008"/>
                </a:lnTo>
                <a:lnTo>
                  <a:pt x="0" y="4890008"/>
                </a:lnTo>
                <a:lnTo>
                  <a:pt x="0" y="0"/>
                </a:lnTo>
                <a:close/>
              </a:path>
            </a:pathLst>
          </a:custGeom>
          <a:blipFill>
            <a:blip r:embed="rId2"/>
            <a:stretch>
              <a:fillRect l="0" t="0" r="0" b="0"/>
            </a:stretch>
          </a:blipFill>
        </p:spPr>
      </p:sp>
      <p:sp>
        <p:nvSpPr>
          <p:cNvPr name="TextBox 3" id="3"/>
          <p:cNvSpPr txBox="true"/>
          <p:nvPr/>
        </p:nvSpPr>
        <p:spPr>
          <a:xfrm rot="0">
            <a:off x="1028700" y="1548725"/>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357569" y="3104379"/>
            <a:ext cx="6799863" cy="2482519"/>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Light"/>
                <a:ea typeface="Roboto Mono Light"/>
                <a:cs typeface="Roboto Mono Light"/>
                <a:sym typeface="Roboto Mono Light"/>
              </a:rPr>
              <a:t>While the number of orders completed peaked in January 2024 (around 1400 orders), the figure for orders canceled was highest during August 2024 (around 700 orders).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742402" y="2692995"/>
            <a:ext cx="6875357" cy="6822873"/>
          </a:xfrm>
          <a:custGeom>
            <a:avLst/>
            <a:gdLst/>
            <a:ahLst/>
            <a:cxnLst/>
            <a:rect r="r" b="b" t="t" l="l"/>
            <a:pathLst>
              <a:path h="6822873" w="6875357">
                <a:moveTo>
                  <a:pt x="0" y="0"/>
                </a:moveTo>
                <a:lnTo>
                  <a:pt x="6875357" y="0"/>
                </a:lnTo>
                <a:lnTo>
                  <a:pt x="6875357" y="6822873"/>
                </a:lnTo>
                <a:lnTo>
                  <a:pt x="0" y="6822873"/>
                </a:lnTo>
                <a:lnTo>
                  <a:pt x="0" y="0"/>
                </a:lnTo>
                <a:close/>
              </a:path>
            </a:pathLst>
          </a:custGeom>
          <a:blipFill>
            <a:blip r:embed="rId2"/>
            <a:stretch>
              <a:fillRect l="0" t="0" r="0" b="0"/>
            </a:stretch>
          </a:blipFill>
        </p:spPr>
      </p:sp>
      <p:sp>
        <p:nvSpPr>
          <p:cNvPr name="TextBox 3" id="3"/>
          <p:cNvSpPr txBox="true"/>
          <p:nvPr/>
        </p:nvSpPr>
        <p:spPr>
          <a:xfrm rot="0">
            <a:off x="1028700" y="1548725"/>
            <a:ext cx="9266548"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TextBox 4" id="4"/>
          <p:cNvSpPr txBox="true"/>
          <p:nvPr/>
        </p:nvSpPr>
        <p:spPr>
          <a:xfrm rot="0">
            <a:off x="357569" y="403543"/>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5" id="5"/>
          <p:cNvSpPr txBox="true"/>
          <p:nvPr/>
        </p:nvSpPr>
        <p:spPr>
          <a:xfrm rot="0">
            <a:off x="10656320" y="3462516"/>
            <a:ext cx="6799863" cy="4977993"/>
          </a:xfrm>
          <a:prstGeom prst="rect">
            <a:avLst/>
          </a:prstGeom>
        </p:spPr>
        <p:txBody>
          <a:bodyPr anchor="t" rtlCol="false" tIns="0" lIns="0" bIns="0" rIns="0">
            <a:spAutoFit/>
          </a:bodyPr>
          <a:lstStyle/>
          <a:p>
            <a:pPr algn="just" marL="514924" indent="-257462" lvl="1">
              <a:lnSpc>
                <a:spcPts val="3339"/>
              </a:lnSpc>
              <a:buFont typeface="Arial"/>
              <a:buChar char="•"/>
            </a:pPr>
            <a:r>
              <a:rPr lang="en-US" sz="2385">
                <a:solidFill>
                  <a:srgbClr val="FFFFFF"/>
                </a:solidFill>
                <a:latin typeface="Roboto Mono"/>
                <a:ea typeface="Roboto Mono"/>
                <a:cs typeface="Roboto Mono"/>
                <a:sym typeface="Roboto Mono"/>
              </a:rPr>
              <a:t>The majority of the orders received 3 stars (39.8%), tailed by 2 stars (19.9%) and 5 stars (19.8%).</a:t>
            </a:r>
          </a:p>
          <a:p>
            <a:pPr algn="just" marL="514924" indent="-257462" lvl="1">
              <a:lnSpc>
                <a:spcPts val="3339"/>
              </a:lnSpc>
              <a:buFont typeface="Arial"/>
              <a:buChar char="•"/>
            </a:pPr>
            <a:r>
              <a:rPr lang="en-US" sz="2385">
                <a:solidFill>
                  <a:srgbClr val="FFFFFF"/>
                </a:solidFill>
                <a:latin typeface="Roboto Mono"/>
                <a:ea typeface="Roboto Mono"/>
                <a:cs typeface="Roboto Mono"/>
                <a:sym typeface="Roboto Mono"/>
              </a:rPr>
              <a:t>1 star and 4 stars were the least common, making up 10.3% and 10.2%, respectively,suggesting a tendency toward moderate feedback.</a:t>
            </a:r>
          </a:p>
          <a:p>
            <a:pPr algn="just" marL="514924" indent="-257462" lvl="1">
              <a:lnSpc>
                <a:spcPts val="3339"/>
              </a:lnSpc>
              <a:buFont typeface="Arial"/>
              <a:buChar char="•"/>
            </a:pPr>
            <a:r>
              <a:rPr lang="en-US" sz="2385">
                <a:solidFill>
                  <a:srgbClr val="FFFFFF"/>
                </a:solidFill>
                <a:latin typeface="Roboto Mono"/>
                <a:ea typeface="Roboto Mono"/>
                <a:cs typeface="Roboto Mono"/>
                <a:sym typeface="Roboto Mono"/>
              </a:rPr>
              <a:t>While 69.8% of the orders received 3+ stars, 30.2% of them got below 3 stars.</a:t>
            </a:r>
          </a:p>
          <a:p>
            <a:pPr algn="just">
              <a:lnSpc>
                <a:spcPts val="333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68345" y="486012"/>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3" id="3"/>
          <p:cNvSpPr txBox="true"/>
          <p:nvPr/>
        </p:nvSpPr>
        <p:spPr>
          <a:xfrm rot="0">
            <a:off x="1028700" y="2408555"/>
            <a:ext cx="5557925" cy="273494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01</a:t>
            </a:r>
          </a:p>
          <a:p>
            <a:pPr algn="ctr">
              <a:lnSpc>
                <a:spcPts val="7279"/>
              </a:lnSpc>
            </a:pPr>
            <a:r>
              <a:rPr lang="en-US" sz="5199">
                <a:solidFill>
                  <a:srgbClr val="B6DF0F"/>
                </a:solidFill>
                <a:latin typeface="Roboto Mono"/>
                <a:ea typeface="Roboto Mono"/>
                <a:cs typeface="Roboto Mono"/>
                <a:sym typeface="Roboto Mono"/>
              </a:rPr>
              <a:t>Non-numeric Feature</a:t>
            </a:r>
          </a:p>
        </p:txBody>
      </p:sp>
      <p:sp>
        <p:nvSpPr>
          <p:cNvPr name="TextBox 4" id="4"/>
          <p:cNvSpPr txBox="true"/>
          <p:nvPr/>
        </p:nvSpPr>
        <p:spPr>
          <a:xfrm rot="0">
            <a:off x="7227740" y="2408555"/>
            <a:ext cx="4248025" cy="273494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02</a:t>
            </a:r>
          </a:p>
          <a:p>
            <a:pPr algn="ctr">
              <a:lnSpc>
                <a:spcPts val="7279"/>
              </a:lnSpc>
            </a:pPr>
            <a:r>
              <a:rPr lang="en-US" sz="5199">
                <a:solidFill>
                  <a:srgbClr val="B6DF0F"/>
                </a:solidFill>
                <a:latin typeface="Roboto Mono"/>
                <a:ea typeface="Roboto Mono"/>
                <a:cs typeface="Roboto Mono"/>
                <a:sym typeface="Roboto Mono"/>
              </a:rPr>
              <a:t>Feature Creation</a:t>
            </a:r>
          </a:p>
        </p:txBody>
      </p:sp>
      <p:sp>
        <p:nvSpPr>
          <p:cNvPr name="TextBox 5" id="5"/>
          <p:cNvSpPr txBox="true"/>
          <p:nvPr/>
        </p:nvSpPr>
        <p:spPr>
          <a:xfrm rot="0">
            <a:off x="12116881" y="2408555"/>
            <a:ext cx="5142419" cy="273494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a:t>
            </a:r>
          </a:p>
          <a:p>
            <a:pPr algn="ctr">
              <a:lnSpc>
                <a:spcPts val="7279"/>
              </a:lnSpc>
            </a:pPr>
            <a:r>
              <a:rPr lang="en-US" sz="5199">
                <a:solidFill>
                  <a:srgbClr val="B6DF0F"/>
                </a:solidFill>
                <a:latin typeface="Roboto Mono"/>
                <a:ea typeface="Roboto Mono"/>
                <a:cs typeface="Roboto Mono"/>
                <a:sym typeface="Roboto Mono"/>
              </a:rPr>
              <a:t>Train and Test</a:t>
            </a:r>
          </a:p>
        </p:txBody>
      </p:sp>
      <p:sp>
        <p:nvSpPr>
          <p:cNvPr name="Freeform 6" id="6"/>
          <p:cNvSpPr/>
          <p:nvPr/>
        </p:nvSpPr>
        <p:spPr>
          <a:xfrm flipH="false" flipV="false" rot="0">
            <a:off x="268345" y="810344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744476"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5443253"/>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9" id="9"/>
          <p:cNvSpPr txBox="true"/>
          <p:nvPr/>
        </p:nvSpPr>
        <p:spPr>
          <a:xfrm rot="0">
            <a:off x="7227740" y="5443253"/>
            <a:ext cx="42480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10" id="10"/>
          <p:cNvSpPr txBox="true"/>
          <p:nvPr/>
        </p:nvSpPr>
        <p:spPr>
          <a:xfrm rot="0">
            <a:off x="12116881" y="5443253"/>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85294"/>
            <a:ext cx="11301259" cy="3144687"/>
          </a:xfrm>
          <a:custGeom>
            <a:avLst/>
            <a:gdLst/>
            <a:ahLst/>
            <a:cxnLst/>
            <a:rect r="r" b="b" t="t" l="l"/>
            <a:pathLst>
              <a:path h="3144687" w="11301259">
                <a:moveTo>
                  <a:pt x="0" y="0"/>
                </a:moveTo>
                <a:lnTo>
                  <a:pt x="11301259" y="0"/>
                </a:lnTo>
                <a:lnTo>
                  <a:pt x="11301259" y="3144687"/>
                </a:lnTo>
                <a:lnTo>
                  <a:pt x="0" y="3144687"/>
                </a:lnTo>
                <a:lnTo>
                  <a:pt x="0" y="0"/>
                </a:lnTo>
                <a:close/>
              </a:path>
            </a:pathLst>
          </a:custGeom>
          <a:blipFill>
            <a:blip r:embed="rId2"/>
            <a:stretch>
              <a:fillRect l="0" t="-14551" r="0" b="0"/>
            </a:stretch>
          </a:blipFill>
        </p:spPr>
      </p:sp>
      <p:sp>
        <p:nvSpPr>
          <p:cNvPr name="Freeform 3" id="3"/>
          <p:cNvSpPr/>
          <p:nvPr/>
        </p:nvSpPr>
        <p:spPr>
          <a:xfrm flipH="false" flipV="false" rot="0">
            <a:off x="5958041" y="5882049"/>
            <a:ext cx="11301259" cy="3376251"/>
          </a:xfrm>
          <a:custGeom>
            <a:avLst/>
            <a:gdLst/>
            <a:ahLst/>
            <a:cxnLst/>
            <a:rect r="r" b="b" t="t" l="l"/>
            <a:pathLst>
              <a:path h="3376251" w="11301259">
                <a:moveTo>
                  <a:pt x="0" y="0"/>
                </a:moveTo>
                <a:lnTo>
                  <a:pt x="11301259" y="0"/>
                </a:lnTo>
                <a:lnTo>
                  <a:pt x="11301259" y="3376251"/>
                </a:lnTo>
                <a:lnTo>
                  <a:pt x="0" y="3376251"/>
                </a:lnTo>
                <a:lnTo>
                  <a:pt x="0" y="0"/>
                </a:lnTo>
                <a:close/>
              </a:path>
            </a:pathLst>
          </a:custGeom>
          <a:blipFill>
            <a:blip r:embed="rId3"/>
            <a:stretch>
              <a:fillRect l="0" t="0" r="0" b="0"/>
            </a:stretch>
          </a:blipFill>
        </p:spPr>
      </p:sp>
      <p:sp>
        <p:nvSpPr>
          <p:cNvPr name="TextBox 4" id="4"/>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5" id="5"/>
          <p:cNvSpPr txBox="true"/>
          <p:nvPr/>
        </p:nvSpPr>
        <p:spPr>
          <a:xfrm rot="0">
            <a:off x="1028700" y="1416193"/>
            <a:ext cx="8791555"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01-Non-numeric Feature</a:t>
            </a:r>
          </a:p>
        </p:txBody>
      </p:sp>
      <p:sp>
        <p:nvSpPr>
          <p:cNvPr name="Freeform 6" id="6"/>
          <p:cNvSpPr/>
          <p:nvPr/>
        </p:nvSpPr>
        <p:spPr>
          <a:xfrm flipH="false" flipV="false" rot="0">
            <a:off x="429549"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93310"/>
            <a:ext cx="15962358" cy="6364990"/>
          </a:xfrm>
          <a:custGeom>
            <a:avLst/>
            <a:gdLst/>
            <a:ahLst/>
            <a:cxnLst/>
            <a:rect r="r" b="b" t="t" l="l"/>
            <a:pathLst>
              <a:path h="6364990" w="15962358">
                <a:moveTo>
                  <a:pt x="0" y="0"/>
                </a:moveTo>
                <a:lnTo>
                  <a:pt x="15962358" y="0"/>
                </a:lnTo>
                <a:lnTo>
                  <a:pt x="15962358" y="6364990"/>
                </a:lnTo>
                <a:lnTo>
                  <a:pt x="0" y="6364990"/>
                </a:lnTo>
                <a:lnTo>
                  <a:pt x="0" y="0"/>
                </a:lnTo>
                <a:close/>
              </a:path>
            </a:pathLst>
          </a:custGeom>
          <a:blipFill>
            <a:blip r:embed="rId2"/>
            <a:stretch>
              <a:fillRect l="0" t="0" r="0" b="0"/>
            </a:stretch>
          </a:blipFill>
        </p:spPr>
      </p:sp>
      <p:sp>
        <p:nvSpPr>
          <p:cNvPr name="TextBox 3" id="3"/>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4" id="4"/>
          <p:cNvSpPr txBox="true"/>
          <p:nvPr/>
        </p:nvSpPr>
        <p:spPr>
          <a:xfrm rot="0">
            <a:off x="1028700" y="1620201"/>
            <a:ext cx="8791555"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02 - Feature Creation</a:t>
            </a:r>
          </a:p>
        </p:txBody>
      </p:sp>
      <p:sp>
        <p:nvSpPr>
          <p:cNvPr name="Freeform 5" id="5"/>
          <p:cNvSpPr/>
          <p:nvPr/>
        </p:nvSpPr>
        <p:spPr>
          <a:xfrm flipH="false" flipV="false" rot="0">
            <a:off x="15890201" y="486782"/>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510084" y="2403792"/>
            <a:ext cx="7352449" cy="7488605"/>
          </a:xfrm>
          <a:custGeom>
            <a:avLst/>
            <a:gdLst/>
            <a:ahLst/>
            <a:cxnLst/>
            <a:rect r="r" b="b" t="t" l="l"/>
            <a:pathLst>
              <a:path h="7488605" w="7352449">
                <a:moveTo>
                  <a:pt x="0" y="0"/>
                </a:moveTo>
                <a:lnTo>
                  <a:pt x="7352449" y="0"/>
                </a:lnTo>
                <a:lnTo>
                  <a:pt x="7352449" y="7488605"/>
                </a:lnTo>
                <a:lnTo>
                  <a:pt x="0" y="74886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7708" y="391072"/>
            <a:ext cx="6284387"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CONTENTS</a:t>
            </a:r>
          </a:p>
        </p:txBody>
      </p:sp>
      <p:sp>
        <p:nvSpPr>
          <p:cNvPr name="TextBox 4" id="4"/>
          <p:cNvSpPr txBox="true"/>
          <p:nvPr/>
        </p:nvSpPr>
        <p:spPr>
          <a:xfrm rot="0">
            <a:off x="337708" y="6071895"/>
            <a:ext cx="7705435" cy="3702049"/>
          </a:xfrm>
          <a:prstGeom prst="rect">
            <a:avLst/>
          </a:prstGeom>
        </p:spPr>
        <p:txBody>
          <a:bodyPr anchor="t" rtlCol="false" tIns="0" lIns="0" bIns="0" rIns="0">
            <a:spAutoFit/>
          </a:bodyPr>
          <a:lstStyle/>
          <a:p>
            <a:pPr algn="l">
              <a:lnSpc>
                <a:spcPts val="4900"/>
              </a:lnSpc>
            </a:pPr>
            <a:r>
              <a:rPr lang="en-US" sz="3500">
                <a:solidFill>
                  <a:srgbClr val="FFFFFF"/>
                </a:solidFill>
                <a:latin typeface="Roboto Mono Light"/>
                <a:ea typeface="Roboto Mono Light"/>
                <a:cs typeface="Roboto Mono Light"/>
                <a:sym typeface="Roboto Mono Light"/>
              </a:rPr>
              <a:t>01 - Introduction</a:t>
            </a:r>
          </a:p>
          <a:p>
            <a:pPr algn="l">
              <a:lnSpc>
                <a:spcPts val="4900"/>
              </a:lnSpc>
            </a:pPr>
            <a:r>
              <a:rPr lang="en-US" sz="3500">
                <a:solidFill>
                  <a:srgbClr val="FFFFFF"/>
                </a:solidFill>
                <a:latin typeface="Roboto Mono Light"/>
                <a:ea typeface="Roboto Mono Light"/>
                <a:cs typeface="Roboto Mono Light"/>
                <a:sym typeface="Roboto Mono Light"/>
              </a:rPr>
              <a:t>02 - Data</a:t>
            </a:r>
          </a:p>
          <a:p>
            <a:pPr algn="l">
              <a:lnSpc>
                <a:spcPts val="4900"/>
              </a:lnSpc>
            </a:pPr>
            <a:r>
              <a:rPr lang="en-US" sz="3500">
                <a:solidFill>
                  <a:srgbClr val="FFFFFF"/>
                </a:solidFill>
                <a:latin typeface="Roboto Mono Light"/>
                <a:ea typeface="Roboto Mono Light"/>
                <a:cs typeface="Roboto Mono Light"/>
                <a:sym typeface="Roboto Mono Light"/>
              </a:rPr>
              <a:t>03 - Data Wrangling</a:t>
            </a:r>
          </a:p>
          <a:p>
            <a:pPr algn="l">
              <a:lnSpc>
                <a:spcPts val="4900"/>
              </a:lnSpc>
            </a:pPr>
            <a:r>
              <a:rPr lang="en-US" sz="3500">
                <a:solidFill>
                  <a:srgbClr val="FFFFFF"/>
                </a:solidFill>
                <a:latin typeface="Roboto Mono Light"/>
                <a:ea typeface="Roboto Mono Light"/>
                <a:cs typeface="Roboto Mono Light"/>
                <a:sym typeface="Roboto Mono Light"/>
              </a:rPr>
              <a:t>04 - Preliminary Analysis</a:t>
            </a:r>
          </a:p>
          <a:p>
            <a:pPr algn="l">
              <a:lnSpc>
                <a:spcPts val="4900"/>
              </a:lnSpc>
            </a:pPr>
            <a:r>
              <a:rPr lang="en-US" sz="3500">
                <a:solidFill>
                  <a:srgbClr val="FFFFFF"/>
                </a:solidFill>
                <a:latin typeface="Roboto Mono Light"/>
                <a:ea typeface="Roboto Mono Light"/>
                <a:cs typeface="Roboto Mono Light"/>
                <a:sym typeface="Roboto Mono Light"/>
              </a:rPr>
              <a:t>05 - Modeling</a:t>
            </a:r>
          </a:p>
          <a:p>
            <a:pPr algn="l">
              <a:lnSpc>
                <a:spcPts val="4900"/>
              </a:lnSpc>
            </a:pPr>
            <a:r>
              <a:rPr lang="en-US" sz="3500">
                <a:solidFill>
                  <a:srgbClr val="FFFFFF"/>
                </a:solidFill>
                <a:latin typeface="Roboto Mono Light"/>
                <a:ea typeface="Roboto Mono Light"/>
                <a:cs typeface="Roboto Mono Light"/>
                <a:sym typeface="Roboto Mono Light"/>
              </a:rPr>
              <a:t>06 - Conclusions</a:t>
            </a:r>
          </a:p>
        </p:txBody>
      </p:sp>
      <p:sp>
        <p:nvSpPr>
          <p:cNvPr name="Freeform 5" id="5"/>
          <p:cNvSpPr/>
          <p:nvPr/>
        </p:nvSpPr>
        <p:spPr>
          <a:xfrm flipH="false" flipV="false" rot="0">
            <a:off x="6942286" y="1875411"/>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144000" y="4484383"/>
            <a:ext cx="1663711" cy="1663711"/>
          </a:xfrm>
          <a:custGeom>
            <a:avLst/>
            <a:gdLst/>
            <a:ahLst/>
            <a:cxnLst/>
            <a:rect r="r" b="b" t="t" l="l"/>
            <a:pathLst>
              <a:path h="1663711" w="1663711">
                <a:moveTo>
                  <a:pt x="0" y="0"/>
                </a:moveTo>
                <a:lnTo>
                  <a:pt x="1663711" y="0"/>
                </a:lnTo>
                <a:lnTo>
                  <a:pt x="1663711" y="1663712"/>
                </a:lnTo>
                <a:lnTo>
                  <a:pt x="0" y="1663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028700" y="1324933"/>
            <a:ext cx="15087446"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03 - What are we training and testing?</a:t>
            </a:r>
          </a:p>
        </p:txBody>
      </p:sp>
      <p:sp>
        <p:nvSpPr>
          <p:cNvPr name="Freeform 3" id="3"/>
          <p:cNvSpPr/>
          <p:nvPr/>
        </p:nvSpPr>
        <p:spPr>
          <a:xfrm flipH="false" flipV="false" rot="0">
            <a:off x="16086286" y="270258"/>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307278"/>
            <a:ext cx="16230600" cy="2251996"/>
          </a:xfrm>
          <a:custGeom>
            <a:avLst/>
            <a:gdLst/>
            <a:ahLst/>
            <a:cxnLst/>
            <a:rect r="r" b="b" t="t" l="l"/>
            <a:pathLst>
              <a:path h="2251996" w="16230600">
                <a:moveTo>
                  <a:pt x="0" y="0"/>
                </a:moveTo>
                <a:lnTo>
                  <a:pt x="16230600" y="0"/>
                </a:lnTo>
                <a:lnTo>
                  <a:pt x="16230600" y="2251996"/>
                </a:lnTo>
                <a:lnTo>
                  <a:pt x="0" y="2251996"/>
                </a:lnTo>
                <a:lnTo>
                  <a:pt x="0" y="0"/>
                </a:lnTo>
                <a:close/>
              </a:path>
            </a:pathLst>
          </a:custGeom>
          <a:blipFill>
            <a:blip r:embed="rId4"/>
            <a:stretch>
              <a:fillRect l="0" t="0" r="0" b="0"/>
            </a:stretch>
          </a:blipFill>
        </p:spPr>
      </p:sp>
      <p:sp>
        <p:nvSpPr>
          <p:cNvPr name="Freeform 5" id="5"/>
          <p:cNvSpPr/>
          <p:nvPr/>
        </p:nvSpPr>
        <p:spPr>
          <a:xfrm flipH="false" flipV="false" rot="0">
            <a:off x="1028700" y="4911699"/>
            <a:ext cx="16230600" cy="2373725"/>
          </a:xfrm>
          <a:custGeom>
            <a:avLst/>
            <a:gdLst/>
            <a:ahLst/>
            <a:cxnLst/>
            <a:rect r="r" b="b" t="t" l="l"/>
            <a:pathLst>
              <a:path h="2373725" w="16230600">
                <a:moveTo>
                  <a:pt x="0" y="0"/>
                </a:moveTo>
                <a:lnTo>
                  <a:pt x="16230600" y="0"/>
                </a:lnTo>
                <a:lnTo>
                  <a:pt x="16230600" y="2373725"/>
                </a:lnTo>
                <a:lnTo>
                  <a:pt x="0" y="2373725"/>
                </a:lnTo>
                <a:lnTo>
                  <a:pt x="0" y="0"/>
                </a:lnTo>
                <a:close/>
              </a:path>
            </a:pathLst>
          </a:custGeom>
          <a:blipFill>
            <a:blip r:embed="rId5"/>
            <a:stretch>
              <a:fillRect l="0" t="0" r="0" b="0"/>
            </a:stretch>
          </a:blipFill>
        </p:spPr>
      </p:sp>
      <p:sp>
        <p:nvSpPr>
          <p:cNvPr name="Freeform 6" id="6"/>
          <p:cNvSpPr/>
          <p:nvPr/>
        </p:nvSpPr>
        <p:spPr>
          <a:xfrm flipH="false" flipV="false" rot="0">
            <a:off x="1028700" y="7637849"/>
            <a:ext cx="16230600" cy="2272284"/>
          </a:xfrm>
          <a:custGeom>
            <a:avLst/>
            <a:gdLst/>
            <a:ahLst/>
            <a:cxnLst/>
            <a:rect r="r" b="b" t="t" l="l"/>
            <a:pathLst>
              <a:path h="2272284" w="16230600">
                <a:moveTo>
                  <a:pt x="0" y="0"/>
                </a:moveTo>
                <a:lnTo>
                  <a:pt x="16230600" y="0"/>
                </a:lnTo>
                <a:lnTo>
                  <a:pt x="16230600" y="2272284"/>
                </a:lnTo>
                <a:lnTo>
                  <a:pt x="0" y="2272284"/>
                </a:lnTo>
                <a:lnTo>
                  <a:pt x="0" y="0"/>
                </a:lnTo>
                <a:close/>
              </a:path>
            </a:pathLst>
          </a:custGeom>
          <a:blipFill>
            <a:blip r:embed="rId6"/>
            <a:stretch>
              <a:fillRect l="0" t="0" r="0" b="0"/>
            </a:stretch>
          </a:blipFill>
        </p:spPr>
      </p:sp>
      <p:sp>
        <p:nvSpPr>
          <p:cNvPr name="TextBox 7" id="7"/>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02773"/>
            <a:ext cx="16230600" cy="6881141"/>
          </a:xfrm>
          <a:custGeom>
            <a:avLst/>
            <a:gdLst/>
            <a:ahLst/>
            <a:cxnLst/>
            <a:rect r="r" b="b" t="t" l="l"/>
            <a:pathLst>
              <a:path h="6881141" w="16230600">
                <a:moveTo>
                  <a:pt x="0" y="0"/>
                </a:moveTo>
                <a:lnTo>
                  <a:pt x="16230600" y="0"/>
                </a:lnTo>
                <a:lnTo>
                  <a:pt x="16230600" y="6881141"/>
                </a:lnTo>
                <a:lnTo>
                  <a:pt x="0" y="6881141"/>
                </a:lnTo>
                <a:lnTo>
                  <a:pt x="0" y="0"/>
                </a:lnTo>
                <a:close/>
              </a:path>
            </a:pathLst>
          </a:custGeom>
          <a:blipFill>
            <a:blip r:embed="rId2"/>
            <a:stretch>
              <a:fillRect l="0" t="-1596" r="0" b="-1596"/>
            </a:stretch>
          </a:blipFill>
        </p:spPr>
      </p:sp>
      <p:sp>
        <p:nvSpPr>
          <p:cNvPr name="TextBox 3" id="3"/>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4" id="4"/>
          <p:cNvSpPr txBox="true"/>
          <p:nvPr/>
        </p:nvSpPr>
        <p:spPr>
          <a:xfrm rot="0">
            <a:off x="1028700" y="1324933"/>
            <a:ext cx="7593147"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03 - Train and Test</a:t>
            </a:r>
          </a:p>
        </p:txBody>
      </p:sp>
      <p:sp>
        <p:nvSpPr>
          <p:cNvPr name="Freeform 5" id="5"/>
          <p:cNvSpPr/>
          <p:nvPr/>
        </p:nvSpPr>
        <p:spPr>
          <a:xfrm flipH="false" flipV="false" rot="0">
            <a:off x="15761837" y="270258"/>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66414"/>
            <a:ext cx="16230600" cy="6991886"/>
          </a:xfrm>
          <a:custGeom>
            <a:avLst/>
            <a:gdLst/>
            <a:ahLst/>
            <a:cxnLst/>
            <a:rect r="r" b="b" t="t" l="l"/>
            <a:pathLst>
              <a:path h="6991886" w="16230600">
                <a:moveTo>
                  <a:pt x="0" y="0"/>
                </a:moveTo>
                <a:lnTo>
                  <a:pt x="16230600" y="0"/>
                </a:lnTo>
                <a:lnTo>
                  <a:pt x="16230600" y="6991886"/>
                </a:lnTo>
                <a:lnTo>
                  <a:pt x="0" y="6991886"/>
                </a:lnTo>
                <a:lnTo>
                  <a:pt x="0" y="0"/>
                </a:lnTo>
                <a:close/>
              </a:path>
            </a:pathLst>
          </a:custGeom>
          <a:blipFill>
            <a:blip r:embed="rId2"/>
            <a:stretch>
              <a:fillRect l="-4921" t="-70" r="-543" b="0"/>
            </a:stretch>
          </a:blipFill>
        </p:spPr>
      </p:sp>
      <p:sp>
        <p:nvSpPr>
          <p:cNvPr name="TextBox 3" id="3"/>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a:t>
            </a:r>
          </a:p>
        </p:txBody>
      </p:sp>
      <p:sp>
        <p:nvSpPr>
          <p:cNvPr name="TextBox 4" id="4"/>
          <p:cNvSpPr txBox="true"/>
          <p:nvPr/>
        </p:nvSpPr>
        <p:spPr>
          <a:xfrm rot="0">
            <a:off x="1028700" y="1306754"/>
            <a:ext cx="7748351"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03 - Train and Test</a:t>
            </a:r>
          </a:p>
        </p:txBody>
      </p:sp>
      <p:sp>
        <p:nvSpPr>
          <p:cNvPr name="Freeform 5" id="5"/>
          <p:cNvSpPr/>
          <p:nvPr/>
        </p:nvSpPr>
        <p:spPr>
          <a:xfrm flipH="false" flipV="false" rot="0">
            <a:off x="15057586" y="270258"/>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316378"/>
            <a:ext cx="5991288" cy="3654245"/>
          </a:xfrm>
          <a:custGeom>
            <a:avLst/>
            <a:gdLst/>
            <a:ahLst/>
            <a:cxnLst/>
            <a:rect r="r" b="b" t="t" l="l"/>
            <a:pathLst>
              <a:path h="3654245" w="5991288">
                <a:moveTo>
                  <a:pt x="0" y="0"/>
                </a:moveTo>
                <a:lnTo>
                  <a:pt x="5991288" y="0"/>
                </a:lnTo>
                <a:lnTo>
                  <a:pt x="5991288" y="3654244"/>
                </a:lnTo>
                <a:lnTo>
                  <a:pt x="0" y="3654244"/>
                </a:lnTo>
                <a:lnTo>
                  <a:pt x="0" y="0"/>
                </a:lnTo>
                <a:close/>
              </a:path>
            </a:pathLst>
          </a:custGeom>
          <a:blipFill>
            <a:blip r:embed="rId2"/>
            <a:stretch>
              <a:fillRect l="0" t="-6202" r="0" b="-3489"/>
            </a:stretch>
          </a:blipFill>
        </p:spPr>
      </p:sp>
      <p:sp>
        <p:nvSpPr>
          <p:cNvPr name="Freeform 3" id="3"/>
          <p:cNvSpPr/>
          <p:nvPr/>
        </p:nvSpPr>
        <p:spPr>
          <a:xfrm flipH="false" flipV="false" rot="0">
            <a:off x="5267296" y="8369657"/>
            <a:ext cx="7753408" cy="1777286"/>
          </a:xfrm>
          <a:custGeom>
            <a:avLst/>
            <a:gdLst/>
            <a:ahLst/>
            <a:cxnLst/>
            <a:rect r="r" b="b" t="t" l="l"/>
            <a:pathLst>
              <a:path h="1777286" w="7753408">
                <a:moveTo>
                  <a:pt x="0" y="0"/>
                </a:moveTo>
                <a:lnTo>
                  <a:pt x="7753408" y="0"/>
                </a:lnTo>
                <a:lnTo>
                  <a:pt x="7753408" y="1777286"/>
                </a:lnTo>
                <a:lnTo>
                  <a:pt x="0" y="1777286"/>
                </a:lnTo>
                <a:lnTo>
                  <a:pt x="0" y="0"/>
                </a:lnTo>
                <a:close/>
              </a:path>
            </a:pathLst>
          </a:custGeom>
          <a:blipFill>
            <a:blip r:embed="rId3"/>
            <a:stretch>
              <a:fillRect l="0" t="0" r="0" b="0"/>
            </a:stretch>
          </a:blipFill>
        </p:spPr>
      </p:sp>
      <p:sp>
        <p:nvSpPr>
          <p:cNvPr name="Freeform 4" id="4"/>
          <p:cNvSpPr/>
          <p:nvPr/>
        </p:nvSpPr>
        <p:spPr>
          <a:xfrm flipH="false" flipV="false" rot="0">
            <a:off x="11020267" y="3316378"/>
            <a:ext cx="6239033" cy="3654245"/>
          </a:xfrm>
          <a:custGeom>
            <a:avLst/>
            <a:gdLst/>
            <a:ahLst/>
            <a:cxnLst/>
            <a:rect r="r" b="b" t="t" l="l"/>
            <a:pathLst>
              <a:path h="3654245" w="6239033">
                <a:moveTo>
                  <a:pt x="0" y="0"/>
                </a:moveTo>
                <a:lnTo>
                  <a:pt x="6239033" y="0"/>
                </a:lnTo>
                <a:lnTo>
                  <a:pt x="6239033" y="3654244"/>
                </a:lnTo>
                <a:lnTo>
                  <a:pt x="0" y="3654244"/>
                </a:lnTo>
                <a:lnTo>
                  <a:pt x="0" y="0"/>
                </a:lnTo>
                <a:close/>
              </a:path>
            </a:pathLst>
          </a:custGeom>
          <a:blipFill>
            <a:blip r:embed="rId4"/>
            <a:stretch>
              <a:fillRect l="0" t="-242" r="-3504" b="-242"/>
            </a:stretch>
          </a:blipFill>
        </p:spPr>
      </p:sp>
      <p:sp>
        <p:nvSpPr>
          <p:cNvPr name="TextBox 5" id="5"/>
          <p:cNvSpPr txBox="true"/>
          <p:nvPr/>
        </p:nvSpPr>
        <p:spPr>
          <a:xfrm rot="0">
            <a:off x="268345" y="346458"/>
            <a:ext cx="1588668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[SHIPPING TYPE]</a:t>
            </a:r>
          </a:p>
        </p:txBody>
      </p:sp>
      <p:sp>
        <p:nvSpPr>
          <p:cNvPr name="TextBox 6" id="6"/>
          <p:cNvSpPr txBox="true"/>
          <p:nvPr/>
        </p:nvSpPr>
        <p:spPr>
          <a:xfrm rot="0">
            <a:off x="1028700" y="1234188"/>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7" id="7"/>
          <p:cNvSpPr txBox="true"/>
          <p:nvPr/>
        </p:nvSpPr>
        <p:spPr>
          <a:xfrm rot="0">
            <a:off x="7499994" y="6265233"/>
            <a:ext cx="3288011"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8" id="8"/>
          <p:cNvSpPr txBox="true"/>
          <p:nvPr/>
        </p:nvSpPr>
        <p:spPr>
          <a:xfrm rot="0">
            <a:off x="12116881" y="1234188"/>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
        <p:nvSpPr>
          <p:cNvPr name="Freeform 9" id="9"/>
          <p:cNvSpPr/>
          <p:nvPr/>
        </p:nvSpPr>
        <p:spPr>
          <a:xfrm flipH="false" flipV="false" rot="0">
            <a:off x="8043143" y="4006891"/>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68345" y="8369657"/>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821054" y="841564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68345" y="346458"/>
            <a:ext cx="1588668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[SHIPPING TYPE]</a:t>
            </a:r>
          </a:p>
        </p:txBody>
      </p:sp>
      <p:sp>
        <p:nvSpPr>
          <p:cNvPr name="Freeform 3" id="3"/>
          <p:cNvSpPr/>
          <p:nvPr/>
        </p:nvSpPr>
        <p:spPr>
          <a:xfrm flipH="false" flipV="false" rot="0">
            <a:off x="11075048" y="3491183"/>
            <a:ext cx="6239033" cy="3654245"/>
          </a:xfrm>
          <a:custGeom>
            <a:avLst/>
            <a:gdLst/>
            <a:ahLst/>
            <a:cxnLst/>
            <a:rect r="r" b="b" t="t" l="l"/>
            <a:pathLst>
              <a:path h="3654245" w="6239033">
                <a:moveTo>
                  <a:pt x="0" y="0"/>
                </a:moveTo>
                <a:lnTo>
                  <a:pt x="6239033" y="0"/>
                </a:lnTo>
                <a:lnTo>
                  <a:pt x="6239033" y="3654245"/>
                </a:lnTo>
                <a:lnTo>
                  <a:pt x="0" y="3654245"/>
                </a:lnTo>
                <a:lnTo>
                  <a:pt x="0" y="0"/>
                </a:lnTo>
                <a:close/>
              </a:path>
            </a:pathLst>
          </a:custGeom>
          <a:blipFill>
            <a:blip r:embed="rId2"/>
            <a:stretch>
              <a:fillRect l="0" t="-242" r="-3504" b="-242"/>
            </a:stretch>
          </a:blipFill>
        </p:spPr>
      </p:sp>
      <p:sp>
        <p:nvSpPr>
          <p:cNvPr name="TextBox 4" id="4"/>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5" id="5"/>
          <p:cNvSpPr txBox="true"/>
          <p:nvPr/>
        </p:nvSpPr>
        <p:spPr>
          <a:xfrm rot="0">
            <a:off x="1028700" y="3434033"/>
            <a:ext cx="7489668" cy="6259394"/>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goal was to see if we can predict if a customer will opt for overnight shipping</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The mean absolute error is approximately 0.17 which indicates that our model can predict 83% of the times if a customer will opt for overnight shipping.</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can use this information to further offer shipping incentives to select customers who are likely to opt for overnight shipping</a:t>
            </a:r>
          </a:p>
        </p:txBody>
      </p:sp>
      <p:sp>
        <p:nvSpPr>
          <p:cNvPr name="TextBox 6" id="6"/>
          <p:cNvSpPr txBox="true"/>
          <p:nvPr/>
        </p:nvSpPr>
        <p:spPr>
          <a:xfrm rot="0">
            <a:off x="11020267" y="7475656"/>
            <a:ext cx="6239033" cy="1782644"/>
          </a:xfrm>
          <a:prstGeom prst="rect">
            <a:avLst/>
          </a:prstGeom>
        </p:spPr>
        <p:txBody>
          <a:bodyPr anchor="t" rtlCol="false" tIns="0" lIns="0" bIns="0" rIns="0">
            <a:spAutoFit/>
          </a:bodyPr>
          <a:lstStyle/>
          <a:p>
            <a:pPr algn="just">
              <a:lnSpc>
                <a:spcPts val="3594"/>
              </a:lnSpc>
            </a:pPr>
            <a:r>
              <a:rPr lang="en-US" sz="2567">
                <a:solidFill>
                  <a:srgbClr val="FFFFFF"/>
                </a:solidFill>
                <a:latin typeface="Roboto Mono Light"/>
                <a:ea typeface="Roboto Mono Light"/>
                <a:cs typeface="Roboto Mono Light"/>
                <a:sym typeface="Roboto Mono Light"/>
              </a:rPr>
              <a:t>The testing MAE is slightly higher than the training MAE which indicates that our model isn’t overfitting</a:t>
            </a:r>
          </a:p>
        </p:txBody>
      </p:sp>
      <p:sp>
        <p:nvSpPr>
          <p:cNvPr name="Freeform 7" id="7"/>
          <p:cNvSpPr/>
          <p:nvPr/>
        </p:nvSpPr>
        <p:spPr>
          <a:xfrm flipH="false" flipV="false" rot="0">
            <a:off x="15884889" y="486782"/>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045208"/>
            <a:ext cx="6438659" cy="3677028"/>
          </a:xfrm>
          <a:custGeom>
            <a:avLst/>
            <a:gdLst/>
            <a:ahLst/>
            <a:cxnLst/>
            <a:rect r="r" b="b" t="t" l="l"/>
            <a:pathLst>
              <a:path h="3677028" w="6438659">
                <a:moveTo>
                  <a:pt x="0" y="0"/>
                </a:moveTo>
                <a:lnTo>
                  <a:pt x="6438659" y="0"/>
                </a:lnTo>
                <a:lnTo>
                  <a:pt x="6438659" y="3677028"/>
                </a:lnTo>
                <a:lnTo>
                  <a:pt x="0" y="3677028"/>
                </a:lnTo>
                <a:lnTo>
                  <a:pt x="0" y="0"/>
                </a:lnTo>
                <a:close/>
              </a:path>
            </a:pathLst>
          </a:custGeom>
          <a:blipFill>
            <a:blip r:embed="rId2"/>
            <a:stretch>
              <a:fillRect l="-2315" t="0" r="-1454" b="0"/>
            </a:stretch>
          </a:blipFill>
        </p:spPr>
      </p:sp>
      <p:sp>
        <p:nvSpPr>
          <p:cNvPr name="Freeform 3" id="3"/>
          <p:cNvSpPr/>
          <p:nvPr/>
        </p:nvSpPr>
        <p:spPr>
          <a:xfrm flipH="false" flipV="false" rot="0">
            <a:off x="4799378" y="8076253"/>
            <a:ext cx="8748895" cy="1855826"/>
          </a:xfrm>
          <a:custGeom>
            <a:avLst/>
            <a:gdLst/>
            <a:ahLst/>
            <a:cxnLst/>
            <a:rect r="r" b="b" t="t" l="l"/>
            <a:pathLst>
              <a:path h="1855826" w="8748895">
                <a:moveTo>
                  <a:pt x="0" y="0"/>
                </a:moveTo>
                <a:lnTo>
                  <a:pt x="8748895" y="0"/>
                </a:lnTo>
                <a:lnTo>
                  <a:pt x="8748895" y="1855826"/>
                </a:lnTo>
                <a:lnTo>
                  <a:pt x="0" y="1855826"/>
                </a:lnTo>
                <a:lnTo>
                  <a:pt x="0" y="0"/>
                </a:lnTo>
                <a:close/>
              </a:path>
            </a:pathLst>
          </a:custGeom>
          <a:blipFill>
            <a:blip r:embed="rId3"/>
            <a:stretch>
              <a:fillRect l="0" t="0" r="0" b="0"/>
            </a:stretch>
          </a:blipFill>
        </p:spPr>
      </p:sp>
      <p:sp>
        <p:nvSpPr>
          <p:cNvPr name="Freeform 4" id="4"/>
          <p:cNvSpPr/>
          <p:nvPr/>
        </p:nvSpPr>
        <p:spPr>
          <a:xfrm flipH="false" flipV="false" rot="0">
            <a:off x="10884506" y="3045208"/>
            <a:ext cx="6379008" cy="3677028"/>
          </a:xfrm>
          <a:custGeom>
            <a:avLst/>
            <a:gdLst/>
            <a:ahLst/>
            <a:cxnLst/>
            <a:rect r="r" b="b" t="t" l="l"/>
            <a:pathLst>
              <a:path h="3677028" w="6379008">
                <a:moveTo>
                  <a:pt x="0" y="0"/>
                </a:moveTo>
                <a:lnTo>
                  <a:pt x="6379008" y="0"/>
                </a:lnTo>
                <a:lnTo>
                  <a:pt x="6379008" y="3677028"/>
                </a:lnTo>
                <a:lnTo>
                  <a:pt x="0" y="3677028"/>
                </a:lnTo>
                <a:lnTo>
                  <a:pt x="0" y="0"/>
                </a:lnTo>
                <a:close/>
              </a:path>
            </a:pathLst>
          </a:custGeom>
          <a:blipFill>
            <a:blip r:embed="rId4"/>
            <a:stretch>
              <a:fillRect l="-28" t="0" r="-2222" b="0"/>
            </a:stretch>
          </a:blipFill>
        </p:spPr>
      </p:sp>
      <p:sp>
        <p:nvSpPr>
          <p:cNvPr name="TextBox 5" id="5"/>
          <p:cNvSpPr txBox="true"/>
          <p:nvPr/>
        </p:nvSpPr>
        <p:spPr>
          <a:xfrm rot="0">
            <a:off x="268345" y="346458"/>
            <a:ext cx="16026663"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[LOYALTY MEMBER]</a:t>
            </a:r>
          </a:p>
        </p:txBody>
      </p:sp>
      <p:sp>
        <p:nvSpPr>
          <p:cNvPr name="TextBox 6" id="6"/>
          <p:cNvSpPr txBox="true"/>
          <p:nvPr/>
        </p:nvSpPr>
        <p:spPr>
          <a:xfrm rot="0">
            <a:off x="1028700" y="1234188"/>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7" id="7"/>
          <p:cNvSpPr txBox="true"/>
          <p:nvPr/>
        </p:nvSpPr>
        <p:spPr>
          <a:xfrm rot="0">
            <a:off x="7529820" y="6265233"/>
            <a:ext cx="3288011"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8" id="8"/>
          <p:cNvSpPr txBox="true"/>
          <p:nvPr/>
        </p:nvSpPr>
        <p:spPr>
          <a:xfrm rot="0">
            <a:off x="12116881" y="1234188"/>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
        <p:nvSpPr>
          <p:cNvPr name="Freeform 9" id="9"/>
          <p:cNvSpPr/>
          <p:nvPr/>
        </p:nvSpPr>
        <p:spPr>
          <a:xfrm flipH="false" flipV="false" rot="0">
            <a:off x="8043143" y="3860189"/>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2157"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712616" y="8076253"/>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075048" y="2937598"/>
            <a:ext cx="6239033" cy="3542502"/>
          </a:xfrm>
          <a:custGeom>
            <a:avLst/>
            <a:gdLst/>
            <a:ahLst/>
            <a:cxnLst/>
            <a:rect r="r" b="b" t="t" l="l"/>
            <a:pathLst>
              <a:path h="3542502" w="6239033">
                <a:moveTo>
                  <a:pt x="0" y="0"/>
                </a:moveTo>
                <a:lnTo>
                  <a:pt x="6239033" y="0"/>
                </a:lnTo>
                <a:lnTo>
                  <a:pt x="6239033" y="3542502"/>
                </a:lnTo>
                <a:lnTo>
                  <a:pt x="0" y="3542502"/>
                </a:lnTo>
                <a:lnTo>
                  <a:pt x="0" y="0"/>
                </a:lnTo>
                <a:close/>
              </a:path>
            </a:pathLst>
          </a:custGeom>
          <a:blipFill>
            <a:blip r:embed="rId2"/>
            <a:stretch>
              <a:fillRect l="0" t="0" r="0" b="0"/>
            </a:stretch>
          </a:blipFill>
        </p:spPr>
      </p:sp>
      <p:sp>
        <p:nvSpPr>
          <p:cNvPr name="TextBox 3" id="3"/>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4" id="4"/>
          <p:cNvSpPr txBox="true"/>
          <p:nvPr/>
        </p:nvSpPr>
        <p:spPr>
          <a:xfrm rot="0">
            <a:off x="268345" y="346458"/>
            <a:ext cx="16026663"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[LOYALTY MEMBER]</a:t>
            </a:r>
          </a:p>
        </p:txBody>
      </p:sp>
      <p:sp>
        <p:nvSpPr>
          <p:cNvPr name="TextBox 5" id="5"/>
          <p:cNvSpPr txBox="true"/>
          <p:nvPr/>
        </p:nvSpPr>
        <p:spPr>
          <a:xfrm rot="0">
            <a:off x="11020267" y="7475656"/>
            <a:ext cx="6239033" cy="1782644"/>
          </a:xfrm>
          <a:prstGeom prst="rect">
            <a:avLst/>
          </a:prstGeom>
        </p:spPr>
        <p:txBody>
          <a:bodyPr anchor="t" rtlCol="false" tIns="0" lIns="0" bIns="0" rIns="0">
            <a:spAutoFit/>
          </a:bodyPr>
          <a:lstStyle/>
          <a:p>
            <a:pPr algn="just">
              <a:lnSpc>
                <a:spcPts val="3594"/>
              </a:lnSpc>
            </a:pPr>
            <a:r>
              <a:rPr lang="en-US" sz="2567">
                <a:solidFill>
                  <a:srgbClr val="FFFFFF"/>
                </a:solidFill>
                <a:latin typeface="Roboto Mono Light"/>
                <a:ea typeface="Roboto Mono Light"/>
                <a:cs typeface="Roboto Mono Light"/>
                <a:sym typeface="Roboto Mono Light"/>
              </a:rPr>
              <a:t>The testing MAE is slightly higher than the training MAE which indicates that our model isn’t overfitting</a:t>
            </a:r>
          </a:p>
        </p:txBody>
      </p:sp>
      <p:sp>
        <p:nvSpPr>
          <p:cNvPr name="TextBox 6" id="6"/>
          <p:cNvSpPr txBox="true"/>
          <p:nvPr/>
        </p:nvSpPr>
        <p:spPr>
          <a:xfrm rot="0">
            <a:off x="1028700" y="2880448"/>
            <a:ext cx="7489668" cy="6707069"/>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goal was to see if we can predict if a customer who shops at our store is already a loyalty member.</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The mean absolute error is approximately 0.22 which indicates that our model can predict 78% of the times if the customer is shopping as a loyalty member.</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can use this information to incentivize selected customers to join our loyalty program at a discounted rate before checkout. </a:t>
            </a:r>
          </a:p>
        </p:txBody>
      </p:sp>
      <p:sp>
        <p:nvSpPr>
          <p:cNvPr name="Freeform 7" id="7"/>
          <p:cNvSpPr/>
          <p:nvPr/>
        </p:nvSpPr>
        <p:spPr>
          <a:xfrm flipH="false" flipV="false" rot="0">
            <a:off x="16086286" y="948056"/>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045208"/>
            <a:ext cx="6938440" cy="3654245"/>
          </a:xfrm>
          <a:custGeom>
            <a:avLst/>
            <a:gdLst/>
            <a:ahLst/>
            <a:cxnLst/>
            <a:rect r="r" b="b" t="t" l="l"/>
            <a:pathLst>
              <a:path h="3654245" w="6938440">
                <a:moveTo>
                  <a:pt x="0" y="0"/>
                </a:moveTo>
                <a:lnTo>
                  <a:pt x="6938440" y="0"/>
                </a:lnTo>
                <a:lnTo>
                  <a:pt x="6938440" y="3654245"/>
                </a:lnTo>
                <a:lnTo>
                  <a:pt x="0" y="3654245"/>
                </a:lnTo>
                <a:lnTo>
                  <a:pt x="0" y="0"/>
                </a:lnTo>
                <a:close/>
              </a:path>
            </a:pathLst>
          </a:custGeom>
          <a:blipFill>
            <a:blip r:embed="rId2"/>
            <a:stretch>
              <a:fillRect l="0" t="0" r="0" b="0"/>
            </a:stretch>
          </a:blipFill>
        </p:spPr>
      </p:sp>
      <p:sp>
        <p:nvSpPr>
          <p:cNvPr name="Freeform 3" id="3"/>
          <p:cNvSpPr/>
          <p:nvPr/>
        </p:nvSpPr>
        <p:spPr>
          <a:xfrm flipH="false" flipV="false" rot="0">
            <a:off x="5019448" y="7908283"/>
            <a:ext cx="8249104" cy="1627823"/>
          </a:xfrm>
          <a:custGeom>
            <a:avLst/>
            <a:gdLst/>
            <a:ahLst/>
            <a:cxnLst/>
            <a:rect r="r" b="b" t="t" l="l"/>
            <a:pathLst>
              <a:path h="1627823" w="8249104">
                <a:moveTo>
                  <a:pt x="0" y="0"/>
                </a:moveTo>
                <a:lnTo>
                  <a:pt x="8249104" y="0"/>
                </a:lnTo>
                <a:lnTo>
                  <a:pt x="8249104" y="1627823"/>
                </a:lnTo>
                <a:lnTo>
                  <a:pt x="0" y="1627823"/>
                </a:lnTo>
                <a:lnTo>
                  <a:pt x="0" y="0"/>
                </a:lnTo>
                <a:close/>
              </a:path>
            </a:pathLst>
          </a:custGeom>
          <a:blipFill>
            <a:blip r:embed="rId3"/>
            <a:stretch>
              <a:fillRect l="0" t="0" r="0" b="0"/>
            </a:stretch>
          </a:blipFill>
        </p:spPr>
      </p:sp>
      <p:sp>
        <p:nvSpPr>
          <p:cNvPr name="Freeform 4" id="4"/>
          <p:cNvSpPr/>
          <p:nvPr/>
        </p:nvSpPr>
        <p:spPr>
          <a:xfrm flipH="false" flipV="false" rot="0">
            <a:off x="0"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043143" y="4029674"/>
            <a:ext cx="2201714" cy="1685312"/>
          </a:xfrm>
          <a:custGeom>
            <a:avLst/>
            <a:gdLst/>
            <a:ahLst/>
            <a:cxnLst/>
            <a:rect r="r" b="b" t="t" l="l"/>
            <a:pathLst>
              <a:path h="1685312" w="2201714">
                <a:moveTo>
                  <a:pt x="0" y="0"/>
                </a:moveTo>
                <a:lnTo>
                  <a:pt x="2201714" y="0"/>
                </a:lnTo>
                <a:lnTo>
                  <a:pt x="2201714" y="1685313"/>
                </a:lnTo>
                <a:lnTo>
                  <a:pt x="0" y="16853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58443"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367018" y="3045208"/>
            <a:ext cx="7274946" cy="3654245"/>
          </a:xfrm>
          <a:custGeom>
            <a:avLst/>
            <a:gdLst/>
            <a:ahLst/>
            <a:cxnLst/>
            <a:rect r="r" b="b" t="t" l="l"/>
            <a:pathLst>
              <a:path h="3654245" w="7274946">
                <a:moveTo>
                  <a:pt x="0" y="0"/>
                </a:moveTo>
                <a:lnTo>
                  <a:pt x="7274946" y="0"/>
                </a:lnTo>
                <a:lnTo>
                  <a:pt x="7274946" y="3654245"/>
                </a:lnTo>
                <a:lnTo>
                  <a:pt x="0" y="3654245"/>
                </a:lnTo>
                <a:lnTo>
                  <a:pt x="0" y="0"/>
                </a:lnTo>
                <a:close/>
              </a:path>
            </a:pathLst>
          </a:custGeom>
          <a:blipFill>
            <a:blip r:embed="rId6"/>
            <a:stretch>
              <a:fillRect l="-770" t="0" r="-5398" b="0"/>
            </a:stretch>
          </a:blipFill>
        </p:spPr>
      </p:sp>
      <p:sp>
        <p:nvSpPr>
          <p:cNvPr name="TextBox 8" id="8"/>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[DAY OF WEEK]</a:t>
            </a:r>
          </a:p>
        </p:txBody>
      </p:sp>
      <p:sp>
        <p:nvSpPr>
          <p:cNvPr name="TextBox 9" id="9"/>
          <p:cNvSpPr txBox="true"/>
          <p:nvPr/>
        </p:nvSpPr>
        <p:spPr>
          <a:xfrm rot="0">
            <a:off x="1028700" y="1234188"/>
            <a:ext cx="5557925"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04</a:t>
            </a:r>
          </a:p>
          <a:p>
            <a:pPr algn="ctr">
              <a:lnSpc>
                <a:spcPts val="7279"/>
              </a:lnSpc>
            </a:pPr>
            <a:r>
              <a:rPr lang="en-US" sz="5199">
                <a:solidFill>
                  <a:srgbClr val="B6DF0F"/>
                </a:solidFill>
                <a:latin typeface="Roboto Mono"/>
                <a:ea typeface="Roboto Mono"/>
                <a:cs typeface="Roboto Mono"/>
                <a:sym typeface="Roboto Mono"/>
              </a:rPr>
              <a:t>Model Training</a:t>
            </a:r>
          </a:p>
        </p:txBody>
      </p:sp>
      <p:sp>
        <p:nvSpPr>
          <p:cNvPr name="TextBox 10" id="10"/>
          <p:cNvSpPr txBox="true"/>
          <p:nvPr/>
        </p:nvSpPr>
        <p:spPr>
          <a:xfrm rot="0">
            <a:off x="7499994" y="6097263"/>
            <a:ext cx="3288011"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05</a:t>
            </a:r>
          </a:p>
          <a:p>
            <a:pPr algn="ctr">
              <a:lnSpc>
                <a:spcPts val="7279"/>
              </a:lnSpc>
            </a:pPr>
            <a:r>
              <a:rPr lang="en-US" sz="5199">
                <a:solidFill>
                  <a:srgbClr val="B6DF0F"/>
                </a:solidFill>
                <a:latin typeface="Roboto Mono"/>
                <a:ea typeface="Roboto Mono"/>
                <a:cs typeface="Roboto Mono"/>
                <a:sym typeface="Roboto Mono"/>
              </a:rPr>
              <a:t>Predict</a:t>
            </a:r>
          </a:p>
        </p:txBody>
      </p:sp>
      <p:sp>
        <p:nvSpPr>
          <p:cNvPr name="TextBox 11" id="11"/>
          <p:cNvSpPr txBox="true"/>
          <p:nvPr/>
        </p:nvSpPr>
        <p:spPr>
          <a:xfrm rot="0">
            <a:off x="12116881" y="1234188"/>
            <a:ext cx="5142419" cy="1811020"/>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06</a:t>
            </a:r>
          </a:p>
          <a:p>
            <a:pPr algn="ctr">
              <a:lnSpc>
                <a:spcPts val="7279"/>
              </a:lnSpc>
            </a:pPr>
            <a:r>
              <a:rPr lang="en-US" sz="5199">
                <a:solidFill>
                  <a:srgbClr val="B6DF0F"/>
                </a:solidFill>
                <a:latin typeface="Roboto Mono"/>
                <a:ea typeface="Roboto Mono"/>
                <a:cs typeface="Roboto Mono"/>
                <a:sym typeface="Roboto Mono"/>
              </a:rPr>
              <a:t>Evaluate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783157" y="3385403"/>
            <a:ext cx="6476143" cy="3151027"/>
          </a:xfrm>
          <a:custGeom>
            <a:avLst/>
            <a:gdLst/>
            <a:ahLst/>
            <a:cxnLst/>
            <a:rect r="r" b="b" t="t" l="l"/>
            <a:pathLst>
              <a:path h="3151027" w="6476143">
                <a:moveTo>
                  <a:pt x="0" y="0"/>
                </a:moveTo>
                <a:lnTo>
                  <a:pt x="6476143" y="0"/>
                </a:lnTo>
                <a:lnTo>
                  <a:pt x="6476143" y="3151026"/>
                </a:lnTo>
                <a:lnTo>
                  <a:pt x="0" y="3151026"/>
                </a:lnTo>
                <a:lnTo>
                  <a:pt x="0" y="0"/>
                </a:lnTo>
                <a:close/>
              </a:path>
            </a:pathLst>
          </a:custGeom>
          <a:blipFill>
            <a:blip r:embed="rId2"/>
            <a:stretch>
              <a:fillRect l="0" t="0" r="0" b="0"/>
            </a:stretch>
          </a:blipFill>
        </p:spPr>
      </p:sp>
      <p:sp>
        <p:nvSpPr>
          <p:cNvPr name="TextBox 3" id="3"/>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4" id="4"/>
          <p:cNvSpPr txBox="true"/>
          <p:nvPr/>
        </p:nvSpPr>
        <p:spPr>
          <a:xfrm rot="0">
            <a:off x="10783157" y="6844447"/>
            <a:ext cx="6476143" cy="1782644"/>
          </a:xfrm>
          <a:prstGeom prst="rect">
            <a:avLst/>
          </a:prstGeom>
        </p:spPr>
        <p:txBody>
          <a:bodyPr anchor="t" rtlCol="false" tIns="0" lIns="0" bIns="0" rIns="0">
            <a:spAutoFit/>
          </a:bodyPr>
          <a:lstStyle/>
          <a:p>
            <a:pPr algn="just">
              <a:lnSpc>
                <a:spcPts val="3594"/>
              </a:lnSpc>
            </a:pPr>
            <a:r>
              <a:rPr lang="en-US" sz="2567">
                <a:solidFill>
                  <a:srgbClr val="FFFFFF"/>
                </a:solidFill>
                <a:latin typeface="Roboto Mono Light"/>
                <a:ea typeface="Roboto Mono Light"/>
                <a:cs typeface="Roboto Mono Light"/>
                <a:sym typeface="Roboto Mono Light"/>
              </a:rPr>
              <a:t>The testing MAE is slightly higher than the training MAE which indicates that our model isn’t overfitting</a:t>
            </a:r>
          </a:p>
        </p:txBody>
      </p:sp>
      <p:sp>
        <p:nvSpPr>
          <p:cNvPr name="TextBox 5" id="5"/>
          <p:cNvSpPr txBox="true"/>
          <p:nvPr/>
        </p:nvSpPr>
        <p:spPr>
          <a:xfrm rot="0">
            <a:off x="1028700" y="3328253"/>
            <a:ext cx="7489668" cy="3573344"/>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goal was to see if we can measure the likelihood of customers shopping on a Thursday</a:t>
            </a:r>
          </a:p>
          <a:p>
            <a:pPr algn="just">
              <a:lnSpc>
                <a:spcPts val="3594"/>
              </a:lnSpc>
            </a:pP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The accuracy score is approximately  0.86 which indicates that our model can predict 86% of the times if a customer will shop on a Thursday.</a:t>
            </a:r>
          </a:p>
        </p:txBody>
      </p:sp>
      <p:sp>
        <p:nvSpPr>
          <p:cNvPr name="TextBox 6" id="6"/>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05 - MODELING [DAY OF WEEK]</a:t>
            </a:r>
          </a:p>
        </p:txBody>
      </p:sp>
      <p:sp>
        <p:nvSpPr>
          <p:cNvPr name="Freeform 7" id="7"/>
          <p:cNvSpPr/>
          <p:nvPr/>
        </p:nvSpPr>
        <p:spPr>
          <a:xfrm flipH="false" flipV="false" rot="0">
            <a:off x="268345"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94252" y="2849322"/>
            <a:ext cx="8500599" cy="4845342"/>
          </a:xfrm>
          <a:custGeom>
            <a:avLst/>
            <a:gdLst/>
            <a:ahLst/>
            <a:cxnLst/>
            <a:rect r="r" b="b" t="t" l="l"/>
            <a:pathLst>
              <a:path h="4845342" w="8500599">
                <a:moveTo>
                  <a:pt x="0" y="0"/>
                </a:moveTo>
                <a:lnTo>
                  <a:pt x="8500600" y="0"/>
                </a:lnTo>
                <a:lnTo>
                  <a:pt x="8500600" y="4845342"/>
                </a:lnTo>
                <a:lnTo>
                  <a:pt x="0" y="4845342"/>
                </a:lnTo>
                <a:lnTo>
                  <a:pt x="0" y="0"/>
                </a:lnTo>
                <a:close/>
              </a:path>
            </a:pathLst>
          </a:custGeom>
          <a:blipFill>
            <a:blip r:embed="rId2"/>
            <a:stretch>
              <a:fillRect l="0" t="0" r="0" b="0"/>
            </a:stretch>
          </a:blipFill>
        </p:spPr>
      </p:sp>
      <p:sp>
        <p:nvSpPr>
          <p:cNvPr name="TextBox 3" id="3"/>
          <p:cNvSpPr txBox="true"/>
          <p:nvPr/>
        </p:nvSpPr>
        <p:spPr>
          <a:xfrm rot="0">
            <a:off x="1028700" y="1746273"/>
            <a:ext cx="10046348" cy="887095"/>
          </a:xfrm>
          <a:prstGeom prst="rect">
            <a:avLst/>
          </a:prstGeom>
        </p:spPr>
        <p:txBody>
          <a:bodyPr anchor="t" rtlCol="false" tIns="0" lIns="0" bIns="0" rIns="0">
            <a:spAutoFit/>
          </a:bodyPr>
          <a:lstStyle/>
          <a:p>
            <a:pPr algn="ctr">
              <a:lnSpc>
                <a:spcPts val="7279"/>
              </a:lnSpc>
            </a:pPr>
            <a:r>
              <a:rPr lang="en-US" sz="5199">
                <a:solidFill>
                  <a:srgbClr val="B6DF0F"/>
                </a:solidFill>
                <a:latin typeface="Roboto Mono"/>
                <a:ea typeface="Roboto Mono"/>
                <a:cs typeface="Roboto Mono"/>
                <a:sym typeface="Roboto Mono"/>
              </a:rPr>
              <a:t>Interpretation of Results</a:t>
            </a:r>
          </a:p>
        </p:txBody>
      </p:sp>
      <p:sp>
        <p:nvSpPr>
          <p:cNvPr name="TextBox 4" id="4"/>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06 - DAY OF WEEK CONCLUSION</a:t>
            </a:r>
          </a:p>
        </p:txBody>
      </p:sp>
      <p:sp>
        <p:nvSpPr>
          <p:cNvPr name="TextBox 5" id="5"/>
          <p:cNvSpPr txBox="true"/>
          <p:nvPr/>
        </p:nvSpPr>
        <p:spPr>
          <a:xfrm rot="0">
            <a:off x="10612490" y="3499275"/>
            <a:ext cx="6476143" cy="4916369"/>
          </a:xfrm>
          <a:prstGeom prst="rect">
            <a:avLst/>
          </a:prstGeom>
        </p:spPr>
        <p:txBody>
          <a:bodyPr anchor="t" rtlCol="false" tIns="0" lIns="0" bIns="0" rIns="0">
            <a:spAutoFit/>
          </a:bodyPr>
          <a:lstStyle/>
          <a:p>
            <a:pPr algn="ctr">
              <a:lnSpc>
                <a:spcPts val="3594"/>
              </a:lnSpc>
            </a:pPr>
            <a:r>
              <a:rPr lang="en-US" sz="2567">
                <a:solidFill>
                  <a:srgbClr val="B6DF0F"/>
                </a:solidFill>
                <a:latin typeface="Roboto Mono"/>
                <a:ea typeface="Roboto Mono"/>
                <a:cs typeface="Roboto Mono"/>
                <a:sym typeface="Roboto Mono"/>
              </a:rPr>
              <a:t>What is the objective?</a:t>
            </a:r>
          </a:p>
          <a:p>
            <a:pPr algn="just">
              <a:lnSpc>
                <a:spcPts val="3594"/>
              </a:lnSpc>
            </a:pPr>
          </a:p>
          <a:p>
            <a:pPr algn="l"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Since our model predicts that there is an 87% likelihood of customers shopping on Thursdays, we should introduce discounts and ensure adequate inventory for sales on Thursdays to push our sales numbers higher.</a:t>
            </a:r>
          </a:p>
          <a:p>
            <a:pPr algn="just">
              <a:lnSpc>
                <a:spcPts val="3594"/>
              </a:lnSpc>
            </a:pPr>
          </a:p>
        </p:txBody>
      </p:sp>
      <p:sp>
        <p:nvSpPr>
          <p:cNvPr name="Freeform 6" id="6"/>
          <p:cNvSpPr/>
          <p:nvPr/>
        </p:nvSpPr>
        <p:spPr>
          <a:xfrm flipH="false" flipV="false" rot="0">
            <a:off x="15491122" y="841564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19419" y="2806044"/>
            <a:ext cx="7192631" cy="7061856"/>
          </a:xfrm>
          <a:custGeom>
            <a:avLst/>
            <a:gdLst/>
            <a:ahLst/>
            <a:cxnLst/>
            <a:rect r="r" b="b" t="t" l="l"/>
            <a:pathLst>
              <a:path h="7061856" w="7192631">
                <a:moveTo>
                  <a:pt x="0" y="0"/>
                </a:moveTo>
                <a:lnTo>
                  <a:pt x="7192631" y="0"/>
                </a:lnTo>
                <a:lnTo>
                  <a:pt x="7192631" y="7061856"/>
                </a:lnTo>
                <a:lnTo>
                  <a:pt x="0" y="7061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8345" y="346458"/>
            <a:ext cx="13011899" cy="982980"/>
          </a:xfrm>
          <a:prstGeom prst="rect">
            <a:avLst/>
          </a:prstGeom>
        </p:spPr>
        <p:txBody>
          <a:bodyPr anchor="t" rtlCol="false" tIns="0" lIns="0" bIns="0" rIns="0">
            <a:spAutoFit/>
          </a:bodyPr>
          <a:lstStyle/>
          <a:p>
            <a:pPr algn="l" marL="0" indent="0" lvl="0">
              <a:lnSpc>
                <a:spcPts val="7559"/>
              </a:lnSpc>
              <a:spcBef>
                <a:spcPct val="0"/>
              </a:spcBef>
            </a:pPr>
            <a:r>
              <a:rPr lang="en-US" sz="6999" strike="noStrike" u="none">
                <a:solidFill>
                  <a:srgbClr val="FFFFFF"/>
                </a:solidFill>
                <a:latin typeface="Roboto Mono Light"/>
                <a:ea typeface="Roboto Mono Light"/>
                <a:cs typeface="Roboto Mono Light"/>
                <a:sym typeface="Roboto Mono Light"/>
              </a:rPr>
              <a:t>01 - INTRODUCTION</a:t>
            </a:r>
          </a:p>
        </p:txBody>
      </p:sp>
      <p:sp>
        <p:nvSpPr>
          <p:cNvPr name="TextBox 4" id="4"/>
          <p:cNvSpPr txBox="true"/>
          <p:nvPr/>
        </p:nvSpPr>
        <p:spPr>
          <a:xfrm rot="0">
            <a:off x="8559576" y="3057907"/>
            <a:ext cx="9441337" cy="1536950"/>
          </a:xfrm>
          <a:prstGeom prst="rect">
            <a:avLst/>
          </a:prstGeom>
        </p:spPr>
        <p:txBody>
          <a:bodyPr anchor="t" rtlCol="false" tIns="0" lIns="0" bIns="0" rIns="0">
            <a:spAutoFit/>
          </a:bodyPr>
          <a:lstStyle/>
          <a:p>
            <a:pPr algn="r" marL="0" indent="0" lvl="0">
              <a:lnSpc>
                <a:spcPts val="6016"/>
              </a:lnSpc>
            </a:pPr>
            <a:r>
              <a:rPr lang="en-US" sz="5098">
                <a:solidFill>
                  <a:srgbClr val="FFFFFF"/>
                </a:solidFill>
                <a:latin typeface="Roboto Mono"/>
                <a:ea typeface="Roboto Mono"/>
                <a:cs typeface="Roboto Mono"/>
                <a:sym typeface="Roboto Mono"/>
              </a:rPr>
              <a:t>"Black Friday is coming!!!!!!!!!"</a:t>
            </a:r>
          </a:p>
        </p:txBody>
      </p:sp>
      <p:sp>
        <p:nvSpPr>
          <p:cNvPr name="TextBox 5" id="5"/>
          <p:cNvSpPr txBox="true"/>
          <p:nvPr/>
        </p:nvSpPr>
        <p:spPr>
          <a:xfrm rot="0">
            <a:off x="8559576" y="5086350"/>
            <a:ext cx="9441337" cy="3714750"/>
          </a:xfrm>
          <a:prstGeom prst="rect">
            <a:avLst/>
          </a:prstGeom>
        </p:spPr>
        <p:txBody>
          <a:bodyPr anchor="t" rtlCol="false" tIns="0" lIns="0" bIns="0" rIns="0">
            <a:spAutoFit/>
          </a:bodyPr>
          <a:lstStyle/>
          <a:p>
            <a:pPr algn="r">
              <a:lnSpc>
                <a:spcPts val="4200"/>
              </a:lnSpc>
            </a:pPr>
            <a:r>
              <a:rPr lang="en-US" sz="3000">
                <a:solidFill>
                  <a:srgbClr val="FFFFFF"/>
                </a:solidFill>
                <a:latin typeface="Roboto Mono Light"/>
                <a:ea typeface="Roboto Mono Light"/>
                <a:cs typeface="Roboto Mono Light"/>
                <a:sym typeface="Roboto Mono Light"/>
              </a:rPr>
              <a:t>An electronics company wants to make a plan for the upcoming Black Friday. As employees in the company’s data team, we need to analyze the sales data from the last fiscal year to provide the stakeholders with enough information to make data-driven decisions.  </a:t>
            </a:r>
          </a:p>
        </p:txBody>
      </p:sp>
      <p:sp>
        <p:nvSpPr>
          <p:cNvPr name="Freeform 6" id="6"/>
          <p:cNvSpPr/>
          <p:nvPr/>
        </p:nvSpPr>
        <p:spPr>
          <a:xfrm flipH="false" flipV="false" rot="0">
            <a:off x="15326718" y="486782"/>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895864" y="7988277"/>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905451" y="1028700"/>
            <a:ext cx="6835657" cy="6949374"/>
          </a:xfrm>
          <a:custGeom>
            <a:avLst/>
            <a:gdLst/>
            <a:ahLst/>
            <a:cxnLst/>
            <a:rect r="r" b="b" t="t" l="l"/>
            <a:pathLst>
              <a:path h="6949374" w="6835657">
                <a:moveTo>
                  <a:pt x="0" y="0"/>
                </a:moveTo>
                <a:lnTo>
                  <a:pt x="6835657" y="0"/>
                </a:lnTo>
                <a:lnTo>
                  <a:pt x="6835657" y="6949374"/>
                </a:lnTo>
                <a:lnTo>
                  <a:pt x="0" y="6949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8345" y="346458"/>
            <a:ext cx="13011899"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06 - CONCLUSIONS</a:t>
            </a:r>
          </a:p>
        </p:txBody>
      </p:sp>
      <p:sp>
        <p:nvSpPr>
          <p:cNvPr name="Freeform 4" id="4"/>
          <p:cNvSpPr/>
          <p:nvPr/>
        </p:nvSpPr>
        <p:spPr>
          <a:xfrm flipH="false" flipV="false" rot="0">
            <a:off x="15869668" y="7839727"/>
            <a:ext cx="1663711" cy="1663711"/>
          </a:xfrm>
          <a:custGeom>
            <a:avLst/>
            <a:gdLst/>
            <a:ahLst/>
            <a:cxnLst/>
            <a:rect r="r" b="b" t="t" l="l"/>
            <a:pathLst>
              <a:path h="1663711" w="1663711">
                <a:moveTo>
                  <a:pt x="0" y="0"/>
                </a:moveTo>
                <a:lnTo>
                  <a:pt x="1663711" y="0"/>
                </a:lnTo>
                <a:lnTo>
                  <a:pt x="1663711" y="1663711"/>
                </a:lnTo>
                <a:lnTo>
                  <a:pt x="0" y="16637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68345" y="1655881"/>
            <a:ext cx="10637107" cy="7602419"/>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primary target audience consists of </a:t>
            </a:r>
            <a:r>
              <a:rPr lang="en-US" b="true" sz="2567">
                <a:solidFill>
                  <a:srgbClr val="FFFFFF"/>
                </a:solidFill>
                <a:latin typeface="Roboto Mono Bold"/>
                <a:ea typeface="Roboto Mono Bold"/>
                <a:cs typeface="Roboto Mono Bold"/>
                <a:sym typeface="Roboto Mono Bold"/>
              </a:rPr>
              <a:t>middle-aged individuals</a:t>
            </a:r>
            <a:r>
              <a:rPr lang="en-US" sz="2567">
                <a:solidFill>
                  <a:srgbClr val="FFFFFF"/>
                </a:solidFill>
                <a:latin typeface="Roboto Mono Light"/>
                <a:ea typeface="Roboto Mono Light"/>
                <a:cs typeface="Roboto Mono Light"/>
                <a:sym typeface="Roboto Mono Light"/>
              </a:rPr>
              <a:t>. Moreover, </a:t>
            </a:r>
            <a:r>
              <a:rPr lang="en-US" b="true" sz="2567">
                <a:solidFill>
                  <a:srgbClr val="FFFFFF"/>
                </a:solidFill>
                <a:latin typeface="Roboto Mono Bold"/>
                <a:ea typeface="Roboto Mono Bold"/>
                <a:cs typeface="Roboto Mono Bold"/>
                <a:sym typeface="Roboto Mono Bold"/>
              </a:rPr>
              <a:t>male</a:t>
            </a:r>
            <a:r>
              <a:rPr lang="en-US" sz="2567">
                <a:solidFill>
                  <a:srgbClr val="FFFFFF"/>
                </a:solidFill>
                <a:latin typeface="Roboto Mono Light"/>
                <a:ea typeface="Roboto Mono Light"/>
                <a:cs typeface="Roboto Mono Light"/>
                <a:sym typeface="Roboto Mono Light"/>
              </a:rPr>
              <a:t> customers have demonstrated greater interest in purchasing our products than other demographics, so they may represent a significant potential customer segment.</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should focus on increasing the sales of </a:t>
            </a:r>
            <a:r>
              <a:rPr lang="en-US" b="true" sz="2567">
                <a:solidFill>
                  <a:srgbClr val="FFFFFF"/>
                </a:solidFill>
                <a:latin typeface="Roboto Mono Bold"/>
                <a:ea typeface="Roboto Mono Bold"/>
                <a:cs typeface="Roboto Mono Bold"/>
                <a:sym typeface="Roboto Mono Bold"/>
              </a:rPr>
              <a:t>smartphones</a:t>
            </a:r>
            <a:r>
              <a:rPr lang="en-US" sz="2567">
                <a:solidFill>
                  <a:srgbClr val="FFFFFF"/>
                </a:solidFill>
                <a:latin typeface="Roboto Mono Light"/>
                <a:ea typeface="Roboto Mono Light"/>
                <a:cs typeface="Roboto Mono Light"/>
                <a:sym typeface="Roboto Mono Light"/>
              </a:rPr>
              <a:t>, as they are the most profitable product type.</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We have the capability to predict which customers may be interested in overnight shipping and </a:t>
            </a:r>
            <a:r>
              <a:rPr lang="en-US" b="true" sz="2567">
                <a:solidFill>
                  <a:srgbClr val="FFFFFF"/>
                </a:solidFill>
                <a:latin typeface="Roboto Mono Bold"/>
                <a:ea typeface="Roboto Mono Bold"/>
                <a:cs typeface="Roboto Mono Bold"/>
                <a:sym typeface="Roboto Mono Bold"/>
              </a:rPr>
              <a:t>incentivize</a:t>
            </a:r>
            <a:r>
              <a:rPr lang="en-US" sz="2567">
                <a:solidFill>
                  <a:srgbClr val="FFFFFF"/>
                </a:solidFill>
                <a:latin typeface="Roboto Mono Light"/>
                <a:ea typeface="Roboto Mono Light"/>
                <a:cs typeface="Roboto Mono Light"/>
                <a:sym typeface="Roboto Mono Light"/>
              </a:rPr>
              <a:t> selected customers to join our loyalty program.</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Our sales have dropped particularly on </a:t>
            </a:r>
            <a:r>
              <a:rPr lang="en-US" b="true" sz="2567">
                <a:solidFill>
                  <a:srgbClr val="FFFFFF"/>
                </a:solidFill>
                <a:latin typeface="Roboto Mono Bold"/>
                <a:ea typeface="Roboto Mono Bold"/>
                <a:cs typeface="Roboto Mono Bold"/>
                <a:sym typeface="Roboto Mono Bold"/>
              </a:rPr>
              <a:t>Thursdays</a:t>
            </a:r>
            <a:r>
              <a:rPr lang="en-US" sz="2567">
                <a:solidFill>
                  <a:srgbClr val="FFFFFF"/>
                </a:solidFill>
                <a:latin typeface="Roboto Mono Light"/>
                <a:ea typeface="Roboto Mono Light"/>
                <a:cs typeface="Roboto Mono Light"/>
                <a:sym typeface="Roboto Mono Light"/>
              </a:rPr>
              <a:t> while </a:t>
            </a:r>
            <a:r>
              <a:rPr lang="en-US" b="true" sz="2567">
                <a:solidFill>
                  <a:srgbClr val="FFFFFF"/>
                </a:solidFill>
                <a:latin typeface="Roboto Mono Bold"/>
                <a:ea typeface="Roboto Mono Bold"/>
                <a:cs typeface="Roboto Mono Bold"/>
                <a:sym typeface="Roboto Mono Bold"/>
              </a:rPr>
              <a:t>87% </a:t>
            </a:r>
            <a:r>
              <a:rPr lang="en-US" sz="2567">
                <a:solidFill>
                  <a:srgbClr val="FFFFFF"/>
                </a:solidFill>
                <a:latin typeface="Roboto Mono Light"/>
                <a:ea typeface="Roboto Mono Light"/>
                <a:cs typeface="Roboto Mono Light"/>
                <a:sym typeface="Roboto Mono Light"/>
              </a:rPr>
              <a:t>of our customers are still likely to shop on Thursdays. Thus, we need to collaborate with our </a:t>
            </a:r>
            <a:r>
              <a:rPr lang="en-US" b="true" sz="2567">
                <a:solidFill>
                  <a:srgbClr val="FFFFFF"/>
                </a:solidFill>
                <a:latin typeface="Roboto Mono Bold"/>
                <a:ea typeface="Roboto Mono Bold"/>
                <a:cs typeface="Roboto Mono Bold"/>
                <a:sym typeface="Roboto Mono Bold"/>
              </a:rPr>
              <a:t>deals team </a:t>
            </a:r>
            <a:r>
              <a:rPr lang="en-US" sz="2567">
                <a:solidFill>
                  <a:srgbClr val="FFFFFF"/>
                </a:solidFill>
                <a:latin typeface="Roboto Mono"/>
                <a:ea typeface="Roboto Mono"/>
                <a:cs typeface="Roboto Mono"/>
                <a:sym typeface="Roboto Mono"/>
              </a:rPr>
              <a:t>and</a:t>
            </a:r>
            <a:r>
              <a:rPr lang="en-US" b="true" sz="2567">
                <a:solidFill>
                  <a:srgbClr val="FFFFFF"/>
                </a:solidFill>
                <a:latin typeface="Roboto Mono Bold"/>
                <a:ea typeface="Roboto Mono Bold"/>
                <a:cs typeface="Roboto Mono Bold"/>
                <a:sym typeface="Roboto Mono Bold"/>
              </a:rPr>
              <a:t> inventory team</a:t>
            </a:r>
            <a:r>
              <a:rPr lang="en-US" sz="2567">
                <a:solidFill>
                  <a:srgbClr val="FFFFFF"/>
                </a:solidFill>
                <a:latin typeface="Roboto Mono Light"/>
                <a:ea typeface="Roboto Mono Light"/>
                <a:cs typeface="Roboto Mono Light"/>
                <a:sym typeface="Roboto Mono Light"/>
              </a:rPr>
              <a:t> to investigate this further.</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770962" y="1337589"/>
            <a:ext cx="6746075" cy="7611822"/>
          </a:xfrm>
          <a:custGeom>
            <a:avLst/>
            <a:gdLst/>
            <a:ahLst/>
            <a:cxnLst/>
            <a:rect r="r" b="b" t="t" l="l"/>
            <a:pathLst>
              <a:path h="7611822" w="6746075">
                <a:moveTo>
                  <a:pt x="0" y="0"/>
                </a:moveTo>
                <a:lnTo>
                  <a:pt x="6746076" y="0"/>
                </a:lnTo>
                <a:lnTo>
                  <a:pt x="6746076" y="7611822"/>
                </a:lnTo>
                <a:lnTo>
                  <a:pt x="0" y="7611822"/>
                </a:lnTo>
                <a:lnTo>
                  <a:pt x="0" y="0"/>
                </a:lnTo>
                <a:close/>
              </a:path>
            </a:pathLst>
          </a:custGeom>
          <a:blipFill>
            <a:blip r:embed="rId2"/>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1294894" y="3045448"/>
            <a:ext cx="6335783" cy="6562488"/>
          </a:xfrm>
          <a:custGeom>
            <a:avLst/>
            <a:gdLst/>
            <a:ahLst/>
            <a:cxnLst/>
            <a:rect r="r" b="b" t="t" l="l"/>
            <a:pathLst>
              <a:path h="6562488" w="6335783">
                <a:moveTo>
                  <a:pt x="0" y="0"/>
                </a:moveTo>
                <a:lnTo>
                  <a:pt x="6335783" y="0"/>
                </a:lnTo>
                <a:lnTo>
                  <a:pt x="6335783" y="6562488"/>
                </a:lnTo>
                <a:lnTo>
                  <a:pt x="0" y="65624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7990" y="3563863"/>
            <a:ext cx="9937701" cy="4781550"/>
          </a:xfrm>
          <a:prstGeom prst="rect">
            <a:avLst/>
          </a:prstGeom>
        </p:spPr>
        <p:txBody>
          <a:bodyPr anchor="t" rtlCol="false" tIns="0" lIns="0" bIns="0" rIns="0">
            <a:spAutoFit/>
          </a:bodyPr>
          <a:lstStyle/>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Data Source: Kaggle</a:t>
            </a:r>
          </a:p>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Size: 20000 rows and 16 columns</a:t>
            </a:r>
          </a:p>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Main variables: Customer ID, Age, Gender, Loyalty Member, Product Type, SKU, Rating, Order Status, Payment Method, Total Price, Unit Price, Quantity, Purchase Date, Shipping Type, Add-ons Purchased, Add-on Total</a:t>
            </a:r>
          </a:p>
          <a:p>
            <a:pPr algn="l" marL="647700" indent="-323850" lvl="1">
              <a:lnSpc>
                <a:spcPts val="4200"/>
              </a:lnSpc>
              <a:buFont typeface="Arial"/>
              <a:buChar char="•"/>
            </a:pPr>
            <a:r>
              <a:rPr lang="en-US" sz="3000">
                <a:solidFill>
                  <a:srgbClr val="FFFFFF"/>
                </a:solidFill>
                <a:latin typeface="Roboto Mono Light"/>
                <a:ea typeface="Roboto Mono Light"/>
                <a:cs typeface="Roboto Mono Light"/>
                <a:sym typeface="Roboto Mono Light"/>
              </a:rPr>
              <a:t>Time frame: 09/2023-09/2024     </a:t>
            </a:r>
          </a:p>
        </p:txBody>
      </p:sp>
      <p:sp>
        <p:nvSpPr>
          <p:cNvPr name="TextBox 4" id="4"/>
          <p:cNvSpPr txBox="true"/>
          <p:nvPr/>
        </p:nvSpPr>
        <p:spPr>
          <a:xfrm rot="0">
            <a:off x="8813381" y="339498"/>
            <a:ext cx="9040122" cy="1606911"/>
          </a:xfrm>
          <a:prstGeom prst="rect">
            <a:avLst/>
          </a:prstGeom>
        </p:spPr>
        <p:txBody>
          <a:bodyPr anchor="t" rtlCol="false" tIns="0" lIns="0" bIns="0" rIns="0">
            <a:spAutoFit/>
          </a:bodyPr>
          <a:lstStyle/>
          <a:p>
            <a:pPr algn="r">
              <a:lnSpc>
                <a:spcPts val="6455"/>
              </a:lnSpc>
            </a:pPr>
            <a:r>
              <a:rPr lang="en-US" sz="4610">
                <a:solidFill>
                  <a:srgbClr val="FFFFFF"/>
                </a:solidFill>
                <a:latin typeface="Roboto Mono"/>
                <a:ea typeface="Roboto Mono"/>
                <a:cs typeface="Roboto Mono"/>
                <a:sym typeface="Roboto Mono"/>
              </a:rPr>
              <a:t>"Let’s talk about our data!"</a:t>
            </a:r>
          </a:p>
        </p:txBody>
      </p:sp>
      <p:sp>
        <p:nvSpPr>
          <p:cNvPr name="TextBox 5" id="5"/>
          <p:cNvSpPr txBox="true"/>
          <p:nvPr/>
        </p:nvSpPr>
        <p:spPr>
          <a:xfrm rot="0">
            <a:off x="268345" y="346458"/>
            <a:ext cx="13011899"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02 - DATA</a:t>
            </a:r>
          </a:p>
        </p:txBody>
      </p:sp>
      <p:sp>
        <p:nvSpPr>
          <p:cNvPr name="Freeform 6" id="6"/>
          <p:cNvSpPr/>
          <p:nvPr/>
        </p:nvSpPr>
        <p:spPr>
          <a:xfrm flipH="false" flipV="false" rot="0">
            <a:off x="527990" y="1630901"/>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779733" y="2473557"/>
            <a:ext cx="1663711" cy="1663711"/>
          </a:xfrm>
          <a:custGeom>
            <a:avLst/>
            <a:gdLst/>
            <a:ahLst/>
            <a:cxnLst/>
            <a:rect r="r" b="b" t="t" l="l"/>
            <a:pathLst>
              <a:path h="1663711" w="1663711">
                <a:moveTo>
                  <a:pt x="0" y="0"/>
                </a:moveTo>
                <a:lnTo>
                  <a:pt x="1663711" y="0"/>
                </a:lnTo>
                <a:lnTo>
                  <a:pt x="1663711" y="1663711"/>
                </a:lnTo>
                <a:lnTo>
                  <a:pt x="0" y="16637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3581366" y="1477989"/>
            <a:ext cx="5562634" cy="5783456"/>
          </a:xfrm>
          <a:custGeom>
            <a:avLst/>
            <a:gdLst/>
            <a:ahLst/>
            <a:cxnLst/>
            <a:rect r="r" b="b" t="t" l="l"/>
            <a:pathLst>
              <a:path h="5783456" w="5562634">
                <a:moveTo>
                  <a:pt x="5562634" y="0"/>
                </a:moveTo>
                <a:lnTo>
                  <a:pt x="0" y="0"/>
                </a:lnTo>
                <a:lnTo>
                  <a:pt x="0" y="5783456"/>
                </a:lnTo>
                <a:lnTo>
                  <a:pt x="5562634" y="5783456"/>
                </a:lnTo>
                <a:lnTo>
                  <a:pt x="556263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06566" y="5361090"/>
            <a:ext cx="5058103" cy="4322379"/>
          </a:xfrm>
          <a:custGeom>
            <a:avLst/>
            <a:gdLst/>
            <a:ahLst/>
            <a:cxnLst/>
            <a:rect r="r" b="b" t="t" l="l"/>
            <a:pathLst>
              <a:path h="4322379" w="5058103">
                <a:moveTo>
                  <a:pt x="0" y="0"/>
                </a:moveTo>
                <a:lnTo>
                  <a:pt x="5058102" y="0"/>
                </a:lnTo>
                <a:lnTo>
                  <a:pt x="5058102" y="4322378"/>
                </a:lnTo>
                <a:lnTo>
                  <a:pt x="0" y="43223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413551" y="406240"/>
            <a:ext cx="7489668" cy="1782644"/>
          </a:xfrm>
          <a:prstGeom prst="rect">
            <a:avLst/>
          </a:prstGeom>
        </p:spPr>
        <p:txBody>
          <a:bodyPr anchor="t" rtlCol="false" tIns="0" lIns="0" bIns="0" rIns="0">
            <a:spAutoFit/>
          </a:bodyPr>
          <a:lstStyle/>
          <a:p>
            <a:pPr algn="r">
              <a:lnSpc>
                <a:spcPts val="3594"/>
              </a:lnSpc>
            </a:pPr>
            <a:r>
              <a:rPr lang="en-US" sz="2567">
                <a:solidFill>
                  <a:srgbClr val="FFFFFF"/>
                </a:solidFill>
                <a:latin typeface="Roboto Mono Light"/>
                <a:ea typeface="Roboto Mono Light"/>
                <a:cs typeface="Roboto Mono Light"/>
                <a:sym typeface="Roboto Mono Light"/>
              </a:rPr>
              <a:t>Although our raw data was not significantly off, we still needed to handle missing data and calculate new variables. </a:t>
            </a:r>
          </a:p>
        </p:txBody>
      </p:sp>
      <p:sp>
        <p:nvSpPr>
          <p:cNvPr name="TextBox 5" id="5"/>
          <p:cNvSpPr txBox="true"/>
          <p:nvPr/>
        </p:nvSpPr>
        <p:spPr>
          <a:xfrm rot="0">
            <a:off x="402187" y="6625591"/>
            <a:ext cx="8405925" cy="2196381"/>
          </a:xfrm>
          <a:prstGeom prst="rect">
            <a:avLst/>
          </a:prstGeom>
        </p:spPr>
        <p:txBody>
          <a:bodyPr anchor="t" rtlCol="false" tIns="0" lIns="0" bIns="0" rIns="0">
            <a:spAutoFit/>
          </a:bodyPr>
          <a:lstStyle/>
          <a:p>
            <a:pPr algn="l" marL="0" indent="0" lvl="0">
              <a:lnSpc>
                <a:spcPts val="8865"/>
              </a:lnSpc>
              <a:spcBef>
                <a:spcPct val="0"/>
              </a:spcBef>
            </a:pPr>
            <a:r>
              <a:rPr lang="en-US" sz="6332">
                <a:solidFill>
                  <a:srgbClr val="FFFFFF"/>
                </a:solidFill>
                <a:latin typeface="Roboto Mono"/>
                <a:ea typeface="Roboto Mono"/>
                <a:cs typeface="Roboto Mono"/>
                <a:sym typeface="Roboto Mono"/>
              </a:rPr>
              <a:t>"Let’s clean the data!"</a:t>
            </a:r>
          </a:p>
        </p:txBody>
      </p:sp>
      <p:sp>
        <p:nvSpPr>
          <p:cNvPr name="TextBox 6" id="6"/>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
        <p:nvSpPr>
          <p:cNvPr name="Freeform 7" id="7"/>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401917" y="1799297"/>
            <a:ext cx="4667083" cy="5476829"/>
          </a:xfrm>
          <a:custGeom>
            <a:avLst/>
            <a:gdLst/>
            <a:ahLst/>
            <a:cxnLst/>
            <a:rect r="r" b="b" t="t" l="l"/>
            <a:pathLst>
              <a:path h="5476829" w="4667083">
                <a:moveTo>
                  <a:pt x="0" y="0"/>
                </a:moveTo>
                <a:lnTo>
                  <a:pt x="4667083" y="0"/>
                </a:lnTo>
                <a:lnTo>
                  <a:pt x="4667083" y="5476829"/>
                </a:lnTo>
                <a:lnTo>
                  <a:pt x="0" y="5476829"/>
                </a:lnTo>
                <a:lnTo>
                  <a:pt x="0" y="0"/>
                </a:lnTo>
                <a:close/>
              </a:path>
            </a:pathLst>
          </a:custGeom>
          <a:blipFill>
            <a:blip r:embed="rId6"/>
            <a:stretch>
              <a:fillRect l="0" t="0" r="0" b="0"/>
            </a:stretch>
          </a:blipFill>
        </p:spPr>
      </p:sp>
      <p:sp>
        <p:nvSpPr>
          <p:cNvPr name="TextBox 5" id="5"/>
          <p:cNvSpPr txBox="true"/>
          <p:nvPr/>
        </p:nvSpPr>
        <p:spPr>
          <a:xfrm rot="0">
            <a:off x="9495796" y="2683095"/>
            <a:ext cx="7489668" cy="2677994"/>
          </a:xfrm>
          <a:prstGeom prst="rect">
            <a:avLst/>
          </a:prstGeom>
        </p:spPr>
        <p:txBody>
          <a:bodyPr anchor="t" rtlCol="false" tIns="0" lIns="0" bIns="0" rIns="0">
            <a:spAutoFit/>
          </a:bodyPr>
          <a:lstStyle/>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Gender: We imputed the missing values by randomly assigning “Male” or “Female” based on their calculated probabilities. </a:t>
            </a:r>
          </a:p>
          <a:p>
            <a:pPr algn="just" marL="554248" indent="-277124" lvl="1">
              <a:lnSpc>
                <a:spcPts val="3594"/>
              </a:lnSpc>
              <a:buFont typeface="Arial"/>
              <a:buChar char="•"/>
            </a:pPr>
            <a:r>
              <a:rPr lang="en-US" sz="2567">
                <a:solidFill>
                  <a:srgbClr val="FFFFFF"/>
                </a:solidFill>
                <a:latin typeface="Roboto Mono Light"/>
                <a:ea typeface="Roboto Mono Light"/>
                <a:cs typeface="Roboto Mono Light"/>
                <a:sym typeface="Roboto Mono Light"/>
              </a:rPr>
              <a:t>Add-ons Purchased: We replaced null values with a default value “None”. </a:t>
            </a:r>
          </a:p>
        </p:txBody>
      </p:sp>
      <p:sp>
        <p:nvSpPr>
          <p:cNvPr name="TextBox 6" id="6"/>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27712" y="1804528"/>
            <a:ext cx="17232576" cy="8207014"/>
          </a:xfrm>
          <a:custGeom>
            <a:avLst/>
            <a:gdLst/>
            <a:ahLst/>
            <a:cxnLst/>
            <a:rect r="r" b="b" t="t" l="l"/>
            <a:pathLst>
              <a:path h="8207014" w="17232576">
                <a:moveTo>
                  <a:pt x="0" y="0"/>
                </a:moveTo>
                <a:lnTo>
                  <a:pt x="17232576" y="0"/>
                </a:lnTo>
                <a:lnTo>
                  <a:pt x="17232576" y="8207015"/>
                </a:lnTo>
                <a:lnTo>
                  <a:pt x="0" y="8207015"/>
                </a:lnTo>
                <a:lnTo>
                  <a:pt x="0" y="0"/>
                </a:lnTo>
                <a:close/>
              </a:path>
            </a:pathLst>
          </a:custGeom>
          <a:blipFill>
            <a:blip r:embed="rId6"/>
            <a:stretch>
              <a:fillRect l="0" t="0" r="0" b="0"/>
            </a:stretch>
          </a:blipFill>
        </p:spPr>
      </p:sp>
      <p:sp>
        <p:nvSpPr>
          <p:cNvPr name="TextBox 5" id="5"/>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
        <p:nvSpPr>
          <p:cNvPr name="TextBox 6" id="6"/>
          <p:cNvSpPr txBox="true"/>
          <p:nvPr/>
        </p:nvSpPr>
        <p:spPr>
          <a:xfrm rot="0">
            <a:off x="7276862" y="5756911"/>
            <a:ext cx="3734276" cy="982980"/>
          </a:xfrm>
          <a:prstGeom prst="rect">
            <a:avLst/>
          </a:prstGeom>
        </p:spPr>
        <p:txBody>
          <a:bodyPr anchor="t" rtlCol="false" tIns="0" lIns="0" bIns="0" rIns="0">
            <a:spAutoFit/>
          </a:bodyPr>
          <a:lstStyle/>
          <a:p>
            <a:pPr algn="ctr">
              <a:lnSpc>
                <a:spcPts val="7559"/>
              </a:lnSpc>
              <a:spcBef>
                <a:spcPct val="0"/>
              </a:spcBef>
            </a:pPr>
            <a:r>
              <a:rPr lang="en-US" sz="6999">
                <a:solidFill>
                  <a:srgbClr val="000000"/>
                </a:solidFill>
                <a:latin typeface="Roboto Mono Light"/>
                <a:ea typeface="Roboto Mono Light"/>
                <a:cs typeface="Roboto Mono Light"/>
                <a:sym typeface="Roboto Mono Light"/>
              </a:rPr>
              <a:t>RESULTS</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20185" y="4518434"/>
            <a:ext cx="2201714" cy="1685312"/>
          </a:xfrm>
          <a:custGeom>
            <a:avLst/>
            <a:gdLst/>
            <a:ahLst/>
            <a:cxnLst/>
            <a:rect r="r" b="b" t="t" l="l"/>
            <a:pathLst>
              <a:path h="1685312" w="2201714">
                <a:moveTo>
                  <a:pt x="0" y="0"/>
                </a:moveTo>
                <a:lnTo>
                  <a:pt x="2201715" y="0"/>
                </a:lnTo>
                <a:lnTo>
                  <a:pt x="2201715"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13961" y="5908035"/>
            <a:ext cx="1663711" cy="1663711"/>
          </a:xfrm>
          <a:custGeom>
            <a:avLst/>
            <a:gdLst/>
            <a:ahLst/>
            <a:cxnLst/>
            <a:rect r="r" b="b" t="t" l="l"/>
            <a:pathLst>
              <a:path h="1663711" w="1663711">
                <a:moveTo>
                  <a:pt x="0" y="0"/>
                </a:moveTo>
                <a:lnTo>
                  <a:pt x="1663712" y="0"/>
                </a:lnTo>
                <a:lnTo>
                  <a:pt x="1663712" y="1663712"/>
                </a:lnTo>
                <a:lnTo>
                  <a:pt x="0" y="1663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838745" y="3390808"/>
            <a:ext cx="8158673" cy="6700310"/>
          </a:xfrm>
          <a:custGeom>
            <a:avLst/>
            <a:gdLst/>
            <a:ahLst/>
            <a:cxnLst/>
            <a:rect r="r" b="b" t="t" l="l"/>
            <a:pathLst>
              <a:path h="6700310" w="8158673">
                <a:moveTo>
                  <a:pt x="0" y="0"/>
                </a:moveTo>
                <a:lnTo>
                  <a:pt x="8158672" y="0"/>
                </a:lnTo>
                <a:lnTo>
                  <a:pt x="8158672" y="6700310"/>
                </a:lnTo>
                <a:lnTo>
                  <a:pt x="0" y="6700310"/>
                </a:lnTo>
                <a:lnTo>
                  <a:pt x="0" y="0"/>
                </a:lnTo>
                <a:close/>
              </a:path>
            </a:pathLst>
          </a:custGeom>
          <a:blipFill>
            <a:blip r:embed="rId6"/>
            <a:stretch>
              <a:fillRect l="0" t="0" r="0" b="0"/>
            </a:stretch>
          </a:blipFill>
        </p:spPr>
      </p:sp>
      <p:sp>
        <p:nvSpPr>
          <p:cNvPr name="TextBox 5" id="5"/>
          <p:cNvSpPr txBox="true"/>
          <p:nvPr/>
        </p:nvSpPr>
        <p:spPr>
          <a:xfrm rot="0">
            <a:off x="3060947" y="1566491"/>
            <a:ext cx="12166107" cy="1548092"/>
          </a:xfrm>
          <a:prstGeom prst="rect">
            <a:avLst/>
          </a:prstGeom>
        </p:spPr>
        <p:txBody>
          <a:bodyPr anchor="t" rtlCol="false" tIns="0" lIns="0" bIns="0" rIns="0">
            <a:spAutoFit/>
          </a:bodyPr>
          <a:lstStyle/>
          <a:p>
            <a:pPr algn="just" marL="485027" indent="-242513" lvl="1">
              <a:lnSpc>
                <a:spcPts val="3145"/>
              </a:lnSpc>
              <a:buFont typeface="Arial"/>
              <a:buChar char="•"/>
            </a:pPr>
            <a:r>
              <a:rPr lang="en-US" sz="2246">
                <a:solidFill>
                  <a:srgbClr val="FFFFFF"/>
                </a:solidFill>
                <a:latin typeface="Roboto Mono"/>
                <a:ea typeface="Roboto Mono"/>
                <a:cs typeface="Roboto Mono"/>
                <a:sym typeface="Roboto Mono"/>
              </a:rPr>
              <a:t>As people could still buy add-ons, the total price didn't reflect the total revenue. Therefore, we calculated a new column called "Final Price".</a:t>
            </a:r>
          </a:p>
          <a:p>
            <a:pPr algn="just" marL="485027" indent="-242513" lvl="1">
              <a:lnSpc>
                <a:spcPts val="3145"/>
              </a:lnSpc>
              <a:buFont typeface="Arial"/>
              <a:buChar char="•"/>
            </a:pPr>
            <a:r>
              <a:rPr lang="en-US" sz="2246">
                <a:solidFill>
                  <a:srgbClr val="FFFFFF"/>
                </a:solidFill>
                <a:latin typeface="Roboto Mono Light"/>
                <a:ea typeface="Roboto Mono Light"/>
                <a:cs typeface="Roboto Mono Light"/>
                <a:sym typeface="Roboto Mono Light"/>
              </a:rPr>
              <a:t>Final Price = Total Price + Add-on total</a:t>
            </a:r>
          </a:p>
        </p:txBody>
      </p:sp>
      <p:sp>
        <p:nvSpPr>
          <p:cNvPr name="TextBox 6" id="6"/>
          <p:cNvSpPr txBox="true"/>
          <p:nvPr/>
        </p:nvSpPr>
        <p:spPr>
          <a:xfrm rot="0">
            <a:off x="268345" y="346458"/>
            <a:ext cx="11302608"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03 - DATA WRANGLING</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68345" y="346458"/>
            <a:ext cx="14878870" cy="982980"/>
          </a:xfrm>
          <a:prstGeom prst="rect">
            <a:avLst/>
          </a:prstGeom>
        </p:spPr>
        <p:txBody>
          <a:bodyPr anchor="t" rtlCol="false" tIns="0" lIns="0" bIns="0" rIns="0">
            <a:spAutoFit/>
          </a:bodyPr>
          <a:lstStyle/>
          <a:p>
            <a:pPr algn="l" marL="0" indent="0" lvl="0">
              <a:lnSpc>
                <a:spcPts val="7559"/>
              </a:lnSpc>
              <a:spcBef>
                <a:spcPct val="0"/>
              </a:spcBef>
            </a:pPr>
            <a:r>
              <a:rPr lang="en-US" sz="6999">
                <a:solidFill>
                  <a:srgbClr val="FFFFFF"/>
                </a:solidFill>
                <a:latin typeface="Roboto Mono Light"/>
                <a:ea typeface="Roboto Mono Light"/>
                <a:cs typeface="Roboto Mono Light"/>
                <a:sym typeface="Roboto Mono Light"/>
              </a:rPr>
              <a:t>04 - PRELIMINARY ANALYSIS</a:t>
            </a:r>
          </a:p>
        </p:txBody>
      </p:sp>
      <p:sp>
        <p:nvSpPr>
          <p:cNvPr name="TextBox 3" id="3"/>
          <p:cNvSpPr txBox="true"/>
          <p:nvPr/>
        </p:nvSpPr>
        <p:spPr>
          <a:xfrm rot="0">
            <a:off x="268345" y="3014918"/>
            <a:ext cx="5557925" cy="1811020"/>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01 - Summary statistics</a:t>
            </a:r>
          </a:p>
        </p:txBody>
      </p:sp>
      <p:sp>
        <p:nvSpPr>
          <p:cNvPr name="TextBox 4" id="4"/>
          <p:cNvSpPr txBox="true"/>
          <p:nvPr/>
        </p:nvSpPr>
        <p:spPr>
          <a:xfrm rot="0">
            <a:off x="5976513" y="3476881"/>
            <a:ext cx="7024066" cy="887095"/>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02 -Correlations</a:t>
            </a:r>
          </a:p>
        </p:txBody>
      </p:sp>
      <p:sp>
        <p:nvSpPr>
          <p:cNvPr name="TextBox 5" id="5"/>
          <p:cNvSpPr txBox="true"/>
          <p:nvPr/>
        </p:nvSpPr>
        <p:spPr>
          <a:xfrm rot="0">
            <a:off x="13602993" y="3332480"/>
            <a:ext cx="6484681" cy="1811020"/>
          </a:xfrm>
          <a:prstGeom prst="rect">
            <a:avLst/>
          </a:prstGeom>
        </p:spPr>
        <p:txBody>
          <a:bodyPr anchor="t" rtlCol="false" tIns="0" lIns="0" bIns="0" rIns="0">
            <a:spAutoFit/>
          </a:bodyPr>
          <a:lstStyle/>
          <a:p>
            <a:pPr algn="l">
              <a:lnSpc>
                <a:spcPts val="7279"/>
              </a:lnSpc>
            </a:pPr>
            <a:r>
              <a:rPr lang="en-US" sz="5199">
                <a:solidFill>
                  <a:srgbClr val="B6DF0F"/>
                </a:solidFill>
                <a:latin typeface="Roboto Mono"/>
                <a:ea typeface="Roboto Mono"/>
                <a:cs typeface="Roboto Mono"/>
                <a:sym typeface="Roboto Mono"/>
              </a:rPr>
              <a:t>03 - Visual inspections</a:t>
            </a:r>
          </a:p>
        </p:txBody>
      </p:sp>
      <p:sp>
        <p:nvSpPr>
          <p:cNvPr name="Freeform 6" id="6"/>
          <p:cNvSpPr/>
          <p:nvPr/>
        </p:nvSpPr>
        <p:spPr>
          <a:xfrm flipH="false" flipV="false" rot="0">
            <a:off x="268345" y="8103440"/>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744476" y="8415644"/>
            <a:ext cx="2201714" cy="1685312"/>
          </a:xfrm>
          <a:custGeom>
            <a:avLst/>
            <a:gdLst/>
            <a:ahLst/>
            <a:cxnLst/>
            <a:rect r="r" b="b" t="t" l="l"/>
            <a:pathLst>
              <a:path h="1685312" w="2201714">
                <a:moveTo>
                  <a:pt x="0" y="0"/>
                </a:moveTo>
                <a:lnTo>
                  <a:pt x="2201714" y="0"/>
                </a:lnTo>
                <a:lnTo>
                  <a:pt x="2201714" y="1685312"/>
                </a:lnTo>
                <a:lnTo>
                  <a:pt x="0" y="168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DAGXPFZL0f4</dc:identifier>
  <dcterms:modified xsi:type="dcterms:W3CDTF">2011-08-01T06:04:30Z</dcterms:modified>
  <cp:revision>1</cp:revision>
  <dc:title>Electronics Sales Transaction Analysis</dc:title>
</cp:coreProperties>
</file>