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1pPr>
    <a:lvl2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2pPr>
    <a:lvl3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3pPr>
    <a:lvl4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4pPr>
    <a:lvl5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5pPr>
    <a:lvl6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6pPr>
    <a:lvl7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7pPr>
    <a:lvl8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8pPr>
    <a:lvl9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53" d="100"/>
          <a:sy n="53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背景 iosclub</a:t>
            </a:r>
          </a:p>
          <a:p>
            <a:r>
              <a:t>社團事務煩瑣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社博 上課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3-tier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主題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0831">
              <a:defRPr sz="2112" b="0" cap="all" spc="84"/>
            </a:lvl1pPr>
          </a:lstStyle>
          <a:p>
            <a:r>
              <a:t>主題</a:t>
            </a:r>
          </a:p>
        </p:txBody>
      </p:sp>
      <p:sp>
        <p:nvSpPr>
          <p:cNvPr id="16" name="位置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0831">
              <a:defRPr sz="2112" b="0" cap="all" spc="84"/>
            </a:lvl1pPr>
          </a:lstStyle>
          <a:p>
            <a:r>
              <a:t>位置</a:t>
            </a:r>
          </a:p>
        </p:txBody>
      </p:sp>
      <p:sp>
        <p:nvSpPr>
          <p:cNvPr id="17" name="作者和日期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54990">
              <a:defRPr sz="3420" spc="102"/>
            </a:lvl1pPr>
          </a:lstStyle>
          <a:p>
            <a:r>
              <a:t>作者和日期</a:t>
            </a:r>
          </a:p>
        </p:txBody>
      </p:sp>
      <p:sp>
        <p:nvSpPr>
          <p:cNvPr id="18" name="簡報標題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簡報標題</a:t>
            </a:r>
          </a:p>
        </p:txBody>
      </p:sp>
      <p:sp>
        <p:nvSpPr>
          <p:cNvPr id="19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聲明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聲明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2" name="線條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23" name="線條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2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重要事實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2" name="詳細資訊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60831">
              <a:defRPr sz="3359" spc="100">
                <a:solidFill>
                  <a:schemeClr val="accent1"/>
                </a:solidFill>
              </a:defRPr>
            </a:lvl1pPr>
          </a:lstStyle>
          <a:p>
            <a:r>
              <a:t>詳細資訊</a:t>
            </a:r>
          </a:p>
        </p:txBody>
      </p:sp>
      <p:sp>
        <p:nvSpPr>
          <p:cNvPr id="133" name="線條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34" name="線條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出處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 defTabSz="554990">
              <a:defRPr sz="3420" spc="102">
                <a:solidFill>
                  <a:schemeClr val="accent1"/>
                </a:solidFill>
              </a:defRPr>
            </a:lvl1pPr>
          </a:lstStyle>
          <a:p>
            <a:r>
              <a:t>出處</a:t>
            </a:r>
          </a:p>
        </p:txBody>
      </p:sp>
      <p:sp>
        <p:nvSpPr>
          <p:cNvPr id="143" name="線條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44" name="線條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45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「著名的引言」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影像"/>
          <p:cNvSpPr>
            <a:spLocks noGrp="1"/>
          </p:cNvSpPr>
          <p:nvPr>
            <p:ph type="pic" idx="13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4" name="影像"/>
          <p:cNvSpPr>
            <a:spLocks noGrp="1"/>
          </p:cNvSpPr>
          <p:nvPr>
            <p:ph type="pic" sz="quarter" idx="14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1056335080_2112X2816.jpg"/>
          <p:cNvSpPr>
            <a:spLocks noGrp="1"/>
          </p:cNvSpPr>
          <p:nvPr>
            <p:ph type="pic" idx="15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影像"/>
          <p:cNvSpPr>
            <a:spLocks noGrp="1"/>
          </p:cNvSpPr>
          <p:nvPr>
            <p:ph type="pic" idx="13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與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>
            <a:spLocks noGrp="1"/>
          </p:cNvSpPr>
          <p:nvPr>
            <p:ph type="pic" idx="13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主題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0831">
              <a:defRPr sz="2112" b="0" cap="all" spc="84">
                <a:solidFill>
                  <a:srgbClr val="FFFFFF"/>
                </a:solidFill>
              </a:defRPr>
            </a:lvl1pPr>
          </a:lstStyle>
          <a:p>
            <a:r>
              <a:t>主題</a:t>
            </a:r>
          </a:p>
        </p:txBody>
      </p:sp>
      <p:sp>
        <p:nvSpPr>
          <p:cNvPr id="29" name="位置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0831">
              <a:defRPr sz="2112" b="0" cap="all" spc="84">
                <a:solidFill>
                  <a:srgbClr val="FFFFFF"/>
                </a:solidFill>
              </a:defRPr>
            </a:lvl1pPr>
          </a:lstStyle>
          <a:p>
            <a:r>
              <a:t>位置</a:t>
            </a:r>
          </a:p>
        </p:txBody>
      </p:sp>
      <p:sp>
        <p:nvSpPr>
          <p:cNvPr id="30" name="作者和日期"/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54990">
              <a:defRPr sz="3420" spc="102">
                <a:solidFill>
                  <a:srgbClr val="FFFFF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31" name="線條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32" name="線條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33" name="線條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34" name="線條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35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簡報標題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簡報標題</a:t>
            </a:r>
          </a:p>
        </p:txBody>
      </p:sp>
      <p:sp>
        <p:nvSpPr>
          <p:cNvPr id="3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與替用照片 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幻燈片子標題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幻燈片標題</a:t>
            </a:r>
          </a:p>
        </p:txBody>
      </p:sp>
      <p:sp>
        <p:nvSpPr>
          <p:cNvPr id="46" name="531205463_2542x1430.jpg"/>
          <p:cNvSpPr>
            <a:spLocks noGrp="1"/>
          </p:cNvSpPr>
          <p:nvPr>
            <p:ph type="pic" idx="13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線條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48" name="線條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與項目符號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線條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58" name="線條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59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幻燈片標題</a:t>
            </a:r>
          </a:p>
        </p:txBody>
      </p:sp>
      <p:sp>
        <p:nvSpPr>
          <p:cNvPr id="6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線條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69" name="線條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、項目符號與照片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幻燈片標題</a:t>
            </a:r>
          </a:p>
        </p:txBody>
      </p:sp>
      <p:sp>
        <p:nvSpPr>
          <p:cNvPr id="78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9" name="545882547_1308x1744.jpeg"/>
          <p:cNvSpPr>
            <a:spLocks noGrp="1"/>
          </p:cNvSpPr>
          <p:nvPr>
            <p:ph type="pic" idx="13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線條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1" name="線條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章節標題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章節標題</a:t>
            </a:r>
          </a:p>
        </p:txBody>
      </p:sp>
      <p:sp>
        <p:nvSpPr>
          <p:cNvPr id="90" name="線條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1" name="線條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大標題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線條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0" name="線條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1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幻燈片標題</a:t>
            </a:r>
          </a:p>
        </p:txBody>
      </p:sp>
      <p:sp>
        <p:nvSpPr>
          <p:cNvPr id="10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議程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議程副標題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54990">
              <a:defRPr sz="3420" spc="102">
                <a:solidFill>
                  <a:srgbClr val="8AACB9"/>
                </a:solidFill>
              </a:defRPr>
            </a:lvl1pPr>
          </a:lstStyle>
          <a:p>
            <a:r>
              <a:t>議程副標題</a:t>
            </a:r>
          </a:p>
        </p:txBody>
      </p:sp>
      <p:sp>
        <p:nvSpPr>
          <p:cNvPr id="110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議程主題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議程標題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議程標題</a:t>
            </a:r>
          </a:p>
        </p:txBody>
      </p:sp>
      <p:sp>
        <p:nvSpPr>
          <p:cNvPr id="112" name="線條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13" name="線條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1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簡報標題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線條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5" name="線條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6" name="線條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" name="線條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spcBef>
                <a:spcPts val="0"/>
              </a:spcBef>
              <a:defRPr sz="2200" b="0" spc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系統分析報告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系統分析報告</a:t>
            </a:r>
          </a:p>
        </p:txBody>
      </p:sp>
      <p:sp>
        <p:nvSpPr>
          <p:cNvPr id="181" name="2020.06.11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defTabSz="566674">
              <a:defRPr sz="2134" spc="85"/>
            </a:lvl1pPr>
          </a:lstStyle>
          <a:p>
            <a:r>
              <a:t>2020.06.11</a:t>
            </a:r>
          </a:p>
        </p:txBody>
      </p:sp>
      <p:sp>
        <p:nvSpPr>
          <p:cNvPr id="182" name="黃傳霖｜｜薛竣祐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黃傳霖｜｜薛竣祐</a:t>
            </a:r>
          </a:p>
        </p:txBody>
      </p:sp>
      <p:sp>
        <p:nvSpPr>
          <p:cNvPr id="183" name="社團資源管理系統"/>
          <p:cNvSpPr txBox="1">
            <a:spLocks noGrp="1"/>
          </p:cNvSpPr>
          <p:nvPr>
            <p:ph type="ctrTitle"/>
          </p:nvPr>
        </p:nvSpPr>
        <p:spPr>
          <a:xfrm>
            <a:off x="2082800" y="5359400"/>
            <a:ext cx="20205700" cy="39116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社團資源管理系統</a:t>
            </a:r>
            <a:endParaRPr dirty="0"/>
          </a:p>
        </p:txBody>
      </p:sp>
      <p:sp>
        <p:nvSpPr>
          <p:cNvPr id="184" name="深碗專題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深碗專題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關於我們的專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關於我們的專題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關於專題"/>
          <p:cNvSpPr txBox="1">
            <a:spLocks noGrp="1"/>
          </p:cNvSpPr>
          <p:nvPr>
            <p:ph type="title"/>
          </p:nvPr>
        </p:nvSpPr>
        <p:spPr>
          <a:xfrm>
            <a:off x="2089150" y="1964295"/>
            <a:ext cx="20205700" cy="1651001"/>
          </a:xfrm>
          <a:prstGeom prst="rect">
            <a:avLst/>
          </a:prstGeom>
        </p:spPr>
        <p:txBody>
          <a:bodyPr anchor="t"/>
          <a:lstStyle>
            <a:lvl1pPr defTabSz="560831">
              <a:defRPr sz="8640" spc="259"/>
            </a:lvl1pPr>
          </a:lstStyle>
          <a:p>
            <a:r>
              <a:t>關於專題</a:t>
            </a:r>
          </a:p>
        </p:txBody>
      </p:sp>
      <p:sp>
        <p:nvSpPr>
          <p:cNvPr id="191" name="出席打卡…"/>
          <p:cNvSpPr txBox="1">
            <a:spLocks noGrp="1"/>
          </p:cNvSpPr>
          <p:nvPr>
            <p:ph type="body" sz="quarter" idx="4294967295"/>
          </p:nvPr>
        </p:nvSpPr>
        <p:spPr>
          <a:xfrm>
            <a:off x="8818717" y="4588991"/>
            <a:ext cx="6746566" cy="6731001"/>
          </a:xfrm>
          <a:prstGeom prst="rect">
            <a:avLst/>
          </a:prstGeom>
        </p:spPr>
        <p:txBody>
          <a:bodyPr anchor="t"/>
          <a:lstStyle/>
          <a:p>
            <a:pPr marL="820208" indent="-820208" algn="l" defTabSz="2456688">
              <a:lnSpc>
                <a:spcPct val="100000"/>
              </a:lnSpc>
              <a:spcBef>
                <a:spcPts val="4000"/>
              </a:spcBef>
              <a:buSzPct val="100000"/>
              <a:buBlip>
                <a:blip r:embed="rId3"/>
              </a:buBlip>
              <a:tabLst>
                <a:tab pos="5003800" algn="l"/>
              </a:tabLst>
              <a:defRPr sz="4650" spc="0">
                <a:solidFill>
                  <a:srgbClr val="FFFFFF"/>
                </a:solidFill>
              </a:defRPr>
            </a:pPr>
            <a:r>
              <a:t>   出席打卡</a:t>
            </a:r>
          </a:p>
          <a:p>
            <a:pPr marL="820208" indent="-820208" algn="l" defTabSz="2456688">
              <a:lnSpc>
                <a:spcPct val="100000"/>
              </a:lnSpc>
              <a:spcBef>
                <a:spcPts val="4000"/>
              </a:spcBef>
              <a:buSzPct val="100000"/>
              <a:buBlip>
                <a:blip r:embed="rId3"/>
              </a:buBlip>
              <a:tabLst>
                <a:tab pos="5003800" algn="l"/>
              </a:tabLst>
              <a:defRPr sz="4650" spc="0">
                <a:solidFill>
                  <a:srgbClr val="FFFFFF"/>
                </a:solidFill>
              </a:defRPr>
            </a:pPr>
            <a:r>
              <a:t>   社員出席狀況分析</a:t>
            </a:r>
          </a:p>
          <a:p>
            <a:pPr marL="820208" indent="-820208" algn="l" defTabSz="2456688">
              <a:lnSpc>
                <a:spcPct val="100000"/>
              </a:lnSpc>
              <a:spcBef>
                <a:spcPts val="4000"/>
              </a:spcBef>
              <a:buSzPct val="100000"/>
              <a:buBlip>
                <a:blip r:embed="rId3"/>
              </a:buBlip>
              <a:tabLst>
                <a:tab pos="5003800" algn="l"/>
              </a:tabLst>
              <a:defRPr sz="4650" spc="0">
                <a:solidFill>
                  <a:srgbClr val="FFFFFF"/>
                </a:solidFill>
              </a:defRPr>
            </a:pPr>
            <a:r>
              <a:t>   社團資源現況與管理</a:t>
            </a:r>
          </a:p>
          <a:p>
            <a:pPr marL="820208" indent="-820208" algn="l" defTabSz="2456688">
              <a:lnSpc>
                <a:spcPct val="100000"/>
              </a:lnSpc>
              <a:spcBef>
                <a:spcPts val="4000"/>
              </a:spcBef>
              <a:buSzPct val="100000"/>
              <a:buBlip>
                <a:blip r:embed="rId3"/>
              </a:buBlip>
              <a:tabLst>
                <a:tab pos="5003800" algn="l"/>
              </a:tabLst>
              <a:defRPr sz="4650" spc="0">
                <a:solidFill>
                  <a:srgbClr val="FFFFFF"/>
                </a:solidFill>
              </a:defRPr>
            </a:pPr>
            <a:r>
              <a:t>   社團幹部權限</a:t>
            </a:r>
          </a:p>
          <a:p>
            <a:pPr marL="820208" indent="-820208" algn="l" defTabSz="2456688">
              <a:lnSpc>
                <a:spcPct val="100000"/>
              </a:lnSpc>
              <a:spcBef>
                <a:spcPts val="4000"/>
              </a:spcBef>
              <a:buSzPct val="100000"/>
              <a:buBlip>
                <a:blip r:embed="rId3"/>
              </a:buBlip>
              <a:tabLst>
                <a:tab pos="5003800" algn="l"/>
              </a:tabLst>
              <a:defRPr sz="4650" spc="0">
                <a:solidFill>
                  <a:srgbClr val="FFFFFF"/>
                </a:solidFill>
              </a:defRPr>
            </a:pPr>
            <a:r>
              <a:t>   重要事項公告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專題動機"/>
          <p:cNvSpPr txBox="1">
            <a:spLocks noGrp="1"/>
          </p:cNvSpPr>
          <p:nvPr>
            <p:ph type="title"/>
          </p:nvPr>
        </p:nvSpPr>
        <p:spPr>
          <a:xfrm>
            <a:off x="2076450" y="1962150"/>
            <a:ext cx="20205700" cy="1651000"/>
          </a:xfrm>
          <a:prstGeom prst="rect">
            <a:avLst/>
          </a:prstGeom>
        </p:spPr>
        <p:txBody>
          <a:bodyPr anchor="t"/>
          <a:lstStyle>
            <a:lvl1pPr defTabSz="560831">
              <a:defRPr sz="8640" spc="259"/>
            </a:lvl1pPr>
          </a:lstStyle>
          <a:p>
            <a:r>
              <a:t>專題動機</a:t>
            </a:r>
          </a:p>
        </p:txBody>
      </p:sp>
      <p:sp>
        <p:nvSpPr>
          <p:cNvPr id="196" name="簽到流程改善…"/>
          <p:cNvSpPr txBox="1">
            <a:spLocks noGrp="1"/>
          </p:cNvSpPr>
          <p:nvPr>
            <p:ph type="body" sz="quarter" idx="4294967295"/>
          </p:nvPr>
        </p:nvSpPr>
        <p:spPr>
          <a:xfrm>
            <a:off x="8818717" y="4584700"/>
            <a:ext cx="6746566" cy="6731000"/>
          </a:xfrm>
          <a:prstGeom prst="rect">
            <a:avLst/>
          </a:prstGeom>
        </p:spPr>
        <p:txBody>
          <a:bodyPr anchor="t"/>
          <a:lstStyle/>
          <a:p>
            <a:pPr marL="855486" indent="-855486" algn="l" defTabSz="2562352">
              <a:lnSpc>
                <a:spcPct val="100000"/>
              </a:lnSpc>
              <a:spcBef>
                <a:spcPts val="4200"/>
              </a:spcBef>
              <a:buSzPct val="100000"/>
              <a:buBlip>
                <a:blip r:embed="rId2"/>
              </a:buBlip>
              <a:tabLst>
                <a:tab pos="5219700" algn="l"/>
              </a:tabLst>
              <a:defRPr sz="4850" spc="0">
                <a:solidFill>
                  <a:srgbClr val="FFFFFF"/>
                </a:solidFill>
              </a:defRPr>
            </a:pPr>
            <a:r>
              <a:t>  簽到流程改善</a:t>
            </a:r>
          </a:p>
          <a:p>
            <a:pPr marL="855486" indent="-855486" algn="l" defTabSz="2562352">
              <a:lnSpc>
                <a:spcPct val="100000"/>
              </a:lnSpc>
              <a:spcBef>
                <a:spcPts val="4200"/>
              </a:spcBef>
              <a:buSzPct val="100000"/>
              <a:buBlip>
                <a:blip r:embed="rId2"/>
              </a:buBlip>
              <a:tabLst>
                <a:tab pos="5219700" algn="l"/>
              </a:tabLst>
              <a:defRPr sz="4850" spc="0">
                <a:solidFill>
                  <a:srgbClr val="FFFFFF"/>
                </a:solidFill>
              </a:defRPr>
            </a:pPr>
            <a:r>
              <a:t>  出席率自動分析</a:t>
            </a:r>
          </a:p>
          <a:p>
            <a:pPr marL="855486" indent="-855486" algn="l" defTabSz="2562352">
              <a:lnSpc>
                <a:spcPct val="100000"/>
              </a:lnSpc>
              <a:spcBef>
                <a:spcPts val="4200"/>
              </a:spcBef>
              <a:buSzPct val="100000"/>
              <a:buBlip>
                <a:blip r:embed="rId2"/>
              </a:buBlip>
              <a:tabLst>
                <a:tab pos="5219700" algn="l"/>
              </a:tabLst>
              <a:defRPr sz="4850" spc="0">
                <a:solidFill>
                  <a:srgbClr val="FFFFFF"/>
                </a:solidFill>
              </a:defRPr>
            </a:pPr>
            <a:r>
              <a:t>  社團設備分配</a:t>
            </a:r>
          </a:p>
          <a:p>
            <a:pPr marL="855486" indent="-855486" algn="l" defTabSz="2562352">
              <a:lnSpc>
                <a:spcPct val="100000"/>
              </a:lnSpc>
              <a:spcBef>
                <a:spcPts val="4200"/>
              </a:spcBef>
              <a:buSzPct val="100000"/>
              <a:buBlip>
                <a:blip r:embed="rId2"/>
              </a:buBlip>
              <a:tabLst>
                <a:tab pos="5219700" algn="l"/>
              </a:tabLst>
              <a:defRPr sz="4850" spc="0">
                <a:solidFill>
                  <a:srgbClr val="FFFFFF"/>
                </a:solidFill>
              </a:defRPr>
            </a:pPr>
            <a:r>
              <a:t>  社團資源存取控制</a:t>
            </a:r>
          </a:p>
          <a:p>
            <a:pPr marL="855486" indent="-855486" algn="l" defTabSz="2562352">
              <a:lnSpc>
                <a:spcPct val="100000"/>
              </a:lnSpc>
              <a:spcBef>
                <a:spcPts val="4200"/>
              </a:spcBef>
              <a:buSzPct val="100000"/>
              <a:buBlip>
                <a:blip r:embed="rId2"/>
              </a:buBlip>
              <a:tabLst>
                <a:tab pos="5219700" algn="l"/>
              </a:tabLst>
              <a:defRPr sz="4850" spc="0">
                <a:solidFill>
                  <a:srgbClr val="FFFFFF"/>
                </a:solidFill>
              </a:defRPr>
            </a:pPr>
            <a:r>
              <a:t>  改善課程現況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矩形"/>
          <p:cNvSpPr/>
          <p:nvPr/>
        </p:nvSpPr>
        <p:spPr>
          <a:xfrm>
            <a:off x="313247" y="644302"/>
            <a:ext cx="3138195" cy="1491338"/>
          </a:xfrm>
          <a:prstGeom prst="rect">
            <a:avLst/>
          </a:prstGeom>
          <a:solidFill>
            <a:srgbClr val="70806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99" name="專題內容"/>
          <p:cNvSpPr txBox="1">
            <a:spLocks noGrp="1"/>
          </p:cNvSpPr>
          <p:nvPr>
            <p:ph type="title"/>
          </p:nvPr>
        </p:nvSpPr>
        <p:spPr>
          <a:xfrm>
            <a:off x="2925850" y="2223090"/>
            <a:ext cx="4816753" cy="1651001"/>
          </a:xfrm>
          <a:prstGeom prst="rect">
            <a:avLst/>
          </a:prstGeom>
        </p:spPr>
        <p:txBody>
          <a:bodyPr anchor="t"/>
          <a:lstStyle>
            <a:lvl1pPr defTabSz="560831">
              <a:defRPr sz="8640" spc="259"/>
            </a:lvl1pPr>
          </a:lstStyle>
          <a:p>
            <a:r>
              <a:t>專題內容</a:t>
            </a:r>
          </a:p>
        </p:txBody>
      </p:sp>
      <p:sp>
        <p:nvSpPr>
          <p:cNvPr id="200" name="圓形"/>
          <p:cNvSpPr/>
          <p:nvPr/>
        </p:nvSpPr>
        <p:spPr>
          <a:xfrm rot="2202358">
            <a:off x="-1444918" y="-474518"/>
            <a:ext cx="3728979" cy="3728978"/>
          </a:xfrm>
          <a:prstGeom prst="ellipse">
            <a:avLst/>
          </a:prstGeom>
          <a:ln w="342900">
            <a:solidFill>
              <a:srgbClr val="DDCD67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1" name="圓形"/>
          <p:cNvSpPr/>
          <p:nvPr/>
        </p:nvSpPr>
        <p:spPr>
          <a:xfrm rot="3050815">
            <a:off x="-965376" y="5023"/>
            <a:ext cx="2769895" cy="2769895"/>
          </a:xfrm>
          <a:prstGeom prst="ellipse">
            <a:avLst/>
          </a:prstGeom>
          <a:ln w="292100">
            <a:solidFill>
              <a:srgbClr val="929131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2" name="藉由使用者介面、系統以及資料庫之間的溝通來提高我們社團運作的效率、獲得更準確的資料分析，並藉此改善目前社團現況，讓社團可以經營的越來越好！"/>
          <p:cNvSpPr txBox="1">
            <a:spLocks noGrp="1"/>
          </p:cNvSpPr>
          <p:nvPr>
            <p:ph type="body" sz="quarter" idx="4294967295"/>
          </p:nvPr>
        </p:nvSpPr>
        <p:spPr>
          <a:xfrm>
            <a:off x="5698594" y="6241520"/>
            <a:ext cx="12986812" cy="3951351"/>
          </a:xfrm>
          <a:prstGeom prst="rect">
            <a:avLst/>
          </a:prstGeom>
        </p:spPr>
        <p:txBody>
          <a:bodyPr anchor="t"/>
          <a:lstStyle/>
          <a:p>
            <a:pPr marL="177800" lvl="1" indent="-177800" algn="l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300" spc="0">
                <a:solidFill>
                  <a:srgbClr val="FFFFFF"/>
                </a:solidFill>
              </a:defRPr>
            </a:pPr>
            <a:r>
              <a:t> 藉由使用者介面、系統以及資料庫之間的溝通來提高我們社團運作的效率、獲得更準確的資料分析，並藉此改善目前社團現況，讓社團可以經營的越來越好！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5900000">
                                      <p:cBhvr>
                                        <p:cTn id="6" dur="2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4300000">
                                      <p:cBhvr>
                                        <p:cTn id="9" dur="2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2" animBg="1" advAuto="0"/>
      <p:bldP spid="201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使用者需求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使用者需求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矩形"/>
          <p:cNvSpPr/>
          <p:nvPr/>
        </p:nvSpPr>
        <p:spPr>
          <a:xfrm>
            <a:off x="313247" y="644302"/>
            <a:ext cx="3138195" cy="1491338"/>
          </a:xfrm>
          <a:prstGeom prst="rect">
            <a:avLst/>
          </a:prstGeom>
          <a:solidFill>
            <a:srgbClr val="70806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09" name="使用者需求"/>
          <p:cNvSpPr txBox="1">
            <a:spLocks noGrp="1"/>
          </p:cNvSpPr>
          <p:nvPr>
            <p:ph type="title"/>
          </p:nvPr>
        </p:nvSpPr>
        <p:spPr>
          <a:xfrm>
            <a:off x="2925850" y="2222500"/>
            <a:ext cx="6052848" cy="1651000"/>
          </a:xfrm>
          <a:prstGeom prst="rect">
            <a:avLst/>
          </a:prstGeom>
        </p:spPr>
        <p:txBody>
          <a:bodyPr anchor="t"/>
          <a:lstStyle>
            <a:lvl1pPr defTabSz="560831">
              <a:defRPr sz="8640" spc="259"/>
            </a:lvl1pPr>
          </a:lstStyle>
          <a:p>
            <a:r>
              <a:t>使用者需求</a:t>
            </a:r>
          </a:p>
        </p:txBody>
      </p:sp>
      <p:sp>
        <p:nvSpPr>
          <p:cNvPr id="210" name="圓形"/>
          <p:cNvSpPr/>
          <p:nvPr/>
        </p:nvSpPr>
        <p:spPr>
          <a:xfrm rot="2202358">
            <a:off x="-1444918" y="-474518"/>
            <a:ext cx="3728979" cy="3728978"/>
          </a:xfrm>
          <a:prstGeom prst="ellipse">
            <a:avLst/>
          </a:prstGeom>
          <a:ln w="342900">
            <a:solidFill>
              <a:srgbClr val="DDCD67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圓形"/>
          <p:cNvSpPr/>
          <p:nvPr/>
        </p:nvSpPr>
        <p:spPr>
          <a:xfrm rot="3050815">
            <a:off x="-965376" y="5023"/>
            <a:ext cx="2769895" cy="2769895"/>
          </a:xfrm>
          <a:prstGeom prst="ellipse">
            <a:avLst/>
          </a:prstGeom>
          <a:ln w="292100">
            <a:solidFill>
              <a:srgbClr val="929131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現象：簽到過於緩慢導致課程時間被壓縮，社員們也為了簽到而在課前須到後面簽到櫃檯排隊、既沒效率且需人工審核。…"/>
          <p:cNvSpPr txBox="1">
            <a:spLocks noGrp="1"/>
          </p:cNvSpPr>
          <p:nvPr>
            <p:ph type="body" sz="half" idx="4294967295"/>
          </p:nvPr>
        </p:nvSpPr>
        <p:spPr>
          <a:xfrm>
            <a:off x="5698594" y="5361525"/>
            <a:ext cx="12986812" cy="5710750"/>
          </a:xfrm>
          <a:prstGeom prst="rect">
            <a:avLst/>
          </a:prstGeom>
        </p:spPr>
        <p:txBody>
          <a:bodyPr anchor="t"/>
          <a:lstStyle/>
          <a:p>
            <a:pPr marL="177800" indent="-177800" algn="l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rgbClr val="FFFFFF"/>
                </a:solidFill>
              </a:defRPr>
            </a:pPr>
            <a:r>
              <a:t>現象：簽到過於緩慢導致課程時間被壓縮，社員們也為了簽到而在課前須到後面簽到櫃檯排隊、既沒效率且需人工審核。</a:t>
            </a:r>
          </a:p>
          <a:p>
            <a:pPr marL="177800" indent="-177800" algn="l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rgbClr val="FFFFFF"/>
                </a:solidFill>
              </a:defRPr>
            </a:pPr>
            <a:r>
              <a:t>在設備方面，社團資產因品項過多且雜，所以除了建檔之外的方法比較難掌握資產現況。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5900000">
                                      <p:cBhvr>
                                        <p:cTn id="6" dur="2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4300000">
                                      <p:cBhvr>
                                        <p:cTn id="9" dur="2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2" animBg="1" advAuto="0"/>
      <p:bldP spid="211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矩形"/>
          <p:cNvSpPr/>
          <p:nvPr/>
        </p:nvSpPr>
        <p:spPr>
          <a:xfrm>
            <a:off x="313247" y="644302"/>
            <a:ext cx="3138195" cy="1491338"/>
          </a:xfrm>
          <a:prstGeom prst="rect">
            <a:avLst/>
          </a:prstGeom>
          <a:solidFill>
            <a:srgbClr val="70806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15" name="使用者需求對應功能"/>
          <p:cNvSpPr txBox="1">
            <a:spLocks noGrp="1"/>
          </p:cNvSpPr>
          <p:nvPr>
            <p:ph type="title"/>
          </p:nvPr>
        </p:nvSpPr>
        <p:spPr>
          <a:xfrm>
            <a:off x="2925850" y="2222500"/>
            <a:ext cx="10528933" cy="1651000"/>
          </a:xfrm>
          <a:prstGeom prst="rect">
            <a:avLst/>
          </a:prstGeom>
        </p:spPr>
        <p:txBody>
          <a:bodyPr anchor="t"/>
          <a:lstStyle>
            <a:lvl1pPr defTabSz="560831">
              <a:defRPr sz="8640" spc="259"/>
            </a:lvl1pPr>
          </a:lstStyle>
          <a:p>
            <a:r>
              <a:t>使用者需求對應功能</a:t>
            </a:r>
          </a:p>
        </p:txBody>
      </p:sp>
      <p:sp>
        <p:nvSpPr>
          <p:cNvPr id="216" name="圓形"/>
          <p:cNvSpPr/>
          <p:nvPr/>
        </p:nvSpPr>
        <p:spPr>
          <a:xfrm rot="2202358">
            <a:off x="-1444918" y="-474518"/>
            <a:ext cx="3728979" cy="3728978"/>
          </a:xfrm>
          <a:prstGeom prst="ellipse">
            <a:avLst/>
          </a:prstGeom>
          <a:ln w="342900">
            <a:solidFill>
              <a:srgbClr val="DDCD67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7" name="圓形"/>
          <p:cNvSpPr/>
          <p:nvPr/>
        </p:nvSpPr>
        <p:spPr>
          <a:xfrm rot="3050815">
            <a:off x="-965376" y="5023"/>
            <a:ext cx="2769895" cy="2769895"/>
          </a:xfrm>
          <a:prstGeom prst="ellipse">
            <a:avLst/>
          </a:prstGeom>
          <a:ln w="292100">
            <a:solidFill>
              <a:srgbClr val="929131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8" name="簽到流程改善 - 打卡簽到…"/>
          <p:cNvSpPr txBox="1"/>
          <p:nvPr/>
        </p:nvSpPr>
        <p:spPr>
          <a:xfrm>
            <a:off x="5978613" y="4851400"/>
            <a:ext cx="15590367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855486" indent="-855486" defTabSz="2562352">
              <a:spcBef>
                <a:spcPts val="4200"/>
              </a:spcBef>
              <a:buSzPct val="100000"/>
              <a:buBlip>
                <a:blip r:embed="rId2"/>
              </a:buBlip>
              <a:tabLst>
                <a:tab pos="5219700" algn="l"/>
              </a:tabLst>
              <a:defRPr sz="4850" spc="0">
                <a:solidFill>
                  <a:srgbClr val="FFFFFF"/>
                </a:solidFill>
              </a:defRPr>
            </a:pPr>
            <a:r>
              <a:t>  簽到流程改善 - 打卡簽到</a:t>
            </a:r>
          </a:p>
          <a:p>
            <a:pPr marL="855486" indent="-855486" defTabSz="2562352">
              <a:spcBef>
                <a:spcPts val="4200"/>
              </a:spcBef>
              <a:buSzPct val="100000"/>
              <a:buBlip>
                <a:blip r:embed="rId2"/>
              </a:buBlip>
              <a:tabLst>
                <a:tab pos="5219700" algn="l"/>
              </a:tabLst>
              <a:defRPr sz="4850" spc="0">
                <a:solidFill>
                  <a:srgbClr val="FFFFFF"/>
                </a:solidFill>
              </a:defRPr>
            </a:pPr>
            <a:r>
              <a:t>  出席率自動分析 - 出席率報表</a:t>
            </a:r>
          </a:p>
          <a:p>
            <a:pPr marL="855486" indent="-855486" defTabSz="2562352">
              <a:spcBef>
                <a:spcPts val="4200"/>
              </a:spcBef>
              <a:buSzPct val="100000"/>
              <a:buBlip>
                <a:blip r:embed="rId2"/>
              </a:buBlip>
              <a:tabLst>
                <a:tab pos="5219700" algn="l"/>
              </a:tabLst>
              <a:defRPr sz="4850" spc="0">
                <a:solidFill>
                  <a:srgbClr val="FFFFFF"/>
                </a:solidFill>
              </a:defRPr>
            </a:pPr>
            <a:r>
              <a:t>  社團設備分配 - 設備借用</a:t>
            </a:r>
          </a:p>
          <a:p>
            <a:pPr marL="855486" indent="-855486" defTabSz="2562352">
              <a:spcBef>
                <a:spcPts val="4200"/>
              </a:spcBef>
              <a:buSzPct val="100000"/>
              <a:buBlip>
                <a:blip r:embed="rId2"/>
              </a:buBlip>
              <a:tabLst>
                <a:tab pos="5219700" algn="l"/>
              </a:tabLst>
              <a:defRPr sz="4850" spc="0">
                <a:solidFill>
                  <a:srgbClr val="FFFFFF"/>
                </a:solidFill>
              </a:defRPr>
            </a:pPr>
            <a:r>
              <a:t>  社團資源存取控制 - 課程資源獲取</a:t>
            </a:r>
          </a:p>
          <a:p>
            <a:pPr marL="855486" indent="-855486" defTabSz="2562352">
              <a:spcBef>
                <a:spcPts val="4200"/>
              </a:spcBef>
              <a:buSzPct val="100000"/>
              <a:buBlip>
                <a:blip r:embed="rId2"/>
              </a:buBlip>
              <a:tabLst>
                <a:tab pos="5219700" algn="l"/>
              </a:tabLst>
              <a:defRPr sz="4850" spc="0">
                <a:solidFill>
                  <a:srgbClr val="FFFFFF"/>
                </a:solidFill>
              </a:defRPr>
            </a:pPr>
            <a:r>
              <a:t>  改善課程現況 - 提供課程資源讓社員複習與預習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5900000">
                                      <p:cBhvr>
                                        <p:cTn id="6" dur="2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4300000">
                                      <p:cBhvr>
                                        <p:cTn id="9" dur="27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2" animBg="1" advAuto="0"/>
      <p:bldP spid="217" grpId="1" animBg="1" advAuto="0"/>
    </p:bldLst>
  </p:timing>
</p:sld>
</file>

<file path=ppt/theme/theme1.xml><?xml version="1.0" encoding="utf-8"?>
<a:theme xmlns:a="http://schemas.openxmlformats.org/drawingml/2006/main" name="24_Briefing">
  <a:themeElements>
    <a:clrScheme name="24_Briefing">
      <a:dk1>
        <a:srgbClr val="1A5C71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36" normalizeH="0" baseline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36" normalizeH="0" baseline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自訂</PresentationFormat>
  <Paragraphs>34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Avenir Next Medium</vt:lpstr>
      <vt:lpstr>Avenir Next Regular</vt:lpstr>
      <vt:lpstr>Helvetica Neue</vt:lpstr>
      <vt:lpstr>Helvetica Neue Medium</vt:lpstr>
      <vt:lpstr>24_Briefing</vt:lpstr>
      <vt:lpstr>社團資源管理系統</vt:lpstr>
      <vt:lpstr>關於我們的專題</vt:lpstr>
      <vt:lpstr>關於專題</vt:lpstr>
      <vt:lpstr>專題動機</vt:lpstr>
      <vt:lpstr>專題內容</vt:lpstr>
      <vt:lpstr>使用者需求</vt:lpstr>
      <vt:lpstr>使用者需求</vt:lpstr>
      <vt:lpstr>使用者需求對應功能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社團資源管理系統</dc:title>
  <cp:lastModifiedBy>黃傳霖</cp:lastModifiedBy>
  <cp:revision>1</cp:revision>
  <dcterms:modified xsi:type="dcterms:W3CDTF">2020-06-11T03:04:07Z</dcterms:modified>
</cp:coreProperties>
</file>