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79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8" r:id="rId6"/>
    <p:sldId id="262" r:id="rId7"/>
    <p:sldId id="263" r:id="rId8"/>
    <p:sldId id="258" r:id="rId9"/>
    <p:sldId id="260" r:id="rId10"/>
    <p:sldId id="264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614AF-D275-404C-988F-DC0B01B8F4CE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C870D-7806-4C6B-8462-9EDF3980F3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614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7B0EE9-80CD-4BB9-A424-8318BC370257}" type="datetime1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18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F9E3-563C-4A3E-9B34-E7C0BB970754}" type="datetime1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98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5B05-7743-48B1-8B7A-BA1B2EA00562}" type="datetime1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56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B1D3-6AE2-44F2-8BAE-160D481AFD14}" type="datetime1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65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F689-DB37-4D4F-9B13-A60F4669EE22}" type="datetime1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40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D1EF-A1E0-4FF6-837E-5CE5745E42D3}" type="datetime1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18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0388-A7FB-4CF7-8446-658EB3BFDDB8}" type="datetime1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23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4EFC-225F-43CA-A37A-2BAA250B740B}" type="datetime1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86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C889-1FFF-46AE-AE93-225D61DE8605}" type="datetime1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77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7AF9-5FBF-4D92-8954-A16A12934791}" type="datetime1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2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31A3-9189-4A3D-B792-5A1DF10EE978}" type="datetime1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98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76C5FD1-8BC0-4B69-B12F-543FE19001A7}" type="datetime1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05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1</a:t>
            </a:r>
            <a:r>
              <a:rPr lang="en-US" altLang="zh-TW" baseline="30000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st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_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上機考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10/21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302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Q2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90B5F2-FF03-4F2C-A1FB-59890262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29FC5D9-C424-415C-B71F-0E67EF6E3B86}"/>
              </a:ext>
            </a:extLst>
          </p:cNvPr>
          <p:cNvSpPr txBox="1"/>
          <p:nvPr/>
        </p:nvSpPr>
        <p:spPr>
          <a:xfrm>
            <a:off x="1242874" y="1811045"/>
            <a:ext cx="4376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按下按鍵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8</a:t>
            </a:r>
          </a:p>
          <a:p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LCD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向下捲動。直到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END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為最後一行不再向下。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按下按鍵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2</a:t>
            </a:r>
          </a:p>
          <a:p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LCD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向上捲動。直到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+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為第一行不再向上。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F022A3-D107-4DB2-B55F-E8B0DEB45F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37" y="269047"/>
            <a:ext cx="5004278" cy="3753209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CBE8CB78-5CB5-4790-A46C-640FB4EF3BDF}"/>
              </a:ext>
            </a:extLst>
          </p:cNvPr>
          <p:cNvGrpSpPr/>
          <p:nvPr/>
        </p:nvGrpSpPr>
        <p:grpSpPr>
          <a:xfrm>
            <a:off x="1156253" y="4242104"/>
            <a:ext cx="2042843" cy="1981724"/>
            <a:chOff x="9161215" y="2466652"/>
            <a:chExt cx="2042843" cy="1981724"/>
          </a:xfrm>
        </p:grpSpPr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22EC2457-28CF-44F0-B736-30F5598077C4}"/>
                </a:ext>
              </a:extLst>
            </p:cNvPr>
            <p:cNvSpPr/>
            <p:nvPr/>
          </p:nvSpPr>
          <p:spPr>
            <a:xfrm>
              <a:off x="9161217" y="2466653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B0AF5FBC-0974-46CF-8D2B-F1FF23B4B911}"/>
                </a:ext>
              </a:extLst>
            </p:cNvPr>
            <p:cNvSpPr/>
            <p:nvPr/>
          </p:nvSpPr>
          <p:spPr>
            <a:xfrm>
              <a:off x="9872733" y="2466652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2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60A15D66-E5E9-47A3-A0A4-E2BA8DE1769F}"/>
                </a:ext>
              </a:extLst>
            </p:cNvPr>
            <p:cNvSpPr/>
            <p:nvPr/>
          </p:nvSpPr>
          <p:spPr>
            <a:xfrm>
              <a:off x="10584249" y="2466652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350E0225-6B1F-42C3-911A-FF1E930C55DA}"/>
                </a:ext>
              </a:extLst>
            </p:cNvPr>
            <p:cNvSpPr/>
            <p:nvPr/>
          </p:nvSpPr>
          <p:spPr>
            <a:xfrm>
              <a:off x="9161217" y="3145584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4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DF740829-32C1-4C1B-BE18-DC2355F089DA}"/>
                </a:ext>
              </a:extLst>
            </p:cNvPr>
            <p:cNvSpPr/>
            <p:nvPr/>
          </p:nvSpPr>
          <p:spPr>
            <a:xfrm>
              <a:off x="9872734" y="3145583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5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53767158-6188-4AC0-B2DC-DD7BB4F81F3E}"/>
                </a:ext>
              </a:extLst>
            </p:cNvPr>
            <p:cNvSpPr/>
            <p:nvPr/>
          </p:nvSpPr>
          <p:spPr>
            <a:xfrm>
              <a:off x="10584247" y="3121605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6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697799A3-4BE1-4C10-B535-29BE16C0E3AF}"/>
                </a:ext>
              </a:extLst>
            </p:cNvPr>
            <p:cNvSpPr/>
            <p:nvPr/>
          </p:nvSpPr>
          <p:spPr>
            <a:xfrm>
              <a:off x="9161215" y="3828567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177966A2-E806-46CD-807D-D7B431D6D251}"/>
                </a:ext>
              </a:extLst>
            </p:cNvPr>
            <p:cNvSpPr/>
            <p:nvPr/>
          </p:nvSpPr>
          <p:spPr>
            <a:xfrm>
              <a:off x="9872733" y="3828566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8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F98C8010-F6F0-4CCE-829B-E08F472EA039}"/>
                </a:ext>
              </a:extLst>
            </p:cNvPr>
            <p:cNvSpPr/>
            <p:nvPr/>
          </p:nvSpPr>
          <p:spPr>
            <a:xfrm>
              <a:off x="10584247" y="3828565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19" name="圖片 18">
            <a:extLst>
              <a:ext uri="{FF2B5EF4-FFF2-40B4-BE49-F238E27FC236}">
                <a16:creationId xmlns:a16="http://schemas.microsoft.com/office/drawing/2014/main" id="{24195E2C-DCF2-4EBA-9F92-2554289494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318" y="2734375"/>
            <a:ext cx="4981397" cy="373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01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Q2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90B5F2-FF03-4F2C-A1FB-59890262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29FC5D9-C424-415C-B71F-0E67EF6E3B86}"/>
              </a:ext>
            </a:extLst>
          </p:cNvPr>
          <p:cNvSpPr txBox="1"/>
          <p:nvPr/>
        </p:nvSpPr>
        <p:spPr>
          <a:xfrm>
            <a:off x="1242874" y="1811045"/>
            <a:ext cx="4376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按下按鍵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4</a:t>
            </a:r>
          </a:p>
          <a:p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數字向左平移，並計算結果。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按下按鍵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6</a:t>
            </a:r>
          </a:p>
          <a:p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數字向右平移，並計算結果。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BE8CB78-5CB5-4790-A46C-640FB4EF3BDF}"/>
              </a:ext>
            </a:extLst>
          </p:cNvPr>
          <p:cNvGrpSpPr/>
          <p:nvPr/>
        </p:nvGrpSpPr>
        <p:grpSpPr>
          <a:xfrm>
            <a:off x="1156253" y="4242104"/>
            <a:ext cx="2042843" cy="1981724"/>
            <a:chOff x="9161215" y="2466652"/>
            <a:chExt cx="2042843" cy="1981724"/>
          </a:xfrm>
        </p:grpSpPr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22EC2457-28CF-44F0-B736-30F5598077C4}"/>
                </a:ext>
              </a:extLst>
            </p:cNvPr>
            <p:cNvSpPr/>
            <p:nvPr/>
          </p:nvSpPr>
          <p:spPr>
            <a:xfrm>
              <a:off x="9161217" y="2466653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B0AF5FBC-0974-46CF-8D2B-F1FF23B4B911}"/>
                </a:ext>
              </a:extLst>
            </p:cNvPr>
            <p:cNvSpPr/>
            <p:nvPr/>
          </p:nvSpPr>
          <p:spPr>
            <a:xfrm>
              <a:off x="9872733" y="2466652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2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60A15D66-E5E9-47A3-A0A4-E2BA8DE1769F}"/>
                </a:ext>
              </a:extLst>
            </p:cNvPr>
            <p:cNvSpPr/>
            <p:nvPr/>
          </p:nvSpPr>
          <p:spPr>
            <a:xfrm>
              <a:off x="10584249" y="2466652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350E0225-6B1F-42C3-911A-FF1E930C55DA}"/>
                </a:ext>
              </a:extLst>
            </p:cNvPr>
            <p:cNvSpPr/>
            <p:nvPr/>
          </p:nvSpPr>
          <p:spPr>
            <a:xfrm>
              <a:off x="9161217" y="3145584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4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DF740829-32C1-4C1B-BE18-DC2355F089DA}"/>
                </a:ext>
              </a:extLst>
            </p:cNvPr>
            <p:cNvSpPr/>
            <p:nvPr/>
          </p:nvSpPr>
          <p:spPr>
            <a:xfrm>
              <a:off x="9872734" y="3145583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5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53767158-6188-4AC0-B2DC-DD7BB4F81F3E}"/>
                </a:ext>
              </a:extLst>
            </p:cNvPr>
            <p:cNvSpPr/>
            <p:nvPr/>
          </p:nvSpPr>
          <p:spPr>
            <a:xfrm>
              <a:off x="10584247" y="3121605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6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697799A3-4BE1-4C10-B535-29BE16C0E3AF}"/>
                </a:ext>
              </a:extLst>
            </p:cNvPr>
            <p:cNvSpPr/>
            <p:nvPr/>
          </p:nvSpPr>
          <p:spPr>
            <a:xfrm>
              <a:off x="9161215" y="3828567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177966A2-E806-46CD-807D-D7B431D6D251}"/>
                </a:ext>
              </a:extLst>
            </p:cNvPr>
            <p:cNvSpPr/>
            <p:nvPr/>
          </p:nvSpPr>
          <p:spPr>
            <a:xfrm>
              <a:off x="9872733" y="3828566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8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F98C8010-F6F0-4CCE-829B-E08F472EA039}"/>
                </a:ext>
              </a:extLst>
            </p:cNvPr>
            <p:cNvSpPr/>
            <p:nvPr/>
          </p:nvSpPr>
          <p:spPr>
            <a:xfrm>
              <a:off x="10584247" y="3828565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22" name="圖片 21">
            <a:extLst>
              <a:ext uri="{FF2B5EF4-FFF2-40B4-BE49-F238E27FC236}">
                <a16:creationId xmlns:a16="http://schemas.microsoft.com/office/drawing/2014/main" id="{06869398-9204-46C3-B88C-987C59CE47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539" y="310858"/>
            <a:ext cx="4859045" cy="3644284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1B783721-4C1F-4414-BA93-A7D5280171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538" y="2734375"/>
            <a:ext cx="4859045" cy="364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1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8316" y="327804"/>
            <a:ext cx="9875520" cy="879894"/>
          </a:xfrm>
        </p:spPr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Q1 –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1A2B</a:t>
            </a:r>
            <a:r>
              <a:rPr lang="zh-TW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TW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(40%)</a:t>
            </a:r>
            <a:endParaRPr lang="zh-TW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90B5F2-FF03-4F2C-A1FB-59890262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214" y="1112591"/>
            <a:ext cx="5061649" cy="3512361"/>
          </a:xfrm>
          <a:prstGeom prst="rect">
            <a:avLst/>
          </a:prstGeom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2F135281-CE96-444E-A957-63D71A65481F}"/>
              </a:ext>
            </a:extLst>
          </p:cNvPr>
          <p:cNvGrpSpPr/>
          <p:nvPr/>
        </p:nvGrpSpPr>
        <p:grpSpPr>
          <a:xfrm>
            <a:off x="6857999" y="4770938"/>
            <a:ext cx="1685892" cy="1635452"/>
            <a:chOff x="9161215" y="2466652"/>
            <a:chExt cx="2042843" cy="1981724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2065F8A8-0FAF-4B1E-833B-8185EE2A76A4}"/>
                </a:ext>
              </a:extLst>
            </p:cNvPr>
            <p:cNvSpPr/>
            <p:nvPr/>
          </p:nvSpPr>
          <p:spPr>
            <a:xfrm>
              <a:off x="9161217" y="2466653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rgbClr val="FF0000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1</a:t>
              </a:r>
              <a:endParaRPr lang="zh-TW" altLang="en-US" sz="2800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EA630450-1A48-4B23-B542-089B4E36BFEA}"/>
                </a:ext>
              </a:extLst>
            </p:cNvPr>
            <p:cNvSpPr/>
            <p:nvPr/>
          </p:nvSpPr>
          <p:spPr>
            <a:xfrm>
              <a:off x="9872733" y="2466652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rgbClr val="FF0000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2</a:t>
              </a:r>
              <a:endParaRPr lang="zh-TW" altLang="en-US" sz="2800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977FEBFF-4252-4593-BC35-75DEBCC3C8D5}"/>
                </a:ext>
              </a:extLst>
            </p:cNvPr>
            <p:cNvSpPr/>
            <p:nvPr/>
          </p:nvSpPr>
          <p:spPr>
            <a:xfrm>
              <a:off x="10584249" y="2466652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rgbClr val="FF0000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3</a:t>
              </a:r>
              <a:endParaRPr lang="zh-TW" altLang="en-US" sz="2800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8C139D7C-8C20-4EE3-AE15-9D4B4BE987F4}"/>
                </a:ext>
              </a:extLst>
            </p:cNvPr>
            <p:cNvSpPr/>
            <p:nvPr/>
          </p:nvSpPr>
          <p:spPr>
            <a:xfrm>
              <a:off x="9161217" y="3145584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rgbClr val="FF0000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4</a:t>
              </a:r>
              <a:endParaRPr lang="zh-TW" altLang="en-US" sz="2800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070EDED9-8A32-4613-9FE0-E1BBE59E6143}"/>
                </a:ext>
              </a:extLst>
            </p:cNvPr>
            <p:cNvSpPr/>
            <p:nvPr/>
          </p:nvSpPr>
          <p:spPr>
            <a:xfrm>
              <a:off x="9872734" y="3145583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rgbClr val="FF0000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5</a:t>
              </a:r>
              <a:endParaRPr lang="zh-TW" altLang="en-US" sz="2800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A3E73A7D-693F-4B66-B924-3503489350D9}"/>
                </a:ext>
              </a:extLst>
            </p:cNvPr>
            <p:cNvSpPr/>
            <p:nvPr/>
          </p:nvSpPr>
          <p:spPr>
            <a:xfrm>
              <a:off x="10584247" y="3121605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rgbClr val="FF0000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6</a:t>
              </a:r>
              <a:endParaRPr lang="zh-TW" altLang="en-US" sz="2800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EDF92057-CFF4-462E-A6AA-8AC1B49F8109}"/>
                </a:ext>
              </a:extLst>
            </p:cNvPr>
            <p:cNvSpPr/>
            <p:nvPr/>
          </p:nvSpPr>
          <p:spPr>
            <a:xfrm>
              <a:off x="9161215" y="3828567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rgbClr val="FF0000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R</a:t>
              </a:r>
              <a:endParaRPr lang="zh-TW" altLang="en-US" sz="2800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9180A265-F475-434A-86F4-24954B8D6736}"/>
                </a:ext>
              </a:extLst>
            </p:cNvPr>
            <p:cNvSpPr/>
            <p:nvPr/>
          </p:nvSpPr>
          <p:spPr>
            <a:xfrm>
              <a:off x="9872733" y="3828566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rgbClr val="FF0000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C</a:t>
              </a:r>
              <a:endParaRPr lang="zh-TW" altLang="en-US" sz="2800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19787839-9889-465A-B670-A0A96D7AA3BE}"/>
                </a:ext>
              </a:extLst>
            </p:cNvPr>
            <p:cNvSpPr/>
            <p:nvPr/>
          </p:nvSpPr>
          <p:spPr>
            <a:xfrm>
              <a:off x="10584247" y="3828565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rgbClr val="FF0000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A</a:t>
              </a:r>
              <a:endParaRPr lang="zh-TW" altLang="en-US" sz="2800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350995" y="1112591"/>
            <a:ext cx="630855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按下</a:t>
            </a:r>
            <a:r>
              <a:rPr lang="en-US" altLang="zh-TW" sz="2000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R</a:t>
            </a:r>
            <a:r>
              <a:rPr lang="zh-TW" altLang="en-US" sz="2000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鍵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時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</a:t>
            </a:r>
            <a:r>
              <a:rPr lang="zh-TW" altLang="en-US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七</a:t>
            </a:r>
            <a:r>
              <a:rPr lang="zh-TW" altLang="en-US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段上</a:t>
            </a:r>
            <a:r>
              <a:rPr lang="zh-TW" altLang="en-US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顯示</a:t>
            </a:r>
            <a:r>
              <a:rPr lang="zh-TW" altLang="en-US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隨機</a:t>
            </a:r>
            <a:r>
              <a:rPr lang="en-US" altLang="zh-TW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(</a:t>
            </a:r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Random)</a:t>
            </a:r>
            <a:r>
              <a:rPr lang="zh-TW" altLang="en-US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產生</a:t>
            </a:r>
            <a:r>
              <a:rPr lang="zh-TW" altLang="en-US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的</a:t>
            </a:r>
            <a:r>
              <a:rPr lang="zh-TW" altLang="en-US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四個</a:t>
            </a:r>
            <a:r>
              <a:rPr lang="zh-TW" altLang="en-US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不</a:t>
            </a:r>
            <a:r>
              <a:rPr lang="zh-TW" altLang="en-US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重覆</a:t>
            </a:r>
            <a:r>
              <a:rPr lang="zh-TW" altLang="en-US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數字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，數字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範圍為</a:t>
            </a:r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1-6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。</a:t>
            </a:r>
            <a:endParaRPr lang="en-US" altLang="zh-TW" dirty="0" smtClean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按下</a:t>
            </a:r>
            <a:r>
              <a:rPr lang="en-US" altLang="zh-TW" sz="2000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1-</a:t>
            </a:r>
            <a:r>
              <a:rPr lang="zh-TW" altLang="en-US" sz="2000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6</a:t>
            </a:r>
            <a:r>
              <a:rPr lang="zh-TW" altLang="en-US" sz="2000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鍵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時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，將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數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由最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左依序顯示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到</a:t>
            </a:r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LCD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，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作為</a:t>
            </a:r>
            <a:r>
              <a:rPr lang="zh-TW" altLang="en-US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猜</a:t>
            </a:r>
            <a:r>
              <a:rPr lang="zh-TW" altLang="en-US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的數字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，最多</a:t>
            </a:r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4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位數，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超過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4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位數則不再接收顯示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。</a:t>
            </a:r>
            <a:endParaRPr lang="en-US" altLang="zh-TW" dirty="0" smtClean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按下</a:t>
            </a:r>
            <a:r>
              <a:rPr lang="en-US" altLang="zh-TW" sz="2000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時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，比對</a:t>
            </a:r>
            <a:r>
              <a:rPr lang="zh-TW" altLang="en-US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猜</a:t>
            </a:r>
            <a:r>
              <a:rPr lang="zh-TW" altLang="en-US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的數字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與</a:t>
            </a:r>
            <a:r>
              <a:rPr lang="zh-TW" altLang="en-US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七段上</a:t>
            </a:r>
            <a:r>
              <a:rPr lang="zh-TW" altLang="en-US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顯示</a:t>
            </a:r>
            <a:r>
              <a:rPr lang="zh-TW" altLang="en-US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的</a:t>
            </a:r>
            <a:r>
              <a:rPr lang="zh-TW" altLang="en-US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數字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答案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顯示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在</a:t>
            </a:r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LCD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zh-TW" altLang="en-US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猜</a:t>
            </a:r>
            <a:r>
              <a:rPr lang="zh-TW" altLang="en-US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的數字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同一列的最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右邊，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答案分為三種</a:t>
            </a:r>
            <a:endParaRPr lang="en-US" altLang="zh-TW" dirty="0" smtClean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WIN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–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四位數都相同 </a:t>
            </a:r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–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先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顯示</a:t>
            </a:r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WIN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，之後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在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LCD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顯示學號八碼</a:t>
            </a:r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(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含</a:t>
            </a:r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D)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每碼間隔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為一秒。</a:t>
            </a:r>
            <a:endParaRPr lang="en-US" altLang="zh-TW" dirty="0" smtClean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NULL-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沒有任何輸入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</a:t>
            </a:r>
            <a:endParaRPr lang="en-US" altLang="zh-TW" dirty="0" smtClean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先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顯示為</a:t>
            </a:r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NULL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數字正確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之後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使</a:t>
            </a:r>
            <a:r>
              <a:rPr lang="zh-TW" altLang="en-US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蜂鳴器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叫一聲</a:t>
            </a:r>
            <a:endParaRPr lang="en-US" altLang="zh-TW" dirty="0" smtClean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XAYB-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 </a:t>
            </a:r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X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：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數字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正確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位置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正確的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個數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</a:t>
            </a:r>
            <a:endParaRPr lang="en-US" altLang="zh-TW" dirty="0" smtClean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lvl="1"/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                </a:t>
            </a:r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Y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：數字正確，位置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不對的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個數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。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lvl="1"/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最多比對四</a:t>
            </a:r>
            <a:r>
              <a:rPr lang="zh-TW" altLang="en-US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組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答案，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超過則不在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接收。</a:t>
            </a:r>
            <a:endParaRPr lang="en-US" altLang="zh-TW" dirty="0" smtClean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按下</a:t>
            </a:r>
            <a:r>
              <a:rPr lang="en-US" altLang="zh-TW" sz="20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C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時，清除</a:t>
            </a:r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LCD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，</a:t>
            </a:r>
            <a:r>
              <a:rPr lang="zh-TW" altLang="en-US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七</a:t>
            </a:r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段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所有內容，恢復到初始狀態。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lvl="1"/>
            <a:endParaRPr lang="zh-TW" altLang="en-US" dirty="0" smtClean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437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3000" y="255920"/>
            <a:ext cx="9875520" cy="1356360"/>
          </a:xfrm>
        </p:spPr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Q2</a:t>
            </a:r>
            <a:endParaRPr lang="zh-TW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90B5F2-FF03-4F2C-A1FB-59890262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BF47ECE-234A-4731-A902-A8C07FECBE7A}"/>
              </a:ext>
            </a:extLst>
          </p:cNvPr>
          <p:cNvSpPr txBox="1"/>
          <p:nvPr/>
        </p:nvSpPr>
        <p:spPr>
          <a:xfrm>
            <a:off x="1173480" y="1835165"/>
            <a:ext cx="48583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隨機</a:t>
            </a: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(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Random)</a:t>
            </a:r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產生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一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組四位數字</a:t>
            </a:r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顯示在七段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顯示器上，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左邊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兩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位數 </a:t>
            </a:r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=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</a:t>
            </a:r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右邊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兩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位數</a:t>
            </a:r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=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B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。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在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LCD</a:t>
            </a:r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第一行固定顯示學號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透過</a:t>
            </a:r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按鍵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操作，</a:t>
            </a:r>
            <a:r>
              <a:rPr lang="zh-TW" altLang="en-US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顯示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不同</a:t>
            </a:r>
            <a:r>
              <a:rPr lang="zh-TW" altLang="en-US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計算結果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：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A+B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A-B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*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A/B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A%B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A^2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B^2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END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2EA1440-4F03-4597-91AD-7DA2489AA8E4}"/>
              </a:ext>
            </a:extLst>
          </p:cNvPr>
          <p:cNvSpPr txBox="1"/>
          <p:nvPr/>
        </p:nvSpPr>
        <p:spPr>
          <a:xfrm>
            <a:off x="6652008" y="1828055"/>
            <a:ext cx="49867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EX.</a:t>
            </a:r>
          </a:p>
          <a:p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四位數字為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9487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，則七段顯示器顯示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9487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。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=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B = 87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。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LCD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上顯示：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94+87=181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94-87=7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*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87=8178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94/87=1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94%87=7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94^2=8836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87^2=7569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bg1">
                  <a:lumMod val="75000"/>
                </a:schemeClr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第一行固定為學號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所以</a:t>
            </a:r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計算結果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一次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只顯示三行。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290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4043" y="306168"/>
            <a:ext cx="9875520" cy="1356360"/>
          </a:xfrm>
        </p:spPr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Q2-1</a:t>
            </a:r>
            <a:r>
              <a:rPr lang="zh-TW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(10%)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90B5F2-FF03-4F2C-A1FB-59890262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F135281-CE96-444E-A957-63D71A65481F}"/>
              </a:ext>
            </a:extLst>
          </p:cNvPr>
          <p:cNvGrpSpPr/>
          <p:nvPr/>
        </p:nvGrpSpPr>
        <p:grpSpPr>
          <a:xfrm>
            <a:off x="9588236" y="4266676"/>
            <a:ext cx="2042843" cy="1981724"/>
            <a:chOff x="9161215" y="2466652"/>
            <a:chExt cx="2042843" cy="1981724"/>
          </a:xfrm>
        </p:grpSpPr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2065F8A8-0FAF-4B1E-833B-8185EE2A76A4}"/>
                </a:ext>
              </a:extLst>
            </p:cNvPr>
            <p:cNvSpPr/>
            <p:nvPr/>
          </p:nvSpPr>
          <p:spPr>
            <a:xfrm>
              <a:off x="9161217" y="2466653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EA630450-1A48-4B23-B542-089B4E36BFEA}"/>
                </a:ext>
              </a:extLst>
            </p:cNvPr>
            <p:cNvSpPr/>
            <p:nvPr/>
          </p:nvSpPr>
          <p:spPr>
            <a:xfrm>
              <a:off x="9872733" y="2466652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2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977FEBFF-4252-4593-BC35-75DEBCC3C8D5}"/>
                </a:ext>
              </a:extLst>
            </p:cNvPr>
            <p:cNvSpPr/>
            <p:nvPr/>
          </p:nvSpPr>
          <p:spPr>
            <a:xfrm>
              <a:off x="10584249" y="2466652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8C139D7C-8C20-4EE3-AE15-9D4B4BE987F4}"/>
                </a:ext>
              </a:extLst>
            </p:cNvPr>
            <p:cNvSpPr/>
            <p:nvPr/>
          </p:nvSpPr>
          <p:spPr>
            <a:xfrm>
              <a:off x="9161217" y="3145584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4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070EDED9-8A32-4613-9FE0-E1BBE59E6143}"/>
                </a:ext>
              </a:extLst>
            </p:cNvPr>
            <p:cNvSpPr/>
            <p:nvPr/>
          </p:nvSpPr>
          <p:spPr>
            <a:xfrm>
              <a:off x="9872734" y="3145583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rgbClr val="FF0000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5</a:t>
              </a:r>
              <a:endParaRPr lang="zh-TW" altLang="en-US" sz="2800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A3E73A7D-693F-4B66-B924-3503489350D9}"/>
                </a:ext>
              </a:extLst>
            </p:cNvPr>
            <p:cNvSpPr/>
            <p:nvPr/>
          </p:nvSpPr>
          <p:spPr>
            <a:xfrm>
              <a:off x="10584247" y="3121605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6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EDF92057-CFF4-462E-A6AA-8AC1B49F8109}"/>
                </a:ext>
              </a:extLst>
            </p:cNvPr>
            <p:cNvSpPr/>
            <p:nvPr/>
          </p:nvSpPr>
          <p:spPr>
            <a:xfrm>
              <a:off x="9161215" y="3828567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180A265-F475-434A-86F4-24954B8D6736}"/>
                </a:ext>
              </a:extLst>
            </p:cNvPr>
            <p:cNvSpPr/>
            <p:nvPr/>
          </p:nvSpPr>
          <p:spPr>
            <a:xfrm>
              <a:off x="9872733" y="3828566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8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19787839-9889-465A-B670-A0A96D7AA3BE}"/>
                </a:ext>
              </a:extLst>
            </p:cNvPr>
            <p:cNvSpPr/>
            <p:nvPr/>
          </p:nvSpPr>
          <p:spPr>
            <a:xfrm>
              <a:off x="10584247" y="3828565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BF47ECE-234A-4731-A902-A8C07FECBE7A}"/>
              </a:ext>
            </a:extLst>
          </p:cNvPr>
          <p:cNvSpPr txBox="1"/>
          <p:nvPr/>
        </p:nvSpPr>
        <p:spPr>
          <a:xfrm>
            <a:off x="401020" y="1662528"/>
            <a:ext cx="485830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按下</a:t>
            </a:r>
            <a:r>
              <a:rPr lang="en-US" altLang="zh-TW" sz="28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5</a:t>
            </a:r>
            <a:r>
              <a:rPr lang="zh-TW" altLang="en-US" sz="28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zh-TW" altLang="en-US" sz="2400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鍵：</a:t>
            </a:r>
            <a:endParaRPr lang="en-US" altLang="zh-TW" sz="2400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endParaRPr lang="en-US" altLang="zh-TW" b="1" dirty="0" smtClean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zh-TW" altLang="en-US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隨機</a:t>
            </a: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(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Random)</a:t>
            </a:r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產生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一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組四位數字顯示在</a:t>
            </a:r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七段顯示器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上，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=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zh-TW" altLang="en-US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左邊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兩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位數，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B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=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zh-TW" altLang="en-US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右邊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兩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位數。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LCD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第</a:t>
            </a:r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一行固定顯示學號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第二行顯示 </a:t>
            </a:r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A+B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第三行</a:t>
            </a:r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顯示 </a:t>
            </a:r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A-B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第四行</a:t>
            </a:r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顯示 </a:t>
            </a:r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*</a:t>
            </a:r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B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2EA1440-4F03-4597-91AD-7DA2489AA8E4}"/>
              </a:ext>
            </a:extLst>
          </p:cNvPr>
          <p:cNvSpPr txBox="1"/>
          <p:nvPr/>
        </p:nvSpPr>
        <p:spPr>
          <a:xfrm>
            <a:off x="6220687" y="1618179"/>
            <a:ext cx="49867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EX.</a:t>
            </a:r>
          </a:p>
          <a:p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四位數字為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9487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，則</a:t>
            </a:r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七段顯示器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顯示</a:t>
            </a:r>
            <a:r>
              <a:rPr lang="en-US" altLang="zh-TW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9487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。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=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B = 87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。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LCD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上顯示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：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D01234567</a:t>
            </a:r>
            <a:endParaRPr lang="en-US" altLang="zh-TW" dirty="0">
              <a:solidFill>
                <a:srgbClr val="FF0000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94+87=181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94-87=7</a:t>
            </a:r>
          </a:p>
          <a:p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*</a:t>
            </a:r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87=8178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697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0526" y="51293"/>
            <a:ext cx="9875520" cy="1356360"/>
          </a:xfrm>
        </p:spPr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Q2-2</a:t>
            </a:r>
            <a:r>
              <a:rPr lang="zh-TW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(30</a:t>
            </a:r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90B5F2-FF03-4F2C-A1FB-59890262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4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F135281-CE96-444E-A957-63D71A65481F}"/>
              </a:ext>
            </a:extLst>
          </p:cNvPr>
          <p:cNvGrpSpPr/>
          <p:nvPr/>
        </p:nvGrpSpPr>
        <p:grpSpPr>
          <a:xfrm>
            <a:off x="9294953" y="843154"/>
            <a:ext cx="2042843" cy="1981724"/>
            <a:chOff x="9161215" y="2466652"/>
            <a:chExt cx="2042843" cy="1981724"/>
          </a:xfrm>
        </p:grpSpPr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2065F8A8-0FAF-4B1E-833B-8185EE2A76A4}"/>
                </a:ext>
              </a:extLst>
            </p:cNvPr>
            <p:cNvSpPr/>
            <p:nvPr/>
          </p:nvSpPr>
          <p:spPr>
            <a:xfrm>
              <a:off x="9161217" y="2466653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EA630450-1A48-4B23-B542-089B4E36BFEA}"/>
                </a:ext>
              </a:extLst>
            </p:cNvPr>
            <p:cNvSpPr/>
            <p:nvPr/>
          </p:nvSpPr>
          <p:spPr>
            <a:xfrm>
              <a:off x="9872733" y="2466652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2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977FEBFF-4252-4593-BC35-75DEBCC3C8D5}"/>
                </a:ext>
              </a:extLst>
            </p:cNvPr>
            <p:cNvSpPr/>
            <p:nvPr/>
          </p:nvSpPr>
          <p:spPr>
            <a:xfrm>
              <a:off x="10584249" y="2466652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8C139D7C-8C20-4EE3-AE15-9D4B4BE987F4}"/>
                </a:ext>
              </a:extLst>
            </p:cNvPr>
            <p:cNvSpPr/>
            <p:nvPr/>
          </p:nvSpPr>
          <p:spPr>
            <a:xfrm>
              <a:off x="9161217" y="3145584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4</a:t>
              </a:r>
              <a:endParaRPr lang="zh-TW" altLang="en-US" sz="28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070EDED9-8A32-4613-9FE0-E1BBE59E6143}"/>
                </a:ext>
              </a:extLst>
            </p:cNvPr>
            <p:cNvSpPr/>
            <p:nvPr/>
          </p:nvSpPr>
          <p:spPr>
            <a:xfrm>
              <a:off x="9872734" y="3145583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5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A3E73A7D-693F-4B66-B924-3503489350D9}"/>
                </a:ext>
              </a:extLst>
            </p:cNvPr>
            <p:cNvSpPr/>
            <p:nvPr/>
          </p:nvSpPr>
          <p:spPr>
            <a:xfrm>
              <a:off x="10584247" y="3121605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rgbClr val="FF0000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6</a:t>
              </a:r>
              <a:endParaRPr lang="zh-TW" altLang="en-US" sz="2800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EDF92057-CFF4-462E-A6AA-8AC1B49F8109}"/>
                </a:ext>
              </a:extLst>
            </p:cNvPr>
            <p:cNvSpPr/>
            <p:nvPr/>
          </p:nvSpPr>
          <p:spPr>
            <a:xfrm>
              <a:off x="9161215" y="3828567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180A265-F475-434A-86F4-24954B8D6736}"/>
                </a:ext>
              </a:extLst>
            </p:cNvPr>
            <p:cNvSpPr/>
            <p:nvPr/>
          </p:nvSpPr>
          <p:spPr>
            <a:xfrm>
              <a:off x="9872733" y="3828566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8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19787839-9889-465A-B670-A0A96D7AA3BE}"/>
                </a:ext>
              </a:extLst>
            </p:cNvPr>
            <p:cNvSpPr/>
            <p:nvPr/>
          </p:nvSpPr>
          <p:spPr>
            <a:xfrm>
              <a:off x="10584247" y="3828565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BF47ECE-234A-4731-A902-A8C07FECBE7A}"/>
              </a:ext>
            </a:extLst>
          </p:cNvPr>
          <p:cNvSpPr txBox="1"/>
          <p:nvPr/>
        </p:nvSpPr>
        <p:spPr>
          <a:xfrm>
            <a:off x="418776" y="1190560"/>
            <a:ext cx="48583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按下</a:t>
            </a:r>
            <a:r>
              <a:rPr lang="en-US" altLang="zh-TW" sz="2800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4</a:t>
            </a:r>
            <a:r>
              <a:rPr lang="zh-TW" altLang="en-US" sz="2800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zh-TW" altLang="en-US" sz="2400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鍵：</a:t>
            </a:r>
            <a:endParaRPr lang="en-US" altLang="zh-TW" sz="2400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lvl="1"/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七段顯示器向左循環平移，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LCD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上的計算結果同時改變。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zh-TW" altLang="en-US" sz="2400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按下</a:t>
            </a:r>
            <a:r>
              <a:rPr lang="en-US" altLang="zh-TW" sz="28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6</a:t>
            </a:r>
            <a:r>
              <a:rPr lang="zh-TW" altLang="en-US" sz="28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zh-TW" altLang="en-US" sz="2400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鍵：</a:t>
            </a:r>
            <a:endParaRPr lang="en-US" altLang="zh-TW" sz="2400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lvl="1"/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七段顯示器向右循環平移，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LCD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上的計算結果同時改變。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2EA1440-4F03-4597-91AD-7DA2489AA8E4}"/>
              </a:ext>
            </a:extLst>
          </p:cNvPr>
          <p:cNvSpPr txBox="1"/>
          <p:nvPr/>
        </p:nvSpPr>
        <p:spPr>
          <a:xfrm>
            <a:off x="597437" y="3535493"/>
            <a:ext cx="49867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EX.</a:t>
            </a:r>
          </a:p>
          <a:p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原七段顯示器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9487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按下</a:t>
            </a:r>
            <a:r>
              <a:rPr lang="en-US" altLang="zh-TW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4</a:t>
            </a:r>
            <a:r>
              <a:rPr lang="zh-TW" altLang="en-US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鍵，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七段顯示器變成 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4879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A=48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B=79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。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LCD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上顯示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：</a:t>
            </a:r>
            <a:endParaRPr lang="en-US" altLang="zh-TW" dirty="0" smtClean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D01234567</a:t>
            </a:r>
            <a:endParaRPr lang="en-US" altLang="zh-TW" dirty="0">
              <a:solidFill>
                <a:srgbClr val="FF0000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48+79=127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48-79=-31</a:t>
            </a:r>
          </a:p>
          <a:p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48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*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79=3792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2EA1440-4F03-4597-91AD-7DA2489AA8E4}"/>
              </a:ext>
            </a:extLst>
          </p:cNvPr>
          <p:cNvSpPr txBox="1"/>
          <p:nvPr/>
        </p:nvSpPr>
        <p:spPr>
          <a:xfrm>
            <a:off x="5092836" y="3544068"/>
            <a:ext cx="49867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EX.</a:t>
            </a:r>
          </a:p>
          <a:p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原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七段顯示器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9487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按下</a:t>
            </a:r>
            <a:r>
              <a:rPr lang="en-US" altLang="zh-TW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6</a:t>
            </a:r>
            <a:r>
              <a:rPr lang="zh-TW" altLang="en-US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鍵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</a:t>
            </a:r>
            <a:endParaRPr lang="en-US" altLang="zh-TW" dirty="0" smtClean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七段顯示器變成 </a:t>
            </a:r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7948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，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A=79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</a:t>
            </a:r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B=48</a:t>
            </a:r>
          </a:p>
          <a:p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LCD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上顯示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：</a:t>
            </a:r>
            <a:endParaRPr lang="en-US" altLang="zh-TW" dirty="0" smtClean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D01234567</a:t>
            </a:r>
            <a:endParaRPr lang="en-US" altLang="zh-TW" dirty="0">
              <a:solidFill>
                <a:srgbClr val="FF0000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79+48=127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79-48=31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79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*</a:t>
            </a:r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48=3792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517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0625" y="242598"/>
            <a:ext cx="9875520" cy="833297"/>
          </a:xfrm>
        </p:spPr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Q2-3</a:t>
            </a:r>
            <a:r>
              <a:rPr lang="zh-TW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(20%)</a:t>
            </a:r>
            <a:endParaRPr lang="zh-TW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90B5F2-FF03-4F2C-A1FB-59890262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5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F135281-CE96-444E-A957-63D71A65481F}"/>
              </a:ext>
            </a:extLst>
          </p:cNvPr>
          <p:cNvGrpSpPr/>
          <p:nvPr/>
        </p:nvGrpSpPr>
        <p:grpSpPr>
          <a:xfrm>
            <a:off x="6768099" y="461805"/>
            <a:ext cx="2042843" cy="1981724"/>
            <a:chOff x="9161215" y="2466652"/>
            <a:chExt cx="2042843" cy="1981724"/>
          </a:xfrm>
        </p:grpSpPr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2065F8A8-0FAF-4B1E-833B-8185EE2A76A4}"/>
                </a:ext>
              </a:extLst>
            </p:cNvPr>
            <p:cNvSpPr/>
            <p:nvPr/>
          </p:nvSpPr>
          <p:spPr>
            <a:xfrm>
              <a:off x="9161217" y="2466653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EA630450-1A48-4B23-B542-089B4E36BFEA}"/>
                </a:ext>
              </a:extLst>
            </p:cNvPr>
            <p:cNvSpPr/>
            <p:nvPr/>
          </p:nvSpPr>
          <p:spPr>
            <a:xfrm>
              <a:off x="9872733" y="2466652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rgbClr val="FF0000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2</a:t>
              </a:r>
              <a:endParaRPr lang="zh-TW" altLang="en-US" sz="2800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977FEBFF-4252-4593-BC35-75DEBCC3C8D5}"/>
                </a:ext>
              </a:extLst>
            </p:cNvPr>
            <p:cNvSpPr/>
            <p:nvPr/>
          </p:nvSpPr>
          <p:spPr>
            <a:xfrm>
              <a:off x="10584249" y="2466652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8C139D7C-8C20-4EE3-AE15-9D4B4BE987F4}"/>
                </a:ext>
              </a:extLst>
            </p:cNvPr>
            <p:cNvSpPr/>
            <p:nvPr/>
          </p:nvSpPr>
          <p:spPr>
            <a:xfrm>
              <a:off x="9161217" y="3145584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4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070EDED9-8A32-4613-9FE0-E1BBE59E6143}"/>
                </a:ext>
              </a:extLst>
            </p:cNvPr>
            <p:cNvSpPr/>
            <p:nvPr/>
          </p:nvSpPr>
          <p:spPr>
            <a:xfrm>
              <a:off x="9872734" y="3145583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5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A3E73A7D-693F-4B66-B924-3503489350D9}"/>
                </a:ext>
              </a:extLst>
            </p:cNvPr>
            <p:cNvSpPr/>
            <p:nvPr/>
          </p:nvSpPr>
          <p:spPr>
            <a:xfrm>
              <a:off x="10584247" y="3121605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6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EDF92057-CFF4-462E-A6AA-8AC1B49F8109}"/>
                </a:ext>
              </a:extLst>
            </p:cNvPr>
            <p:cNvSpPr/>
            <p:nvPr/>
          </p:nvSpPr>
          <p:spPr>
            <a:xfrm>
              <a:off x="9161215" y="3828567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180A265-F475-434A-86F4-24954B8D6736}"/>
                </a:ext>
              </a:extLst>
            </p:cNvPr>
            <p:cNvSpPr/>
            <p:nvPr/>
          </p:nvSpPr>
          <p:spPr>
            <a:xfrm>
              <a:off x="9872733" y="3828566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rgbClr val="FF0000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8</a:t>
              </a:r>
              <a:endParaRPr lang="zh-TW" altLang="en-US" sz="2800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19787839-9889-465A-B670-A0A96D7AA3BE}"/>
                </a:ext>
              </a:extLst>
            </p:cNvPr>
            <p:cNvSpPr/>
            <p:nvPr/>
          </p:nvSpPr>
          <p:spPr>
            <a:xfrm>
              <a:off x="10584247" y="3828565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BF47ECE-234A-4731-A902-A8C07FECBE7A}"/>
              </a:ext>
            </a:extLst>
          </p:cNvPr>
          <p:cNvSpPr txBox="1"/>
          <p:nvPr/>
        </p:nvSpPr>
        <p:spPr>
          <a:xfrm>
            <a:off x="380903" y="924150"/>
            <a:ext cx="485830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按下</a:t>
            </a:r>
            <a:r>
              <a:rPr lang="en-US" altLang="zh-TW" sz="2800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2</a:t>
            </a:r>
            <a:r>
              <a:rPr lang="zh-TW" altLang="en-US" sz="2800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zh-TW" altLang="en-US" sz="2400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鍵：</a:t>
            </a:r>
            <a:endParaRPr lang="en-US" altLang="zh-TW" sz="2400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lvl="1"/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LCD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顯示向上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捲動。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zh-TW" altLang="en-US" sz="24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按下</a:t>
            </a:r>
            <a:r>
              <a:rPr lang="en-US" altLang="zh-TW" sz="2800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8</a:t>
            </a:r>
            <a:r>
              <a:rPr lang="zh-TW" altLang="en-US" sz="2800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zh-TW" altLang="en-US" sz="2400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鍵：</a:t>
            </a:r>
            <a:endParaRPr lang="en-US" altLang="zh-TW" sz="2400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lvl="1"/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LCD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顯示向下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捲動。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2EA1440-4F03-4597-91AD-7DA2489AA8E4}"/>
              </a:ext>
            </a:extLst>
          </p:cNvPr>
          <p:cNvSpPr txBox="1"/>
          <p:nvPr/>
        </p:nvSpPr>
        <p:spPr>
          <a:xfrm>
            <a:off x="460625" y="2519406"/>
            <a:ext cx="498673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EX.1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原</a:t>
            </a:r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LCD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顯示：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D01234567</a:t>
            </a:r>
          </a:p>
          <a:p>
            <a:r>
              <a:rPr lang="en-US" altLang="zh-TW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94+87=181</a:t>
            </a:r>
          </a:p>
          <a:p>
            <a:r>
              <a:rPr lang="en-US" altLang="zh-TW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94-87=7</a:t>
            </a:r>
          </a:p>
          <a:p>
            <a:r>
              <a:rPr lang="en-US" altLang="zh-TW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</a:t>
            </a:r>
            <a:r>
              <a:rPr lang="zh-TW" altLang="en-US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*</a:t>
            </a:r>
            <a:r>
              <a:rPr lang="en-US" altLang="zh-TW" dirty="0" smtClean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87=8178</a:t>
            </a:r>
          </a:p>
          <a:p>
            <a:endParaRPr lang="en-US" altLang="zh-TW" dirty="0" smtClean="0">
              <a:solidFill>
                <a:srgbClr val="FFC000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按下</a:t>
            </a:r>
            <a:r>
              <a:rPr lang="en-US" altLang="zh-TW" sz="20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2</a:t>
            </a:r>
            <a:r>
              <a:rPr lang="zh-TW" altLang="en-US" sz="20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鍵：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lvl="1"/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不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動作，因為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94+87=181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上面沒有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其他列。</a:t>
            </a:r>
            <a:endParaRPr lang="en-US" altLang="zh-TW" dirty="0" smtClean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按下</a:t>
            </a:r>
            <a:r>
              <a:rPr lang="en-US" altLang="zh-TW" sz="2000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8</a:t>
            </a:r>
            <a:r>
              <a:rPr lang="zh-TW" altLang="en-US" sz="2000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鍵：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lvl="1"/>
            <a:r>
              <a:rPr lang="en-US" altLang="zh-TW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D01234567</a:t>
            </a:r>
          </a:p>
          <a:p>
            <a:pPr lvl="1"/>
            <a:r>
              <a:rPr lang="en-US" altLang="zh-TW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94-87=7</a:t>
            </a:r>
          </a:p>
          <a:p>
            <a:pPr lvl="1"/>
            <a:r>
              <a:rPr lang="en-US" altLang="zh-TW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</a:t>
            </a:r>
            <a:r>
              <a:rPr lang="zh-TW" altLang="en-US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*</a:t>
            </a:r>
            <a:r>
              <a:rPr lang="en-US" altLang="zh-TW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87=8178</a:t>
            </a:r>
          </a:p>
          <a:p>
            <a:pPr lvl="1"/>
            <a:r>
              <a:rPr lang="en-US" altLang="zh-TW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94/87=1</a:t>
            </a:r>
          </a:p>
          <a:p>
            <a:pPr lvl="1"/>
            <a:endParaRPr lang="en-US" altLang="zh-TW" dirty="0" smtClean="0">
              <a:solidFill>
                <a:srgbClr val="FFC000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endParaRPr lang="en-US" altLang="zh-TW" dirty="0">
              <a:solidFill>
                <a:srgbClr val="FFC000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BF47ECE-234A-4731-A902-A8C07FECBE7A}"/>
              </a:ext>
            </a:extLst>
          </p:cNvPr>
          <p:cNvSpPr txBox="1"/>
          <p:nvPr/>
        </p:nvSpPr>
        <p:spPr>
          <a:xfrm>
            <a:off x="9240572" y="516978"/>
            <a:ext cx="26341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計算式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的</a:t>
            </a:r>
            <a:r>
              <a:rPr lang="zh-TW" altLang="en-US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顯示順序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：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A+B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A-B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*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A/B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A%B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A^2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B^2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END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2EA1440-4F03-4597-91AD-7DA2489AA8E4}"/>
              </a:ext>
            </a:extLst>
          </p:cNvPr>
          <p:cNvSpPr txBox="1"/>
          <p:nvPr/>
        </p:nvSpPr>
        <p:spPr>
          <a:xfrm>
            <a:off x="5606058" y="2519406"/>
            <a:ext cx="4986735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EX.2</a:t>
            </a:r>
          </a:p>
          <a:p>
            <a:pPr lvl="1"/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原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LCD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顯示：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lvl="1"/>
            <a:r>
              <a:rPr lang="en-US" altLang="zh-TW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D01234567</a:t>
            </a:r>
          </a:p>
          <a:p>
            <a:pPr lvl="1"/>
            <a:r>
              <a:rPr lang="en-US" altLang="zh-TW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94^2=8836</a:t>
            </a:r>
          </a:p>
          <a:p>
            <a:pPr lvl="1"/>
            <a:r>
              <a:rPr lang="en-US" altLang="zh-TW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87^2=7569</a:t>
            </a:r>
          </a:p>
          <a:p>
            <a:pPr lvl="1"/>
            <a:r>
              <a:rPr lang="en-US" altLang="zh-TW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END</a:t>
            </a:r>
          </a:p>
          <a:p>
            <a:pPr lvl="1"/>
            <a:endParaRPr lang="en-US" altLang="zh-TW" dirty="0">
              <a:solidFill>
                <a:srgbClr val="FFC000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lvl="1"/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按下</a:t>
            </a:r>
            <a:r>
              <a:rPr lang="en-US" altLang="zh-TW" sz="20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8</a:t>
            </a:r>
            <a:r>
              <a:rPr lang="zh-TW" altLang="en-US" sz="20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鍵：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lvl="2"/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不動作，因為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END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下面沒有其他行。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lvl="1"/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按下</a:t>
            </a:r>
            <a:r>
              <a:rPr lang="en-US" altLang="zh-TW" sz="20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2</a:t>
            </a:r>
            <a:r>
              <a:rPr lang="zh-TW" altLang="en-US" sz="20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鍵：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D01234567</a:t>
            </a:r>
            <a:endParaRPr lang="en-US" altLang="zh-TW" dirty="0">
              <a:solidFill>
                <a:srgbClr val="FF0000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lvl="1"/>
            <a:r>
              <a:rPr lang="en-US" altLang="zh-TW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94%87=7</a:t>
            </a:r>
          </a:p>
          <a:p>
            <a:pPr lvl="1"/>
            <a:r>
              <a:rPr lang="en-US" altLang="zh-TW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94^2=8836</a:t>
            </a:r>
          </a:p>
          <a:p>
            <a:pPr lvl="1"/>
            <a:r>
              <a:rPr lang="en-US" altLang="zh-TW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87^2=7569</a:t>
            </a:r>
            <a:endParaRPr lang="en-US" altLang="zh-TW" dirty="0">
              <a:solidFill>
                <a:srgbClr val="FFC000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782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字方塊 17">
            <a:extLst>
              <a:ext uri="{FF2B5EF4-FFF2-40B4-BE49-F238E27FC236}">
                <a16:creationId xmlns:a16="http://schemas.microsoft.com/office/drawing/2014/main" id="{74FB76D6-17EE-4F32-A443-F860680B1499}"/>
              </a:ext>
            </a:extLst>
          </p:cNvPr>
          <p:cNvSpPr txBox="1"/>
          <p:nvPr/>
        </p:nvSpPr>
        <p:spPr>
          <a:xfrm>
            <a:off x="848495" y="1449072"/>
            <a:ext cx="11125258" cy="455509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按鍵</a:t>
            </a:r>
            <a:r>
              <a:rPr lang="en-US" altLang="zh-TW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4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或按鍵</a:t>
            </a:r>
            <a:r>
              <a:rPr lang="en-US" altLang="zh-TW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6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</a:t>
            </a:r>
            <a:r>
              <a:rPr lang="zh-TW" altLang="en-US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不改變</a:t>
            </a:r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計算式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的</a:t>
            </a:r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顯示順序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</a:t>
            </a:r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僅改變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數字 </a:t>
            </a:r>
            <a:r>
              <a:rPr lang="en-US" altLang="zh-TW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 </a:t>
            </a:r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and </a:t>
            </a:r>
            <a:r>
              <a:rPr lang="en-US" altLang="zh-TW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B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並</a:t>
            </a:r>
            <a:r>
              <a:rPr lang="en-US" altLang="zh-TW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 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and </a:t>
            </a:r>
            <a:r>
              <a:rPr lang="en-US" altLang="zh-TW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B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的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計算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結果。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EX.</a:t>
            </a:r>
          </a:p>
          <a:p>
            <a:endParaRPr lang="en-US" altLang="zh-TW" dirty="0" smtClean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原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LCD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顯示： </a:t>
            </a:r>
            <a:endParaRPr lang="en-US" altLang="zh-TW" dirty="0" smtClean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D01234567</a:t>
            </a:r>
            <a:endParaRPr lang="en-US" altLang="zh-TW" dirty="0">
              <a:solidFill>
                <a:srgbClr val="FF0000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en-US" altLang="zh-TW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94-87=7</a:t>
            </a:r>
          </a:p>
          <a:p>
            <a:r>
              <a:rPr lang="en-US" altLang="zh-TW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</a:t>
            </a:r>
            <a:r>
              <a:rPr lang="zh-TW" altLang="en-US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*</a:t>
            </a:r>
            <a:r>
              <a:rPr lang="en-US" altLang="zh-TW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87=8178</a:t>
            </a:r>
          </a:p>
          <a:p>
            <a:r>
              <a:rPr lang="en-US" altLang="zh-TW" dirty="0" smtClean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94/87=1</a:t>
            </a:r>
          </a:p>
          <a:p>
            <a:endParaRPr lang="en-US" altLang="zh-TW" dirty="0" smtClean="0">
              <a:solidFill>
                <a:srgbClr val="FFC000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按下</a:t>
            </a:r>
            <a:r>
              <a:rPr lang="en-US" altLang="zh-TW" sz="20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6</a:t>
            </a:r>
            <a:r>
              <a:rPr lang="zh-TW" altLang="en-US" sz="20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鍵：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D01234567</a:t>
            </a:r>
            <a:endParaRPr lang="en-US" altLang="zh-TW" dirty="0">
              <a:solidFill>
                <a:srgbClr val="FF0000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en-US" altLang="zh-TW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79-48=31</a:t>
            </a:r>
          </a:p>
          <a:p>
            <a:r>
              <a:rPr lang="en-US" altLang="zh-TW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79</a:t>
            </a:r>
            <a:r>
              <a:rPr lang="zh-TW" altLang="en-US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*</a:t>
            </a:r>
            <a:r>
              <a:rPr lang="en-US" altLang="zh-TW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48=3792</a:t>
            </a:r>
          </a:p>
          <a:p>
            <a:r>
              <a:rPr lang="en-US" altLang="zh-TW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79/48=1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7178" y="472063"/>
            <a:ext cx="9875520" cy="1356360"/>
          </a:xfrm>
        </p:spPr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Q2   </a:t>
            </a:r>
            <a:r>
              <a:rPr lang="zh-TW" altLang="en-US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注意</a:t>
            </a:r>
            <a:r>
              <a:rPr lang="en-US" altLang="zh-TW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!!</a:t>
            </a:r>
            <a:endParaRPr lang="zh-TW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90B5F2-FF03-4F2C-A1FB-59890262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6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F135281-CE96-444E-A957-63D71A65481F}"/>
              </a:ext>
            </a:extLst>
          </p:cNvPr>
          <p:cNvGrpSpPr/>
          <p:nvPr/>
        </p:nvGrpSpPr>
        <p:grpSpPr>
          <a:xfrm>
            <a:off x="9792889" y="609600"/>
            <a:ext cx="2042843" cy="1981724"/>
            <a:chOff x="9161215" y="2466652"/>
            <a:chExt cx="2042843" cy="1981724"/>
          </a:xfrm>
        </p:grpSpPr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2065F8A8-0FAF-4B1E-833B-8185EE2A76A4}"/>
                </a:ext>
              </a:extLst>
            </p:cNvPr>
            <p:cNvSpPr/>
            <p:nvPr/>
          </p:nvSpPr>
          <p:spPr>
            <a:xfrm>
              <a:off x="9161217" y="2466653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EA630450-1A48-4B23-B542-089B4E36BFEA}"/>
                </a:ext>
              </a:extLst>
            </p:cNvPr>
            <p:cNvSpPr/>
            <p:nvPr/>
          </p:nvSpPr>
          <p:spPr>
            <a:xfrm>
              <a:off x="9872733" y="2466652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2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977FEBFF-4252-4593-BC35-75DEBCC3C8D5}"/>
                </a:ext>
              </a:extLst>
            </p:cNvPr>
            <p:cNvSpPr/>
            <p:nvPr/>
          </p:nvSpPr>
          <p:spPr>
            <a:xfrm>
              <a:off x="10584249" y="2466652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8C139D7C-8C20-4EE3-AE15-9D4B4BE987F4}"/>
                </a:ext>
              </a:extLst>
            </p:cNvPr>
            <p:cNvSpPr/>
            <p:nvPr/>
          </p:nvSpPr>
          <p:spPr>
            <a:xfrm>
              <a:off x="9161217" y="3145584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rgbClr val="FF0000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4</a:t>
              </a:r>
              <a:endParaRPr lang="zh-TW" altLang="en-US" sz="2800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070EDED9-8A32-4613-9FE0-E1BBE59E6143}"/>
                </a:ext>
              </a:extLst>
            </p:cNvPr>
            <p:cNvSpPr/>
            <p:nvPr/>
          </p:nvSpPr>
          <p:spPr>
            <a:xfrm>
              <a:off x="9872734" y="3145583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5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A3E73A7D-693F-4B66-B924-3503489350D9}"/>
                </a:ext>
              </a:extLst>
            </p:cNvPr>
            <p:cNvSpPr/>
            <p:nvPr/>
          </p:nvSpPr>
          <p:spPr>
            <a:xfrm>
              <a:off x="10584247" y="3121605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rgbClr val="FF0000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6</a:t>
              </a:r>
              <a:endParaRPr lang="zh-TW" altLang="en-US" sz="2800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EDF92057-CFF4-462E-A6AA-8AC1B49F8109}"/>
                </a:ext>
              </a:extLst>
            </p:cNvPr>
            <p:cNvSpPr/>
            <p:nvPr/>
          </p:nvSpPr>
          <p:spPr>
            <a:xfrm>
              <a:off x="9161215" y="3828567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180A265-F475-434A-86F4-24954B8D6736}"/>
                </a:ext>
              </a:extLst>
            </p:cNvPr>
            <p:cNvSpPr/>
            <p:nvPr/>
          </p:nvSpPr>
          <p:spPr>
            <a:xfrm>
              <a:off x="9872733" y="3828566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8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19787839-9889-465A-B670-A0A96D7AA3BE}"/>
                </a:ext>
              </a:extLst>
            </p:cNvPr>
            <p:cNvSpPr/>
            <p:nvPr/>
          </p:nvSpPr>
          <p:spPr>
            <a:xfrm>
              <a:off x="10584247" y="3828565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760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Q2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90B5F2-FF03-4F2C-A1FB-59890262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1AD7453-34CF-48D2-A944-D633D130E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865" y="854309"/>
            <a:ext cx="6865842" cy="514938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29FC5D9-C424-415C-B71F-0E67EF6E3B86}"/>
              </a:ext>
            </a:extLst>
          </p:cNvPr>
          <p:cNvSpPr txBox="1"/>
          <p:nvPr/>
        </p:nvSpPr>
        <p:spPr>
          <a:xfrm>
            <a:off x="1242874" y="1811045"/>
            <a:ext cx="4376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初始狀態：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7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段顯示器不亮。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LCD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第一行顯示學號。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9653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5D68454A-0389-4960-9893-0918ADA538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390" y="1457665"/>
            <a:ext cx="5090791" cy="381809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Q2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90B5F2-FF03-4F2C-A1FB-59890262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29FC5D9-C424-415C-B71F-0E67EF6E3B86}"/>
              </a:ext>
            </a:extLst>
          </p:cNvPr>
          <p:cNvSpPr txBox="1"/>
          <p:nvPr/>
        </p:nvSpPr>
        <p:spPr>
          <a:xfrm>
            <a:off x="1242874" y="1811045"/>
            <a:ext cx="4376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按下按鍵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5</a:t>
            </a:r>
          </a:p>
          <a:p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隨機生成一四位數字顯示在七段顯示器上，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並在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LCD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上顯示計算結果。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8C88D871-994C-4922-8307-1EEF4BC2ECD6}"/>
              </a:ext>
            </a:extLst>
          </p:cNvPr>
          <p:cNvGrpSpPr/>
          <p:nvPr/>
        </p:nvGrpSpPr>
        <p:grpSpPr>
          <a:xfrm>
            <a:off x="1156253" y="4242104"/>
            <a:ext cx="2042843" cy="1981724"/>
            <a:chOff x="9161215" y="2466652"/>
            <a:chExt cx="2042843" cy="1981724"/>
          </a:xfrm>
        </p:grpSpPr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2AC4FDBA-4A92-4173-BE6F-0FF20345A450}"/>
                </a:ext>
              </a:extLst>
            </p:cNvPr>
            <p:cNvSpPr/>
            <p:nvPr/>
          </p:nvSpPr>
          <p:spPr>
            <a:xfrm>
              <a:off x="9161217" y="2466653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E0E31D63-C8E4-405A-A45A-03E8B9CC18CF}"/>
                </a:ext>
              </a:extLst>
            </p:cNvPr>
            <p:cNvSpPr/>
            <p:nvPr/>
          </p:nvSpPr>
          <p:spPr>
            <a:xfrm>
              <a:off x="9872733" y="2466652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2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F6B3AE0E-E7A5-4626-B852-8C737633A0FB}"/>
                </a:ext>
              </a:extLst>
            </p:cNvPr>
            <p:cNvSpPr/>
            <p:nvPr/>
          </p:nvSpPr>
          <p:spPr>
            <a:xfrm>
              <a:off x="10584249" y="2466652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2C09B77D-B427-41F8-840D-0CD984426271}"/>
                </a:ext>
              </a:extLst>
            </p:cNvPr>
            <p:cNvSpPr/>
            <p:nvPr/>
          </p:nvSpPr>
          <p:spPr>
            <a:xfrm>
              <a:off x="9161217" y="3145584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4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9F2C1F09-973B-4A63-8F6B-3F3241BE678A}"/>
                </a:ext>
              </a:extLst>
            </p:cNvPr>
            <p:cNvSpPr/>
            <p:nvPr/>
          </p:nvSpPr>
          <p:spPr>
            <a:xfrm>
              <a:off x="9872734" y="3145583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5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9925C772-C4B9-4816-BBCD-1C8D5F3C9F8A}"/>
                </a:ext>
              </a:extLst>
            </p:cNvPr>
            <p:cNvSpPr/>
            <p:nvPr/>
          </p:nvSpPr>
          <p:spPr>
            <a:xfrm>
              <a:off x="10584247" y="3121605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6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1858BF53-ABFC-459B-BB22-84855A9BDE84}"/>
                </a:ext>
              </a:extLst>
            </p:cNvPr>
            <p:cNvSpPr/>
            <p:nvPr/>
          </p:nvSpPr>
          <p:spPr>
            <a:xfrm>
              <a:off x="9161215" y="3828567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3CC2FD4E-B38F-4403-A482-D77CC5C40732}"/>
                </a:ext>
              </a:extLst>
            </p:cNvPr>
            <p:cNvSpPr/>
            <p:nvPr/>
          </p:nvSpPr>
          <p:spPr>
            <a:xfrm>
              <a:off x="9872733" y="3828566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8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03A9F7AF-81BE-4DC0-947F-9D685CE720C4}"/>
                </a:ext>
              </a:extLst>
            </p:cNvPr>
            <p:cNvSpPr/>
            <p:nvPr/>
          </p:nvSpPr>
          <p:spPr>
            <a:xfrm>
              <a:off x="10584247" y="3828565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41619484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657</TotalTime>
  <Words>822</Words>
  <Application>Microsoft Office PowerPoint</Application>
  <PresentationFormat>寬螢幕</PresentationFormat>
  <Paragraphs>223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Noto Sans CJK TC Bold</vt:lpstr>
      <vt:lpstr>微軟正黑體</vt:lpstr>
      <vt:lpstr>新細明體</vt:lpstr>
      <vt:lpstr>Arial</vt:lpstr>
      <vt:lpstr>Calibri</vt:lpstr>
      <vt:lpstr>Corbel</vt:lpstr>
      <vt:lpstr>基礎</vt:lpstr>
      <vt:lpstr>1st_上機考</vt:lpstr>
      <vt:lpstr>Q1 – 1A2B  (40%)</vt:lpstr>
      <vt:lpstr>Q2</vt:lpstr>
      <vt:lpstr>Q2-1 (10%)</vt:lpstr>
      <vt:lpstr>Q2-2 (30%)</vt:lpstr>
      <vt:lpstr>Q2-3 (20%)</vt:lpstr>
      <vt:lpstr>Q2   注意!!</vt:lpstr>
      <vt:lpstr>Q2</vt:lpstr>
      <vt:lpstr>Q2</vt:lpstr>
      <vt:lpstr>Q2</vt:lpstr>
      <vt:lpstr>Q2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</dc:title>
  <dc:creator>chiu kai</dc:creator>
  <cp:lastModifiedBy>wang</cp:lastModifiedBy>
  <cp:revision>55</cp:revision>
  <dcterms:created xsi:type="dcterms:W3CDTF">2020-09-21T08:00:06Z</dcterms:created>
  <dcterms:modified xsi:type="dcterms:W3CDTF">2020-10-20T01:59:00Z</dcterms:modified>
</cp:coreProperties>
</file>