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2" r:id="rId6"/>
    <p:sldId id="283" r:id="rId7"/>
    <p:sldId id="265" r:id="rId8"/>
    <p:sldId id="271" r:id="rId9"/>
    <p:sldId id="272" r:id="rId10"/>
    <p:sldId id="266" r:id="rId11"/>
    <p:sldId id="273" r:id="rId12"/>
    <p:sldId id="274" r:id="rId13"/>
    <p:sldId id="263" r:id="rId14"/>
    <p:sldId id="270" r:id="rId15"/>
    <p:sldId id="264" r:id="rId16"/>
    <p:sldId id="261" r:id="rId17"/>
    <p:sldId id="267" r:id="rId18"/>
    <p:sldId id="282" r:id="rId19"/>
    <p:sldId id="275" r:id="rId20"/>
    <p:sldId id="276" r:id="rId21"/>
    <p:sldId id="277" r:id="rId22"/>
    <p:sldId id="280" r:id="rId23"/>
    <p:sldId id="279" r:id="rId24"/>
    <p:sldId id="281" r:id="rId25"/>
    <p:sldId id="259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F5591B-592B-4447-A007-4EC2F04EDA8D}" v="5" dt="2020-12-15T13:45:07.773"/>
    <p1510:client id="{1CCF1374-52E4-C110-D998-7AE27314AF08}" v="38" dt="2020-12-15T07:53:12.179"/>
    <p1510:client id="{32A47506-5FE0-45B1-A8A7-96C02E4372D9}" v="279" dt="2020-12-14T14:58:03.064"/>
    <p1510:client id="{4195F4BB-4BB8-9C65-603F-AD0520398E64}" v="29" dt="2020-12-15T15:26:48.558"/>
    <p1510:client id="{4C3615CF-D044-6C18-2C9B-A3E6CF326D2F}" v="295" dt="2020-12-15T05:18:46.004"/>
    <p1510:client id="{5C10384F-A5A9-8D94-448B-D1982D7499A5}" v="17" dt="2020-12-15T14:40:52.396"/>
    <p1510:client id="{715A784C-DA26-57EA-CE0A-3E6B358D7766}" v="1075" dt="2021-01-05T22:41:09.420"/>
    <p1510:client id="{D23FD934-B022-4473-9776-43463E11C44D}" v="15" dt="2020-12-15T07:18:43.542"/>
    <p1510:client id="{F21C0939-D135-0C31-A035-891B0B862969}" v="42" dt="2020-12-15T02:50:52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3A1436-823F-4E59-8A16-04C332CD8B3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35076DA-B611-423E-8828-4134F1E63E42}">
      <dgm:prSet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 b="0"/>
            <a:t>ActionListener</a:t>
          </a:r>
          <a:r>
            <a:rPr lang="en-US" altLang="zh-TW" b="0" dirty="0">
              <a:latin typeface="Calibri Light" panose="020F0302020204030204"/>
            </a:rPr>
            <a:t> </a:t>
          </a:r>
          <a:r>
            <a:rPr lang="zh-TW" b="0" cap="none"/>
            <a:t>介面</a:t>
          </a:r>
          <a:br>
            <a:rPr lang="zh-TW" altLang="en-US" b="0" cap="none" dirty="0">
              <a:latin typeface="Calibri Light" panose="020F0302020204030204"/>
            </a:rPr>
          </a:br>
          <a:r>
            <a:rPr lang="zh-TW" b="0" cap="none"/>
            <a:t>進行按鈕事件的處理</a:t>
          </a:r>
          <a:endParaRPr lang="zh-TW" altLang="en-US" b="0" cap="none">
            <a:latin typeface="Calibri Light" panose="020F0302020204030204"/>
          </a:endParaRPr>
        </a:p>
      </dgm:t>
    </dgm:pt>
    <dgm:pt modelId="{F08910E2-50AE-4A5F-870E-0F66D835CEB3}" type="parTrans" cxnId="{48BE4B6E-5C5C-4934-8D8F-0F3E12ED6080}">
      <dgm:prSet/>
      <dgm:spPr/>
      <dgm:t>
        <a:bodyPr/>
        <a:lstStyle/>
        <a:p>
          <a:endParaRPr lang="en-US"/>
        </a:p>
      </dgm:t>
    </dgm:pt>
    <dgm:pt modelId="{E1F13CB5-1485-4B65-88F0-61DC47C48DF1}" type="sibTrans" cxnId="{48BE4B6E-5C5C-4934-8D8F-0F3E12ED6080}">
      <dgm:prSet/>
      <dgm:spPr/>
      <dgm:t>
        <a:bodyPr/>
        <a:lstStyle/>
        <a:p>
          <a:endParaRPr lang="en-US"/>
        </a:p>
      </dgm:t>
    </dgm:pt>
    <dgm:pt modelId="{63CDCD35-9D23-476A-8171-6556A585910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zh-TW"/>
            <a:t>需要實作 </a:t>
          </a:r>
          <a:r>
            <a:rPr lang="en-US"/>
            <a:t>actionPerformed() </a:t>
          </a:r>
          <a:endParaRPr lang="zh-TW" altLang="en-US"/>
        </a:p>
      </dgm:t>
    </dgm:pt>
    <dgm:pt modelId="{E58CEE06-08F6-44C5-9832-3F7600BDA5DE}" type="parTrans" cxnId="{0DF466AA-9468-4608-91F3-C7CC9D4DAE56}">
      <dgm:prSet/>
      <dgm:spPr/>
      <dgm:t>
        <a:bodyPr/>
        <a:lstStyle/>
        <a:p>
          <a:endParaRPr lang="en-US"/>
        </a:p>
      </dgm:t>
    </dgm:pt>
    <dgm:pt modelId="{D024E653-235C-42BC-B5D5-B7D8B663417A}" type="sibTrans" cxnId="{0DF466AA-9468-4608-91F3-C7CC9D4DAE56}">
      <dgm:prSet/>
      <dgm:spPr/>
      <dgm:t>
        <a:bodyPr/>
        <a:lstStyle/>
        <a:p>
          <a:endParaRPr lang="en-US"/>
        </a:p>
      </dgm:t>
    </dgm:pt>
    <dgm:pt modelId="{379824D2-3FF6-4C05-A210-590F7B4876DC}" type="pres">
      <dgm:prSet presAssocID="{FA3A1436-823F-4E59-8A16-04C332CD8B3C}" presName="diagram" presStyleCnt="0">
        <dgm:presLayoutVars>
          <dgm:dir/>
          <dgm:resizeHandles val="exact"/>
        </dgm:presLayoutVars>
      </dgm:prSet>
      <dgm:spPr/>
    </dgm:pt>
    <dgm:pt modelId="{27902FF2-9172-4BEC-8763-95A7EC0722ED}" type="pres">
      <dgm:prSet presAssocID="{235076DA-B611-423E-8828-4134F1E63E42}" presName="node" presStyleLbl="node1" presStyleIdx="0" presStyleCnt="2">
        <dgm:presLayoutVars>
          <dgm:bulletEnabled val="1"/>
        </dgm:presLayoutVars>
      </dgm:prSet>
      <dgm:spPr/>
    </dgm:pt>
    <dgm:pt modelId="{318C58AB-E733-4A77-B7D6-246A0B720630}" type="pres">
      <dgm:prSet presAssocID="{E1F13CB5-1485-4B65-88F0-61DC47C48DF1}" presName="sibTrans" presStyleCnt="0"/>
      <dgm:spPr/>
    </dgm:pt>
    <dgm:pt modelId="{AED18D86-742B-4B78-8257-A0FFFE7334E8}" type="pres">
      <dgm:prSet presAssocID="{63CDCD35-9D23-476A-8171-6556A5859104}" presName="node" presStyleLbl="node1" presStyleIdx="1" presStyleCnt="2">
        <dgm:presLayoutVars>
          <dgm:bulletEnabled val="1"/>
        </dgm:presLayoutVars>
      </dgm:prSet>
      <dgm:spPr/>
    </dgm:pt>
  </dgm:ptLst>
  <dgm:cxnLst>
    <dgm:cxn modelId="{9AB10718-15E2-454F-8102-870E177A2093}" type="presOf" srcId="{63CDCD35-9D23-476A-8171-6556A5859104}" destId="{AED18D86-742B-4B78-8257-A0FFFE7334E8}" srcOrd="0" destOrd="0" presId="urn:microsoft.com/office/officeart/2005/8/layout/default"/>
    <dgm:cxn modelId="{21EF931C-0286-481D-A9BC-C0DE3FF4576C}" type="presOf" srcId="{FA3A1436-823F-4E59-8A16-04C332CD8B3C}" destId="{379824D2-3FF6-4C05-A210-590F7B4876DC}" srcOrd="0" destOrd="0" presId="urn:microsoft.com/office/officeart/2005/8/layout/default"/>
    <dgm:cxn modelId="{48BE4B6E-5C5C-4934-8D8F-0F3E12ED6080}" srcId="{FA3A1436-823F-4E59-8A16-04C332CD8B3C}" destId="{235076DA-B611-423E-8828-4134F1E63E42}" srcOrd="0" destOrd="0" parTransId="{F08910E2-50AE-4A5F-870E-0F66D835CEB3}" sibTransId="{E1F13CB5-1485-4B65-88F0-61DC47C48DF1}"/>
    <dgm:cxn modelId="{0DF466AA-9468-4608-91F3-C7CC9D4DAE56}" srcId="{FA3A1436-823F-4E59-8A16-04C332CD8B3C}" destId="{63CDCD35-9D23-476A-8171-6556A5859104}" srcOrd="1" destOrd="0" parTransId="{E58CEE06-08F6-44C5-9832-3F7600BDA5DE}" sibTransId="{D024E653-235C-42BC-B5D5-B7D8B663417A}"/>
    <dgm:cxn modelId="{71F662FC-D485-4735-8296-D0C3CA76A408}" type="presOf" srcId="{235076DA-B611-423E-8828-4134F1E63E42}" destId="{27902FF2-9172-4BEC-8763-95A7EC0722ED}" srcOrd="0" destOrd="0" presId="urn:microsoft.com/office/officeart/2005/8/layout/default"/>
    <dgm:cxn modelId="{9B8EBF68-7E15-4009-A6C3-7D80ED6EE633}" type="presParOf" srcId="{379824D2-3FF6-4C05-A210-590F7B4876DC}" destId="{27902FF2-9172-4BEC-8763-95A7EC0722ED}" srcOrd="0" destOrd="0" presId="urn:microsoft.com/office/officeart/2005/8/layout/default"/>
    <dgm:cxn modelId="{B8A130D4-29DB-40B5-A982-2013D42A74AE}" type="presParOf" srcId="{379824D2-3FF6-4C05-A210-590F7B4876DC}" destId="{318C58AB-E733-4A77-B7D6-246A0B720630}" srcOrd="1" destOrd="0" presId="urn:microsoft.com/office/officeart/2005/8/layout/default"/>
    <dgm:cxn modelId="{EFBF66B8-561E-49A6-9875-9E1275BF5948}" type="presParOf" srcId="{379824D2-3FF6-4C05-A210-590F7B4876DC}" destId="{AED18D86-742B-4B78-8257-A0FFFE7334E8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02FF2-9172-4BEC-8763-95A7EC0722ED}">
      <dsp:nvSpPr>
        <dsp:cNvPr id="0" name=""/>
        <dsp:cNvSpPr/>
      </dsp:nvSpPr>
      <dsp:spPr>
        <a:xfrm>
          <a:off x="1339" y="94766"/>
          <a:ext cx="5225282" cy="31351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200" b="0" kern="1200"/>
            <a:t>ActionListener</a:t>
          </a:r>
          <a:r>
            <a:rPr lang="en-US" altLang="zh-TW" sz="4200" b="0" kern="1200" dirty="0">
              <a:latin typeface="Calibri Light" panose="020F0302020204030204"/>
            </a:rPr>
            <a:t> </a:t>
          </a:r>
          <a:r>
            <a:rPr lang="zh-TW" sz="4200" b="0" kern="1200" cap="none"/>
            <a:t>介面</a:t>
          </a:r>
          <a:br>
            <a:rPr lang="zh-TW" altLang="en-US" sz="4200" b="0" kern="1200" cap="none" dirty="0">
              <a:latin typeface="Calibri Light" panose="020F0302020204030204"/>
            </a:rPr>
          </a:br>
          <a:r>
            <a:rPr lang="zh-TW" sz="4200" b="0" kern="1200" cap="none"/>
            <a:t>進行按鈕事件的處理</a:t>
          </a:r>
          <a:endParaRPr lang="zh-TW" altLang="en-US" sz="4200" b="0" kern="1200" cap="none">
            <a:latin typeface="Calibri Light" panose="020F0302020204030204"/>
          </a:endParaRPr>
        </a:p>
      </dsp:txBody>
      <dsp:txXfrm>
        <a:off x="1339" y="94766"/>
        <a:ext cx="5225282" cy="3135169"/>
      </dsp:txXfrm>
    </dsp:sp>
    <dsp:sp modelId="{AED18D86-742B-4B78-8257-A0FFFE7334E8}">
      <dsp:nvSpPr>
        <dsp:cNvPr id="0" name=""/>
        <dsp:cNvSpPr/>
      </dsp:nvSpPr>
      <dsp:spPr>
        <a:xfrm>
          <a:off x="5749150" y="94766"/>
          <a:ext cx="5225282" cy="31351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sz="4200" kern="1200"/>
            <a:t>需要實作 </a:t>
          </a:r>
          <a:r>
            <a:rPr lang="en-US" sz="4200" kern="1200"/>
            <a:t>actionPerformed() </a:t>
          </a:r>
          <a:endParaRPr lang="zh-TW" altLang="en-US" sz="4200" kern="1200"/>
        </a:p>
      </dsp:txBody>
      <dsp:txXfrm>
        <a:off x="5749150" y="94766"/>
        <a:ext cx="5225282" cy="3135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4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5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6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1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5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9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5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7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5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44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8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1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3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6" name="Freeform: Shape 105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107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Freeform: Shape 113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zh-TW" altLang="en-US" sz="5200">
                <a:solidFill>
                  <a:schemeClr val="tx2"/>
                </a:solidFill>
                <a:ea typeface="新細明體"/>
                <a:cs typeface="Calibri Light"/>
              </a:rPr>
              <a:t>雲端</a:t>
            </a:r>
            <a:r>
              <a:rPr lang="zh-TW" altLang="en-US" sz="5200">
                <a:solidFill>
                  <a:schemeClr val="tx2"/>
                </a:solidFill>
                <a:ea typeface="新細明體"/>
                <a:cs typeface="+mj-lt"/>
              </a:rPr>
              <a:t>備份系統</a:t>
            </a:r>
            <a:r>
              <a:rPr lang="zh-TW" sz="5200">
                <a:solidFill>
                  <a:schemeClr val="tx2"/>
                </a:solidFill>
                <a:ea typeface="+mj-lt"/>
                <a:cs typeface="+mj-lt"/>
              </a:rPr>
              <a:t> </a:t>
            </a:r>
            <a:endParaRPr lang="zh-TW" sz="5200">
              <a:solidFill>
                <a:schemeClr val="tx2"/>
              </a:solidFill>
              <a:ea typeface="新細明體"/>
              <a:cs typeface="Calibri Light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396801" cy="130838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z="3200">
                <a:solidFill>
                  <a:schemeClr val="tx2"/>
                </a:solidFill>
                <a:ea typeface="新細明體"/>
                <a:cs typeface="Calibri"/>
              </a:rPr>
              <a:t>毛文佐</a:t>
            </a:r>
          </a:p>
          <a:p>
            <a:r>
              <a:rPr lang="zh-TW" altLang="en-US" sz="3200">
                <a:solidFill>
                  <a:schemeClr val="tx2"/>
                </a:solidFill>
                <a:ea typeface="新細明體"/>
                <a:cs typeface="Calibri"/>
              </a:rPr>
              <a:t>薛竣祐</a:t>
            </a:r>
          </a:p>
        </p:txBody>
      </p:sp>
      <p:grpSp>
        <p:nvGrpSpPr>
          <p:cNvPr id="129" name="Group 116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2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BEBB1B7-5C84-45F1-8CB5-1BE258B5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5200">
                <a:ea typeface="新細明體"/>
              </a:rPr>
              <a:t>資料格式：檔案</a:t>
            </a:r>
            <a:endParaRPr lang="zh-TW" altLang="en-US" sz="5200"/>
          </a:p>
        </p:txBody>
      </p:sp>
      <p:pic>
        <p:nvPicPr>
          <p:cNvPr id="5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BB2EC3E6-41EF-499C-A864-EC0BA3621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41" y="1803747"/>
            <a:ext cx="11053483" cy="414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2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BEBB1B7-5C84-45F1-8CB5-1BE258B5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4153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5200">
                <a:ea typeface="新細明體"/>
              </a:rPr>
              <a:t>實際JSON檔</a:t>
            </a:r>
            <a:endParaRPr lang="zh-TW" altLang="en-US" sz="5200">
              <a:ea typeface="新細明體"/>
              <a:cs typeface="Calibri Light"/>
            </a:endParaRPr>
          </a:p>
        </p:txBody>
      </p:sp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856D4AC1-B906-4A91-9283-0DF6204FF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095" y="238967"/>
            <a:ext cx="4625787" cy="636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22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BEBB1B7-5C84-45F1-8CB5-1BE258B5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36765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5200">
                <a:ea typeface="新細明體"/>
                <a:cs typeface="Calibri Light"/>
              </a:rPr>
              <a:t>檔案儲存方式：File Manager</a:t>
            </a:r>
            <a:endParaRPr lang="zh-TW" altLang="en-US" sz="5200" dirty="0">
              <a:ea typeface="新細明體"/>
              <a:cs typeface="Calibri Light"/>
            </a:endParaRPr>
          </a:p>
        </p:txBody>
      </p:sp>
      <p:pic>
        <p:nvPicPr>
          <p:cNvPr id="3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B36D5EC8-02A0-4626-A2AF-F4C1D21D3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12" y="1427005"/>
            <a:ext cx="9135035" cy="3080627"/>
          </a:xfrm>
          <a:prstGeom prst="rect">
            <a:avLst/>
          </a:prstGeom>
        </p:spPr>
      </p:pic>
      <p:pic>
        <p:nvPicPr>
          <p:cNvPr id="4" name="圖片 5">
            <a:extLst>
              <a:ext uri="{FF2B5EF4-FFF2-40B4-BE49-F238E27FC236}">
                <a16:creationId xmlns:a16="http://schemas.microsoft.com/office/drawing/2014/main" id="{AD104297-E42F-4264-BE8B-3358F925A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33" y="5453310"/>
            <a:ext cx="11905132" cy="890929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9AC55725-DC32-412B-83BA-23CFD3A7FF75}"/>
              </a:ext>
            </a:extLst>
          </p:cNvPr>
          <p:cNvSpPr txBox="1">
            <a:spLocks/>
          </p:cNvSpPr>
          <p:nvPr/>
        </p:nvSpPr>
        <p:spPr>
          <a:xfrm>
            <a:off x="156883" y="4605353"/>
            <a:ext cx="10515600" cy="1128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>
                <a:ea typeface="新細明體"/>
                <a:cs typeface="Calibri Light"/>
              </a:rPr>
              <a:t>路徑上dir1支持Linux和Windows系統</a:t>
            </a:r>
          </a:p>
        </p:txBody>
      </p:sp>
    </p:spTree>
    <p:extLst>
      <p:ext uri="{BB962C8B-B14F-4D97-AF65-F5344CB8AC3E}">
        <p14:creationId xmlns:p14="http://schemas.microsoft.com/office/powerpoint/2010/main" val="2834038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61737"/>
            <a:ext cx="2149361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52604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D63F1B3-6D0F-4B99-86D8-733B85E0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213" y="731520"/>
            <a:ext cx="6089904" cy="142646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altLang="zh-TW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ActionListener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內容版面配置區 2">
            <a:extLst>
              <a:ext uri="{FF2B5EF4-FFF2-40B4-BE49-F238E27FC236}">
                <a16:creationId xmlns:a16="http://schemas.microsoft.com/office/drawing/2014/main" id="{806BF180-DA31-4D15-A3B1-4C3CE5DD59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2450"/>
              </p:ext>
            </p:extLst>
          </p:nvPr>
        </p:nvGraphicFramePr>
        <p:xfrm>
          <a:off x="609694" y="2798763"/>
          <a:ext cx="10975772" cy="3324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6620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78D6AB3A-BE85-4991-B131-2FF864544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271" y="3368843"/>
            <a:ext cx="9583270" cy="2038759"/>
          </a:xfrm>
          <a:prstGeom prst="rect">
            <a:avLst/>
          </a:prstGeom>
        </p:spPr>
      </p:pic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B09DDDA2-3D32-4199-B29F-5AD2F3629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72" y="1489419"/>
            <a:ext cx="9583269" cy="1718669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5E795ED1-851C-4161-BB75-D256A7EF6C5F}"/>
              </a:ext>
            </a:extLst>
          </p:cNvPr>
          <p:cNvSpPr txBox="1">
            <a:spLocks/>
          </p:cNvSpPr>
          <p:nvPr/>
        </p:nvSpPr>
        <p:spPr>
          <a:xfrm>
            <a:off x="911612" y="435685"/>
            <a:ext cx="6842939" cy="14264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>
                <a:ea typeface="新細明體"/>
              </a:rPr>
              <a:t>ActionListener的兩種方式</a:t>
            </a:r>
            <a:endParaRPr lang="en-US" altLang="zh-TW">
              <a:ea typeface="新細明體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11679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79EE17A-C5DF-42A2-9E9D-E99908A4C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3057504" cy="520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300">
              <a:solidFill>
                <a:srgbClr val="2C2C2C"/>
              </a:solidFill>
            </a:endParaRPr>
          </a:p>
          <a:p>
            <a:r>
              <a:rPr lang="en-US" altLang="zh-TW" sz="3600">
                <a:solidFill>
                  <a:srgbClr val="2C2C2C"/>
                </a:solidFill>
                <a:ea typeface="新細明體"/>
              </a:rPr>
              <a:t>ActionListener</a:t>
            </a:r>
            <a:endParaRPr lang="en-US" altLang="zh-TW" sz="3600">
              <a:solidFill>
                <a:srgbClr val="2C2C2C"/>
              </a:solidFill>
              <a:ea typeface="新細明體"/>
              <a:cs typeface="Calibri Light"/>
            </a:endParaRPr>
          </a:p>
          <a:p>
            <a:endParaRPr lang="en-US" altLang="zh-TW" sz="3300">
              <a:solidFill>
                <a:srgbClr val="2C2C2C"/>
              </a:solidFill>
            </a:endParaRPr>
          </a:p>
        </p:txBody>
      </p:sp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9F86FBD4-526E-4158-B35A-C6E3CED52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967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43743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92B198-5DF4-4EE0-9A07-6169BB301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8049" y="1048853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400">
                <a:ea typeface="新細明體"/>
              </a:rPr>
              <a:t>SOME TECH</a:t>
            </a:r>
            <a:endParaRPr lang="en-US" altLang="zh-TW" sz="54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AF965-D717-4685-AE61-89091EA9F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690" b="-3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58837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826B85-D58A-48FB-ABB8-881A5F8CC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3551E4D-B09E-4D36-9047-6E78BB56A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419725"/>
            <a:ext cx="10271760" cy="936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altLang="zh-TW" sz="4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20B579A7-44A3-4863-B4F6-E1E3D667A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990600"/>
            <a:ext cx="10271760" cy="4305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D44A0992-4543-4B88-97B4-765A491A4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27"/>
          <a:stretch/>
        </p:blipFill>
        <p:spPr>
          <a:xfrm>
            <a:off x="1281684" y="1309878"/>
            <a:ext cx="9628632" cy="3666744"/>
          </a:xfrm>
          <a:prstGeom prst="rect">
            <a:avLst/>
          </a:prstGeom>
          <a:effectLst/>
        </p:spPr>
      </p:pic>
      <p:sp>
        <p:nvSpPr>
          <p:cNvPr id="3" name="標題 1">
            <a:extLst>
              <a:ext uri="{FF2B5EF4-FFF2-40B4-BE49-F238E27FC236}">
                <a16:creationId xmlns:a16="http://schemas.microsoft.com/office/drawing/2014/main" id="{F2375013-1674-494E-90C5-FF9A9111179D}"/>
              </a:ext>
            </a:extLst>
          </p:cNvPr>
          <p:cNvSpPr txBox="1">
            <a:spLocks/>
          </p:cNvSpPr>
          <p:nvPr/>
        </p:nvSpPr>
        <p:spPr>
          <a:xfrm>
            <a:off x="963706" y="114036"/>
            <a:ext cx="10515600" cy="1128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200">
                <a:ea typeface="新細明體"/>
                <a:cs typeface="Calibri Light"/>
              </a:rPr>
              <a:t>JAVA Swing</a:t>
            </a:r>
            <a:endParaRPr lang="zh-TW" altLang="en-US" sz="5200" dirty="0">
              <a:ea typeface="新細明體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63778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09B11E48-C355-4CFA-99B0-C265FFAA4C73}"/>
              </a:ext>
            </a:extLst>
          </p:cNvPr>
          <p:cNvSpPr/>
          <p:nvPr/>
        </p:nvSpPr>
        <p:spPr>
          <a:xfrm rot="5400000">
            <a:off x="3208805" y="-1699373"/>
            <a:ext cx="5172634" cy="10954870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BEBB1B7-5C84-45F1-8CB5-1BE258B5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93330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5200">
                <a:ea typeface="新細明體"/>
                <a:cs typeface="Calibri Light"/>
              </a:rPr>
              <a:t>Swing Frame 2 ways</a:t>
            </a:r>
            <a:endParaRPr lang="zh-TW"/>
          </a:p>
        </p:txBody>
      </p:sp>
      <p:pic>
        <p:nvPicPr>
          <p:cNvPr id="8" name="圖片 8">
            <a:extLst>
              <a:ext uri="{FF2B5EF4-FFF2-40B4-BE49-F238E27FC236}">
                <a16:creationId xmlns:a16="http://schemas.microsoft.com/office/drawing/2014/main" id="{8D227FBA-680B-4AB7-8BF4-AFC6650AA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41" y="3864163"/>
            <a:ext cx="4186518" cy="348878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BCF0EF4A-5331-4316-BEB1-167DF29B20D8}"/>
              </a:ext>
            </a:extLst>
          </p:cNvPr>
          <p:cNvSpPr txBox="1">
            <a:spLocks/>
          </p:cNvSpPr>
          <p:nvPr/>
        </p:nvSpPr>
        <p:spPr>
          <a:xfrm>
            <a:off x="312113" y="3157238"/>
            <a:ext cx="10515600" cy="1128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000">
                <a:ea typeface="新細明體"/>
                <a:cs typeface="Calibri Light"/>
              </a:rPr>
              <a:t>呼叫繼承Frame的class中的main Func</a:t>
            </a:r>
          </a:p>
        </p:txBody>
      </p: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F8F123AA-B2F5-4BA3-A792-B11B583657E6}"/>
              </a:ext>
            </a:extLst>
          </p:cNvPr>
          <p:cNvSpPr/>
          <p:nvPr/>
        </p:nvSpPr>
        <p:spPr>
          <a:xfrm rot="-5400000">
            <a:off x="3984252" y="-1130113"/>
            <a:ext cx="5154705" cy="10676964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F07E6D63-3B05-4978-9465-405AADA37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211" y="3802496"/>
            <a:ext cx="5791199" cy="2892674"/>
          </a:xfrm>
          <a:prstGeom prst="rect">
            <a:avLst/>
          </a:prstGeom>
        </p:spPr>
      </p:pic>
      <p:pic>
        <p:nvPicPr>
          <p:cNvPr id="4" name="圖片 7" descr="一張含有 標誌, 相片, 靠近, 停止 的圖片&#10;&#10;自動產生的描述">
            <a:extLst>
              <a:ext uri="{FF2B5EF4-FFF2-40B4-BE49-F238E27FC236}">
                <a16:creationId xmlns:a16="http://schemas.microsoft.com/office/drawing/2014/main" id="{BD762EE0-1051-4335-B700-38C4F7C88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0214" y="3009284"/>
            <a:ext cx="2662518" cy="436022"/>
          </a:xfrm>
          <a:prstGeom prst="rect">
            <a:avLst/>
          </a:prstGeom>
        </p:spPr>
      </p:pic>
      <p:sp>
        <p:nvSpPr>
          <p:cNvPr id="13" name="標題 1">
            <a:extLst>
              <a:ext uri="{FF2B5EF4-FFF2-40B4-BE49-F238E27FC236}">
                <a16:creationId xmlns:a16="http://schemas.microsoft.com/office/drawing/2014/main" id="{7BAD5891-7275-41E8-A51C-6EC35177CECC}"/>
              </a:ext>
            </a:extLst>
          </p:cNvPr>
          <p:cNvSpPr txBox="1">
            <a:spLocks/>
          </p:cNvSpPr>
          <p:nvPr/>
        </p:nvSpPr>
        <p:spPr>
          <a:xfrm>
            <a:off x="7950042" y="3103450"/>
            <a:ext cx="10515600" cy="1128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000">
                <a:ea typeface="新細明體"/>
                <a:cs typeface="Calibri Light"/>
              </a:rPr>
              <a:t>呼叫繼承Frame的class中的init Func</a:t>
            </a:r>
          </a:p>
        </p:txBody>
      </p:sp>
      <p:pic>
        <p:nvPicPr>
          <p:cNvPr id="9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812ECD1D-1EC1-45A0-B285-5F1459B05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340" y="1301216"/>
            <a:ext cx="7306235" cy="212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6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BEBB1B7-5C84-45F1-8CB5-1BE258B5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93330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5200">
                <a:ea typeface="新細明體"/>
                <a:cs typeface="Calibri Light"/>
              </a:rPr>
              <a:t>Swing Dialog : Message</a:t>
            </a:r>
            <a:endParaRPr lang="zh-TW"/>
          </a:p>
        </p:txBody>
      </p:sp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4EA345EE-A1E5-4772-8345-0EAC2A5B18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01" b="177"/>
          <a:stretch/>
        </p:blipFill>
        <p:spPr>
          <a:xfrm>
            <a:off x="295836" y="1162587"/>
            <a:ext cx="9260548" cy="5250011"/>
          </a:xfrm>
          <a:prstGeom prst="rect">
            <a:avLst/>
          </a:prstGeom>
        </p:spPr>
      </p:pic>
      <p:pic>
        <p:nvPicPr>
          <p:cNvPr id="6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AB966930-8508-4205-9D47-5C0118C49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012" y="1619386"/>
            <a:ext cx="3953435" cy="2113157"/>
          </a:xfrm>
          <a:prstGeom prst="rect">
            <a:avLst/>
          </a:prstGeom>
        </p:spPr>
      </p:pic>
      <p:pic>
        <p:nvPicPr>
          <p:cNvPr id="7" name="圖片 7">
            <a:extLst>
              <a:ext uri="{FF2B5EF4-FFF2-40B4-BE49-F238E27FC236}">
                <a16:creationId xmlns:a16="http://schemas.microsoft.com/office/drawing/2014/main" id="{6A479D22-3E0F-4D75-B5E7-B0B7BA857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011" y="3853898"/>
            <a:ext cx="3989293" cy="246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3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148E2CD-62B0-4339-A3EC-56A9219D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5600">
                <a:solidFill>
                  <a:srgbClr val="FFFFFF"/>
                </a:solidFill>
                <a:ea typeface="新細明體"/>
                <a:cs typeface="Calibri Light"/>
              </a:rPr>
              <a:t>主要功能</a:t>
            </a:r>
            <a:endParaRPr lang="zh-TW" altLang="en-US" sz="5600">
              <a:solidFill>
                <a:srgbClr val="FFFFFF"/>
              </a:solidFill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1C6779-0D47-489E-B047-4F6051EE7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zh-TW" altLang="en-US" sz="2000">
              <a:solidFill>
                <a:schemeClr val="tx1">
                  <a:alpha val="80000"/>
                </a:schemeClr>
              </a:solidFill>
              <a:ea typeface="新細明體"/>
              <a:cs typeface="+mn-lt"/>
            </a:endParaRPr>
          </a:p>
          <a:p>
            <a:r>
              <a:rPr lang="zh-TW" altLang="en-US">
                <a:solidFill>
                  <a:schemeClr val="tx1">
                    <a:alpha val="80000"/>
                  </a:schemeClr>
                </a:solidFill>
                <a:ea typeface="新細明體"/>
                <a:cs typeface="Calibri"/>
              </a:rPr>
              <a:t>上傳</a:t>
            </a:r>
            <a:endParaRPr lang="zh-TW">
              <a:solidFill>
                <a:schemeClr val="tx1">
                  <a:alpha val="80000"/>
                </a:schemeClr>
              </a:solidFill>
              <a:ea typeface="新細明體"/>
              <a:cs typeface="Calibri"/>
            </a:endParaRPr>
          </a:p>
          <a:p>
            <a:r>
              <a:rPr lang="zh-TW">
                <a:solidFill>
                  <a:schemeClr val="tx1">
                    <a:alpha val="80000"/>
                  </a:schemeClr>
                </a:solidFill>
                <a:ea typeface="新細明體"/>
                <a:cs typeface="Calibri"/>
              </a:rPr>
              <a:t>下載</a:t>
            </a:r>
            <a:endParaRPr lang="en-US" altLang="zh-TW">
              <a:solidFill>
                <a:schemeClr val="tx1">
                  <a:alpha val="80000"/>
                </a:schemeClr>
              </a:solidFill>
              <a:ea typeface="+mn-lt"/>
              <a:cs typeface="+mn-lt"/>
            </a:endParaRPr>
          </a:p>
          <a:p>
            <a:r>
              <a:rPr lang="zh-TW">
                <a:solidFill>
                  <a:schemeClr val="tx1">
                    <a:alpha val="80000"/>
                  </a:schemeClr>
                </a:solidFill>
                <a:ea typeface="新細明體"/>
                <a:cs typeface="Calibri"/>
              </a:rPr>
              <a:t>共用</a:t>
            </a:r>
            <a:endParaRPr lang="zh-TW">
              <a:solidFill>
                <a:schemeClr val="tx1">
                  <a:alpha val="80000"/>
                </a:schemeClr>
              </a:solidFill>
              <a:ea typeface="+mn-lt"/>
              <a:cs typeface="+mn-lt"/>
            </a:endParaRPr>
          </a:p>
          <a:p>
            <a:r>
              <a:rPr lang="zh-TW">
                <a:solidFill>
                  <a:schemeClr val="tx1">
                    <a:alpha val="80000"/>
                  </a:schemeClr>
                </a:solidFill>
                <a:ea typeface="新細明體"/>
                <a:cs typeface="Calibri"/>
              </a:rPr>
              <a:t>刪除</a:t>
            </a:r>
            <a:endParaRPr lang="en-US" altLang="zh-TW">
              <a:solidFill>
                <a:schemeClr val="tx1">
                  <a:alpha val="80000"/>
                </a:schemeClr>
              </a:solidFill>
              <a:ea typeface="+mn-lt"/>
              <a:cs typeface="+mn-lt"/>
            </a:endParaRPr>
          </a:p>
          <a:p>
            <a:r>
              <a:rPr lang="zh-TW">
                <a:solidFill>
                  <a:schemeClr val="tx1">
                    <a:alpha val="80000"/>
                  </a:schemeClr>
                </a:solidFill>
                <a:latin typeface="PMingLiU"/>
                <a:ea typeface="PMingLiU"/>
                <a:cs typeface="Calibri"/>
              </a:rPr>
              <a:t>檔案管理系統</a:t>
            </a:r>
            <a:endParaRPr lang="zh-TW">
              <a:solidFill>
                <a:schemeClr val="tx1">
                  <a:alpha val="80000"/>
                </a:schemeClr>
              </a:solidFill>
              <a:ea typeface="+mn-lt"/>
              <a:cs typeface="+mn-lt"/>
            </a:endParaRPr>
          </a:p>
          <a:p>
            <a:r>
              <a:rPr lang="zh-TW">
                <a:solidFill>
                  <a:schemeClr val="tx1">
                    <a:alpha val="80000"/>
                  </a:schemeClr>
                </a:solidFill>
                <a:ea typeface="新細明體"/>
                <a:cs typeface="Calibri"/>
              </a:rPr>
              <a:t>寫檔</a:t>
            </a:r>
            <a:endParaRPr lang="zh-TW">
              <a:solidFill>
                <a:schemeClr val="tx1">
                  <a:alpha val="80000"/>
                </a:schemeClr>
              </a:solidFill>
              <a:ea typeface="+mn-lt"/>
              <a:cs typeface="+mn-lt"/>
            </a:endParaRPr>
          </a:p>
          <a:p>
            <a:r>
              <a:rPr lang="zh-TW">
                <a:solidFill>
                  <a:schemeClr val="tx1">
                    <a:alpha val="80000"/>
                  </a:schemeClr>
                </a:solidFill>
                <a:ea typeface="新細明體"/>
                <a:cs typeface="Calibri"/>
              </a:rPr>
              <a:t>備份</a:t>
            </a:r>
            <a:endParaRPr lang="zh-TW">
              <a:solidFill>
                <a:schemeClr val="tx1">
                  <a:alpha val="80000"/>
                </a:schemeClr>
              </a:solidFill>
              <a:ea typeface="+mn-lt"/>
              <a:cs typeface="+mn-lt"/>
            </a:endParaRPr>
          </a:p>
          <a:p>
            <a:r>
              <a:rPr lang="zh-TW">
                <a:solidFill>
                  <a:schemeClr val="tx1">
                    <a:alpha val="80000"/>
                  </a:schemeClr>
                </a:solidFill>
                <a:ea typeface="新細明體"/>
                <a:cs typeface="Calibri"/>
              </a:rPr>
              <a:t>備份還原</a:t>
            </a:r>
            <a:endParaRPr lang="zh-TW">
              <a:solidFill>
                <a:schemeClr val="tx1">
                  <a:alpha val="80000"/>
                </a:schemeClr>
              </a:solidFill>
              <a:ea typeface="+mn-lt"/>
              <a:cs typeface="+mn-lt"/>
            </a:endParaRPr>
          </a:p>
          <a:p>
            <a:endParaRPr lang="zh-TW" altLang="en-US" sz="2000">
              <a:solidFill>
                <a:schemeClr val="tx1">
                  <a:alpha val="80000"/>
                </a:schemeClr>
              </a:solidFill>
              <a:ea typeface="新細明體"/>
              <a:cs typeface="Calibri"/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924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BEBB1B7-5C84-45F1-8CB5-1BE258B5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93330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5200">
                <a:ea typeface="新細明體"/>
                <a:cs typeface="Calibri Light"/>
              </a:rPr>
              <a:t>Swing Dialog : Input1</a:t>
            </a:r>
            <a:endParaRPr lang="zh-TW"/>
          </a:p>
        </p:txBody>
      </p:sp>
      <p:pic>
        <p:nvPicPr>
          <p:cNvPr id="9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9F3ECD36-C807-4D73-A519-DCAFEC29C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82" y="1715732"/>
            <a:ext cx="6472517" cy="3650654"/>
          </a:xfrm>
          <a:prstGeom prst="rect">
            <a:avLst/>
          </a:prstGeom>
        </p:spPr>
      </p:pic>
      <p:pic>
        <p:nvPicPr>
          <p:cNvPr id="4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B3A79F88-35DB-453E-A9E4-E209A2F31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507" y="508510"/>
            <a:ext cx="5065057" cy="55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66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BEBB1B7-5C84-45F1-8CB5-1BE258B5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93330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5200">
                <a:ea typeface="新細明體"/>
                <a:cs typeface="Calibri Light"/>
              </a:rPr>
              <a:t>Swing Dialog : Input2</a:t>
            </a:r>
            <a:endParaRPr lang="zh-TW"/>
          </a:p>
        </p:txBody>
      </p:sp>
      <p:pic>
        <p:nvPicPr>
          <p:cNvPr id="3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7F9C6B4D-6E97-432D-A2DE-A8366B4A8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847" y="2826806"/>
            <a:ext cx="5629835" cy="2387729"/>
          </a:xfrm>
          <a:prstGeom prst="rect">
            <a:avLst/>
          </a:prstGeom>
        </p:spPr>
      </p:pic>
      <p:pic>
        <p:nvPicPr>
          <p:cNvPr id="8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238EFDFF-BBAD-4379-821D-A5DFF832E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1620174"/>
            <a:ext cx="11367247" cy="78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24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826B85-D58A-48FB-ABB8-881A5F8CC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20B579A7-44A3-4863-B4F6-E1E3D667A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990600"/>
            <a:ext cx="10271760" cy="4305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F2375013-1674-494E-90C5-FF9A9111179D}"/>
              </a:ext>
            </a:extLst>
          </p:cNvPr>
          <p:cNvSpPr txBox="1">
            <a:spLocks/>
          </p:cNvSpPr>
          <p:nvPr/>
        </p:nvSpPr>
        <p:spPr>
          <a:xfrm>
            <a:off x="963706" y="114036"/>
            <a:ext cx="10515600" cy="1128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200">
                <a:ea typeface="新細明體"/>
                <a:cs typeface="Calibri Light"/>
              </a:rPr>
              <a:t>RMI</a:t>
            </a:r>
            <a:endParaRPr lang="zh-TW"/>
          </a:p>
        </p:txBody>
      </p:sp>
      <p:pic>
        <p:nvPicPr>
          <p:cNvPr id="7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40C9F37D-29B6-47EC-8026-D68D0B552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683" y="1079792"/>
            <a:ext cx="7109012" cy="414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87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BEBB1B7-5C84-45F1-8CB5-1BE258B5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2624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5200">
                <a:ea typeface="新細明體"/>
                <a:cs typeface="Calibri Light"/>
              </a:rPr>
              <a:t>RMI (Server Host)</a:t>
            </a:r>
            <a:endParaRPr lang="zh-TW"/>
          </a:p>
        </p:txBody>
      </p:sp>
      <p:pic>
        <p:nvPicPr>
          <p:cNvPr id="3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ACD5D51E-09E3-4866-B7FA-14EFB5002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681" y="271162"/>
            <a:ext cx="5432612" cy="1788498"/>
          </a:xfrm>
          <a:prstGeom prst="rect">
            <a:avLst/>
          </a:prstGeom>
        </p:spPr>
      </p:pic>
      <p:pic>
        <p:nvPicPr>
          <p:cNvPr id="4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C3D1A5AD-1EB5-427C-BC53-BA3D9ABCF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5" y="2656047"/>
            <a:ext cx="11178987" cy="2352728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44AA5AC3-8BB4-4BE2-8785-08B095632823}"/>
              </a:ext>
            </a:extLst>
          </p:cNvPr>
          <p:cNvSpPr txBox="1">
            <a:spLocks/>
          </p:cNvSpPr>
          <p:nvPr/>
        </p:nvSpPr>
        <p:spPr>
          <a:xfrm>
            <a:off x="434789" y="4820506"/>
            <a:ext cx="10515600" cy="1128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>
                <a:ea typeface="新細明體"/>
                <a:cs typeface="Calibri Light"/>
              </a:rPr>
              <a:t>同一主機上，可省去多開一個服務的過程</a:t>
            </a:r>
          </a:p>
        </p:txBody>
      </p:sp>
    </p:spTree>
    <p:extLst>
      <p:ext uri="{BB962C8B-B14F-4D97-AF65-F5344CB8AC3E}">
        <p14:creationId xmlns:p14="http://schemas.microsoft.com/office/powerpoint/2010/main" val="3053295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BEBB1B7-5C84-45F1-8CB5-1BE258B5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2624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5200">
                <a:ea typeface="新細明體"/>
                <a:cs typeface="Calibri Light"/>
              </a:rPr>
              <a:t>RMI (Client Host)</a:t>
            </a:r>
            <a:endParaRPr lang="zh-TW"/>
          </a:p>
        </p:txBody>
      </p:sp>
      <p:pic>
        <p:nvPicPr>
          <p:cNvPr id="8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A4D27073-5B5F-44E0-A403-0CC88AAB1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894" y="1604554"/>
            <a:ext cx="8919881" cy="3935761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BE4A0E33-FA7B-4D45-BAC3-712DE9FF830E}"/>
              </a:ext>
            </a:extLst>
          </p:cNvPr>
          <p:cNvSpPr txBox="1">
            <a:spLocks/>
          </p:cNvSpPr>
          <p:nvPr/>
        </p:nvSpPr>
        <p:spPr>
          <a:xfrm>
            <a:off x="1477525" y="5254980"/>
            <a:ext cx="10515600" cy="1128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000">
                <a:ea typeface="新細明體"/>
                <a:cs typeface="Calibri Light"/>
              </a:rPr>
              <a:t>建立完連線，直接開啟Login畫面</a:t>
            </a:r>
          </a:p>
        </p:txBody>
      </p:sp>
    </p:spTree>
    <p:extLst>
      <p:ext uri="{BB962C8B-B14F-4D97-AF65-F5344CB8AC3E}">
        <p14:creationId xmlns:p14="http://schemas.microsoft.com/office/powerpoint/2010/main" val="3335907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87055A8-8418-441A-8077-86C5A1D9C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881" y="2685477"/>
            <a:ext cx="5968074" cy="1325563"/>
          </a:xfrm>
        </p:spPr>
        <p:txBody>
          <a:bodyPr>
            <a:normAutofit/>
          </a:bodyPr>
          <a:lstStyle/>
          <a:p>
            <a:r>
              <a:rPr lang="zh-TW" altLang="en-US" sz="8000">
                <a:solidFill>
                  <a:srgbClr val="FFFFFF"/>
                </a:solidFill>
                <a:ea typeface="新細明體"/>
                <a:cs typeface="Calibri Light"/>
              </a:rPr>
              <a:t>DEMO</a:t>
            </a:r>
            <a:endParaRPr lang="zh-TW" altLang="en-US" sz="800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7876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0881035-A68F-4652-AA4C-9D76E8340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3600">
                <a:solidFill>
                  <a:srgbClr val="2C2C2C"/>
                </a:solidFill>
              </a:rPr>
              <a:t>循序圖</a:t>
            </a:r>
          </a:p>
        </p:txBody>
      </p:sp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3">
            <a:extLst>
              <a:ext uri="{FF2B5EF4-FFF2-40B4-BE49-F238E27FC236}">
                <a16:creationId xmlns:a16="http://schemas.microsoft.com/office/drawing/2014/main" id="{15CADCB0-E627-489B-A3F1-847E0B423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137" y="690212"/>
            <a:ext cx="4267200" cy="506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03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B16E0F8-B37F-4927-B444-C2B5BC2F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2" y="3050434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zh-TW" alt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模組功能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956863-1555-4F5A-8F12-A1A65E1C7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536" y="640080"/>
            <a:ext cx="5053066" cy="25466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2000">
                <a:ea typeface="新細明體"/>
              </a:rPr>
              <a:t>Client 端                                                                                </a:t>
            </a:r>
          </a:p>
          <a:p>
            <a:r>
              <a:rPr lang="zh-TW" altLang="en-US" sz="2000">
                <a:ea typeface="新細明體"/>
              </a:rPr>
              <a:t>上傳模組</a:t>
            </a:r>
            <a:r>
              <a:rPr lang="en-US" altLang="zh-TW" sz="2000">
                <a:ea typeface="新細明體"/>
              </a:rPr>
              <a:t> </a:t>
            </a:r>
            <a:endParaRPr lang="en-US" altLang="zh-TW" sz="2000">
              <a:ea typeface="新細明體"/>
              <a:cs typeface="Calibri"/>
            </a:endParaRPr>
          </a:p>
          <a:p>
            <a:r>
              <a:rPr lang="zh-TW" altLang="en-US" sz="2000">
                <a:ea typeface="新細明體"/>
              </a:rPr>
              <a:t>下載模組</a:t>
            </a:r>
            <a:r>
              <a:rPr lang="en-US" altLang="zh-TW" sz="2000">
                <a:ea typeface="新細明體"/>
              </a:rPr>
              <a:t> </a:t>
            </a:r>
            <a:endParaRPr lang="en-US" altLang="zh-TW" sz="2000">
              <a:ea typeface="新細明體"/>
              <a:cs typeface="Calibri"/>
            </a:endParaRPr>
          </a:p>
          <a:p>
            <a:r>
              <a:rPr lang="zh-TW" altLang="en-US" sz="2000">
                <a:ea typeface="新細明體"/>
              </a:rPr>
              <a:t>檔案管理模組</a:t>
            </a:r>
            <a:r>
              <a:rPr lang="en-US" altLang="zh-TW" sz="2000">
                <a:ea typeface="新細明體"/>
              </a:rPr>
              <a:t> </a:t>
            </a:r>
            <a:endParaRPr lang="en-US" altLang="zh-TW" sz="2000">
              <a:ea typeface="新細明體"/>
              <a:cs typeface="Calibri"/>
            </a:endParaRPr>
          </a:p>
          <a:p>
            <a:r>
              <a:rPr lang="zh-TW" altLang="en-US" sz="2000">
                <a:ea typeface="新細明體"/>
              </a:rPr>
              <a:t>使用者模組</a:t>
            </a:r>
            <a:r>
              <a:rPr lang="en-US" altLang="zh-TW" sz="2000">
                <a:ea typeface="新細明體"/>
              </a:rPr>
              <a:t> </a:t>
            </a:r>
            <a:endParaRPr lang="en-US" altLang="zh-TW" sz="2000">
              <a:ea typeface="新細明體"/>
              <a:cs typeface="Calibri"/>
            </a:endParaRPr>
          </a:p>
          <a:p>
            <a:endParaRPr lang="en-US" altLang="zh-TW" sz="2000"/>
          </a:p>
          <a:p>
            <a:endParaRPr lang="en-US" altLang="zh-TW" sz="200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729166C-DD1B-43DF-B662-69F0CCA4C147}"/>
              </a:ext>
            </a:extLst>
          </p:cNvPr>
          <p:cNvSpPr txBox="1">
            <a:spLocks/>
          </p:cNvSpPr>
          <p:nvPr/>
        </p:nvSpPr>
        <p:spPr>
          <a:xfrm>
            <a:off x="6570204" y="3671315"/>
            <a:ext cx="5057398" cy="254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Server</a:t>
            </a:r>
            <a:r>
              <a:rPr lang="zh-TW" altLang="en-US" sz="2000">
                <a:ea typeface="新細明體"/>
              </a:rPr>
              <a:t>端</a:t>
            </a:r>
            <a:endParaRPr lang="en-US" altLang="zh-TW" sz="2000">
              <a:ea typeface="新細明體"/>
            </a:endParaRPr>
          </a:p>
          <a:p>
            <a:r>
              <a:rPr lang="zh-TW" altLang="en-US" sz="2000">
                <a:ea typeface="新細明體"/>
              </a:rPr>
              <a:t>上傳</a:t>
            </a:r>
            <a:r>
              <a:rPr lang="en-US" altLang="zh-TW" sz="2000">
                <a:ea typeface="新細明體"/>
              </a:rPr>
              <a:t>API </a:t>
            </a:r>
            <a:endParaRPr lang="en-US" altLang="zh-TW" sz="2000">
              <a:ea typeface="新細明體"/>
              <a:cs typeface="Calibri"/>
            </a:endParaRPr>
          </a:p>
          <a:p>
            <a:r>
              <a:rPr lang="zh-TW" altLang="en-US" sz="2000">
                <a:ea typeface="新細明體"/>
              </a:rPr>
              <a:t>下載</a:t>
            </a:r>
            <a:r>
              <a:rPr lang="en-US" altLang="zh-TW" sz="2000">
                <a:ea typeface="新細明體"/>
              </a:rPr>
              <a:t>API </a:t>
            </a:r>
            <a:endParaRPr lang="en-US" altLang="zh-TW" sz="2000">
              <a:ea typeface="新細明體"/>
              <a:cs typeface="Calibri"/>
            </a:endParaRPr>
          </a:p>
          <a:p>
            <a:r>
              <a:rPr lang="zh-TW" altLang="en-US" sz="2000"/>
              <a:t>檔案管理</a:t>
            </a:r>
            <a:r>
              <a:rPr lang="en-US" altLang="zh-TW" sz="2000"/>
              <a:t>API </a:t>
            </a:r>
          </a:p>
          <a:p>
            <a:r>
              <a:rPr lang="zh-TW" altLang="en-US" sz="2000"/>
              <a:t>存取限制管控 </a:t>
            </a:r>
            <a:endParaRPr lang="en-US" altLang="zh-TW" sz="2000"/>
          </a:p>
          <a:p>
            <a:endParaRPr lang="en-US" altLang="zh-TW" sz="2000"/>
          </a:p>
          <a:p>
            <a:endParaRPr lang="en-US" altLang="zh-TW" sz="2000"/>
          </a:p>
        </p:txBody>
      </p:sp>
    </p:spTree>
    <p:extLst>
      <p:ext uri="{BB962C8B-B14F-4D97-AF65-F5344CB8AC3E}">
        <p14:creationId xmlns:p14="http://schemas.microsoft.com/office/powerpoint/2010/main" val="342251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7FF4FDB-F7EC-470C-8F32-57D3533E8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>
                <a:ea typeface="新細明體"/>
              </a:rPr>
              <a:t>Json In Java Using Gson</a:t>
            </a:r>
            <a:br>
              <a:rPr lang="en-US" altLang="zh-TW" dirty="0">
                <a:ea typeface="新細明體"/>
                <a:cs typeface="Calibri Light"/>
              </a:rPr>
            </a:br>
            <a:r>
              <a:rPr lang="en-US" altLang="zh-TW" sz="4000">
                <a:ea typeface="新細明體"/>
              </a:rPr>
              <a:t>同步JSON到JAVA LIST</a:t>
            </a:r>
            <a:endParaRPr lang="en-US" altLang="zh-TW" sz="4000">
              <a:ea typeface="新細明體"/>
              <a:cs typeface="Calibri Light"/>
            </a:endParaRPr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6BB2C2DE-783D-4BC4-9F7C-F5A5604A9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6" y="1828120"/>
            <a:ext cx="11286564" cy="443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3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7FF4FDB-F7EC-470C-8F32-57D3533E8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>
                <a:ea typeface="新細明體"/>
              </a:rPr>
              <a:t>Json In Java Using Gson</a:t>
            </a:r>
            <a:br>
              <a:rPr lang="en-US" altLang="zh-TW" dirty="0">
                <a:ea typeface="新細明體"/>
                <a:cs typeface="Calibri Light"/>
              </a:rPr>
            </a:br>
            <a:r>
              <a:rPr lang="en-US" altLang="zh-TW" sz="4000">
                <a:ea typeface="新細明體"/>
              </a:rPr>
              <a:t>同步JAVA LIST到JSON</a:t>
            </a:r>
            <a:endParaRPr lang="en-US" altLang="zh-TW" sz="4000">
              <a:ea typeface="新細明體"/>
              <a:cs typeface="Calibri Light"/>
            </a:endParaRPr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C2C98DED-DB3D-4542-8D14-2D9EBF9C7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18" y="1829654"/>
            <a:ext cx="10524564" cy="437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65C62ED-3432-42CC-B2EC-6C892FBB5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5200">
                <a:ea typeface="新細明體"/>
              </a:rPr>
              <a:t>資料格式：使用者</a:t>
            </a: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5B26FB22-E859-4067-AA81-9C5F2BBD5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010" r="43" b="193"/>
          <a:stretch/>
        </p:blipFill>
        <p:spPr>
          <a:xfrm>
            <a:off x="838200" y="1415121"/>
            <a:ext cx="10508005" cy="487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98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BEBB1B7-5C84-45F1-8CB5-1BE258B5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5200">
                <a:ea typeface="新細明體"/>
              </a:rPr>
              <a:t>使用者的密碼加密＆登入</a:t>
            </a:r>
            <a:endParaRPr lang="zh-TW" altLang="en-US" sz="5200"/>
          </a:p>
        </p:txBody>
      </p:sp>
      <p:pic>
        <p:nvPicPr>
          <p:cNvPr id="3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101BA4EE-77F2-411A-9B70-0CED2E30D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18" y="1718453"/>
            <a:ext cx="11259669" cy="453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24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BEBB1B7-5C84-45F1-8CB5-1BE258B5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5200">
                <a:ea typeface="新細明體"/>
              </a:rPr>
              <a:t>實際JSON檔</a:t>
            </a:r>
            <a:endParaRPr lang="zh-TW" altLang="en-US" sz="5200">
              <a:ea typeface="新細明體"/>
              <a:cs typeface="Calibri Light"/>
            </a:endParaRPr>
          </a:p>
        </p:txBody>
      </p:sp>
      <p:pic>
        <p:nvPicPr>
          <p:cNvPr id="4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E2D2E553-5470-4203-BDEE-6A2A77296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71" y="1608044"/>
            <a:ext cx="10578350" cy="460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9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寬螢幕</PresentationFormat>
  <Slides>25</Slides>
  <Notes>0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Office Theme</vt:lpstr>
      <vt:lpstr>雲端備份系統 </vt:lpstr>
      <vt:lpstr>主要功能</vt:lpstr>
      <vt:lpstr>循序圖</vt:lpstr>
      <vt:lpstr>模組功能</vt:lpstr>
      <vt:lpstr>Json In Java Using Gson 同步JSON到JAVA LIST</vt:lpstr>
      <vt:lpstr>Json In Java Using Gson 同步JAVA LIST到JSON</vt:lpstr>
      <vt:lpstr>資料格式：使用者</vt:lpstr>
      <vt:lpstr>使用者的密碼加密＆登入</vt:lpstr>
      <vt:lpstr>實際JSON檔</vt:lpstr>
      <vt:lpstr>資料格式：檔案</vt:lpstr>
      <vt:lpstr>實際JSON檔</vt:lpstr>
      <vt:lpstr>檔案儲存方式：File Manager</vt:lpstr>
      <vt:lpstr>ActionListener</vt:lpstr>
      <vt:lpstr>PowerPoint 簡報</vt:lpstr>
      <vt:lpstr> ActionListener </vt:lpstr>
      <vt:lpstr>SOME TECH</vt:lpstr>
      <vt:lpstr>PowerPoint 簡報</vt:lpstr>
      <vt:lpstr>Swing Frame 2 ways</vt:lpstr>
      <vt:lpstr>Swing Dialog : Message</vt:lpstr>
      <vt:lpstr>Swing Dialog : Input1</vt:lpstr>
      <vt:lpstr>Swing Dialog : Input2</vt:lpstr>
      <vt:lpstr>PowerPoint 簡報</vt:lpstr>
      <vt:lpstr>RMI (Server Host)</vt:lpstr>
      <vt:lpstr>RMI (Client Host)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revision>293</cp:revision>
  <dcterms:created xsi:type="dcterms:W3CDTF">2020-12-14T14:48:01Z</dcterms:created>
  <dcterms:modified xsi:type="dcterms:W3CDTF">2021-01-06T09:25:35Z</dcterms:modified>
</cp:coreProperties>
</file>