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089"/>
  </p:normalViewPr>
  <p:slideViewPr>
    <p:cSldViewPr>
      <p:cViewPr>
        <p:scale>
          <a:sx n="117" d="100"/>
          <a:sy n="117" d="100"/>
        </p:scale>
        <p:origin x="1480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2D82-254B-C940-86A7-BE9C9C1F74CB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87F8-FF93-564C-BF7A-14108C33DDE7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DA51-D115-794D-A933-25F913051603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35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CB12-444B-3E4E-8A89-2F7B5ECECBDF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07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2681-85A5-204B-B091-971EF97691CF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75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8BC9-6ABF-1347-902C-C061D08BDE45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2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C3C0-3775-F049-AB90-D80E4B9A5D49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BDE-A514-3745-ADFB-1AFBDA27291C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7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FA4-B170-6746-B2AC-F36C52DE450D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1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5249-BE09-7143-83F7-C40E28E42EDB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2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B86-7E31-3245-9593-85D4BB5F32FD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59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040BAE-31C4-4C43-8AF8-E8E7A30055A5}" type="datetime1">
              <a:rPr lang="zh-TW" altLang="en-US" smtClean="0"/>
              <a:t>2017/12/13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47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 smtClean="0"/>
              <a:t>物件導向設計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Modifier</a:t>
            </a:r>
          </a:p>
          <a:p>
            <a:pPr lvl="0">
              <a:spcBef>
                <a:spcPts val="0"/>
              </a:spcBef>
            </a:pPr>
            <a:r>
              <a:rPr lang="zh-TW" altLang="en-US" dirty="0" smtClean="0"/>
              <a:t>修飾子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kumimoji="1" lang="en-US" altLang="zh-TW" dirty="0"/>
              <a:t> Constructor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If a derived class constructor </a:t>
            </a:r>
            <a:r>
              <a:rPr lang="en-US" altLang="zh-TW" sz="2800" b="1" dirty="0"/>
              <a:t>does not </a:t>
            </a:r>
            <a:r>
              <a:rPr lang="en-US" altLang="zh-TW" sz="2800" dirty="0"/>
              <a:t>include an </a:t>
            </a:r>
            <a:r>
              <a:rPr lang="en-US" altLang="zh-TW" sz="2800" dirty="0" smtClean="0"/>
              <a:t>invocation </a:t>
            </a:r>
            <a:r>
              <a:rPr lang="en-US" altLang="zh-TW" sz="2800" dirty="0"/>
              <a:t>of </a:t>
            </a:r>
            <a:r>
              <a:rPr lang="en-US" altLang="zh-TW" sz="2800" b="1" dirty="0"/>
              <a:t>super</a:t>
            </a:r>
            <a:r>
              <a:rPr lang="en-US" altLang="zh-TW" sz="2800" dirty="0"/>
              <a:t>, then the </a:t>
            </a:r>
            <a:r>
              <a:rPr lang="en-US" altLang="zh-TW" sz="2800" b="1" dirty="0"/>
              <a:t>no-argument </a:t>
            </a:r>
            <a:r>
              <a:rPr lang="en-US" altLang="zh-TW" sz="2800" dirty="0"/>
              <a:t>constructor of the base class will automatically be invoked. </a:t>
            </a:r>
          </a:p>
          <a:p>
            <a:pPr lvl="1"/>
            <a:r>
              <a:rPr lang="en-US" altLang="zh-TW" sz="2400" dirty="0" smtClean="0"/>
              <a:t>This </a:t>
            </a:r>
            <a:r>
              <a:rPr lang="en-US" altLang="zh-TW" sz="2400" dirty="0"/>
              <a:t>can result in an </a:t>
            </a:r>
            <a:r>
              <a:rPr lang="en-US" altLang="zh-TW" sz="2400" b="1" dirty="0"/>
              <a:t>error</a:t>
            </a:r>
            <a:r>
              <a:rPr lang="en-US" altLang="zh-TW" sz="2400" dirty="0"/>
              <a:t> if the base class </a:t>
            </a:r>
            <a:r>
              <a:rPr lang="en-US" altLang="zh-TW" sz="2400" b="1" dirty="0"/>
              <a:t>has not </a:t>
            </a:r>
            <a:r>
              <a:rPr lang="en-US" altLang="zh-TW" sz="2400" dirty="0"/>
              <a:t>defined a </a:t>
            </a:r>
            <a:r>
              <a:rPr lang="en-US" altLang="zh-TW" sz="2400" dirty="0" smtClean="0"/>
              <a:t>no-argument </a:t>
            </a:r>
            <a:r>
              <a:rPr lang="en-US" altLang="zh-TW" sz="2400" dirty="0"/>
              <a:t>constructor. </a:t>
            </a:r>
          </a:p>
          <a:p>
            <a:endParaRPr lang="en-US" altLang="zh-TW" sz="2800" dirty="0"/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17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Vehicle Constructor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84177"/>
            <a:ext cx="6048319" cy="50131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417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Automobile Constructor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40" y="1542510"/>
            <a:ext cx="7812360" cy="48138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818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You Cannot Use Multiple </a:t>
            </a:r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supers </a:t>
            </a:r>
            <a:endParaRPr kumimoji="1" lang="zh-TW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It is only valid to use super to invoke a method from </a:t>
            </a:r>
            <a:r>
              <a:rPr kumimoji="1" lang="en-US" altLang="zh-TW" sz="2800" dirty="0" smtClean="0"/>
              <a:t>a </a:t>
            </a:r>
            <a:r>
              <a:rPr kumimoji="1" lang="en-US" altLang="zh-TW" sz="2800" b="1" dirty="0" smtClean="0"/>
              <a:t>direct </a:t>
            </a:r>
            <a:r>
              <a:rPr kumimoji="1" lang="en-US" altLang="zh-TW" sz="2800" b="1" dirty="0"/>
              <a:t>parent</a:t>
            </a:r>
            <a:r>
              <a:rPr kumimoji="1" lang="en-US" altLang="zh-TW" sz="2800" dirty="0"/>
              <a:t>.</a:t>
            </a:r>
          </a:p>
          <a:p>
            <a:pPr lvl="1"/>
            <a:r>
              <a:rPr kumimoji="1" lang="en-US" altLang="zh-TW" sz="2400" dirty="0" smtClean="0"/>
              <a:t>Repeating </a:t>
            </a:r>
            <a:r>
              <a:rPr kumimoji="1" lang="en-US" altLang="zh-TW" sz="2400" dirty="0"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kumimoji="1" lang="en-US" altLang="zh-TW" sz="2400" dirty="0"/>
              <a:t> will not invoke a method from some other ancestor class.</a:t>
            </a:r>
          </a:p>
          <a:p>
            <a:r>
              <a:rPr kumimoji="1" lang="en-US" altLang="zh-TW" sz="2800" dirty="0" smtClean="0"/>
              <a:t>For </a:t>
            </a:r>
            <a:r>
              <a:rPr kumimoji="1" lang="en-US" altLang="zh-TW" sz="2800" dirty="0"/>
              <a:t>example, </a:t>
            </a:r>
            <a:endParaRPr kumimoji="1" lang="en-US" altLang="zh-TW" sz="2800" dirty="0" smtClean="0"/>
          </a:p>
          <a:p>
            <a:pPr lvl="1"/>
            <a:r>
              <a:rPr kumimoji="1" lang="en-US" altLang="zh-TW" sz="2400" dirty="0" smtClean="0"/>
              <a:t>if </a:t>
            </a:r>
            <a:r>
              <a:rPr kumimoji="1" lang="en-US" altLang="zh-TW" sz="2400" dirty="0"/>
              <a:t>the </a:t>
            </a:r>
            <a:r>
              <a:rPr kumimoji="1" lang="en-US" altLang="zh-TW" sz="2400" b="1" dirty="0"/>
              <a:t>Helicopter </a:t>
            </a:r>
            <a:r>
              <a:rPr kumimoji="1" lang="en-US" altLang="zh-TW" sz="2400" dirty="0"/>
              <a:t>class were derived from the class </a:t>
            </a:r>
            <a:r>
              <a:rPr kumimoji="1" lang="en-US" altLang="zh-TW" sz="2400" b="1" dirty="0"/>
              <a:t>Aircraft</a:t>
            </a:r>
            <a:r>
              <a:rPr kumimoji="1" lang="en-US" altLang="zh-TW" sz="2400" dirty="0"/>
              <a:t>, and </a:t>
            </a:r>
            <a:endParaRPr kumimoji="1" lang="en-US" altLang="zh-TW" sz="2400" dirty="0" smtClean="0"/>
          </a:p>
          <a:p>
            <a:pPr lvl="1"/>
            <a:r>
              <a:rPr kumimoji="1" lang="en-US" altLang="zh-TW" sz="2400" dirty="0" smtClean="0"/>
              <a:t>the </a:t>
            </a:r>
            <a:r>
              <a:rPr kumimoji="1" lang="en-US" altLang="zh-TW" sz="2400" b="1" dirty="0"/>
              <a:t>Aircraft</a:t>
            </a:r>
            <a:r>
              <a:rPr kumimoji="1" lang="en-US" altLang="zh-TW" sz="2400" dirty="0"/>
              <a:t> class were derived form the class </a:t>
            </a:r>
            <a:r>
              <a:rPr kumimoji="1" lang="en-US" altLang="zh-TW" sz="2400" b="1" dirty="0"/>
              <a:t>Vehicle</a:t>
            </a:r>
            <a:r>
              <a:rPr kumimoji="1" lang="en-US" altLang="zh-TW" sz="2400" dirty="0"/>
              <a:t>, </a:t>
            </a:r>
            <a:endParaRPr kumimoji="1" lang="en-US" altLang="zh-TW" sz="2400" dirty="0" smtClean="0"/>
          </a:p>
          <a:p>
            <a:pPr lvl="2"/>
            <a:r>
              <a:rPr kumimoji="1" lang="en-US" altLang="zh-TW" sz="2000" dirty="0" smtClean="0"/>
              <a:t>You CANNOT use </a:t>
            </a:r>
            <a:r>
              <a:rPr kumimoji="1" lang="en-US" altLang="zh-TW" sz="2000" dirty="0"/>
              <a:t>composition to accomplish that task</a:t>
            </a:r>
            <a:r>
              <a:rPr kumimoji="1" lang="en-US" altLang="zh-TW" sz="2000" dirty="0" smtClean="0"/>
              <a:t>.</a:t>
            </a:r>
          </a:p>
          <a:p>
            <a:pPr lvl="2"/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832698"/>
            <a:ext cx="5095354" cy="2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8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TW" sz="3200" dirty="0"/>
              <a:t>An Object of a Derived Class Has More Than One Type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An object of a derived class has the type of the derived class, and it </a:t>
            </a:r>
            <a:r>
              <a:rPr lang="en-US" altLang="zh-TW" sz="2800" b="1" dirty="0"/>
              <a:t>also</a:t>
            </a:r>
            <a:r>
              <a:rPr lang="en-US" altLang="zh-TW" sz="2800" dirty="0"/>
              <a:t> has the type of the </a:t>
            </a:r>
            <a:r>
              <a:rPr lang="en-US" altLang="zh-TW" sz="2800" b="1" dirty="0"/>
              <a:t>base class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More </a:t>
            </a:r>
            <a:r>
              <a:rPr lang="en-US" altLang="zh-TW" sz="2800" dirty="0"/>
              <a:t>generally, an object of a derived class has the type of every one of its </a:t>
            </a:r>
            <a:r>
              <a:rPr lang="en-US" altLang="zh-TW" sz="2800" b="1" dirty="0"/>
              <a:t>ancestor classes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Therefore</a:t>
            </a:r>
            <a:r>
              <a:rPr lang="en-US" altLang="zh-TW" sz="2400" dirty="0"/>
              <a:t>, an object of a derived class can be assigned to a variable of any ancestor type. 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23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/>
              <a:t>An Object of a Derived Class Has More Than One Type 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An object of a derived class can be </a:t>
            </a:r>
            <a:r>
              <a:rPr kumimoji="1" lang="en-US" altLang="zh-TW" b="1" dirty="0"/>
              <a:t>plugged in</a:t>
            </a:r>
            <a:r>
              <a:rPr kumimoji="1" lang="en-US" altLang="zh-TW" dirty="0"/>
              <a:t> as a parameter in place of any of its </a:t>
            </a:r>
            <a:r>
              <a:rPr kumimoji="1" lang="en-US" altLang="zh-TW" b="1" dirty="0"/>
              <a:t>ancestor classes</a:t>
            </a:r>
            <a:r>
              <a:rPr kumimoji="1" lang="en-US" altLang="zh-TW" dirty="0"/>
              <a:t>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In </a:t>
            </a:r>
            <a:r>
              <a:rPr kumimoji="1" lang="en-US" altLang="zh-TW" dirty="0"/>
              <a:t>fact, a derived class object can be used any place that an object of any of its ancestor types can be used.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Note</a:t>
            </a:r>
            <a:r>
              <a:rPr kumimoji="1" lang="en-US" altLang="zh-TW" dirty="0"/>
              <a:t>, however, that this relationship does not go the other way.</a:t>
            </a:r>
          </a:p>
          <a:p>
            <a:pPr lvl="1"/>
            <a:r>
              <a:rPr kumimoji="1" lang="en-US" altLang="zh-TW" dirty="0"/>
              <a:t>An ancestor type can never be used in place of one of its derived types.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63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Class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Object</a:t>
            </a:r>
            <a:endParaRPr kumimoji="1" lang="zh-TW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In Java, every class is a descendent of the class </a:t>
            </a:r>
            <a:r>
              <a:rPr lang="en-US" altLang="zh-TW" sz="2800" dirty="0" smtClean="0">
                <a:latin typeface="Courier New" charset="0"/>
                <a:ea typeface="Courier New" charset="0"/>
                <a:cs typeface="Courier New" charset="0"/>
              </a:rPr>
              <a:t>Object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Every </a:t>
            </a:r>
            <a:r>
              <a:rPr lang="en-US" altLang="zh-TW" sz="2400" dirty="0"/>
              <a:t>class has </a:t>
            </a:r>
            <a:r>
              <a:rPr lang="en-US" altLang="zh-TW" sz="2400" dirty="0">
                <a:latin typeface="Courier New" charset="0"/>
                <a:ea typeface="Courier New" charset="0"/>
                <a:cs typeface="Courier New" charset="0"/>
              </a:rPr>
              <a:t>Object</a:t>
            </a:r>
            <a:r>
              <a:rPr lang="en-US" altLang="zh-TW" sz="2400" dirty="0"/>
              <a:t> as its ancestor.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Every </a:t>
            </a:r>
            <a:r>
              <a:rPr lang="en-US" altLang="zh-TW" sz="2400" dirty="0"/>
              <a:t>object of every class is of type </a:t>
            </a:r>
            <a:r>
              <a:rPr lang="en-US" altLang="zh-TW" sz="2400" dirty="0">
                <a:latin typeface="Courier New" charset="0"/>
                <a:ea typeface="Courier New" charset="0"/>
                <a:cs typeface="Courier New" charset="0"/>
              </a:rPr>
              <a:t>Object</a:t>
            </a:r>
            <a:r>
              <a:rPr lang="en-US" altLang="zh-TW" sz="2400" dirty="0"/>
              <a:t>, as well as being of the type of its own class. 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If </a:t>
            </a:r>
            <a:r>
              <a:rPr lang="en-US" altLang="zh-TW" sz="2800" dirty="0"/>
              <a:t>a class is defined that is not explicitly a derived class of another class, it is still automatically a derived class of the class </a:t>
            </a:r>
            <a:r>
              <a:rPr lang="en-US" altLang="zh-TW" sz="2800" dirty="0">
                <a:latin typeface="Courier New" charset="0"/>
                <a:ea typeface="Courier New" charset="0"/>
                <a:cs typeface="Courier New" charset="0"/>
              </a:rPr>
              <a:t>Object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/>
              <a:t>The class Object is in the package </a:t>
            </a:r>
            <a:r>
              <a:rPr lang="en-US" altLang="zh-TW" sz="2800" dirty="0" err="1" smtClean="0">
                <a:latin typeface="Courier New" charset="0"/>
                <a:ea typeface="Courier New" charset="0"/>
                <a:cs typeface="Courier New" charset="0"/>
              </a:rPr>
              <a:t>java.lang</a:t>
            </a:r>
            <a:r>
              <a:rPr lang="en-US" altLang="zh-TW" sz="2800" dirty="0" smtClean="0"/>
              <a:t>, which </a:t>
            </a:r>
            <a:r>
              <a:rPr lang="en-US" altLang="zh-TW" sz="2800" dirty="0"/>
              <a:t>is always imported automatically.</a:t>
            </a:r>
            <a:br>
              <a:rPr lang="en-US" altLang="zh-TW" sz="2800" dirty="0"/>
            </a:br>
            <a:endParaRPr lang="en-US" altLang="zh-TW" sz="2800" dirty="0"/>
          </a:p>
          <a:p>
            <a:endParaRPr lang="en-US" altLang="zh-TW" sz="2800" dirty="0"/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The Class </a:t>
            </a:r>
            <a:r>
              <a:rPr kumimoji="1" lang="en-US" altLang="zh-TW">
                <a:latin typeface="Courier New" charset="0"/>
                <a:ea typeface="Courier New" charset="0"/>
                <a:cs typeface="Courier New" charset="0"/>
              </a:rPr>
              <a:t>Object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837557"/>
            <a:ext cx="5994400" cy="4140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3688" y="386104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63688" y="5517232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22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Class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Object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The class </a:t>
            </a:r>
            <a:r>
              <a:rPr lang="en-US" altLang="zh-TW" sz="2800" dirty="0">
                <a:latin typeface="Courier New" charset="0"/>
                <a:ea typeface="Courier New" charset="0"/>
                <a:cs typeface="Courier New" charset="0"/>
              </a:rPr>
              <a:t>Object</a:t>
            </a:r>
            <a:r>
              <a:rPr lang="en-US" altLang="zh-TW" sz="2800" dirty="0"/>
              <a:t> has some methods that every Java class </a:t>
            </a:r>
            <a:r>
              <a:rPr lang="en-US" altLang="zh-TW" sz="2800" dirty="0" smtClean="0"/>
              <a:t>inherits</a:t>
            </a:r>
            <a:r>
              <a:rPr lang="en-US" altLang="zh-TW" sz="2800" dirty="0"/>
              <a:t>.</a:t>
            </a:r>
            <a:br>
              <a:rPr lang="en-US" altLang="zh-TW" sz="2800" dirty="0"/>
            </a:br>
            <a:r>
              <a:rPr lang="en-US" altLang="zh-TW" sz="2800" dirty="0"/>
              <a:t>• </a:t>
            </a:r>
            <a:r>
              <a:rPr lang="en-US" altLang="zh-TW" sz="2400" dirty="0" smtClean="0"/>
              <a:t>For example, the </a:t>
            </a:r>
            <a:r>
              <a:rPr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equals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toString</a:t>
            </a:r>
            <a:r>
              <a:rPr lang="en-US" altLang="zh-TW" sz="2400" dirty="0" smtClean="0"/>
              <a:t> methods</a:t>
            </a:r>
            <a:r>
              <a:rPr lang="en-US" altLang="zh-TW" sz="2800" dirty="0" smtClean="0"/>
              <a:t> </a:t>
            </a:r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Every </a:t>
            </a:r>
            <a:r>
              <a:rPr lang="en-US" altLang="zh-TW" sz="2800" dirty="0"/>
              <a:t>object inherits these methods from some ancestor class.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0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Protected</a:t>
            </a:r>
            <a:r>
              <a:rPr kumimoji="1" lang="en-US" altLang="zh-TW" dirty="0"/>
              <a:t> Access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If a method or instance variable is modified by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protected</a:t>
            </a:r>
            <a:r>
              <a:rPr kumimoji="1" lang="en-US" altLang="zh-TW" dirty="0"/>
              <a:t> (rather </a:t>
            </a:r>
            <a:r>
              <a:rPr kumimoji="1" lang="en-US" altLang="zh-TW" dirty="0" smtClean="0"/>
              <a:t>than public </a:t>
            </a:r>
            <a:r>
              <a:rPr kumimoji="1" lang="en-US" altLang="zh-TW" dirty="0"/>
              <a:t>or private), then it can be accessed by </a:t>
            </a:r>
            <a:r>
              <a:rPr kumimoji="1" lang="en-US" altLang="zh-TW" dirty="0" smtClean="0"/>
              <a:t>name.</a:t>
            </a:r>
          </a:p>
          <a:p>
            <a:pPr lvl="1"/>
            <a:r>
              <a:rPr kumimoji="1" lang="en-US" altLang="zh-TW" dirty="0" smtClean="0"/>
              <a:t>Inside </a:t>
            </a:r>
            <a:r>
              <a:rPr kumimoji="1" lang="en-US" altLang="zh-TW" dirty="0"/>
              <a:t>its own class </a:t>
            </a:r>
            <a:r>
              <a:rPr kumimoji="1" lang="en-US" altLang="zh-TW" dirty="0" smtClean="0"/>
              <a:t>definition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Inside </a:t>
            </a:r>
            <a:r>
              <a:rPr kumimoji="1" lang="en-US" altLang="zh-TW" dirty="0"/>
              <a:t>any class derived from </a:t>
            </a:r>
            <a:r>
              <a:rPr kumimoji="1" lang="en-US" altLang="zh-TW" dirty="0" smtClean="0"/>
              <a:t>it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In </a:t>
            </a:r>
            <a:r>
              <a:rPr kumimoji="1" lang="en-US" altLang="zh-TW" dirty="0"/>
              <a:t>the definition of any class in the same </a:t>
            </a:r>
            <a:r>
              <a:rPr kumimoji="1" lang="en-US" altLang="zh-TW" dirty="0" smtClean="0"/>
              <a:t>package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57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Protected</a:t>
            </a:r>
            <a:r>
              <a:rPr kumimoji="1" lang="en-US" altLang="zh-TW" dirty="0"/>
              <a:t> Access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The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protected</a:t>
            </a:r>
            <a:r>
              <a:rPr kumimoji="1" lang="en-US" altLang="zh-TW" dirty="0" smtClean="0"/>
              <a:t> modifier provides very weak protection compared to the private modifier.</a:t>
            </a:r>
          </a:p>
          <a:p>
            <a:pPr lvl="1"/>
            <a:r>
              <a:rPr kumimoji="1" lang="en-US" altLang="zh-TW" dirty="0" smtClean="0"/>
              <a:t>It allows direct access to any programmer who defines a suitable derived class.</a:t>
            </a:r>
          </a:p>
          <a:p>
            <a:pPr lvl="1"/>
            <a:r>
              <a:rPr kumimoji="1" lang="en-US" altLang="zh-TW" dirty="0" smtClean="0"/>
              <a:t>Therefore, instance variables should normally not be marked protected.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Protected Members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Derived classes can directly access inherited protected class members.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58823"/>
            <a:ext cx="7020272" cy="3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5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Package Access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If you don’t explicitly specify an access control modifier, Java defaults to </a:t>
            </a:r>
            <a:r>
              <a:rPr lang="en-US" altLang="zh-TW" sz="2800" b="1" i="1" dirty="0"/>
              <a:t>package access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Also </a:t>
            </a:r>
            <a:r>
              <a:rPr lang="en-US" altLang="zh-TW" sz="2400" dirty="0"/>
              <a:t>known as “package-private” or “</a:t>
            </a:r>
            <a:r>
              <a:rPr lang="en-US" altLang="zh-TW" sz="2400" dirty="0" smtClean="0"/>
              <a:t>default”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Package </a:t>
            </a:r>
            <a:r>
              <a:rPr lang="en-US" altLang="zh-TW" sz="2800" dirty="0"/>
              <a:t>visibility modifiers imply access rights that are unique to </a:t>
            </a:r>
            <a:r>
              <a:rPr lang="en-US" altLang="zh-TW" sz="2800" b="1" dirty="0"/>
              <a:t>package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All </a:t>
            </a:r>
            <a:r>
              <a:rPr lang="en-US" altLang="zh-TW" sz="2400" dirty="0"/>
              <a:t>classes within the same package can access protected members as if they are </a:t>
            </a:r>
            <a:r>
              <a:rPr lang="en-US" altLang="zh-TW" sz="2400" dirty="0" smtClean="0"/>
              <a:t>public.</a:t>
            </a:r>
          </a:p>
          <a:p>
            <a:pPr lvl="1"/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96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Access Levels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37" y="2132856"/>
            <a:ext cx="7956376" cy="37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Visibility of Alpha’s Members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64749"/>
            <a:ext cx="6804248" cy="43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kumimoji="1" lang="en-US" altLang="zh-TW" dirty="0"/>
              <a:t> Constructor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/>
              <a:t>A derived class uses a constructor from the base class to </a:t>
            </a:r>
            <a:r>
              <a:rPr lang="en-US" altLang="zh-TW" sz="2800" b="1" dirty="0" smtClean="0"/>
              <a:t>initialize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all the data inherited from the base class.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In </a:t>
            </a:r>
            <a:r>
              <a:rPr lang="en-US" altLang="zh-TW" sz="2400" dirty="0"/>
              <a:t>order to invoke a constructor from the base class, it uses a </a:t>
            </a:r>
            <a:r>
              <a:rPr lang="en-US" altLang="zh-TW" sz="2400" b="1" dirty="0"/>
              <a:t>special syntax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smtClean="0"/>
              <a:t>In </a:t>
            </a:r>
            <a:r>
              <a:rPr lang="en-US" altLang="zh-TW" sz="2400" dirty="0"/>
              <a:t>the above example, </a:t>
            </a:r>
            <a:r>
              <a:rPr lang="en-US" altLang="zh-TW" sz="2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super(p1, p2); </a:t>
            </a:r>
            <a:r>
              <a:rPr lang="en-US" altLang="zh-TW" sz="2400" dirty="0"/>
              <a:t>is a call to the base class constructor.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73016"/>
            <a:ext cx="6707088" cy="15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kumimoji="1" lang="en-US" altLang="zh-TW" dirty="0"/>
              <a:t> Constructor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Calling the base class' constructor uses the keyword </a:t>
            </a:r>
            <a:r>
              <a:rPr lang="en-US" altLang="zh-TW" sz="2800" dirty="0" smtClean="0"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zh-TW" sz="2800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altLang="zh-TW" sz="2800" dirty="0"/>
              <a:t>. 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A </a:t>
            </a:r>
            <a:r>
              <a:rPr lang="en-US" altLang="zh-TW" sz="2800" dirty="0"/>
              <a:t>call to super must always be the </a:t>
            </a:r>
            <a:r>
              <a:rPr lang="en-US" altLang="zh-TW" sz="2800" b="1" dirty="0"/>
              <a:t>first action </a:t>
            </a:r>
            <a:r>
              <a:rPr lang="en-US" altLang="zh-TW" sz="2800" dirty="0"/>
              <a:t>taken in a </a:t>
            </a:r>
            <a:r>
              <a:rPr lang="en-US" altLang="zh-TW" sz="2800" dirty="0" smtClean="0"/>
              <a:t>constructor </a:t>
            </a:r>
            <a:r>
              <a:rPr lang="en-US" altLang="zh-TW" sz="2800" dirty="0"/>
              <a:t>definition. 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An </a:t>
            </a:r>
            <a:r>
              <a:rPr lang="en-US" altLang="zh-TW" sz="2800" dirty="0"/>
              <a:t>instance variable </a:t>
            </a:r>
            <a:r>
              <a:rPr lang="en-US" altLang="zh-TW" sz="2800" dirty="0" smtClean="0"/>
              <a:t>CANNOT be </a:t>
            </a:r>
            <a:r>
              <a:rPr lang="en-US" altLang="zh-TW" sz="2800" dirty="0"/>
              <a:t>used as an argument to super. Why not? 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41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物件導向設計-8-Inheritance</Template>
  <TotalTime>7992</TotalTime>
  <Words>693</Words>
  <Application>Microsoft Macintosh PowerPoint</Application>
  <PresentationFormat>如螢幕大小 (4:3)</PresentationFormat>
  <Paragraphs>94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Courier New</vt:lpstr>
      <vt:lpstr>微軟正黑體</vt:lpstr>
      <vt:lpstr>Arial</vt:lpstr>
      <vt:lpstr>清晰度</vt:lpstr>
      <vt:lpstr>物件導向設計</vt:lpstr>
      <vt:lpstr>Protected Access</vt:lpstr>
      <vt:lpstr>Protected Access</vt:lpstr>
      <vt:lpstr>Protected Members</vt:lpstr>
      <vt:lpstr>Package Access</vt:lpstr>
      <vt:lpstr>Access Levels</vt:lpstr>
      <vt:lpstr>Visibility of Alpha’s Members</vt:lpstr>
      <vt:lpstr>The super Constructor</vt:lpstr>
      <vt:lpstr>The super Constructor</vt:lpstr>
      <vt:lpstr>The super Constructor</vt:lpstr>
      <vt:lpstr>Vehicle Constructor </vt:lpstr>
      <vt:lpstr>Automobile Constructor </vt:lpstr>
      <vt:lpstr>You Cannot Use Multiple supers </vt:lpstr>
      <vt:lpstr>An Object of a Derived Class Has More Than One Type</vt:lpstr>
      <vt:lpstr>An Object of a Derived Class Has More Than One Type </vt:lpstr>
      <vt:lpstr>The Class Object</vt:lpstr>
      <vt:lpstr>The Class Object</vt:lpstr>
      <vt:lpstr>The Class Object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 - Console Input and Output</dc:title>
  <dc:creator>sammy</dc:creator>
  <cp:lastModifiedBy>Microsoft Office 使用者</cp:lastModifiedBy>
  <cp:revision>220</cp:revision>
  <cp:lastPrinted>2016-12-16T14:02:36Z</cp:lastPrinted>
  <dcterms:modified xsi:type="dcterms:W3CDTF">2017-12-12T17:12:02Z</dcterms:modified>
</cp:coreProperties>
</file>