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70" r:id="rId15"/>
    <p:sldId id="273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18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2D82-254B-C940-86A7-BE9C9C1F74CB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7F8-FF93-564C-BF7A-14108C33DDE7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DA51-D115-794D-A933-25F913051603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B12-444B-3E4E-8A89-2F7B5ECECBDF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2681-85A5-204B-B091-971EF97691CF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8BC9-6ABF-1347-902C-C061D08BDE45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C3C0-3775-F049-AB90-D80E4B9A5D49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BDE-A514-3745-ADFB-1AFBDA27291C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FA4-B170-6746-B2AC-F36C52DE450D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5249-BE09-7143-83F7-C40E28E42EDB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B86-7E31-3245-9593-85D4BB5F32FD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040BAE-31C4-4C43-8AF8-E8E7A30055A5}" type="datetime1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Interface</a:t>
            </a:r>
          </a:p>
          <a:p>
            <a:pPr lvl="0">
              <a:spcBef>
                <a:spcPts val="0"/>
              </a:spcBef>
            </a:pPr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Comparable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6279165"/>
            <a:ext cx="8229600" cy="383644"/>
          </a:xfrm>
        </p:spPr>
        <p:txBody>
          <a:bodyPr>
            <a:noAutofit/>
          </a:bodyPr>
          <a:lstStyle/>
          <a:p>
            <a:r>
              <a:rPr lang="en-US" altLang="zh-TW" sz="1600"/>
              <a:t>Here, we are alphabetically ordering cars by their make and then their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3939"/>
            <a:ext cx="6749420" cy="46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Interface Hierarchy </a:t>
            </a:r>
            <a:endParaRPr lang="en-US" altLang="zh-TW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Interfaces can be used as the base “class” of other interfaces. </a:t>
            </a:r>
          </a:p>
          <a:p>
            <a:pPr lvl="1"/>
            <a:r>
              <a:rPr lang="en-US" altLang="zh-TW" sz="2400" dirty="0"/>
              <a:t>You can derive an interface from another interface using the keyword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altLang="zh-TW" sz="2400" dirty="0"/>
              <a:t>. </a:t>
            </a:r>
          </a:p>
          <a:p>
            <a:pPr lvl="1"/>
            <a:r>
              <a:rPr lang="en-US" altLang="zh-TW" sz="2400" dirty="0"/>
              <a:t>A derived interface inherits all the methods of the base interface. </a:t>
            </a:r>
          </a:p>
          <a:p>
            <a:pPr lvl="1"/>
            <a:r>
              <a:rPr lang="en-US" altLang="zh-TW" sz="2400" dirty="0"/>
              <a:t>To implement a derived interface, all methods must be implemented by the class. </a:t>
            </a:r>
          </a:p>
          <a:p>
            <a:r>
              <a:rPr lang="en-US" altLang="zh-TW" sz="2800" dirty="0"/>
              <a:t>Since interfaces can be used as reference variables, they can add to class hierarchies. 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Class Hierarchy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12310" y="1954297"/>
            <a:ext cx="1224136" cy="673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Drivable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9168" y="3356992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7" name="矩形 6"/>
          <p:cNvSpPr/>
          <p:nvPr/>
        </p:nvSpPr>
        <p:spPr>
          <a:xfrm>
            <a:off x="5400092" y="3287297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Horse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4437112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Automobile</a:t>
            </a:r>
          </a:p>
        </p:txBody>
      </p:sp>
      <p:sp>
        <p:nvSpPr>
          <p:cNvPr id="9" name="矩形 8"/>
          <p:cNvSpPr/>
          <p:nvPr/>
        </p:nvSpPr>
        <p:spPr>
          <a:xfrm>
            <a:off x="4788024" y="4581128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Aircraft</a:t>
            </a:r>
          </a:p>
        </p:txBody>
      </p:sp>
      <p:sp>
        <p:nvSpPr>
          <p:cNvPr id="10" name="矩形 9"/>
          <p:cNvSpPr/>
          <p:nvPr/>
        </p:nvSpPr>
        <p:spPr>
          <a:xfrm>
            <a:off x="683568" y="5733256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11" name="矩形 10"/>
          <p:cNvSpPr/>
          <p:nvPr/>
        </p:nvSpPr>
        <p:spPr>
          <a:xfrm>
            <a:off x="2339752" y="5733256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Motorcycle</a:t>
            </a:r>
          </a:p>
        </p:txBody>
      </p:sp>
      <p:sp>
        <p:nvSpPr>
          <p:cNvPr id="12" name="矩形 11"/>
          <p:cNvSpPr/>
          <p:nvPr/>
        </p:nvSpPr>
        <p:spPr>
          <a:xfrm>
            <a:off x="3923928" y="5733256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Plane</a:t>
            </a:r>
          </a:p>
        </p:txBody>
      </p:sp>
      <p:sp>
        <p:nvSpPr>
          <p:cNvPr id="13" name="矩形 12"/>
          <p:cNvSpPr/>
          <p:nvPr/>
        </p:nvSpPr>
        <p:spPr>
          <a:xfrm>
            <a:off x="5508104" y="5733256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Holicoptar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872866">
            <a:off x="4452467" y="2602894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 rot="19573394">
            <a:off x="4971773" y="2602628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rot="2596588">
            <a:off x="3158488" y="3762380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8675326">
            <a:off x="3922388" y="3757616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865228">
            <a:off x="1877845" y="4869160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20385771">
            <a:off x="2483768" y="4880304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2139177">
            <a:off x="5091228" y="5013176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20317833">
            <a:off x="5616116" y="5013176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6" idx="3"/>
            <a:endCxn id="8" idx="0"/>
          </p:cNvCxnSpPr>
          <p:nvPr/>
        </p:nvCxnSpPr>
        <p:spPr>
          <a:xfrm flipH="1">
            <a:off x="2303748" y="3886814"/>
            <a:ext cx="888906" cy="550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8" idx="3"/>
            <a:endCxn id="10" idx="0"/>
          </p:cNvCxnSpPr>
          <p:nvPr/>
        </p:nvCxnSpPr>
        <p:spPr>
          <a:xfrm flipH="1">
            <a:off x="1295636" y="5002834"/>
            <a:ext cx="628557" cy="730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1" idx="0"/>
            <a:endCxn id="19" idx="3"/>
          </p:cNvCxnSpPr>
          <p:nvPr/>
        </p:nvCxnSpPr>
        <p:spPr>
          <a:xfrm flipH="1" flipV="1">
            <a:off x="2592205" y="5019875"/>
            <a:ext cx="359615" cy="71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0" idx="3"/>
            <a:endCxn id="12" idx="0"/>
          </p:cNvCxnSpPr>
          <p:nvPr/>
        </p:nvCxnSpPr>
        <p:spPr>
          <a:xfrm flipH="1">
            <a:off x="4535996" y="5143695"/>
            <a:ext cx="596789" cy="589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1" idx="3"/>
            <a:endCxn id="13" idx="0"/>
          </p:cNvCxnSpPr>
          <p:nvPr/>
        </p:nvCxnSpPr>
        <p:spPr>
          <a:xfrm>
            <a:off x="5725883" y="5152241"/>
            <a:ext cx="394289" cy="5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7" idx="3"/>
            <a:endCxn id="9" idx="0"/>
          </p:cNvCxnSpPr>
          <p:nvPr/>
        </p:nvCxnSpPr>
        <p:spPr>
          <a:xfrm>
            <a:off x="4060051" y="3877107"/>
            <a:ext cx="1340041" cy="704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4" idx="3"/>
            <a:endCxn id="6" idx="0"/>
          </p:cNvCxnSpPr>
          <p:nvPr/>
        </p:nvCxnSpPr>
        <p:spPr>
          <a:xfrm flipH="1">
            <a:off x="3621236" y="2736486"/>
            <a:ext cx="877442" cy="6205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5" idx="3"/>
            <a:endCxn id="7" idx="0"/>
          </p:cNvCxnSpPr>
          <p:nvPr/>
        </p:nvCxnSpPr>
        <p:spPr>
          <a:xfrm>
            <a:off x="5095335" y="2734490"/>
            <a:ext cx="916825" cy="5528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7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Interfaces and Polymorphism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can use interfaces to increase the extensibility of our code. </a:t>
            </a:r>
          </a:p>
          <a:p>
            <a:pPr lvl="1"/>
            <a:r>
              <a:rPr lang="en-US" altLang="zh-TW" sz="2000" dirty="0"/>
              <a:t>We can write methods that require object to implement an interface instead of being a class. </a:t>
            </a:r>
          </a:p>
          <a:p>
            <a:pPr lvl="1"/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16" y="3110713"/>
            <a:ext cx="6084168" cy="36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Multiple Inheritance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Java does NOT support multiple inheritance with classes. </a:t>
            </a:r>
          </a:p>
          <a:p>
            <a:pPr lvl="1"/>
            <a:r>
              <a:rPr lang="en-US" altLang="zh-TW" sz="2400" dirty="0"/>
              <a:t>You can not say Class X extends X, Y</a:t>
            </a:r>
          </a:p>
          <a:p>
            <a:endParaRPr lang="en-US" altLang="zh-TW" sz="2800" dirty="0"/>
          </a:p>
          <a:p>
            <a:r>
              <a:rPr lang="en-US" altLang="zh-TW" sz="2800" dirty="0"/>
              <a:t>However, Java does allow a class to implement multiple interfaces.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21" y="4581128"/>
            <a:ext cx="5993358" cy="3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Inheritance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/>
          </a:bodyPr>
          <a:lstStyle/>
          <a:p>
            <a:r>
              <a:rPr lang="en-US" altLang="zh-TW" dirty="0"/>
              <a:t>The class Liger must implement all methods in both Lion and Tiger. </a:t>
            </a:r>
          </a:p>
          <a:p>
            <a:r>
              <a:rPr lang="en-US" altLang="zh-TW" dirty="0"/>
              <a:t>Liger can now be referenced by either Lion or Tiger, but is limited to the interface defined in Lion or Tiger, respectively.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87824" y="2098312"/>
            <a:ext cx="1224136" cy="673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Lion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2069769"/>
            <a:ext cx="1224136" cy="673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Tiger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5936" y="3356992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Liger</a:t>
            </a:r>
          </a:p>
        </p:txBody>
      </p:sp>
      <p:sp>
        <p:nvSpPr>
          <p:cNvPr id="10" name="等腰三角形 9"/>
          <p:cNvSpPr/>
          <p:nvPr/>
        </p:nvSpPr>
        <p:spPr>
          <a:xfrm rot="19047378">
            <a:off x="3516363" y="2769265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10" idx="3"/>
          </p:cNvCxnSpPr>
          <p:nvPr/>
        </p:nvCxnSpPr>
        <p:spPr>
          <a:xfrm>
            <a:off x="3648580" y="2894326"/>
            <a:ext cx="639383" cy="4560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499109">
            <a:off x="5242671" y="2745237"/>
            <a:ext cx="167058" cy="14401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6" idx="3"/>
          </p:cNvCxnSpPr>
          <p:nvPr/>
        </p:nvCxnSpPr>
        <p:spPr>
          <a:xfrm flipH="1">
            <a:off x="4932040" y="2882514"/>
            <a:ext cx="363745" cy="4678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Interface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00200"/>
            <a:ext cx="7238454" cy="46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Public Interface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 An interface is a group of related methods that multiple objects have </a:t>
            </a:r>
            <a:r>
              <a:rPr kumimoji="1" lang="en-US" altLang="zh-TW" sz="2800" b="1" dirty="0"/>
              <a:t>in common</a:t>
            </a:r>
            <a:r>
              <a:rPr kumimoji="1" lang="en-US" altLang="zh-TW" sz="2800" dirty="0"/>
              <a:t>, but might </a:t>
            </a:r>
            <a:r>
              <a:rPr kumimoji="1" lang="en-US" altLang="zh-TW" sz="2800" b="1" dirty="0"/>
              <a:t>function</a:t>
            </a:r>
            <a:r>
              <a:rPr kumimoji="1" lang="en-US" altLang="zh-TW" sz="2800" dirty="0"/>
              <a:t> slightly different.</a:t>
            </a:r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For instance all Vehicles</a:t>
            </a:r>
          </a:p>
          <a:p>
            <a:pPr lvl="1"/>
            <a:r>
              <a:rPr kumimoji="1" lang="en-US" altLang="zh-TW" sz="2400" dirty="0"/>
              <a:t>Speed up</a:t>
            </a:r>
          </a:p>
          <a:p>
            <a:pPr lvl="1"/>
            <a:r>
              <a:rPr kumimoji="1" lang="en-US" altLang="zh-TW" sz="2400" dirty="0"/>
              <a:t>Slow down</a:t>
            </a:r>
          </a:p>
          <a:p>
            <a:pPr lvl="1"/>
            <a:r>
              <a:rPr kumimoji="1" lang="en-US" altLang="zh-TW" sz="2400" dirty="0"/>
              <a:t>Turn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9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 Interfaces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Interfaces in Java are a set of behaviors that are common to multiple classes. </a:t>
            </a:r>
          </a:p>
          <a:p>
            <a:r>
              <a:rPr lang="en-US" altLang="zh-TW" sz="2800" dirty="0"/>
              <a:t>The implementation of an Interface is similar to a class, except that interfaces: </a:t>
            </a:r>
          </a:p>
          <a:p>
            <a:pPr lvl="1"/>
            <a:r>
              <a:rPr lang="en-US" altLang="zh-TW" sz="2400" dirty="0"/>
              <a:t>Use the keyword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altLang="zh-TW" sz="2400" dirty="0"/>
              <a:t> instead of class </a:t>
            </a:r>
          </a:p>
          <a:p>
            <a:pPr lvl="1"/>
            <a:r>
              <a:rPr lang="en-US" altLang="zh-TW" sz="2400" dirty="0"/>
              <a:t>Can only contain </a:t>
            </a:r>
            <a:r>
              <a:rPr lang="en-US" altLang="zh-TW" sz="2400" b="1" dirty="0"/>
              <a:t>public methods</a:t>
            </a:r>
            <a:r>
              <a:rPr lang="en-US" altLang="zh-TW" sz="2400" dirty="0"/>
              <a:t>, </a:t>
            </a:r>
            <a:r>
              <a:rPr lang="en-US" altLang="zh-TW" sz="2400" b="1" dirty="0"/>
              <a:t>variables</a:t>
            </a:r>
            <a:r>
              <a:rPr lang="en-US" altLang="zh-TW" sz="2400" dirty="0"/>
              <a:t>, and </a:t>
            </a:r>
            <a:r>
              <a:rPr lang="en-US" altLang="zh-TW" sz="2400" b="1" dirty="0"/>
              <a:t>constants </a:t>
            </a:r>
          </a:p>
          <a:p>
            <a:pPr lvl="2"/>
            <a:r>
              <a:rPr lang="en-US" altLang="zh-TW" sz="2200" dirty="0"/>
              <a:t>Methods </a:t>
            </a:r>
            <a:r>
              <a:rPr lang="en-US" altLang="zh-TW" sz="2200" b="1" dirty="0"/>
              <a:t>do not </a:t>
            </a:r>
            <a:r>
              <a:rPr lang="en-US" altLang="zh-TW" sz="2200" dirty="0"/>
              <a:t>contain a </a:t>
            </a:r>
            <a:r>
              <a:rPr lang="en-US" altLang="zh-TW" sz="2200" b="1" dirty="0"/>
              <a:t>body</a:t>
            </a:r>
            <a:r>
              <a:rPr lang="en-US" altLang="zh-TW" sz="2200" dirty="0"/>
              <a:t>. </a:t>
            </a:r>
          </a:p>
          <a:p>
            <a:pPr lvl="2"/>
            <a:r>
              <a:rPr lang="en-US" altLang="zh-TW" sz="2200" dirty="0"/>
              <a:t>All methods are implicitly </a:t>
            </a:r>
            <a:r>
              <a:rPr lang="en-US" altLang="zh-TW" sz="2200" b="1" dirty="0"/>
              <a:t>abstract</a:t>
            </a:r>
            <a:r>
              <a:rPr lang="en-US" altLang="zh-TW" sz="2200" dirty="0"/>
              <a:t>.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9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 Interface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Each </a:t>
            </a:r>
            <a:r>
              <a:rPr lang="en-US" altLang="zh-TW" sz="2800" b="1" dirty="0"/>
              <a:t>method</a:t>
            </a:r>
            <a:r>
              <a:rPr lang="en-US" altLang="zh-TW" sz="2800" dirty="0"/>
              <a:t> defined in the interface </a:t>
            </a:r>
            <a:r>
              <a:rPr lang="en-US" altLang="zh-TW" sz="2800" b="1" dirty="0"/>
              <a:t>does not </a:t>
            </a:r>
            <a:r>
              <a:rPr lang="en-US" altLang="zh-TW" sz="2800" dirty="0"/>
              <a:t>have a </a:t>
            </a:r>
            <a:r>
              <a:rPr lang="en-US" altLang="zh-TW" sz="2800" b="1" dirty="0"/>
              <a:t>body</a:t>
            </a:r>
            <a:r>
              <a:rPr lang="en-US" altLang="zh-TW" sz="2800" dirty="0"/>
              <a:t>. </a:t>
            </a:r>
          </a:p>
          <a:p>
            <a:r>
              <a:rPr lang="en-US" altLang="zh-TW" sz="2800" dirty="0"/>
              <a:t>Interfaces can only have </a:t>
            </a:r>
            <a:r>
              <a:rPr lang="en-US" altLang="zh-TW" sz="2800" b="1" dirty="0"/>
              <a:t>initialized variables</a:t>
            </a:r>
            <a:r>
              <a:rPr lang="en-US" altLang="zh-TW" sz="2800" dirty="0"/>
              <a:t>. </a:t>
            </a:r>
          </a:p>
          <a:p>
            <a:endParaRPr lang="en-US" altLang="zh-TW" sz="28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61048"/>
            <a:ext cx="5175746" cy="19513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49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Implementing Interfaces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 class that implements an interface must </a:t>
            </a:r>
            <a:endParaRPr lang="en-US" altLang="zh-TW" sz="2800" dirty="0">
              <a:latin typeface="Wingdings" charset="2"/>
            </a:endParaRPr>
          </a:p>
          <a:p>
            <a:pPr lvl="1"/>
            <a:r>
              <a:rPr lang="en-US" altLang="zh-TW" sz="2400" dirty="0"/>
              <a:t>Use the keyword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implement</a:t>
            </a:r>
            <a:r>
              <a:rPr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altLang="zh-TW" sz="2400" dirty="0"/>
              <a:t>Define all methods that are part of the interface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227435"/>
            <a:ext cx="5328592" cy="31289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60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Interfaces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All methods are implicitly </a:t>
            </a:r>
            <a:r>
              <a:rPr lang="en-US" altLang="zh-TW" sz="2800" b="1" dirty="0"/>
              <a:t>abstract</a:t>
            </a:r>
            <a:r>
              <a:rPr lang="en-US" altLang="zh-TW" sz="2800" dirty="0"/>
              <a:t>. </a:t>
            </a:r>
          </a:p>
          <a:p>
            <a:pPr lvl="1"/>
            <a:r>
              <a:rPr lang="en-US" altLang="zh-TW" sz="2400" dirty="0"/>
              <a:t>A class that implements an interface must implement </a:t>
            </a:r>
            <a:r>
              <a:rPr lang="en-US" altLang="zh-TW" sz="2400" b="1" dirty="0"/>
              <a:t>all</a:t>
            </a:r>
            <a:r>
              <a:rPr lang="en-US" altLang="zh-TW" sz="2400" dirty="0"/>
              <a:t> methods defined in the interface in order to be </a:t>
            </a:r>
            <a:r>
              <a:rPr lang="en-US" altLang="zh-TW" sz="2400" b="1" dirty="0"/>
              <a:t>concrete</a:t>
            </a:r>
            <a:r>
              <a:rPr lang="en-US" altLang="zh-TW" sz="2400" dirty="0"/>
              <a:t>. </a:t>
            </a:r>
          </a:p>
          <a:p>
            <a:pPr lvl="1"/>
            <a:r>
              <a:rPr lang="en-US" altLang="zh-TW" sz="2400" dirty="0"/>
              <a:t>A class that does </a:t>
            </a:r>
            <a:r>
              <a:rPr lang="en-US" altLang="zh-TW" sz="2400" b="1" dirty="0"/>
              <a:t>NOT</a:t>
            </a:r>
            <a:r>
              <a:rPr lang="en-US" altLang="zh-TW" sz="2400" dirty="0"/>
              <a:t> implement all methods must be labeled as </a:t>
            </a:r>
            <a:r>
              <a:rPr lang="en-US" altLang="zh-TW" sz="2400" b="1" dirty="0">
                <a:latin typeface="Courier New" charset="0"/>
                <a:ea typeface="Courier New" charset="0"/>
                <a:cs typeface="Courier New" charset="0"/>
              </a:rPr>
              <a:t>abstract</a:t>
            </a:r>
            <a:r>
              <a:rPr lang="en-US" altLang="zh-TW" sz="2400" dirty="0"/>
              <a:t> when appropriate. </a:t>
            </a:r>
          </a:p>
          <a:p>
            <a:r>
              <a:rPr lang="en-US" altLang="zh-TW" sz="2800" dirty="0"/>
              <a:t>Interfaces can be used as a reference variable type. </a:t>
            </a:r>
          </a:p>
          <a:p>
            <a:pPr lvl="1"/>
            <a:r>
              <a:rPr lang="en-US" altLang="zh-TW" sz="2400" dirty="0"/>
              <a:t>All of the rules of polymorphism apply.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87" y="5517232"/>
            <a:ext cx="5718026" cy="3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Comparable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urier New" charset="0"/>
                <a:ea typeface="Courier New" charset="0"/>
                <a:cs typeface="Courier New" charset="0"/>
              </a:rPr>
              <a:t>Comparable</a:t>
            </a:r>
            <a:r>
              <a:rPr lang="en-US" altLang="zh-TW" sz="2800" dirty="0"/>
              <a:t> is an interface defined in the Java API that is used to provide an </a:t>
            </a:r>
            <a:r>
              <a:rPr lang="en-US" altLang="zh-TW" sz="2800" b="1" dirty="0"/>
              <a:t>ordering</a:t>
            </a:r>
            <a:r>
              <a:rPr lang="en-US" altLang="zh-TW" sz="2800" dirty="0"/>
              <a:t> of objects of the same type. </a:t>
            </a:r>
          </a:p>
          <a:p>
            <a:pPr lvl="1"/>
            <a:r>
              <a:rPr lang="en-US" altLang="zh-TW" sz="2400" dirty="0"/>
              <a:t>A class that implements comparable must define the </a:t>
            </a:r>
            <a:r>
              <a:rPr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zh-TW" sz="2400" dirty="0"/>
              <a:t>method. </a:t>
            </a:r>
          </a:p>
          <a:p>
            <a:pPr lvl="1"/>
            <a:r>
              <a:rPr lang="en-US" altLang="zh-TW" sz="2400" dirty="0"/>
              <a:t>When invoked, </a:t>
            </a:r>
            <a:r>
              <a:rPr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a.compareTo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(b)</a:t>
            </a:r>
            <a:r>
              <a:rPr lang="en-US" altLang="zh-TW" sz="2400" dirty="0"/>
              <a:t> returns </a:t>
            </a:r>
          </a:p>
          <a:p>
            <a:pPr lvl="2"/>
            <a:r>
              <a:rPr lang="en-US" altLang="zh-TW" sz="2000" dirty="0"/>
              <a:t>a negative number if a &lt; b</a:t>
            </a:r>
          </a:p>
          <a:p>
            <a:pPr lvl="2"/>
            <a:r>
              <a:rPr lang="en-US" altLang="zh-TW" sz="2000" dirty="0"/>
              <a:t>0 if a == b</a:t>
            </a:r>
          </a:p>
          <a:p>
            <a:pPr lvl="2"/>
            <a:r>
              <a:rPr lang="en-US" altLang="zh-TW" sz="2000" dirty="0"/>
              <a:t>a positive number if a &gt; b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7715200" cy="44101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5" y="5274311"/>
            <a:ext cx="5561434" cy="14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物件導向設計-9-Polymorphism</Template>
  <TotalTime>8045</TotalTime>
  <Words>515</Words>
  <Application>Microsoft Macintosh PowerPoint</Application>
  <PresentationFormat>如螢幕大小 (4:3)</PresentationFormat>
  <Paragraphs>90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Courier New</vt:lpstr>
      <vt:lpstr>Wingdings</vt:lpstr>
      <vt:lpstr>清晰度</vt:lpstr>
      <vt:lpstr>物件導向設計</vt:lpstr>
      <vt:lpstr>Interface</vt:lpstr>
      <vt:lpstr>Public Interface </vt:lpstr>
      <vt:lpstr>Java Interfaces </vt:lpstr>
      <vt:lpstr>Java Interface</vt:lpstr>
      <vt:lpstr>Implementing Interfaces </vt:lpstr>
      <vt:lpstr>Interfaces</vt:lpstr>
      <vt:lpstr>Comparable </vt:lpstr>
      <vt:lpstr>PowerPoint 簡報</vt:lpstr>
      <vt:lpstr>Comparable </vt:lpstr>
      <vt:lpstr>Interface Hierarchy </vt:lpstr>
      <vt:lpstr>Class Hierarchy </vt:lpstr>
      <vt:lpstr>Interfaces and Polymorphism </vt:lpstr>
      <vt:lpstr>Multiple Inheritance </vt:lpstr>
      <vt:lpstr>Multiple Inheritance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Microsoft Office User</cp:lastModifiedBy>
  <cp:revision>227</cp:revision>
  <cp:lastPrinted>2016-12-16T14:05:16Z</cp:lastPrinted>
  <dcterms:modified xsi:type="dcterms:W3CDTF">2018-05-30T14:07:09Z</dcterms:modified>
</cp:coreProperties>
</file>