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68" r:id="rId16"/>
    <p:sldId id="269" r:id="rId17"/>
    <p:sldId id="273" r:id="rId18"/>
    <p:sldId id="274" r:id="rId19"/>
    <p:sldId id="272" r:id="rId20"/>
    <p:sldId id="277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7" r:id="rId31"/>
    <p:sldId id="288" r:id="rId32"/>
    <p:sldId id="290" r:id="rId33"/>
    <p:sldId id="286" r:id="rId34"/>
    <p:sldId id="291" r:id="rId35"/>
    <p:sldId id="292" r:id="rId36"/>
    <p:sldId id="293" r:id="rId3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49CABD-16BC-4F6F-888B-A88BBFCB63F0}">
  <a:tblStyle styleId="{1C49CABD-16BC-4F6F-888B-A88BBFCB63F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093"/>
  </p:normalViewPr>
  <p:slideViewPr>
    <p:cSldViewPr>
      <p:cViewPr varScale="1">
        <p:scale>
          <a:sx n="111" d="100"/>
          <a:sy n="111" d="100"/>
        </p:scale>
        <p:origin x="193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04439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148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3604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2D82-254B-C940-86A7-BE9C9C1F74CB}" type="datetime1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87F8-FF93-564C-BF7A-14108C33DDE7}" type="datetime1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DA51-D115-794D-A933-25F913051603}" type="datetime1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CB12-444B-3E4E-8A89-2F7B5ECECBDF}" type="datetime1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2681-85A5-204B-B091-971EF97691CF}" type="datetime1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8BC9-6ABF-1347-902C-C061D08BDE45}" type="datetime1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C3C0-3775-F049-AB90-D80E4B9A5D49}" type="datetime1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4BDE-A514-3745-ADFB-1AFBDA27291C}" type="datetime1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8FA4-B170-6746-B2AC-F36C52DE450D}" type="datetime1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5249-BE09-7143-83F7-C40E28E42EDB}" type="datetime1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2B86-7E31-3245-9593-85D4BB5F32FD}" type="datetime1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8040BAE-31C4-4C43-8AF8-E8E7A30055A5}" type="datetime1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76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zh-TW" altLang="en-US" sz="5400" dirty="0"/>
              <a:t>物件導向設計</a:t>
            </a:r>
            <a:endParaRPr lang="en" sz="5400" dirty="0"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dirty="0"/>
              <a:t>Collections</a:t>
            </a:r>
          </a:p>
          <a:p>
            <a:pPr lvl="0">
              <a:spcBef>
                <a:spcPts val="0"/>
              </a:spcBef>
            </a:pPr>
            <a:r>
              <a:rPr lang="zh-TW" altLang="en-US" dirty="0"/>
              <a:t>集合物件</a:t>
            </a:r>
            <a:endParaRPr 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331640" y="55172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授課教師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陳錫民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/>
              <a:t>Email: hsiminc@fcu.edu.tw</a:t>
            </a:r>
            <a:endParaRPr lang="zh-TW" altLang="en-US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Generic Types</a:t>
            </a:r>
            <a:r>
              <a:rPr lang="en-US" altLang="zh-TW" baseline="-25000" dirty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Generic Version of the Box Class</a:t>
            </a:r>
          </a:p>
          <a:p>
            <a:pPr lvl="1"/>
            <a:r>
              <a:rPr lang="en-US" altLang="zh-TW" dirty="0"/>
              <a:t>A generic class is defined with the following format:</a:t>
            </a:r>
          </a:p>
          <a:p>
            <a:pPr marL="274320" lvl="1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 name&lt;T1, T2, ...,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 { /* ... */ }</a:t>
            </a:r>
          </a:p>
          <a:p>
            <a:pPr lvl="1"/>
            <a:r>
              <a:rPr lang="en-US" altLang="zh-TW" dirty="0"/>
              <a:t>The type parameter section, delimited by angle brackets (&lt;&gt;), follows the class name. </a:t>
            </a:r>
          </a:p>
          <a:p>
            <a:pPr lvl="1"/>
            <a:r>
              <a:rPr lang="en-US" altLang="zh-TW" dirty="0"/>
              <a:t>It specifies the type parameters (also called type variables) T1, T2, ..., and Tn.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3608" y="4365104"/>
            <a:ext cx="2308645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public class Box</a:t>
            </a:r>
            <a:r>
              <a:rPr kumimoji="1" lang="zh-TW" altLang="zh-TW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&lt;T&gt;</a:t>
            </a:r>
            <a:r>
              <a:rPr kumimoji="1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{ </a:t>
            </a:r>
            <a:endParaRPr kumimoji="1" lang="en-US" altLang="zh-TW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1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 </a:t>
            </a:r>
            <a:r>
              <a:rPr kumimoji="1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// T stands for "Type" </a:t>
            </a:r>
            <a:endParaRPr kumimoji="1" lang="en-US" altLang="zh-TW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1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 </a:t>
            </a:r>
            <a:r>
              <a:rPr kumimoji="1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private </a:t>
            </a:r>
            <a:r>
              <a:rPr kumimoji="1" lang="zh-TW" altLang="zh-TW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T</a:t>
            </a:r>
            <a:r>
              <a:rPr kumimoji="1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t; </a:t>
            </a:r>
            <a:endParaRPr kumimoji="1" lang="en-US" altLang="zh-TW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1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 </a:t>
            </a:r>
            <a:r>
              <a:rPr kumimoji="1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public void set(</a:t>
            </a:r>
            <a:r>
              <a:rPr kumimoji="1" lang="zh-TW" altLang="zh-TW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T</a:t>
            </a:r>
            <a:r>
              <a:rPr kumimoji="1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t) { </a:t>
            </a:r>
            <a:endParaRPr kumimoji="1" lang="en-US" altLang="zh-TW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1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   </a:t>
            </a:r>
            <a:r>
              <a:rPr kumimoji="1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this.t = t; </a:t>
            </a:r>
            <a:endParaRPr kumimoji="1" lang="en-US" altLang="zh-TW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1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 </a:t>
            </a:r>
            <a:r>
              <a:rPr kumimoji="1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} </a:t>
            </a:r>
            <a:endParaRPr kumimoji="1" lang="en-US" altLang="zh-TW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1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 </a:t>
            </a:r>
            <a:r>
              <a:rPr kumimoji="1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public </a:t>
            </a:r>
            <a:r>
              <a:rPr kumimoji="1" lang="zh-TW" altLang="zh-TW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T</a:t>
            </a:r>
            <a:r>
              <a:rPr kumimoji="1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get() { </a:t>
            </a:r>
            <a:endParaRPr kumimoji="1" lang="en-US" altLang="zh-TW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1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   </a:t>
            </a:r>
            <a:r>
              <a:rPr kumimoji="1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return t; </a:t>
            </a:r>
            <a:endParaRPr kumimoji="1" lang="en-US" altLang="zh-TW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1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 </a:t>
            </a:r>
            <a:r>
              <a:rPr kumimoji="1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} </a:t>
            </a:r>
            <a:endParaRPr kumimoji="1" lang="en-US" altLang="zh-TW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}</a:t>
            </a:r>
            <a:r>
              <a:rPr kumimoji="1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925367" y="4365104"/>
            <a:ext cx="3243196" cy="1277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Box</a:t>
            </a:r>
            <a:r>
              <a:rPr kumimoji="1" lang="en-US" altLang="zh-TW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&lt;String&gt;</a:t>
            </a:r>
            <a:r>
              <a:rPr kumimoji="1" lang="en-US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box</a:t>
            </a:r>
            <a:r>
              <a:rPr kumimoji="1" lang="en-US" altLang="zh-TW" sz="11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= new Box</a:t>
            </a:r>
            <a:r>
              <a:rPr kumimoji="1" lang="en-US" altLang="zh-TW" sz="11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&lt;String&gt;</a:t>
            </a:r>
            <a:r>
              <a:rPr kumimoji="1" lang="en-US" altLang="zh-TW" sz="11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100" dirty="0" err="1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b</a:t>
            </a:r>
            <a:r>
              <a:rPr kumimoji="1" lang="en-US" altLang="zh-TW" sz="1100" baseline="0" dirty="0" err="1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ox.set</a:t>
            </a:r>
            <a:r>
              <a:rPr kumimoji="1" lang="en-US" altLang="zh-TW" sz="1100" baseline="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(</a:t>
            </a:r>
            <a:r>
              <a:rPr kumimoji="1" lang="zh-TW" altLang="zh-TW" sz="11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"</a:t>
            </a:r>
            <a:r>
              <a:rPr kumimoji="1" lang="en-US" altLang="zh-TW" sz="1100" baseline="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Hello World</a:t>
            </a:r>
            <a:r>
              <a:rPr kumimoji="1" lang="zh-TW" altLang="zh-TW" sz="11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"</a:t>
            </a:r>
            <a:r>
              <a:rPr kumimoji="1" lang="en-US" altLang="zh-TW" sz="1100" baseline="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100" baseline="0" dirty="0"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100" dirty="0">
                <a:solidFill>
                  <a:schemeClr val="tx1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//no need to specify type cast</a:t>
            </a:r>
            <a:endParaRPr kumimoji="1" lang="en-US" altLang="zh-TW" sz="1100" baseline="0" dirty="0"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String r = </a:t>
            </a:r>
            <a:r>
              <a:rPr kumimoji="1" lang="en-US" altLang="zh-TW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box.get</a:t>
            </a:r>
            <a:r>
              <a:rPr kumimoji="1" lang="en-US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();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100" dirty="0">
              <a:solidFill>
                <a:schemeClr val="tx1"/>
              </a:solidFill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100" strike="sngStrike" dirty="0" err="1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box.set</a:t>
            </a:r>
            <a:r>
              <a:rPr kumimoji="1" lang="en-US" altLang="zh-TW" sz="1100" strike="sngStrike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(100)</a:t>
            </a:r>
            <a:r>
              <a:rPr kumimoji="1" lang="en-US" altLang="zh-TW" sz="11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; // not allowed</a:t>
            </a:r>
          </a:p>
        </p:txBody>
      </p:sp>
    </p:spTree>
    <p:extLst>
      <p:ext uri="{BB962C8B-B14F-4D97-AF65-F5344CB8AC3E}">
        <p14:creationId xmlns:p14="http://schemas.microsoft.com/office/powerpoint/2010/main" val="3157822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 Operations without Generic Type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195736" y="2132856"/>
            <a:ext cx="5040560" cy="3754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java.util.HashSet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java.util.Set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SetDemo1 {</a:t>
            </a: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Set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//can add instances with variant types 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("String");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867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 Operations with Generic Type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11560" y="2060848"/>
            <a:ext cx="8064896" cy="3754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java.util.HashSet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java.util.Set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SetDemo2 {</a:t>
            </a: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Set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set = new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("String");</a:t>
            </a: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//the following two statements cause compile errors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//as only the instances of String type are allowed being added in set 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altLang="zh-TW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altLang="zh-TW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460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 elements to Set and iterate all elements in a set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35696" y="2176999"/>
            <a:ext cx="5040560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java.util.HashSet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java.util.Iterator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java.util.Set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SetDemo3 {</a:t>
            </a:r>
          </a:p>
          <a:p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Set&lt;String&gt;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zh-TW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altLang="zh-TW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//add elements to a set collection 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("Stephen Curry");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("Kevin Durant");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("Draymond Green");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("Andre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Iguodala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("Klay Thompson");</a:t>
            </a:r>
          </a:p>
          <a:p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//iterate all elements in a set collection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Iterator&lt;String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it =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</a:t>
            </a:r>
            <a:r>
              <a:rPr lang="en-US" altLang="zh-TW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altLang="zh-TW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</a:t>
            </a:r>
            <a:r>
              <a:rPr lang="en-US" altLang="zh-TW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lang="en-US" altLang="zh-TW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zh-TW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altLang="zh-TW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</a:t>
            </a:r>
            <a:r>
              <a:rPr lang="en-US" altLang="zh-TW" sz="1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zh-TW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616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Can also use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for-each</a:t>
            </a:r>
            <a:r>
              <a:rPr lang="en-US" altLang="zh-TW" dirty="0"/>
              <a:t> syntax to iterate all elements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42592" y="2276872"/>
            <a:ext cx="5040560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java.util.HashSet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java.util.Set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SetDemo4 {</a:t>
            </a:r>
          </a:p>
          <a:p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Set&lt;String&gt;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zh-TW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altLang="zh-TW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//add elements to a set collection 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("Stephen Curry");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("Kevin Durant");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("Draymond Green");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("Andre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Iguodala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("Klay Thompson");</a:t>
            </a:r>
          </a:p>
          <a:p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//iterate all elements in a set collection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for(String player: </a:t>
            </a:r>
            <a:r>
              <a:rPr lang="en-US" altLang="zh-TW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warriorsTeam</a:t>
            </a:r>
            <a:r>
              <a:rPr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zh-TW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altLang="zh-TW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(player);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845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Set CANNOT contain </a:t>
            </a:r>
            <a:r>
              <a:rPr lang="en-US" altLang="zh-TW" b="1" dirty="0"/>
              <a:t>duplicate</a:t>
            </a:r>
            <a:r>
              <a:rPr lang="en-US" altLang="zh-TW" dirty="0"/>
              <a:t> elements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259632" y="2298352"/>
            <a:ext cx="4608512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java.util.HashSet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java.util.Set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SetDemo5 {</a:t>
            </a:r>
          </a:p>
          <a:p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Set&lt;String&gt;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zh-TW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altLang="zh-TW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//add elements to a set collection 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("Stephen Curry");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("Stephen Curry");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("Stephen Curry");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("Stephen Curry");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("Stephen Curry");</a:t>
            </a:r>
          </a:p>
          <a:p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//iterate all elements in a set collection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for(String player: </a:t>
            </a:r>
            <a:r>
              <a:rPr lang="en-US" altLang="zh-TW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warriorsTeam</a:t>
            </a:r>
            <a:r>
              <a:rPr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zh-TW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altLang="zh-TW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(player);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002865" y="4437112"/>
            <a:ext cx="28841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The console output shows that</a:t>
            </a:r>
          </a:p>
          <a:p>
            <a:r>
              <a:rPr lang="en-US" altLang="zh-TW" dirty="0"/>
              <a:t>only one line of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Stephen Curry</a:t>
            </a:r>
            <a:r>
              <a:rPr lang="en-US" altLang="zh-TW" dirty="0">
                <a:latin typeface="+mn-lt"/>
                <a:cs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latin typeface="+mn-lt"/>
                <a:cs typeface="Courier New" panose="02070309020205020404" pitchFamily="49" charset="0"/>
              </a:rPr>
              <a:t>is printed out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4935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Difference between Set Classes</a:t>
            </a:r>
            <a:r>
              <a:rPr lang="en-US" altLang="zh-TW" baseline="-25000" dirty="0"/>
              <a:t>1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HashSet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it makes </a:t>
            </a:r>
            <a:r>
              <a:rPr lang="en-US" altLang="zh-TW" b="1" dirty="0"/>
              <a:t>NO guarantees </a:t>
            </a:r>
            <a:r>
              <a:rPr lang="en-US" altLang="zh-TW" dirty="0"/>
              <a:t>concerning the order of iteration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99592" y="2514376"/>
            <a:ext cx="5040560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java.util.HashSet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java.util.Set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SetDemo6 {</a:t>
            </a:r>
          </a:p>
          <a:p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Set&lt;String&gt;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zh-TW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altLang="zh-TW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//add elements to a set collection 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("Stephen Curry");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("Kevin Durant");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("Draymond Green");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("Andre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Iguodala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("Klay Thompson");</a:t>
            </a:r>
          </a:p>
          <a:p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//iterate all elements in a set collection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for(String player: </a:t>
            </a:r>
            <a:r>
              <a:rPr lang="en-US" altLang="zh-TW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warriorsTeam</a:t>
            </a:r>
            <a:r>
              <a:rPr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zh-TW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altLang="zh-TW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(player);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012160" y="4221088"/>
            <a:ext cx="21602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output is as follows.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Klay Thompson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Draymond Green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Stephen Curry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Andre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Iguodala</a:t>
            </a: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Kevin Durant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971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Difference between Set Classes</a:t>
            </a:r>
            <a:r>
              <a:rPr lang="en-US" altLang="zh-TW" baseline="-25000" dirty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TreeSet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orders its elements based on their values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99592" y="2514376"/>
            <a:ext cx="5040560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</a:t>
            </a:r>
            <a:r>
              <a:rPr lang="en-US" altLang="zh-TW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java.util.Set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SetDemo7 {</a:t>
            </a:r>
          </a:p>
          <a:p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Set&lt;String&gt;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zh-TW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altLang="zh-TW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//add elements to a set collection 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("Stephen Curry");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("Kevin Durant");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("Draymond Green");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("Andre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Iguodala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("Klay Thompson");</a:t>
            </a:r>
          </a:p>
          <a:p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//iterate all elements in a set collection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for(String player: </a:t>
            </a:r>
            <a:r>
              <a:rPr lang="en-US" altLang="zh-TW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warriorsTeam</a:t>
            </a:r>
            <a:r>
              <a:rPr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zh-TW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altLang="zh-TW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(player);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012160" y="4221088"/>
            <a:ext cx="21602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output is as follows.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Andre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Iguodala</a:t>
            </a: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Draymond Green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Kevin Durant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Klay Thompson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Stephen Curry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952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Difference between Set Classes</a:t>
            </a:r>
            <a:r>
              <a:rPr lang="en-US" altLang="zh-TW" baseline="-25000" dirty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LinkedHashSet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orders its elements based on the order in which they were inserted into the set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971600" y="2658392"/>
            <a:ext cx="5040560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</a:t>
            </a:r>
            <a:r>
              <a:rPr lang="en-US" altLang="zh-TW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LinkedHashSet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java.util.Set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SetDemo8 {</a:t>
            </a:r>
          </a:p>
          <a:p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Set&lt;String&gt;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zh-TW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LinkedHashSet</a:t>
            </a:r>
            <a:r>
              <a:rPr lang="en-US" altLang="zh-TW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//add elements to a set collection 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("Stephen Curry");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("Kevin Durant");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("Draymond Green");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("Andre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Iguodala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("Klay Thompson");</a:t>
            </a:r>
          </a:p>
          <a:p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//iterate all elements in a set collection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for(String player: </a:t>
            </a:r>
            <a:r>
              <a:rPr lang="en-US" altLang="zh-TW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warriorsTeam</a:t>
            </a:r>
            <a:r>
              <a:rPr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zh-TW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altLang="zh-TW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(player);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084168" y="4221088"/>
            <a:ext cx="21602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output is as follows.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Stephen Curry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Kevin Durant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Draymond Green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Andre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Iguodala</a:t>
            </a: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Klay Thompson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248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List Interface</a:t>
            </a:r>
            <a:r>
              <a:rPr lang="en-US" altLang="zh-TW" baseline="-25000" dirty="0"/>
              <a:t>1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A List is an </a:t>
            </a:r>
            <a:r>
              <a:rPr lang="en-US" altLang="zh-TW" sz="2000" b="1" dirty="0"/>
              <a:t>ordered</a:t>
            </a:r>
            <a:r>
              <a:rPr lang="en-US" altLang="zh-TW" sz="2000" dirty="0"/>
              <a:t> Collection (sometimes called a sequence). </a:t>
            </a:r>
          </a:p>
          <a:p>
            <a:r>
              <a:rPr lang="en-US" altLang="zh-TW" sz="2000" dirty="0"/>
              <a:t>Lists may contain </a:t>
            </a:r>
            <a:r>
              <a:rPr lang="en-US" altLang="zh-TW" sz="2000" b="1" dirty="0"/>
              <a:t>duplicate</a:t>
            </a:r>
            <a:r>
              <a:rPr lang="en-US" altLang="zh-TW" sz="2000" dirty="0"/>
              <a:t> elements. </a:t>
            </a:r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10941" y="2420888"/>
            <a:ext cx="5040560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TW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.ArrayList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TW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.List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ListDemo1 {</a:t>
            </a: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List&lt;String&gt;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zh-TW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zh-TW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add elements to a list collection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</a:t>
            </a:r>
            <a:r>
              <a:rPr lang="en-US" altLang="zh-TW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("Stephen Curry");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("Stephen Curry");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("Kevin Durant");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("Draymond Green");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("Andre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Iguodala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iterate all elements in a list collection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(String player :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(player);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300192" y="4005064"/>
            <a:ext cx="21602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output is as follows.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Stephen Curry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Stephen Curry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Kevin Durant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Draymond Green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Andre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Iguodala</a:t>
            </a: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8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to Collections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</a:t>
            </a:r>
            <a:r>
              <a:rPr lang="en-US" altLang="zh-TW" b="1" dirty="0"/>
              <a:t>collection</a:t>
            </a:r>
            <a:r>
              <a:rPr lang="en-US" altLang="zh-TW" dirty="0"/>
              <a:t> — sometimes called a </a:t>
            </a:r>
            <a:r>
              <a:rPr lang="en-US" altLang="zh-TW" b="1" dirty="0"/>
              <a:t>container</a:t>
            </a:r>
            <a:r>
              <a:rPr lang="en-US" altLang="zh-TW" dirty="0"/>
              <a:t> — is simply an object that groups multiple elements into a single unit. </a:t>
            </a:r>
          </a:p>
          <a:p>
            <a:r>
              <a:rPr lang="en-US" altLang="zh-TW" dirty="0"/>
              <a:t>Collections are used to </a:t>
            </a:r>
            <a:r>
              <a:rPr lang="en-US" altLang="zh-TW" b="1" dirty="0"/>
              <a:t>store</a:t>
            </a:r>
            <a:r>
              <a:rPr lang="en-US" altLang="zh-TW" dirty="0"/>
              <a:t>, </a:t>
            </a:r>
            <a:r>
              <a:rPr lang="en-US" altLang="zh-TW" b="1" dirty="0"/>
              <a:t>retrieve</a:t>
            </a:r>
            <a:r>
              <a:rPr lang="en-US" altLang="zh-TW" dirty="0"/>
              <a:t>, </a:t>
            </a:r>
            <a:r>
              <a:rPr lang="en-US" altLang="zh-TW" b="1" dirty="0"/>
              <a:t>manipulate</a:t>
            </a:r>
            <a:r>
              <a:rPr lang="en-US" altLang="zh-TW" dirty="0"/>
              <a:t>, and </a:t>
            </a:r>
            <a:r>
              <a:rPr lang="en-US" altLang="zh-TW" b="1" dirty="0"/>
              <a:t>communicate</a:t>
            </a:r>
            <a:r>
              <a:rPr lang="en-US" altLang="zh-TW" dirty="0"/>
              <a:t> aggregate data. </a:t>
            </a:r>
          </a:p>
          <a:p>
            <a:r>
              <a:rPr lang="en-US" altLang="zh-TW" dirty="0"/>
              <a:t>Typically, they represent </a:t>
            </a:r>
            <a:r>
              <a:rPr lang="en-US" altLang="zh-TW" b="1" dirty="0"/>
              <a:t>data items </a:t>
            </a:r>
            <a:r>
              <a:rPr lang="en-US" altLang="zh-TW" dirty="0"/>
              <a:t>that form a natural </a:t>
            </a:r>
            <a:r>
              <a:rPr lang="en-US" altLang="zh-TW" b="1" dirty="0"/>
              <a:t>group</a:t>
            </a:r>
            <a:r>
              <a:rPr lang="en-US" altLang="zh-TW" dirty="0"/>
              <a:t>, such as </a:t>
            </a:r>
          </a:p>
          <a:p>
            <a:pPr lvl="1"/>
            <a:r>
              <a:rPr lang="en-US" altLang="zh-TW" dirty="0"/>
              <a:t>a poker hand (a collection of cards), </a:t>
            </a:r>
          </a:p>
          <a:p>
            <a:pPr lvl="1"/>
            <a:r>
              <a:rPr lang="en-US" altLang="zh-TW" dirty="0"/>
              <a:t>a mail folder (a collection of letters), or </a:t>
            </a:r>
          </a:p>
          <a:p>
            <a:pPr lvl="1"/>
            <a:r>
              <a:rPr lang="en-US" altLang="zh-TW" dirty="0"/>
              <a:t>a telephone directory (a mapping of names to phone numbers).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125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List Interface</a:t>
            </a:r>
            <a:r>
              <a:rPr lang="en-US" altLang="zh-TW" baseline="-25000" dirty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addition to the operations inherited from Collection, the List interface includes operations for the following:</a:t>
            </a:r>
          </a:p>
          <a:p>
            <a:pPr lvl="1"/>
            <a:r>
              <a:rPr lang="en-US" altLang="zh-TW" dirty="0"/>
              <a:t>Positional access</a:t>
            </a:r>
          </a:p>
          <a:p>
            <a:pPr lvl="2"/>
            <a:r>
              <a:rPr lang="en-US" altLang="zh-TW" dirty="0"/>
              <a:t>manipulates elements based on their numerical position in the list. </a:t>
            </a:r>
          </a:p>
          <a:p>
            <a:pPr lvl="1"/>
            <a:r>
              <a:rPr lang="en-US" altLang="zh-TW" dirty="0"/>
              <a:t>Search</a:t>
            </a:r>
          </a:p>
          <a:p>
            <a:pPr lvl="2"/>
            <a:r>
              <a:rPr lang="en-US" altLang="zh-TW" dirty="0"/>
              <a:t>searches for a specified object in the list and returns its numerical position. Search methods include </a:t>
            </a:r>
            <a:r>
              <a:rPr lang="en-US" altLang="zh-TW" dirty="0" err="1"/>
              <a:t>indexOf</a:t>
            </a:r>
            <a:r>
              <a:rPr lang="en-US" altLang="zh-TW" dirty="0"/>
              <a:t> and </a:t>
            </a:r>
            <a:r>
              <a:rPr lang="en-US" altLang="zh-TW" dirty="0" err="1"/>
              <a:t>lastIndexOf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Iteration</a:t>
            </a:r>
          </a:p>
          <a:p>
            <a:pPr lvl="2"/>
            <a:r>
              <a:rPr lang="en-US" altLang="zh-TW" dirty="0"/>
              <a:t>extends Iterator semantics to take advantage of the list‘s sequential nature. The list</a:t>
            </a:r>
            <a:r>
              <a:rPr lang="zh-TW" altLang="en-US" dirty="0"/>
              <a:t> </a:t>
            </a:r>
            <a:r>
              <a:rPr lang="en-US" altLang="zh-TW" dirty="0"/>
              <a:t>Iterator methods provide this behavior.</a:t>
            </a:r>
          </a:p>
          <a:p>
            <a:pPr lvl="1"/>
            <a:r>
              <a:rPr lang="en-US" altLang="zh-TW" dirty="0"/>
              <a:t>Range-view</a:t>
            </a:r>
          </a:p>
          <a:p>
            <a:pPr lvl="2"/>
            <a:r>
              <a:rPr lang="en-US" altLang="zh-TW" dirty="0"/>
              <a:t>The </a:t>
            </a:r>
            <a:r>
              <a:rPr lang="en-US" altLang="zh-TW" dirty="0" err="1"/>
              <a:t>sublist</a:t>
            </a:r>
            <a:r>
              <a:rPr lang="en-US" altLang="zh-TW" dirty="0"/>
              <a:t> method performs arbitrary range operations on the list.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274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Positional Access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basic positional access operations are get, set, add and remove.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55776" y="2032387"/>
            <a:ext cx="5040560" cy="4708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ListDemo2 {</a:t>
            </a: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List&lt;String&gt;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add elements to a list collection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</a:t>
            </a:r>
            <a:r>
              <a:rPr lang="en-US" altLang="zh-TW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zh-TW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("Stephen Curry")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("Kevin Durant");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("Draymond Green");</a:t>
            </a: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replace an element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</a:t>
            </a:r>
            <a:r>
              <a:rPr lang="en-US" altLang="zh-TW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zh-TW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(0, "Klay Thompson")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remove an element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</a:t>
            </a:r>
            <a:r>
              <a:rPr lang="en-US" altLang="zh-TW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zh-TW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iterate all elements in a list collection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</a:t>
            </a:r>
            <a:r>
              <a:rPr lang="en-US" altLang="zh-TW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altLang="zh-TW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</a:t>
            </a:r>
            <a:r>
              <a:rPr lang="en-US" altLang="zh-TW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zh-TW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876256" y="4717426"/>
            <a:ext cx="21602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output is as follows.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Klay Thompson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Kevin Durant</a:t>
            </a:r>
          </a:p>
        </p:txBody>
      </p:sp>
    </p:spTree>
    <p:extLst>
      <p:ext uri="{BB962C8B-B14F-4D97-AF65-F5344CB8AC3E}">
        <p14:creationId xmlns:p14="http://schemas.microsoft.com/office/powerpoint/2010/main" val="1153211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Search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Search operations (</a:t>
            </a:r>
            <a:r>
              <a:rPr lang="en-US" altLang="zh-TW" dirty="0" err="1"/>
              <a:t>indexOf</a:t>
            </a:r>
            <a:r>
              <a:rPr lang="en-US" altLang="zh-TW" dirty="0"/>
              <a:t> and </a:t>
            </a:r>
            <a:r>
              <a:rPr lang="en-US" altLang="zh-TW" dirty="0" err="1"/>
              <a:t>lastIndexOf</a:t>
            </a:r>
            <a:r>
              <a:rPr lang="en-US" altLang="zh-TW" dirty="0"/>
              <a:t>) return the first or last index of the specified element in the list.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03648" y="2628309"/>
            <a:ext cx="5400600" cy="366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ListDemo3 {  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List&lt;String&gt;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add elements to a list collection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("Stephen Curry");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("Stephen Curry");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("Kevin Durant");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("Draymond Green");</a:t>
            </a: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first index of the specified element 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</a:t>
            </a:r>
            <a:r>
              <a:rPr lang="en-US" altLang="zh-TW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altLang="zh-TW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("Kevin Durant")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last index of the specified element 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li =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</a:t>
            </a:r>
            <a:r>
              <a:rPr lang="en-US" altLang="zh-TW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altLang="zh-TW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("Stephen Curry")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";" + li);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814859" y="4293095"/>
            <a:ext cx="21602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output is as follows.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2;1</a:t>
            </a:r>
          </a:p>
        </p:txBody>
      </p:sp>
    </p:spTree>
    <p:extLst>
      <p:ext uri="{BB962C8B-B14F-4D97-AF65-F5344CB8AC3E}">
        <p14:creationId xmlns:p14="http://schemas.microsoft.com/office/powerpoint/2010/main" val="512413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Iterators</a:t>
            </a:r>
            <a:r>
              <a:rPr lang="en-US" altLang="zh-TW" baseline="-25000" dirty="0"/>
              <a:t>1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List provides a richer iterator, called a </a:t>
            </a:r>
            <a:r>
              <a:rPr lang="en-US" altLang="zh-TW" b="1" dirty="0" err="1"/>
              <a:t>ListIterator</a:t>
            </a:r>
            <a:r>
              <a:rPr lang="en-US" altLang="zh-TW" dirty="0"/>
              <a:t>, which allows you to </a:t>
            </a:r>
            <a:r>
              <a:rPr lang="en-US" altLang="zh-TW" b="1" dirty="0"/>
              <a:t>traverse</a:t>
            </a:r>
            <a:r>
              <a:rPr lang="en-US" altLang="zh-TW" dirty="0"/>
              <a:t> the list </a:t>
            </a:r>
            <a:r>
              <a:rPr lang="en-US" altLang="zh-TW" b="1" dirty="0"/>
              <a:t>in either direction</a:t>
            </a:r>
            <a:r>
              <a:rPr lang="en-US" altLang="zh-TW" dirty="0"/>
              <a:t>, </a:t>
            </a:r>
            <a:r>
              <a:rPr lang="en-US" altLang="zh-TW" b="1" dirty="0"/>
              <a:t>modify</a:t>
            </a:r>
            <a:r>
              <a:rPr lang="en-US" altLang="zh-TW" dirty="0"/>
              <a:t> the list during iteration, and obtain the </a:t>
            </a:r>
            <a:r>
              <a:rPr lang="en-US" altLang="zh-TW" b="1" dirty="0"/>
              <a:t>current posi</a:t>
            </a:r>
            <a:r>
              <a:rPr lang="en-US" altLang="zh-TW" dirty="0"/>
              <a:t>tion of the iterator.</a:t>
            </a:r>
          </a:p>
          <a:p>
            <a:r>
              <a:rPr lang="en-US" altLang="zh-TW" dirty="0"/>
              <a:t>The three methods that </a:t>
            </a:r>
            <a:r>
              <a:rPr lang="en-US" altLang="zh-TW" b="1" dirty="0" err="1"/>
              <a:t>ListIterator</a:t>
            </a:r>
            <a:r>
              <a:rPr lang="en-US" altLang="zh-TW" dirty="0"/>
              <a:t> inherits from Iterator 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lang="en-US" altLang="zh-TW" dirty="0"/>
              <a:t>,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zh-TW" dirty="0"/>
              <a:t>, and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zh-TW" dirty="0"/>
              <a:t>) do exactly the same thing in both interfaces.</a:t>
            </a:r>
          </a:p>
          <a:p>
            <a:r>
              <a:rPr lang="en-US" altLang="zh-TW" dirty="0"/>
              <a:t> The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hasPrevious</a:t>
            </a:r>
            <a:r>
              <a:rPr lang="en-US" altLang="zh-TW" dirty="0"/>
              <a:t> and the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lang="en-US" altLang="zh-TW" dirty="0"/>
              <a:t> operations are exact analogues of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lang="en-US" altLang="zh-TW" dirty="0"/>
              <a:t> and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646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Iterators</a:t>
            </a:r>
            <a:r>
              <a:rPr lang="en-US" altLang="zh-TW" baseline="-25000" dirty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cursor is always between two elements — the one that would be returned by a call to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lang="en-US" altLang="zh-TW" dirty="0"/>
              <a:t> and the one that would be returned by a call to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cs typeface="Courier New" panose="02070309020205020404" pitchFamily="49" charset="0"/>
              </a:rPr>
              <a:t>the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nextIndex</a:t>
            </a:r>
            <a:r>
              <a:rPr lang="en-US" altLang="zh-TW" dirty="0">
                <a:cs typeface="Courier New" panose="02070309020205020404" pitchFamily="49" charset="0"/>
              </a:rPr>
              <a:t> method returns the index of the element that would be returned by a subsequent call to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zh-TW" dirty="0">
                <a:cs typeface="Courier New" panose="02070309020205020404" pitchFamily="49" charset="0"/>
              </a:rPr>
              <a:t>, and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previousIndex</a:t>
            </a:r>
            <a:r>
              <a:rPr lang="en-US" altLang="zh-TW" dirty="0">
                <a:cs typeface="Courier New" panose="02070309020205020404" pitchFamily="49" charset="0"/>
              </a:rPr>
              <a:t> returns the index of the element that would be returned by a subsequent call to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4098" name="Picture 2" descr="Five arrows representing five cursor positions, from 0 to 4, with four elements, one between each arrow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991751"/>
            <a:ext cx="35242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370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Range-View Operation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The range-view operation,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fromIndex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toIndex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000" dirty="0"/>
              <a:t>, returns a </a:t>
            </a:r>
            <a:r>
              <a:rPr lang="en-US" altLang="zh-TW" sz="2000" b="1" dirty="0"/>
              <a:t>List view </a:t>
            </a:r>
            <a:r>
              <a:rPr lang="en-US" altLang="zh-TW" sz="2000" dirty="0"/>
              <a:t>of the portion of this list whose indices range from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fromIndex</a:t>
            </a:r>
            <a:r>
              <a:rPr lang="en-US" altLang="zh-TW" sz="2000" dirty="0"/>
              <a:t>, inclusive, to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toIndex</a:t>
            </a:r>
            <a:r>
              <a:rPr lang="en-US" altLang="zh-TW" sz="2000" dirty="0"/>
              <a:t>, exclusive.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75656" y="2780928"/>
            <a:ext cx="5832648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ListDemo4 {</a:t>
            </a: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List&lt;String&gt;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add elements to a list collection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("Stephen Curry");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("Klay Thompson");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("Kevin Durant");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("Draymond Green");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warriorsTeam.add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("Andre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Iguodala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List&lt;String&gt;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splashBrothers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</a:t>
            </a:r>
            <a:r>
              <a:rPr lang="en-US" altLang="zh-TW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.subList</a:t>
            </a:r>
            <a:r>
              <a:rPr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(0, 2)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iterate all elements in a list collection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(String player :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splashBrothers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(player);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804248" y="3861048"/>
            <a:ext cx="21602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output is as follows.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Stephen Curry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Klay Thompson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921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 Implementations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List implementations</a:t>
            </a:r>
          </a:p>
          <a:p>
            <a:pPr lvl="1"/>
            <a:r>
              <a:rPr lang="en-US" altLang="zh-TW" dirty="0" err="1"/>
              <a:t>ArrayList</a:t>
            </a:r>
            <a:endParaRPr lang="en-US" altLang="zh-TW" dirty="0"/>
          </a:p>
          <a:p>
            <a:pPr lvl="1"/>
            <a:r>
              <a:rPr lang="en-US" altLang="zh-TW" dirty="0"/>
              <a:t>LinkedList</a:t>
            </a:r>
          </a:p>
          <a:p>
            <a:r>
              <a:rPr lang="en-US" altLang="zh-TW" dirty="0"/>
              <a:t>List implementations are grouped into </a:t>
            </a:r>
            <a:r>
              <a:rPr lang="en-US" altLang="zh-TW" b="1" dirty="0"/>
              <a:t>general-purpose </a:t>
            </a:r>
            <a:r>
              <a:rPr lang="en-US" altLang="zh-TW" dirty="0"/>
              <a:t>and </a:t>
            </a:r>
            <a:r>
              <a:rPr lang="en-US" altLang="zh-TW" b="1" dirty="0"/>
              <a:t>special-purpose</a:t>
            </a:r>
            <a:r>
              <a:rPr lang="en-US" altLang="zh-TW" dirty="0"/>
              <a:t> implementations.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254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General-purpose List Implementations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err="1"/>
              <a:t>ArrayList</a:t>
            </a:r>
            <a:endParaRPr lang="en-US" altLang="zh-TW" dirty="0"/>
          </a:p>
          <a:p>
            <a:pPr lvl="1"/>
            <a:r>
              <a:rPr lang="en-US" altLang="zh-TW" dirty="0"/>
              <a:t>Most of the time, you'll probably use </a:t>
            </a:r>
            <a:r>
              <a:rPr lang="en-US" altLang="zh-TW" dirty="0" err="1"/>
              <a:t>ArrayList</a:t>
            </a:r>
            <a:r>
              <a:rPr lang="en-US" altLang="zh-TW" dirty="0"/>
              <a:t>, which offers </a:t>
            </a:r>
            <a:r>
              <a:rPr lang="en-US" altLang="zh-TW" b="1" dirty="0"/>
              <a:t>constant-time positional access</a:t>
            </a:r>
            <a:r>
              <a:rPr lang="en-US" altLang="zh-TW" dirty="0"/>
              <a:t> and is just plain </a:t>
            </a:r>
            <a:r>
              <a:rPr lang="en-US" altLang="zh-TW" b="1" dirty="0"/>
              <a:t>fast</a:t>
            </a:r>
            <a:r>
              <a:rPr lang="en-US" altLang="zh-TW" dirty="0"/>
              <a:t>. </a:t>
            </a:r>
          </a:p>
          <a:p>
            <a:endParaRPr lang="en-US" altLang="zh-TW" dirty="0"/>
          </a:p>
          <a:p>
            <a:r>
              <a:rPr lang="en-US" altLang="zh-TW" dirty="0"/>
              <a:t>LinkedList</a:t>
            </a:r>
          </a:p>
          <a:p>
            <a:pPr lvl="1"/>
            <a:r>
              <a:rPr lang="en-US" altLang="zh-TW" dirty="0"/>
              <a:t>If you frequently </a:t>
            </a:r>
            <a:r>
              <a:rPr lang="en-US" altLang="zh-TW" b="1" dirty="0"/>
              <a:t>add</a:t>
            </a:r>
            <a:r>
              <a:rPr lang="en-US" altLang="zh-TW" dirty="0"/>
              <a:t> elements to the </a:t>
            </a:r>
            <a:r>
              <a:rPr lang="en-US" altLang="zh-TW" b="1" dirty="0"/>
              <a:t>beginning of the List </a:t>
            </a:r>
            <a:r>
              <a:rPr lang="en-US" altLang="zh-TW" dirty="0"/>
              <a:t>or iterate over the List to delete elements from its </a:t>
            </a:r>
            <a:r>
              <a:rPr lang="en-US" altLang="zh-TW" b="1" dirty="0"/>
              <a:t>interior</a:t>
            </a:r>
            <a:r>
              <a:rPr lang="en-US" altLang="zh-TW" dirty="0"/>
              <a:t>, you should consider using </a:t>
            </a:r>
            <a:r>
              <a:rPr lang="en-US" altLang="zh-TW" dirty="0" err="1"/>
              <a:t>LinkedList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These operations require </a:t>
            </a:r>
            <a:r>
              <a:rPr lang="en-US" altLang="zh-TW" b="1" dirty="0"/>
              <a:t>constant-time</a:t>
            </a:r>
            <a:r>
              <a:rPr lang="en-US" altLang="zh-TW" dirty="0"/>
              <a:t> in a </a:t>
            </a:r>
            <a:r>
              <a:rPr lang="en-US" altLang="zh-TW" dirty="0" err="1"/>
              <a:t>LinkedList</a:t>
            </a:r>
            <a:r>
              <a:rPr lang="en-US" altLang="zh-TW" dirty="0"/>
              <a:t> and </a:t>
            </a:r>
            <a:r>
              <a:rPr lang="en-US" altLang="zh-TW" b="1" dirty="0"/>
              <a:t>linear-time</a:t>
            </a:r>
            <a:r>
              <a:rPr lang="en-US" altLang="zh-TW" dirty="0"/>
              <a:t> in an </a:t>
            </a:r>
            <a:r>
              <a:rPr lang="en-US" altLang="zh-TW" dirty="0" err="1"/>
              <a:t>ArrayList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But you pay a big price in performance. </a:t>
            </a:r>
            <a:r>
              <a:rPr lang="en-US" altLang="zh-TW" b="1" dirty="0"/>
              <a:t>Positional access </a:t>
            </a:r>
            <a:r>
              <a:rPr lang="en-US" altLang="zh-TW" dirty="0"/>
              <a:t>requires </a:t>
            </a:r>
            <a:r>
              <a:rPr lang="en-US" altLang="zh-TW" b="1" dirty="0"/>
              <a:t>linear-time</a:t>
            </a:r>
            <a:r>
              <a:rPr lang="en-US" altLang="zh-TW" dirty="0"/>
              <a:t> in a </a:t>
            </a:r>
            <a:r>
              <a:rPr lang="en-US" altLang="zh-TW" dirty="0" err="1"/>
              <a:t>LinkedList</a:t>
            </a:r>
            <a:r>
              <a:rPr lang="en-US" altLang="zh-TW" dirty="0"/>
              <a:t> and </a:t>
            </a:r>
            <a:r>
              <a:rPr lang="en-US" altLang="zh-TW" b="1" dirty="0"/>
              <a:t>constant-time</a:t>
            </a:r>
            <a:r>
              <a:rPr lang="en-US" altLang="zh-TW" dirty="0"/>
              <a:t> in an </a:t>
            </a:r>
            <a:r>
              <a:rPr lang="en-US" altLang="zh-TW" dirty="0" err="1"/>
              <a:t>ArrayList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If you think you want to use a </a:t>
            </a:r>
            <a:r>
              <a:rPr lang="en-US" altLang="zh-TW" dirty="0" err="1"/>
              <a:t>LinkedList</a:t>
            </a:r>
            <a:r>
              <a:rPr lang="en-US" altLang="zh-TW" dirty="0"/>
              <a:t>, measure the performance of your application with both </a:t>
            </a:r>
            <a:r>
              <a:rPr lang="en-US" altLang="zh-TW" dirty="0" err="1"/>
              <a:t>LinkedList</a:t>
            </a:r>
            <a:r>
              <a:rPr lang="en-US" altLang="zh-TW" dirty="0"/>
              <a:t> and </a:t>
            </a:r>
            <a:r>
              <a:rPr lang="en-US" altLang="zh-TW" dirty="0" err="1"/>
              <a:t>ArrayList</a:t>
            </a:r>
            <a:r>
              <a:rPr lang="en-US" altLang="zh-TW" dirty="0"/>
              <a:t> before making your choice; </a:t>
            </a:r>
            <a:r>
              <a:rPr lang="en-US" altLang="zh-TW" b="1" dirty="0" err="1"/>
              <a:t>ArrayList</a:t>
            </a:r>
            <a:r>
              <a:rPr lang="en-US" altLang="zh-TW" b="1" dirty="0"/>
              <a:t> is usually faster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09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Map Interface</a:t>
            </a:r>
            <a:r>
              <a:rPr lang="en-US" altLang="zh-TW" baseline="-25000" dirty="0"/>
              <a:t>1</a:t>
            </a:r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Map is an object that maps </a:t>
            </a:r>
            <a:r>
              <a:rPr lang="en-US" altLang="zh-TW" b="1" dirty="0"/>
              <a:t>keys</a:t>
            </a:r>
            <a:r>
              <a:rPr lang="en-US" altLang="zh-TW" dirty="0"/>
              <a:t> to </a:t>
            </a:r>
            <a:r>
              <a:rPr lang="en-US" altLang="zh-TW" b="1" dirty="0"/>
              <a:t>values</a:t>
            </a:r>
            <a:r>
              <a:rPr lang="en-US" altLang="zh-TW" dirty="0"/>
              <a:t>. </a:t>
            </a:r>
          </a:p>
          <a:p>
            <a:r>
              <a:rPr lang="en-US" altLang="zh-TW" dirty="0"/>
              <a:t>A map cannot contain </a:t>
            </a:r>
            <a:r>
              <a:rPr lang="en-US" altLang="zh-TW" b="1" dirty="0"/>
              <a:t>duplicate</a:t>
            </a:r>
            <a:r>
              <a:rPr lang="en-US" altLang="zh-TW" dirty="0"/>
              <a:t> keys: Each key can map to </a:t>
            </a:r>
            <a:r>
              <a:rPr lang="en-US" altLang="zh-TW" b="1" dirty="0"/>
              <a:t>at most one </a:t>
            </a:r>
            <a:r>
              <a:rPr lang="en-US" altLang="zh-TW" dirty="0"/>
              <a:t>value</a:t>
            </a:r>
          </a:p>
          <a:p>
            <a:r>
              <a:rPr lang="en-US" altLang="zh-TW" dirty="0"/>
              <a:t>Map is useful if you have to search, update or delete elements on the basis of key.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293096"/>
            <a:ext cx="6353944" cy="22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505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Map Interface</a:t>
            </a:r>
            <a:r>
              <a:rPr lang="en-US" altLang="zh-TW" baseline="-25000" dirty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Useful methods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29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525609"/>
              </p:ext>
            </p:extLst>
          </p:nvPr>
        </p:nvGraphicFramePr>
        <p:xfrm>
          <a:off x="539552" y="2276872"/>
          <a:ext cx="7920880" cy="316992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183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6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Method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Object</a:t>
                      </a:r>
                      <a:r>
                        <a:rPr lang="en-US" sz="14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put(Object key, Object value)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is used to insert an entry in this map.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void putAll(Map map)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is used to insert the specified map in this map.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Object remove(Object key)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is used to delete an entry for the specified key.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Object get(Object key)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is used to return the value for the specified key.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boolean containsKey(Object key)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is used to search the specified key from this map.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Set keySet()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is used to return the Set view containing all the keys.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Set entrySet()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is used to return the Set view containing all the keys and values.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25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a Collections Framework?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collections framework is a </a:t>
            </a:r>
            <a:r>
              <a:rPr lang="en-US" altLang="zh-TW" b="1" dirty="0"/>
              <a:t>unified architecture </a:t>
            </a:r>
            <a:r>
              <a:rPr lang="en-US" altLang="zh-TW" dirty="0"/>
              <a:t>for </a:t>
            </a:r>
            <a:r>
              <a:rPr lang="en-US" altLang="zh-TW" b="1" dirty="0"/>
              <a:t>representing</a:t>
            </a:r>
            <a:r>
              <a:rPr lang="en-US" altLang="zh-TW" dirty="0"/>
              <a:t> and </a:t>
            </a:r>
            <a:r>
              <a:rPr lang="en-US" altLang="zh-TW" b="1" dirty="0"/>
              <a:t>manipulating</a:t>
            </a:r>
            <a:r>
              <a:rPr lang="en-US" altLang="zh-TW" dirty="0"/>
              <a:t> collections. All collections frameworks contain the following:</a:t>
            </a:r>
          </a:p>
          <a:p>
            <a:pPr lvl="1"/>
            <a:r>
              <a:rPr lang="en-US" altLang="zh-TW" b="1" dirty="0"/>
              <a:t>Interfaces</a:t>
            </a:r>
            <a:endParaRPr lang="en-US" altLang="zh-TW" dirty="0"/>
          </a:p>
          <a:p>
            <a:pPr lvl="2"/>
            <a:r>
              <a:rPr lang="en-US" altLang="zh-TW" dirty="0"/>
              <a:t>Interfaces allow collections to be manipulated independently of the details of their representation. </a:t>
            </a:r>
          </a:p>
          <a:p>
            <a:pPr lvl="1"/>
            <a:r>
              <a:rPr lang="en-US" altLang="zh-TW" b="1" dirty="0"/>
              <a:t>Implementations</a:t>
            </a:r>
          </a:p>
          <a:p>
            <a:pPr lvl="2"/>
            <a:r>
              <a:rPr lang="en-US" altLang="zh-TW" dirty="0"/>
              <a:t>These are the concrete implementations of the collection interfaces. </a:t>
            </a:r>
          </a:p>
          <a:p>
            <a:pPr lvl="1"/>
            <a:r>
              <a:rPr lang="en-US" altLang="zh-TW" b="1" dirty="0"/>
              <a:t>Algorithms</a:t>
            </a:r>
            <a:endParaRPr lang="en-US" altLang="zh-TW" dirty="0"/>
          </a:p>
          <a:p>
            <a:pPr lvl="2"/>
            <a:r>
              <a:rPr lang="en-US" altLang="zh-TW" dirty="0"/>
              <a:t>These are the methods that perform useful computations, such as searching and sorting, on objects that implement collection interfaces.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195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Map Operations</a:t>
            </a:r>
            <a:r>
              <a:rPr lang="en-US" altLang="zh-TW" baseline="-25000" dirty="0"/>
              <a:t>1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 pairs of keys and values, and get values by keys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75656" y="2348880"/>
            <a:ext cx="5832648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java.util.HashMap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java.util.Map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MapDemo1 {</a:t>
            </a: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Map&lt;Integer, String&gt;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zh-TW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add elements to a set collection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</a:t>
            </a:r>
            <a:r>
              <a:rPr lang="en-US" altLang="zh-TW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(30, "Stephen Curry")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warriorsTeam.put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(35, "Kevin Durant");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warriorsTeam.put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(23, "Draymond Green");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warriorsTeam.put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(9, "Andre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Iguodala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warriorsTeam.put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(11, "Klay Thompson");</a:t>
            </a: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</a:t>
            </a:r>
            <a:r>
              <a:rPr lang="en-US" altLang="zh-TW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(30)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warriorsTeam.get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(11));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660232" y="4536509"/>
            <a:ext cx="21602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output is as follows.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Stephen Curry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Klay Thompson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410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Map Operations</a:t>
            </a:r>
            <a:r>
              <a:rPr lang="en-US" altLang="zh-TW" baseline="-25000" dirty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Iterate entries (pairs of key and value)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43608" y="2276872"/>
            <a:ext cx="6624736" cy="3600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MapDemo2 {</a:t>
            </a: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Map&lt;Integer, String&gt;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add elements to a set collection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warriorsTeam.put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(30, "Stephen Curry");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warriorsTeam.put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(35, "Kevin Durant");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warriorsTeam.put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(23, "Draymond Green");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warriorsTeam.put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(9, "Andre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Iguodala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warriorsTeam.put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(11, "Klay Thompson");</a:t>
            </a: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Set&lt;Entry&lt;Integer, String&gt;&gt;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entries =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</a:t>
            </a:r>
            <a:r>
              <a:rPr lang="en-US" altLang="zh-TW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.entrySet</a:t>
            </a:r>
            <a:r>
              <a:rPr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Entry&lt;Integer, String&gt;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entry : entries) {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</a:t>
            </a:r>
            <a:r>
              <a:rPr lang="en-US" altLang="zh-TW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";" +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</a:t>
            </a:r>
            <a:r>
              <a:rPr lang="en-US" altLang="zh-TW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732240" y="3140968"/>
            <a:ext cx="21602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output is as follows.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35;Kevin Durant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23;Draymond Green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9;Andre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Iguodala</a:t>
            </a: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11;Klay Thompson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30;Stephen Curry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143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Map Operations</a:t>
            </a:r>
            <a:r>
              <a:rPr lang="en-US" altLang="zh-TW" baseline="-25000" dirty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Iterate entries by keys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43608" y="2276872"/>
            <a:ext cx="6624736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MapDemo3 {</a:t>
            </a: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Map&lt;Integer, String&gt;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add elements to a set collection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warriorsTeam.put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(30, "Stephen Curry");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warriorsTeam.put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(35, "Kevin Durant");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warriorsTeam.put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(23, "Draymond Green");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warriorsTeam.put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(9, "Andre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Iguodala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warriorsTeam.put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(11, "Klay Thompson");</a:t>
            </a: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Set&lt;Integer&gt;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keys =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</a:t>
            </a:r>
            <a:r>
              <a:rPr lang="en-US" altLang="zh-TW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.keySet</a:t>
            </a:r>
            <a:r>
              <a:rPr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(Integer key : keys) {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(key + ";" +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</a:t>
            </a:r>
            <a:r>
              <a:rPr lang="en-US" altLang="zh-TW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en-US" altLang="zh-TW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(key)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  }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732240" y="5301208"/>
            <a:ext cx="21602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output is as follows.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35;Kevin Durant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23;Draymond Green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9;Andre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Iguodala</a:t>
            </a: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11;Klay Thompson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30;Stephen Curry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059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Map Implementations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Java platform contains three general-purpose Map implementations: </a:t>
            </a:r>
          </a:p>
          <a:p>
            <a:pPr lvl="1"/>
            <a:r>
              <a:rPr lang="en-US" altLang="zh-TW" dirty="0" err="1"/>
              <a:t>HashMap</a:t>
            </a:r>
            <a:r>
              <a:rPr lang="en-US" altLang="zh-TW" dirty="0"/>
              <a:t>, </a:t>
            </a:r>
          </a:p>
          <a:p>
            <a:pPr lvl="1"/>
            <a:r>
              <a:rPr lang="en-US" altLang="zh-TW" dirty="0" err="1"/>
              <a:t>TreeMap</a:t>
            </a:r>
            <a:r>
              <a:rPr lang="en-US" altLang="zh-TW" dirty="0"/>
              <a:t>, and </a:t>
            </a:r>
          </a:p>
          <a:p>
            <a:pPr lvl="1"/>
            <a:r>
              <a:rPr lang="en-US" altLang="zh-TW" dirty="0" err="1"/>
              <a:t>LinkedHashMap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Their behavior and performance are precisely analogous to </a:t>
            </a:r>
            <a:r>
              <a:rPr lang="en-US" altLang="zh-TW" dirty="0" err="1"/>
              <a:t>HashSet</a:t>
            </a:r>
            <a:r>
              <a:rPr lang="en-US" altLang="zh-TW" dirty="0"/>
              <a:t>, </a:t>
            </a:r>
            <a:r>
              <a:rPr lang="en-US" altLang="zh-TW" dirty="0" err="1"/>
              <a:t>TreeSet</a:t>
            </a:r>
            <a:r>
              <a:rPr lang="en-US" altLang="zh-TW" dirty="0"/>
              <a:t>, and </a:t>
            </a:r>
            <a:r>
              <a:rPr lang="en-US" altLang="zh-TW" dirty="0" err="1"/>
              <a:t>LinkedHashSe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853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Difference between Map Classes</a:t>
            </a:r>
            <a:r>
              <a:rPr lang="en-US" altLang="zh-TW" baseline="-25000" dirty="0"/>
              <a:t>1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HashMap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it makes </a:t>
            </a:r>
            <a:r>
              <a:rPr lang="en-US" altLang="zh-TW" b="1" dirty="0"/>
              <a:t>NO guarantees </a:t>
            </a:r>
            <a:r>
              <a:rPr lang="en-US" altLang="zh-TW" dirty="0"/>
              <a:t>concerning the order of iteration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99592" y="2571581"/>
            <a:ext cx="6624736" cy="3600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MapDemo4 {</a:t>
            </a: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Map&lt;Integer, String&gt;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zh-TW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add elements to a set collection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warriorsTeam.put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(30, "Stephen Curry");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warriorsTeam.put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(35, "Kevin Durant");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warriorsTeam.put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(23, "Draymond Green");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warriorsTeam.put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(9, "Andre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Iguodala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warriorsTeam.put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(11, "Klay Thompson");</a:t>
            </a: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Set&lt;Entry&lt;Integer, String&gt;&gt; entries = </a:t>
            </a:r>
            <a:r>
              <a:rPr lang="en-US" altLang="zh-TW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warriorsTeam.entrySet</a:t>
            </a:r>
            <a:r>
              <a:rPr lang="en-US" altLang="zh-TW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altLang="zh-TW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(Entry&lt;Integer, String&gt; entry : entries) {</a:t>
            </a:r>
          </a:p>
          <a:p>
            <a:r>
              <a:rPr lang="en-US" altLang="zh-TW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zh-TW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entry.getKey</a:t>
            </a:r>
            <a:r>
              <a:rPr lang="en-US" altLang="zh-TW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";" + </a:t>
            </a:r>
            <a:r>
              <a:rPr lang="en-US" altLang="zh-TW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altLang="zh-TW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altLang="zh-TW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88224" y="3435677"/>
            <a:ext cx="21602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output is as follows.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35;Kevin Durant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23;Draymond Green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9;Andre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Iguodala</a:t>
            </a: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11;Klay Thompson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30;Stephen Curry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376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Difference between Map Classes</a:t>
            </a:r>
            <a:r>
              <a:rPr lang="en-US" altLang="zh-TW" baseline="-25000" dirty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TreeMap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orders its entries based on their keys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99592" y="2571581"/>
            <a:ext cx="6624736" cy="3600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MapDemo5 {</a:t>
            </a: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Map&lt;Integer, String&gt;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zh-TW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add elements to a set collection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warriorsTeam.put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(30, "Stephen Curry");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warriorsTeam.put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(35, "Kevin Durant");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warriorsTeam.put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(23, "Draymond Green");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warriorsTeam.put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(9, "Andre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Iguodala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warriorsTeam.put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(11, "Klay Thompson");</a:t>
            </a: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Set&lt;Entry&lt;Integer, String&gt;&gt; entries = </a:t>
            </a:r>
            <a:r>
              <a:rPr lang="en-US" altLang="zh-TW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warriorsTeam.entrySet</a:t>
            </a:r>
            <a:r>
              <a:rPr lang="en-US" altLang="zh-TW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altLang="zh-TW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(Entry&lt;Integer, String&gt; entry : entries) {</a:t>
            </a:r>
          </a:p>
          <a:p>
            <a:r>
              <a:rPr lang="en-US" altLang="zh-TW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zh-TW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entry.getKey</a:t>
            </a:r>
            <a:r>
              <a:rPr lang="en-US" altLang="zh-TW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";" + </a:t>
            </a:r>
            <a:r>
              <a:rPr lang="en-US" altLang="zh-TW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altLang="zh-TW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altLang="zh-TW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88224" y="3435677"/>
            <a:ext cx="21602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output is as follows.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9;Andre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Iguodala</a:t>
            </a: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11;Klay Thompson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23;Draymond Green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30;Stephen Curry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35;Kevin Durant</a:t>
            </a:r>
          </a:p>
        </p:txBody>
      </p:sp>
    </p:spTree>
    <p:extLst>
      <p:ext uri="{BB962C8B-B14F-4D97-AF65-F5344CB8AC3E}">
        <p14:creationId xmlns:p14="http://schemas.microsoft.com/office/powerpoint/2010/main" val="29914791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Difference between Map Classes</a:t>
            </a:r>
            <a:r>
              <a:rPr lang="en-US" altLang="zh-TW" baseline="-25000" dirty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LinkedHashMap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orders its entries based on the order in which they were inserted into the map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043608" y="2852936"/>
            <a:ext cx="6624736" cy="3600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MapDemo6 {</a:t>
            </a: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Map&lt;Integer, String&gt;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zh-TW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LinkedHashMap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add elements to a set collection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warriorsTeam.put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(30, "Stephen Curry");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warriorsTeam.put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(35, "Kevin Durant");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warriorsTeam.put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(23, "Draymond Green");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warriorsTeam.put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(9, "Andre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Iguodala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warriorsTeam.put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(11, "Klay Thompson");</a:t>
            </a: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Set&lt;Entry&lt;Integer, String&gt;&gt; entries = </a:t>
            </a:r>
            <a:r>
              <a:rPr lang="en-US" altLang="zh-TW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warriorsTeam.entrySet</a:t>
            </a:r>
            <a:r>
              <a:rPr lang="en-US" altLang="zh-TW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altLang="zh-TW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(Entry&lt;Integer, String&gt; entry : entries) {</a:t>
            </a:r>
          </a:p>
          <a:p>
            <a:r>
              <a:rPr lang="en-US" altLang="zh-TW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zh-TW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entry.getKey</a:t>
            </a:r>
            <a:r>
              <a:rPr lang="en-US" altLang="zh-TW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";" + </a:t>
            </a:r>
            <a:r>
              <a:rPr lang="en-US" altLang="zh-TW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altLang="zh-TW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altLang="zh-TW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732240" y="3717032"/>
            <a:ext cx="21602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output is as follows.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30;Stephen Curry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35;Kevin Durant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23;Draymond Green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9;Andre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Iguodala</a:t>
            </a: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11;Klay Thompson</a:t>
            </a:r>
          </a:p>
        </p:txBody>
      </p:sp>
    </p:spTree>
    <p:extLst>
      <p:ext uri="{BB962C8B-B14F-4D97-AF65-F5344CB8AC3E}">
        <p14:creationId xmlns:p14="http://schemas.microsoft.com/office/powerpoint/2010/main" val="420853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Interfaces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b="1" dirty="0"/>
              <a:t>core collection interfaces </a:t>
            </a:r>
            <a:r>
              <a:rPr lang="en-US" altLang="zh-TW" dirty="0"/>
              <a:t>encapsulate different types of collections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 </a:t>
            </a:r>
          </a:p>
          <a:p>
            <a:endParaRPr lang="en-US" altLang="zh-TW" dirty="0"/>
          </a:p>
          <a:p>
            <a:r>
              <a:rPr lang="en-US" altLang="zh-TW" dirty="0"/>
              <a:t>These interfaces allow collections to be manipulated </a:t>
            </a:r>
            <a:r>
              <a:rPr lang="en-US" altLang="zh-TW" b="1" dirty="0"/>
              <a:t>independently of</a:t>
            </a:r>
            <a:r>
              <a:rPr lang="en-US" altLang="zh-TW" dirty="0"/>
              <a:t> the details of their representation. </a:t>
            </a:r>
          </a:p>
          <a:p>
            <a:r>
              <a:rPr lang="en-US" altLang="zh-TW" dirty="0"/>
              <a:t>Core collection interfaces are the foundation of the Java Collections Framework.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1026" name="Picture 2" descr="Two interface trees, one starting with Collection and including Set, SortedSet, List, and Queue, and the other starting with Map and including SortedMap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564904"/>
            <a:ext cx="382905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86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Core Collection Interfaces</a:t>
            </a:r>
            <a:r>
              <a:rPr lang="en-US" altLang="zh-TW" baseline="-25000" dirty="0"/>
              <a:t>1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Collection</a:t>
            </a:r>
          </a:p>
          <a:p>
            <a:pPr lvl="1"/>
            <a:r>
              <a:rPr lang="en-US" altLang="zh-TW" dirty="0"/>
              <a:t>the root of the collection hierarchy. A collection represents a group of objects known as its elements. </a:t>
            </a:r>
          </a:p>
          <a:p>
            <a:r>
              <a:rPr lang="en-US" altLang="zh-TW" dirty="0"/>
              <a:t>Set</a:t>
            </a:r>
          </a:p>
          <a:p>
            <a:pPr lvl="1"/>
            <a:r>
              <a:rPr lang="en-US" altLang="zh-TW" dirty="0"/>
              <a:t>a collection that cannot contain duplicate elements. </a:t>
            </a:r>
          </a:p>
          <a:p>
            <a:pPr lvl="1"/>
            <a:r>
              <a:rPr lang="en-US" altLang="zh-TW" dirty="0"/>
              <a:t>This interface models the mathematical set abstraction and is used to represent sets, such as the cards comprising a poker hand, the courses making up a student's schedule, or the processes running on a machine. </a:t>
            </a:r>
          </a:p>
          <a:p>
            <a:r>
              <a:rPr lang="en-US" altLang="zh-TW" dirty="0"/>
              <a:t>List</a:t>
            </a:r>
          </a:p>
          <a:p>
            <a:pPr lvl="1"/>
            <a:r>
              <a:rPr lang="en-US" altLang="zh-TW" dirty="0"/>
              <a:t>an ordered collection (sometimes called a sequence). </a:t>
            </a:r>
          </a:p>
          <a:p>
            <a:pPr lvl="1"/>
            <a:r>
              <a:rPr lang="en-US" altLang="zh-TW" dirty="0"/>
              <a:t>Lists can contain duplicate elements. </a:t>
            </a:r>
          </a:p>
          <a:p>
            <a:pPr lvl="1"/>
            <a:r>
              <a:rPr lang="en-US" altLang="zh-TW" dirty="0"/>
              <a:t>The user of a List generally has precise control over where in the list each element is inserted and can access elements by their integer index (position).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34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Core Collection Interfaces</a:t>
            </a:r>
            <a:r>
              <a:rPr lang="en-US" altLang="zh-TW" baseline="-25000" dirty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Queue</a:t>
            </a:r>
          </a:p>
          <a:p>
            <a:pPr lvl="1"/>
            <a:r>
              <a:rPr lang="en-US" altLang="zh-TW" dirty="0"/>
              <a:t>a collection used to hold multiple elements prior to processing. </a:t>
            </a:r>
          </a:p>
          <a:p>
            <a:pPr lvl="1"/>
            <a:r>
              <a:rPr lang="en-US" altLang="zh-TW" dirty="0"/>
              <a:t>Besides basic Collection operations, a Queue provides additional insertion, extraction, and inspection operations.</a:t>
            </a:r>
          </a:p>
          <a:p>
            <a:pPr lvl="1"/>
            <a:r>
              <a:rPr lang="en-US" altLang="zh-TW" dirty="0"/>
              <a:t>Queues typically order elements in a </a:t>
            </a:r>
            <a:r>
              <a:rPr lang="en-US" altLang="zh-TW" b="1" dirty="0"/>
              <a:t>FIFO (first-in, first-out) </a:t>
            </a:r>
            <a:r>
              <a:rPr lang="en-US" altLang="zh-TW" dirty="0"/>
              <a:t>manner. </a:t>
            </a:r>
          </a:p>
          <a:p>
            <a:pPr lvl="1"/>
            <a:r>
              <a:rPr lang="en-US" altLang="zh-TW" dirty="0"/>
              <a:t>Whatever the ordering used, the </a:t>
            </a:r>
            <a:r>
              <a:rPr lang="en-US" altLang="zh-TW" b="1" dirty="0"/>
              <a:t>head of the queue</a:t>
            </a:r>
            <a:r>
              <a:rPr lang="en-US" altLang="zh-TW" dirty="0"/>
              <a:t> is the element that would be removed by a call to remove or poll. </a:t>
            </a:r>
          </a:p>
          <a:p>
            <a:pPr lvl="1"/>
            <a:r>
              <a:rPr lang="en-US" altLang="zh-TW" dirty="0"/>
              <a:t>In a FIFO queue, all new elements are </a:t>
            </a:r>
            <a:r>
              <a:rPr lang="en-US" altLang="zh-TW" b="1" dirty="0"/>
              <a:t>inserted</a:t>
            </a:r>
            <a:r>
              <a:rPr lang="en-US" altLang="zh-TW" dirty="0"/>
              <a:t> at </a:t>
            </a:r>
            <a:r>
              <a:rPr lang="en-US" altLang="zh-TW" b="1" dirty="0"/>
              <a:t>the tail of</a:t>
            </a:r>
            <a:r>
              <a:rPr lang="en-US" altLang="zh-TW" dirty="0"/>
              <a:t> the queue. </a:t>
            </a:r>
          </a:p>
          <a:p>
            <a:pPr lvl="1"/>
            <a:r>
              <a:rPr lang="en-US" altLang="zh-TW" dirty="0"/>
              <a:t>Other kinds of queues may use different placement rules. Every Queue implementation must specify its ordering properties. </a:t>
            </a:r>
          </a:p>
          <a:p>
            <a:r>
              <a:rPr lang="en-US" altLang="zh-TW" dirty="0" err="1"/>
              <a:t>Deque</a:t>
            </a:r>
            <a:endParaRPr lang="en-US" altLang="zh-TW" dirty="0"/>
          </a:p>
          <a:p>
            <a:pPr lvl="1"/>
            <a:r>
              <a:rPr lang="en-US" altLang="zh-TW" dirty="0"/>
              <a:t>a collection used to hold multiple elements prior to processing. </a:t>
            </a:r>
          </a:p>
          <a:p>
            <a:pPr lvl="1"/>
            <a:r>
              <a:rPr lang="en-US" altLang="zh-TW" dirty="0"/>
              <a:t>Besides basic Collection operations, a </a:t>
            </a:r>
            <a:r>
              <a:rPr lang="en-US" altLang="zh-TW" dirty="0" err="1"/>
              <a:t>Deque</a:t>
            </a:r>
            <a:r>
              <a:rPr lang="en-US" altLang="zh-TW" dirty="0"/>
              <a:t> provides additional insertion, extraction, and inspection operations.</a:t>
            </a:r>
          </a:p>
          <a:p>
            <a:pPr lvl="1"/>
            <a:r>
              <a:rPr lang="en-US" altLang="zh-TW" dirty="0" err="1"/>
              <a:t>Deques</a:t>
            </a:r>
            <a:r>
              <a:rPr lang="en-US" altLang="zh-TW" dirty="0"/>
              <a:t> can be used both as </a:t>
            </a:r>
            <a:r>
              <a:rPr lang="en-US" altLang="zh-TW" b="1" dirty="0"/>
              <a:t>FIFO (first-in, first-out) </a:t>
            </a:r>
            <a:r>
              <a:rPr lang="en-US" altLang="zh-TW" dirty="0"/>
              <a:t>and </a:t>
            </a:r>
            <a:r>
              <a:rPr lang="en-US" altLang="zh-TW" b="1" dirty="0"/>
              <a:t>LIFO (last-in, first-out)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In a </a:t>
            </a:r>
            <a:r>
              <a:rPr lang="en-US" altLang="zh-TW" dirty="0" err="1"/>
              <a:t>deque</a:t>
            </a:r>
            <a:r>
              <a:rPr lang="en-US" altLang="zh-TW" dirty="0"/>
              <a:t> all new elements can be inserted, retrieved and removed </a:t>
            </a:r>
            <a:r>
              <a:rPr lang="en-US" altLang="zh-TW" b="1" dirty="0"/>
              <a:t>at both ends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Map </a:t>
            </a:r>
          </a:p>
          <a:p>
            <a:pPr lvl="1"/>
            <a:r>
              <a:rPr lang="en-US" altLang="zh-TW" dirty="0"/>
              <a:t> an object that </a:t>
            </a:r>
            <a:r>
              <a:rPr lang="en-US" altLang="zh-TW" b="1" dirty="0"/>
              <a:t>maps keys to values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A Map </a:t>
            </a:r>
            <a:r>
              <a:rPr lang="en-US" altLang="zh-TW" b="1" dirty="0"/>
              <a:t>CANNOT</a:t>
            </a:r>
            <a:r>
              <a:rPr lang="en-US" altLang="zh-TW" dirty="0"/>
              <a:t> contain </a:t>
            </a:r>
            <a:r>
              <a:rPr lang="en-US" altLang="zh-TW" b="1" dirty="0"/>
              <a:t>duplicate keys</a:t>
            </a:r>
            <a:r>
              <a:rPr lang="en-US" altLang="zh-TW" dirty="0"/>
              <a:t>; each key can map to at most one value. 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91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Set Interface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Set is a Collection that </a:t>
            </a:r>
            <a:r>
              <a:rPr lang="en-US" altLang="zh-TW" b="1" dirty="0"/>
              <a:t>CANNOT</a:t>
            </a:r>
            <a:r>
              <a:rPr lang="en-US" altLang="zh-TW" dirty="0"/>
              <a:t> contain </a:t>
            </a:r>
            <a:r>
              <a:rPr lang="en-US" altLang="zh-TW" b="1" dirty="0"/>
              <a:t>duplicate elements</a:t>
            </a:r>
            <a:r>
              <a:rPr lang="en-US" altLang="zh-TW" dirty="0"/>
              <a:t>. </a:t>
            </a:r>
          </a:p>
          <a:p>
            <a:r>
              <a:rPr lang="en-US" altLang="zh-TW" dirty="0"/>
              <a:t>It models the mathematical set abstraction. </a:t>
            </a:r>
          </a:p>
          <a:p>
            <a:r>
              <a:rPr lang="en-US" altLang="zh-TW" dirty="0"/>
              <a:t>The Set interface contains only methods inherited from Collection and adds </a:t>
            </a:r>
            <a:r>
              <a:rPr lang="en-US" altLang="zh-TW" b="1" dirty="0"/>
              <a:t>the restriction that duplicate elements are prohibited</a:t>
            </a:r>
            <a:r>
              <a:rPr lang="en-US" altLang="zh-TW" dirty="0"/>
              <a:t>. </a:t>
            </a:r>
          </a:p>
          <a:p>
            <a:r>
              <a:rPr lang="en-US" altLang="zh-TW" dirty="0"/>
              <a:t>Set also adds a stronger contract on the behavior of the </a:t>
            </a:r>
            <a:r>
              <a:rPr lang="en-US" altLang="zh-TW" b="1" dirty="0"/>
              <a:t>equals</a:t>
            </a:r>
            <a:r>
              <a:rPr lang="en-US" altLang="zh-TW" dirty="0"/>
              <a:t> and </a:t>
            </a:r>
            <a:r>
              <a:rPr lang="en-US" altLang="zh-TW" b="1" dirty="0" err="1"/>
              <a:t>hashCode</a:t>
            </a:r>
            <a:r>
              <a:rPr lang="en-US" altLang="zh-TW" dirty="0"/>
              <a:t> operations, allowing Set instances to be compared meaningfully even if their implementation types differ. Two Set instances are </a:t>
            </a:r>
            <a:r>
              <a:rPr lang="en-US" altLang="zh-TW" b="1" dirty="0"/>
              <a:t>equal</a:t>
            </a:r>
            <a:r>
              <a:rPr lang="en-US" altLang="zh-TW" dirty="0"/>
              <a:t> if they contain the </a:t>
            </a:r>
            <a:r>
              <a:rPr lang="en-US" altLang="zh-TW" b="1" dirty="0"/>
              <a:t>same elements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Classes Implementing Set Interface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Java platform contains three general-purpose Set implementations: </a:t>
            </a:r>
          </a:p>
          <a:p>
            <a:pPr lvl="1"/>
            <a:r>
              <a:rPr lang="en-US" altLang="zh-TW" dirty="0" err="1"/>
              <a:t>HashSet</a:t>
            </a:r>
            <a:r>
              <a:rPr lang="en-US" altLang="zh-TW" dirty="0"/>
              <a:t>, </a:t>
            </a:r>
          </a:p>
          <a:p>
            <a:pPr lvl="2"/>
            <a:r>
              <a:rPr lang="en-US" altLang="zh-TW" dirty="0"/>
              <a:t>stores its elements in a </a:t>
            </a:r>
            <a:r>
              <a:rPr lang="en-US" altLang="zh-TW" b="1" dirty="0"/>
              <a:t>hash table</a:t>
            </a:r>
            <a:r>
              <a:rPr lang="en-US" altLang="zh-TW" dirty="0"/>
              <a:t>, is the best-performing implementation; </a:t>
            </a:r>
          </a:p>
          <a:p>
            <a:pPr lvl="2"/>
            <a:r>
              <a:rPr lang="en-US" altLang="zh-TW" dirty="0"/>
              <a:t>however it makes </a:t>
            </a:r>
            <a:r>
              <a:rPr lang="en-US" altLang="zh-TW" b="1" dirty="0"/>
              <a:t>NO guarantees </a:t>
            </a:r>
            <a:r>
              <a:rPr lang="en-US" altLang="zh-TW" dirty="0"/>
              <a:t>concerning the </a:t>
            </a:r>
            <a:r>
              <a:rPr lang="en-US" altLang="zh-TW" b="1" dirty="0"/>
              <a:t>order of iteration</a:t>
            </a:r>
          </a:p>
          <a:p>
            <a:pPr lvl="1"/>
            <a:r>
              <a:rPr lang="en-US" altLang="zh-TW" dirty="0" err="1"/>
              <a:t>TreeSet</a:t>
            </a:r>
            <a:endParaRPr lang="en-US" altLang="zh-TW" dirty="0"/>
          </a:p>
          <a:p>
            <a:pPr lvl="2"/>
            <a:r>
              <a:rPr lang="en-US" altLang="zh-TW" dirty="0"/>
              <a:t>stores its elements in a </a:t>
            </a:r>
            <a:r>
              <a:rPr lang="en-US" altLang="zh-TW" b="1" dirty="0"/>
              <a:t>red-black tree</a:t>
            </a:r>
            <a:r>
              <a:rPr lang="en-US" altLang="zh-TW" dirty="0"/>
              <a:t>, orders its elements based on their </a:t>
            </a:r>
            <a:r>
              <a:rPr lang="en-US" altLang="zh-TW" b="1" dirty="0"/>
              <a:t>values</a:t>
            </a:r>
            <a:r>
              <a:rPr lang="en-US" altLang="zh-TW" dirty="0"/>
              <a:t>; </a:t>
            </a:r>
          </a:p>
          <a:p>
            <a:pPr lvl="2"/>
            <a:r>
              <a:rPr lang="en-US" altLang="zh-TW" dirty="0"/>
              <a:t>it is substantially </a:t>
            </a:r>
            <a:r>
              <a:rPr lang="en-US" altLang="zh-TW" b="1" dirty="0"/>
              <a:t>slower</a:t>
            </a:r>
            <a:r>
              <a:rPr lang="en-US" altLang="zh-TW" dirty="0"/>
              <a:t> than </a:t>
            </a:r>
            <a:r>
              <a:rPr lang="en-US" altLang="zh-TW" dirty="0" err="1"/>
              <a:t>HashSet</a:t>
            </a:r>
            <a:endParaRPr lang="en-US" altLang="zh-TW" dirty="0"/>
          </a:p>
          <a:p>
            <a:pPr lvl="1"/>
            <a:r>
              <a:rPr lang="en-US" altLang="zh-TW" dirty="0" err="1"/>
              <a:t>LinkedHashSet</a:t>
            </a:r>
            <a:endParaRPr lang="en-US" altLang="zh-TW" dirty="0"/>
          </a:p>
          <a:p>
            <a:pPr lvl="2"/>
            <a:r>
              <a:rPr lang="en-US" altLang="zh-TW" dirty="0"/>
              <a:t>is implemented as a </a:t>
            </a:r>
            <a:r>
              <a:rPr lang="en-US" altLang="zh-TW" b="1" dirty="0"/>
              <a:t>hash table </a:t>
            </a:r>
            <a:r>
              <a:rPr lang="en-US" altLang="zh-TW" dirty="0"/>
              <a:t>with a </a:t>
            </a:r>
            <a:r>
              <a:rPr lang="en-US" altLang="zh-TW" b="1" dirty="0"/>
              <a:t>linked list </a:t>
            </a:r>
            <a:r>
              <a:rPr lang="en-US" altLang="zh-TW" dirty="0"/>
              <a:t>running through it, </a:t>
            </a:r>
          </a:p>
          <a:p>
            <a:pPr lvl="2"/>
            <a:r>
              <a:rPr lang="en-US" altLang="zh-TW" dirty="0"/>
              <a:t>orders its elements based on the order in which they were inserted into the set (</a:t>
            </a:r>
            <a:r>
              <a:rPr lang="en-US" altLang="zh-TW" b="1" dirty="0"/>
              <a:t>insertion-order</a:t>
            </a:r>
            <a:r>
              <a:rPr lang="en-US" altLang="zh-TW" dirty="0"/>
              <a:t>).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025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Generic Types</a:t>
            </a:r>
            <a:r>
              <a:rPr lang="en-US" altLang="zh-TW" baseline="-25000" dirty="0"/>
              <a:t>1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generic type is a generic class or interface that is parameterized over types</a:t>
            </a:r>
          </a:p>
          <a:p>
            <a:endParaRPr lang="en-US" altLang="zh-TW" dirty="0"/>
          </a:p>
          <a:p>
            <a:r>
              <a:rPr lang="en-US" altLang="zh-TW" sz="2000" dirty="0"/>
              <a:t>Begin by examining a </a:t>
            </a:r>
            <a:r>
              <a:rPr lang="en-US" altLang="zh-TW" sz="2000" b="1" dirty="0"/>
              <a:t>non-generic</a:t>
            </a:r>
            <a:r>
              <a:rPr lang="en-US" altLang="zh-TW" sz="2000" dirty="0"/>
              <a:t>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lang="en-US" altLang="zh-TW" sz="2000" dirty="0"/>
              <a:t> class that operates on </a:t>
            </a:r>
            <a:r>
              <a:rPr lang="en-US" altLang="zh-TW" sz="2000" b="1" dirty="0"/>
              <a:t>objects of any type</a:t>
            </a:r>
            <a:r>
              <a:rPr lang="en-US" altLang="zh-TW" sz="2000" dirty="0"/>
              <a:t>. </a:t>
            </a:r>
          </a:p>
          <a:p>
            <a:r>
              <a:rPr lang="en-US" altLang="zh-TW" sz="2000" dirty="0"/>
              <a:t>It needs only to provide two methods: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zh-TW" sz="2000" dirty="0"/>
              <a:t>, which adds an object to the box, and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zh-TW" sz="2000" dirty="0"/>
              <a:t>, which retrieves it: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2" y="4365104"/>
            <a:ext cx="3384376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public class Box { </a:t>
            </a:r>
            <a:endParaRPr kumimoji="1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 </a:t>
            </a:r>
            <a:r>
              <a:rPr kumimoji="1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private </a:t>
            </a:r>
            <a:r>
              <a:rPr kumimoji="1" lang="zh-TW" altLang="zh-TW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Object</a:t>
            </a:r>
            <a:r>
              <a:rPr kumimoji="1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object; </a:t>
            </a:r>
            <a:endParaRPr kumimoji="1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dirty="0"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 </a:t>
            </a:r>
            <a:r>
              <a:rPr kumimoji="1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public void set(</a:t>
            </a:r>
            <a:r>
              <a:rPr kumimoji="1" lang="zh-TW" altLang="zh-TW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Object</a:t>
            </a:r>
            <a:r>
              <a:rPr kumimoji="1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object) { </a:t>
            </a:r>
            <a:endParaRPr kumimoji="1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   </a:t>
            </a:r>
            <a:r>
              <a:rPr kumimoji="1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this.object = object; </a:t>
            </a:r>
            <a:endParaRPr kumimoji="1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 </a:t>
            </a:r>
            <a:r>
              <a:rPr kumimoji="1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} </a:t>
            </a:r>
            <a:endParaRPr kumimoji="1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 </a:t>
            </a:r>
            <a:r>
              <a:rPr kumimoji="1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public </a:t>
            </a:r>
            <a:r>
              <a:rPr kumimoji="1" lang="zh-TW" altLang="zh-TW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Object</a:t>
            </a:r>
            <a:r>
              <a:rPr kumimoji="1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get() { </a:t>
            </a:r>
            <a:endParaRPr kumimoji="1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   </a:t>
            </a:r>
            <a:r>
              <a:rPr kumimoji="1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return object; </a:t>
            </a:r>
            <a:endParaRPr kumimoji="1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 </a:t>
            </a:r>
            <a:r>
              <a:rPr kumimoji="1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} </a:t>
            </a:r>
            <a:endParaRPr kumimoji="1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}</a:t>
            </a:r>
            <a:r>
              <a:rPr kumimoji="1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</a:t>
            </a:r>
            <a:endParaRPr kumimoji="1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393613" y="4221088"/>
            <a:ext cx="468109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新細明體" pitchFamily="18" charset="-120"/>
                <a:cs typeface="Arial" pitchFamily="34" charset="0"/>
              </a:rPr>
              <a:t>There is no way to verify, at </a:t>
            </a:r>
            <a:r>
              <a:rPr kumimoji="1" lang="zh-TW" altLang="zh-TW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新細明體" pitchFamily="18" charset="-120"/>
                <a:cs typeface="Arial" pitchFamily="34" charset="0"/>
              </a:rPr>
              <a:t>compile time</a:t>
            </a:r>
            <a:r>
              <a:rPr kumimoji="1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新細明體" pitchFamily="18" charset="-120"/>
                <a:cs typeface="Arial" pitchFamily="34" charset="0"/>
              </a:rPr>
              <a:t>, how the class is used. </a:t>
            </a:r>
            <a:endParaRPr kumimoji="1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新細明體" pitchFamily="18" charset="-120"/>
                <a:cs typeface="Arial" pitchFamily="34" charset="0"/>
              </a:rPr>
              <a:t>One part of the code may place an 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新細明體" pitchFamily="18" charset="-120"/>
                <a:cs typeface="新細明體" pitchFamily="18" charset="-120"/>
              </a:rPr>
              <a:t>Integer</a:t>
            </a:r>
            <a:r>
              <a:rPr kumimoji="1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新細明體" pitchFamily="18" charset="-120"/>
                <a:cs typeface="Arial" pitchFamily="34" charset="0"/>
              </a:rPr>
              <a:t> in the box and expect</a:t>
            </a:r>
            <a:endParaRPr kumimoji="1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新細明體" pitchFamily="18" charset="-120"/>
                <a:cs typeface="Arial" pitchFamily="34" charset="0"/>
              </a:rPr>
              <a:t>to get 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新細明體" pitchFamily="18" charset="-120"/>
                <a:cs typeface="新細明體" pitchFamily="18" charset="-120"/>
              </a:rPr>
              <a:t>Integer</a:t>
            </a:r>
            <a:r>
              <a:rPr kumimoji="1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新細明體" pitchFamily="18" charset="-120"/>
                <a:cs typeface="Arial" pitchFamily="34" charset="0"/>
              </a:rPr>
              <a:t>s out of it, while another part of the code may </a:t>
            </a:r>
            <a:endParaRPr kumimoji="1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新細明體" pitchFamily="18" charset="-120"/>
                <a:cs typeface="Arial" pitchFamily="34" charset="0"/>
              </a:rPr>
              <a:t>mistakenly pass in a 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0"/>
                <a:ea typeface="新細明體" pitchFamily="18" charset="-120"/>
                <a:cs typeface="新細明體" pitchFamily="18" charset="-120"/>
              </a:rPr>
              <a:t>String</a:t>
            </a:r>
            <a:r>
              <a:rPr kumimoji="1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新細明體" pitchFamily="18" charset="-120"/>
                <a:cs typeface="Arial" pitchFamily="34" charset="0"/>
              </a:rPr>
              <a:t>, resulting in a runtime error.</a:t>
            </a:r>
            <a:r>
              <a:rPr kumimoji="1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499992" y="5357158"/>
            <a:ext cx="2988319" cy="110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Box box</a:t>
            </a:r>
            <a:r>
              <a:rPr kumimoji="1" lang="en-US" altLang="zh-TW" sz="11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= new Box();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100" dirty="0" err="1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b</a:t>
            </a:r>
            <a:r>
              <a:rPr kumimoji="1" lang="en-US" altLang="zh-TW" sz="1100" baseline="0" dirty="0" err="1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ox.set</a:t>
            </a:r>
            <a:r>
              <a:rPr kumimoji="1" lang="en-US" altLang="zh-TW" sz="1100" baseline="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(</a:t>
            </a:r>
            <a:r>
              <a:rPr kumimoji="1" lang="zh-TW" altLang="zh-TW" sz="11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"</a:t>
            </a:r>
            <a:r>
              <a:rPr kumimoji="1" lang="en-US" altLang="zh-TW" sz="1100" baseline="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Hello World</a:t>
            </a:r>
            <a:r>
              <a:rPr kumimoji="1" lang="zh-TW" altLang="zh-TW" sz="11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"</a:t>
            </a:r>
            <a:r>
              <a:rPr kumimoji="1" lang="en-US" altLang="zh-TW" sz="1100" baseline="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String r = (String)</a:t>
            </a:r>
            <a:r>
              <a:rPr kumimoji="1" lang="en-US" altLang="zh-TW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box.get</a:t>
            </a:r>
            <a:r>
              <a:rPr kumimoji="1" lang="en-US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100" dirty="0">
              <a:solidFill>
                <a:schemeClr val="tx1"/>
              </a:solidFill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1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Integer </a:t>
            </a:r>
            <a:r>
              <a:rPr kumimoji="1" lang="en-US" altLang="zh-TW" sz="1100" dirty="0" err="1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i</a:t>
            </a:r>
            <a:r>
              <a:rPr kumimoji="1" lang="en-US" altLang="zh-TW" sz="11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= (Integer)</a:t>
            </a:r>
            <a:r>
              <a:rPr kumimoji="1" lang="en-US" altLang="zh-TW" sz="1100" dirty="0" err="1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box.get</a:t>
            </a:r>
            <a:r>
              <a:rPr kumimoji="1" lang="en-US" altLang="zh-TW" sz="11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();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100" dirty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// throw run-time exception</a:t>
            </a:r>
          </a:p>
        </p:txBody>
      </p:sp>
    </p:spTree>
    <p:extLst>
      <p:ext uri="{BB962C8B-B14F-4D97-AF65-F5344CB8AC3E}">
        <p14:creationId xmlns:p14="http://schemas.microsoft.com/office/powerpoint/2010/main" val="1607979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物件導向設計-11-Interface</Template>
  <TotalTime>12163</TotalTime>
  <Words>4524</Words>
  <Application>Microsoft Office PowerPoint</Application>
  <PresentationFormat>On-screen Show (4:3)</PresentationFormat>
  <Paragraphs>696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 Unicode MS</vt:lpstr>
      <vt:lpstr>微軟正黑體</vt:lpstr>
      <vt:lpstr>Arial</vt:lpstr>
      <vt:lpstr>Courier New</vt:lpstr>
      <vt:lpstr>清晰度</vt:lpstr>
      <vt:lpstr>物件導向設計</vt:lpstr>
      <vt:lpstr>Introduction to Collections</vt:lpstr>
      <vt:lpstr>What Is a Collections Framework?</vt:lpstr>
      <vt:lpstr>Interfaces</vt:lpstr>
      <vt:lpstr>The Core Collection Interfaces1</vt:lpstr>
      <vt:lpstr>The Core Collection Interfaces2</vt:lpstr>
      <vt:lpstr>The Set Interface</vt:lpstr>
      <vt:lpstr>Classes Implementing Set Interface</vt:lpstr>
      <vt:lpstr>Generic Types1</vt:lpstr>
      <vt:lpstr>Generic Types2</vt:lpstr>
      <vt:lpstr>Set Operations without Generic Type</vt:lpstr>
      <vt:lpstr>Set Operations with Generic Type</vt:lpstr>
      <vt:lpstr>Set Operations</vt:lpstr>
      <vt:lpstr>Set Operations</vt:lpstr>
      <vt:lpstr>Set Operations</vt:lpstr>
      <vt:lpstr>Difference between Set Classes1</vt:lpstr>
      <vt:lpstr>Difference between Set Classes2</vt:lpstr>
      <vt:lpstr>Difference between Set Classes3</vt:lpstr>
      <vt:lpstr>The List Interface1</vt:lpstr>
      <vt:lpstr>The List Interface2</vt:lpstr>
      <vt:lpstr>Positional Access</vt:lpstr>
      <vt:lpstr>Search Operations</vt:lpstr>
      <vt:lpstr>Iterators1</vt:lpstr>
      <vt:lpstr>Iterators2</vt:lpstr>
      <vt:lpstr>Range-View Operation</vt:lpstr>
      <vt:lpstr>List Implementations</vt:lpstr>
      <vt:lpstr>General-purpose List Implementations</vt:lpstr>
      <vt:lpstr>The Map Interface1 </vt:lpstr>
      <vt:lpstr>The Map Interface2</vt:lpstr>
      <vt:lpstr>Map Operations1</vt:lpstr>
      <vt:lpstr>Map Operations2</vt:lpstr>
      <vt:lpstr>Map Operations3</vt:lpstr>
      <vt:lpstr>Map Implementations</vt:lpstr>
      <vt:lpstr>Difference between Map Classes1</vt:lpstr>
      <vt:lpstr>Difference between Map Classes2</vt:lpstr>
      <vt:lpstr>Difference between Map Classes3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物件導向設計 - Console Input and Output</dc:title>
  <dc:creator>sammy</dc:creator>
  <cp:lastModifiedBy> </cp:lastModifiedBy>
  <cp:revision>284</cp:revision>
  <cp:lastPrinted>2016-12-16T14:42:59Z</cp:lastPrinted>
  <dcterms:modified xsi:type="dcterms:W3CDTF">2019-05-15T07:55:19Z</dcterms:modified>
</cp:coreProperties>
</file>