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64"/>
  </p:notesMasterIdLst>
  <p:sldIdLst>
    <p:sldId id="256" r:id="rId2"/>
    <p:sldId id="317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5" r:id="rId25"/>
    <p:sldId id="286" r:id="rId26"/>
    <p:sldId id="287" r:id="rId27"/>
    <p:sldId id="288" r:id="rId28"/>
    <p:sldId id="289" r:id="rId29"/>
    <p:sldId id="278" r:id="rId30"/>
    <p:sldId id="279" r:id="rId31"/>
    <p:sldId id="280" r:id="rId32"/>
    <p:sldId id="281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282" r:id="rId53"/>
    <p:sldId id="283" r:id="rId54"/>
    <p:sldId id="309" r:id="rId55"/>
    <p:sldId id="310" r:id="rId56"/>
    <p:sldId id="311" r:id="rId57"/>
    <p:sldId id="312" r:id="rId58"/>
    <p:sldId id="313" r:id="rId59"/>
    <p:sldId id="284" r:id="rId60"/>
    <p:sldId id="315" r:id="rId61"/>
    <p:sldId id="314" r:id="rId62"/>
    <p:sldId id="316" r:id="rId6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089"/>
  </p:normalViewPr>
  <p:slideViewPr>
    <p:cSldViewPr>
      <p:cViewPr varScale="1">
        <p:scale>
          <a:sx n="119" d="100"/>
          <a:sy n="119" d="100"/>
        </p:scale>
        <p:origin x="14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14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2D82-254B-C940-86A7-BE9C9C1F74CB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87F8-FF93-564C-BF7A-14108C33DDE7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DA51-D115-794D-A933-25F913051603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CB12-444B-3E4E-8A89-2F7B5ECECBDF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2681-85A5-204B-B091-971EF97691CF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8BC9-6ABF-1347-902C-C061D08BDE45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C3C0-3775-F049-AB90-D80E4B9A5D49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4BDE-A514-3745-ADFB-1AFBDA27291C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8FA4-B170-6746-B2AC-F36C52DE450D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5249-BE09-7143-83F7-C40E28E42EDB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2B86-7E31-3245-9593-85D4BB5F32FD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8040BAE-31C4-4C43-8AF8-E8E7A30055A5}" type="datetime1">
              <a:rPr lang="zh-TW" altLang="en-US" smtClean="0"/>
              <a:t>2018/1/2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Copyright © 2016 Pearson Inc. All rights reserved.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76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zh-TW" altLang="en-US" sz="5400" dirty="0" smtClean="0"/>
              <a:t>物件導向設計</a:t>
            </a:r>
            <a:endParaRPr lang="en" sz="5400" dirty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Exception Handling</a:t>
            </a:r>
          </a:p>
          <a:p>
            <a:pPr lvl="0">
              <a:spcBef>
                <a:spcPts val="0"/>
              </a:spcBef>
            </a:pPr>
            <a:r>
              <a:rPr lang="zh-TW" altLang="en-US" dirty="0" smtClean="0"/>
              <a:t>例外處理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331640" y="55172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陳錫民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/>
              <a:t>Email: hsiminc@fcu.edu.tw</a:t>
            </a:r>
            <a:endParaRPr lang="zh-TW" altLang="en-US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“Exceptional”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/>
              <a:t>What’s an exceptional situation</a:t>
            </a:r>
            <a:r>
              <a:rPr lang="en-US" altLang="zh-TW" sz="2800" dirty="0"/>
              <a:t>? </a:t>
            </a:r>
          </a:p>
          <a:p>
            <a:r>
              <a:rPr lang="en-US" altLang="zh-TW" sz="2800" dirty="0" smtClean="0"/>
              <a:t>As </a:t>
            </a:r>
            <a:r>
              <a:rPr lang="en-US" altLang="zh-TW" sz="2800" dirty="0"/>
              <a:t>defined in the Sun Java tutorial: </a:t>
            </a:r>
          </a:p>
          <a:p>
            <a:pPr lvl="1"/>
            <a:r>
              <a:rPr lang="en-US" altLang="zh-TW" sz="2400" dirty="0"/>
              <a:t>An </a:t>
            </a:r>
            <a:r>
              <a:rPr lang="en-US" altLang="zh-TW" sz="2400" b="1" i="1" dirty="0"/>
              <a:t>exception</a:t>
            </a:r>
            <a:r>
              <a:rPr lang="en-US" altLang="zh-TW" sz="2400" dirty="0"/>
              <a:t> is an </a:t>
            </a:r>
            <a:r>
              <a:rPr lang="en-US" altLang="zh-TW" sz="2400" b="1" dirty="0"/>
              <a:t>event</a:t>
            </a:r>
            <a:r>
              <a:rPr lang="en-US" altLang="zh-TW" sz="2400" dirty="0"/>
              <a:t>, which occurs during the execution of a program, 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that </a:t>
            </a:r>
            <a:r>
              <a:rPr lang="en-US" altLang="zh-TW" sz="2400" b="1" dirty="0"/>
              <a:t>disrupts the normal flow</a:t>
            </a:r>
            <a:r>
              <a:rPr lang="en-US" altLang="zh-TW" sz="2400" dirty="0"/>
              <a:t> of the program's instructions. </a:t>
            </a:r>
          </a:p>
          <a:p>
            <a:r>
              <a:rPr lang="en-US" altLang="zh-TW" sz="2800" dirty="0" smtClean="0"/>
              <a:t>The </a:t>
            </a:r>
            <a:r>
              <a:rPr lang="en-US" altLang="zh-TW" sz="2800" dirty="0"/>
              <a:t>program encounters a situation it </a:t>
            </a:r>
            <a:r>
              <a:rPr lang="en-US" altLang="zh-TW" sz="2800" b="1" dirty="0"/>
              <a:t>doesn’t know how to handle</a:t>
            </a:r>
            <a:r>
              <a:rPr lang="en-US" altLang="zh-TW" sz="2800" dirty="0"/>
              <a:t> </a:t>
            </a:r>
          </a:p>
          <a:p>
            <a:r>
              <a:rPr lang="en-US" altLang="zh-TW" sz="2800" dirty="0" smtClean="0"/>
              <a:t>Different than a “normal problem”</a:t>
            </a:r>
            <a:endParaRPr lang="en-US" altLang="zh-TW" sz="2800" dirty="0"/>
          </a:p>
          <a:p>
            <a:pPr lvl="1"/>
            <a:r>
              <a:rPr lang="en-US" altLang="zh-TW" sz="2400" dirty="0" smtClean="0"/>
              <a:t>Program </a:t>
            </a:r>
            <a:r>
              <a:rPr lang="en-US" altLang="zh-TW" sz="2400" dirty="0"/>
              <a:t>has enough information to know what to do next </a:t>
            </a:r>
          </a:p>
          <a:p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06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Exception </a:t>
            </a:r>
            <a:r>
              <a:rPr lang="en-US" altLang="zh-TW" dirty="0" smtClean="0"/>
              <a:t>Handling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Removes error handling code from the code that caused the error </a:t>
            </a:r>
          </a:p>
          <a:p>
            <a:r>
              <a:rPr lang="en-US" altLang="zh-TW" sz="2400" dirty="0"/>
              <a:t>Makes it possible to catch all kinds of errors, 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errors </a:t>
            </a:r>
            <a:r>
              <a:rPr lang="en-US" altLang="zh-TW" sz="2000" dirty="0"/>
              <a:t>of a certain type, 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or </a:t>
            </a:r>
            <a:r>
              <a:rPr lang="en-US" altLang="zh-TW" sz="2000" dirty="0"/>
              <a:t>errors of related types </a:t>
            </a:r>
          </a:p>
          <a:p>
            <a:r>
              <a:rPr lang="en-US" altLang="zh-TW" sz="2400" dirty="0" smtClean="0"/>
              <a:t>Is </a:t>
            </a:r>
            <a:r>
              <a:rPr lang="en-US" altLang="zh-TW" sz="2400" dirty="0"/>
              <a:t>used in situations in which the system cannot recover. </a:t>
            </a:r>
          </a:p>
          <a:p>
            <a:r>
              <a:rPr lang="en-US" altLang="zh-TW" sz="2400" dirty="0"/>
              <a:t>Is used when the error will be dealt with by a different part of the program (i.e., different scope) from that which detected the error </a:t>
            </a:r>
          </a:p>
          <a:p>
            <a:r>
              <a:rPr lang="en-US" altLang="zh-TW" sz="2400" dirty="0"/>
              <a:t>Can be slow, but we don't care because errors occur very infrequently </a:t>
            </a:r>
          </a:p>
          <a:p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754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 to Exception Handling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Java library software (or programmer-defined code) provides a mechanism that signals when something unusual happens </a:t>
            </a:r>
          </a:p>
          <a:p>
            <a:pPr lvl="1"/>
            <a:r>
              <a:rPr lang="en-US" altLang="zh-TW" sz="2400" dirty="0" smtClean="0"/>
              <a:t>This </a:t>
            </a:r>
            <a:r>
              <a:rPr lang="en-US" altLang="zh-TW" sz="2400" dirty="0"/>
              <a:t>is called </a:t>
            </a:r>
            <a:r>
              <a:rPr lang="en-US" altLang="zh-TW" sz="2400" b="1" i="1" dirty="0"/>
              <a:t>throwing an </a:t>
            </a:r>
            <a:r>
              <a:rPr lang="en-US" altLang="zh-TW" sz="2400" b="1" i="1" dirty="0" smtClean="0"/>
              <a:t>exception</a:t>
            </a:r>
            <a:endParaRPr lang="en-US" altLang="zh-TW" sz="2400" b="1" i="1" dirty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In </a:t>
            </a:r>
            <a:r>
              <a:rPr lang="en-US" altLang="zh-TW" sz="2800" dirty="0"/>
              <a:t>another place in the program, the programmer must </a:t>
            </a:r>
            <a:r>
              <a:rPr lang="en-US" altLang="zh-TW" sz="2800" dirty="0" smtClean="0"/>
              <a:t>provide </a:t>
            </a:r>
            <a:r>
              <a:rPr lang="en-US" altLang="zh-TW" sz="2800" dirty="0"/>
              <a:t>code that deals with the exceptional </a:t>
            </a:r>
            <a:r>
              <a:rPr lang="en-US" altLang="zh-TW" sz="2800" dirty="0" smtClean="0"/>
              <a:t>case</a:t>
            </a:r>
          </a:p>
          <a:p>
            <a:pPr lvl="1"/>
            <a:r>
              <a:rPr lang="en-US" altLang="zh-TW" sz="2400" dirty="0" smtClean="0"/>
              <a:t>This </a:t>
            </a:r>
            <a:r>
              <a:rPr lang="en-US" altLang="zh-TW" sz="2400" dirty="0"/>
              <a:t>is called </a:t>
            </a:r>
            <a:r>
              <a:rPr lang="en-US" altLang="zh-TW" sz="2400" b="1" i="1" dirty="0"/>
              <a:t>handling the exception </a:t>
            </a:r>
          </a:p>
          <a:p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33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try-throw-catch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basic way of handling exceptions in Java consists of the </a:t>
            </a:r>
            <a:endParaRPr lang="en-US" altLang="zh-TW" dirty="0" smtClean="0"/>
          </a:p>
          <a:p>
            <a:pPr lvl="1"/>
            <a:r>
              <a:rPr lang="en-US" altLang="zh-TW" b="1" i="1" dirty="0" smtClean="0"/>
              <a:t>try-throw-catch 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9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try-throw-catch example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31201" y="5012419"/>
            <a:ext cx="7931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>
                <a:latin typeface="Arial" charset="0"/>
              </a:rPr>
              <a:t>This example is essentially a if-else expression, but to see the true separation of error detection from error handling we should look at how the try-throw-catch mechanism works </a:t>
            </a:r>
            <a:endParaRPr lang="en-US" altLang="zh-TW" sz="1800">
              <a:effectLst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19" y="2132856"/>
            <a:ext cx="7666588" cy="24975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4583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dirty="0">
                <a:latin typeface="Courier New" charset="0"/>
                <a:ea typeface="Courier New" charset="0"/>
                <a:cs typeface="Courier New" charset="0"/>
              </a:rPr>
              <a:t>try</a:t>
            </a:r>
            <a:r>
              <a:rPr lang="en-US" altLang="zh-TW" dirty="0"/>
              <a:t> block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Code which calls a method that might </a:t>
            </a:r>
            <a:r>
              <a:rPr lang="en-US" altLang="zh-TW" sz="2800" b="1" dirty="0"/>
              <a:t>throw</a:t>
            </a:r>
            <a:r>
              <a:rPr lang="en-US" altLang="zh-TW" sz="2800" dirty="0"/>
              <a:t> an exception is placed </a:t>
            </a:r>
            <a:r>
              <a:rPr lang="en-US" altLang="zh-TW" sz="2800" b="1" dirty="0"/>
              <a:t>inside</a:t>
            </a:r>
            <a:r>
              <a:rPr lang="en-US" altLang="zh-TW" sz="2800" dirty="0"/>
              <a:t> a </a:t>
            </a:r>
            <a:r>
              <a:rPr lang="en-US" altLang="zh-TW" sz="2800" dirty="0">
                <a:latin typeface="Courier New" charset="0"/>
                <a:ea typeface="Courier New" charset="0"/>
                <a:cs typeface="Courier New" charset="0"/>
              </a:rPr>
              <a:t>try</a:t>
            </a:r>
            <a:r>
              <a:rPr lang="en-US" altLang="zh-TW" sz="2800" dirty="0"/>
              <a:t> block </a:t>
            </a:r>
            <a:r>
              <a:rPr lang="en-US" altLang="zh-TW" sz="2800" dirty="0" smtClean="0">
                <a:latin typeface="Wingdings" charset="2"/>
              </a:rPr>
              <a:t> </a:t>
            </a:r>
            <a:endParaRPr lang="en-US" altLang="zh-TW" sz="2800" dirty="0"/>
          </a:p>
          <a:p>
            <a:pPr lvl="1"/>
            <a:r>
              <a:rPr lang="en-US" altLang="zh-TW" sz="2400" dirty="0"/>
              <a:t>The </a:t>
            </a:r>
            <a:r>
              <a:rPr lang="en-US" altLang="zh-TW" sz="2400" dirty="0">
                <a:latin typeface="Courier New" charset="0"/>
                <a:ea typeface="Courier New" charset="0"/>
                <a:cs typeface="Courier New" charset="0"/>
              </a:rPr>
              <a:t>try</a:t>
            </a:r>
            <a:r>
              <a:rPr lang="en-US" altLang="zh-TW" sz="2400" dirty="0"/>
              <a:t> block contains the code for the basic algorithm </a:t>
            </a:r>
            <a:endParaRPr lang="en-US" altLang="zh-TW" sz="2400" dirty="0" smtClean="0"/>
          </a:p>
          <a:p>
            <a:pPr lvl="1"/>
            <a:r>
              <a:rPr lang="en-US" altLang="zh-TW" sz="2400" dirty="0"/>
              <a:t>It tells what to do when everything goes smoothly </a:t>
            </a:r>
          </a:p>
          <a:p>
            <a:pPr lvl="1"/>
            <a:r>
              <a:rPr lang="en-US" altLang="zh-TW" sz="2400" dirty="0" smtClean="0"/>
              <a:t>It </a:t>
            </a:r>
            <a:r>
              <a:rPr lang="en-US" altLang="zh-TW" sz="2400" dirty="0"/>
              <a:t>is called a try block because it "tries" to execute the case where all goes as planned </a:t>
            </a:r>
          </a:p>
          <a:p>
            <a:r>
              <a:rPr lang="en-US" altLang="zh-TW" sz="2800" dirty="0" smtClean="0"/>
              <a:t>Code </a:t>
            </a:r>
            <a:r>
              <a:rPr lang="en-US" altLang="zh-TW" sz="2800" dirty="0"/>
              <a:t>which </a:t>
            </a:r>
            <a:r>
              <a:rPr lang="en-US" altLang="zh-TW" sz="2800" b="1" dirty="0"/>
              <a:t>handles the exception </a:t>
            </a:r>
            <a:r>
              <a:rPr lang="en-US" altLang="zh-TW" sz="2800" dirty="0"/>
              <a:t>is placed into a </a:t>
            </a:r>
            <a:r>
              <a:rPr lang="en-US" altLang="zh-TW" sz="2800" dirty="0">
                <a:latin typeface="Courier New" charset="0"/>
                <a:ea typeface="Courier New" charset="0"/>
                <a:cs typeface="Courier New" charset="0"/>
              </a:rPr>
              <a:t>catch</a:t>
            </a:r>
            <a:r>
              <a:rPr lang="en-US" altLang="zh-TW" sz="2800" dirty="0"/>
              <a:t> block </a:t>
            </a:r>
          </a:p>
          <a:p>
            <a:pPr lvl="1"/>
            <a:r>
              <a:rPr lang="en-US" altLang="zh-TW" sz="24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TW" sz="2400" dirty="0" smtClean="0">
                <a:latin typeface="Courier New" pitchFamily="49" charset="0"/>
                <a:cs typeface="Courier New" pitchFamily="49" charset="0"/>
              </a:rPr>
              <a:t>atch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block immediately follows the </a:t>
            </a:r>
            <a:r>
              <a:rPr lang="en-US" altLang="zh-TW" sz="2400" dirty="0">
                <a:latin typeface="Courier New" charset="0"/>
                <a:ea typeface="Courier New" charset="0"/>
                <a:cs typeface="Courier New" charset="0"/>
              </a:rPr>
              <a:t>try</a:t>
            </a:r>
            <a:r>
              <a:rPr lang="en-US" altLang="zh-TW" sz="2400" dirty="0"/>
              <a:t> block </a:t>
            </a:r>
          </a:p>
          <a:p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08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Better Bank Account Deposit Code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667634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8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try-throw-catch</a:t>
            </a:r>
            <a:r>
              <a:rPr lang="en-US" altLang="zh-TW" dirty="0"/>
              <a:t> Mechanism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When an exception is thrown, the execution of </a:t>
            </a:r>
            <a:r>
              <a:rPr lang="en-US" altLang="zh-TW" sz="2800" dirty="0" smtClean="0"/>
              <a:t>the surrounding </a:t>
            </a:r>
            <a:r>
              <a:rPr lang="en-US" altLang="zh-TW" sz="2800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altLang="zh-TW" sz="2800" dirty="0"/>
              <a:t> block is </a:t>
            </a:r>
            <a:r>
              <a:rPr lang="en-US" altLang="zh-TW" sz="2800" b="1" dirty="0" smtClean="0"/>
              <a:t>stopped</a:t>
            </a:r>
          </a:p>
          <a:p>
            <a:pPr lvl="1"/>
            <a:r>
              <a:rPr lang="en-US" altLang="zh-TW" sz="2400" dirty="0" smtClean="0"/>
              <a:t>Normally</a:t>
            </a:r>
            <a:r>
              <a:rPr lang="en-US" altLang="zh-TW" sz="2400" dirty="0"/>
              <a:t>, the flow of control is transferred to </a:t>
            </a:r>
            <a:r>
              <a:rPr lang="en-US" altLang="zh-TW" sz="2400" dirty="0" smtClean="0"/>
              <a:t>another portion </a:t>
            </a:r>
            <a:r>
              <a:rPr lang="en-US" altLang="zh-TW" sz="2400" dirty="0"/>
              <a:t>of code known as the </a:t>
            </a:r>
            <a:r>
              <a:rPr lang="en-US" altLang="zh-TW" sz="2400" dirty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TW" sz="2400" dirty="0"/>
              <a:t> block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The </a:t>
            </a:r>
            <a:r>
              <a:rPr lang="en-US" altLang="zh-TW" sz="2800" b="1" dirty="0"/>
              <a:t>value thrown </a:t>
            </a:r>
            <a:r>
              <a:rPr lang="en-US" altLang="zh-TW" sz="2800" dirty="0"/>
              <a:t>is the argument to the </a:t>
            </a:r>
            <a:r>
              <a:rPr lang="en-US" altLang="zh-TW" sz="2800" dirty="0">
                <a:latin typeface="Courier New" pitchFamily="49" charset="0"/>
                <a:cs typeface="Courier New" pitchFamily="49" charset="0"/>
              </a:rPr>
              <a:t>throw </a:t>
            </a:r>
            <a:r>
              <a:rPr lang="en-US" altLang="zh-TW" sz="2800" dirty="0" smtClean="0"/>
              <a:t>operator, and </a:t>
            </a:r>
            <a:r>
              <a:rPr lang="en-US" altLang="zh-TW" sz="2800" dirty="0"/>
              <a:t>is always an object of some </a:t>
            </a:r>
            <a:r>
              <a:rPr lang="en-US" altLang="zh-TW" sz="2800" b="1" dirty="0"/>
              <a:t>exception </a:t>
            </a:r>
            <a:r>
              <a:rPr lang="en-US" altLang="zh-TW" sz="2800" b="1" dirty="0" smtClean="0"/>
              <a:t>class</a:t>
            </a:r>
          </a:p>
          <a:p>
            <a:pPr lvl="1"/>
            <a:r>
              <a:rPr lang="en-US" altLang="zh-TW" sz="2400" dirty="0" smtClean="0"/>
              <a:t>The </a:t>
            </a:r>
            <a:r>
              <a:rPr lang="en-US" altLang="zh-TW" sz="2400" dirty="0"/>
              <a:t>execution of a </a:t>
            </a:r>
            <a:r>
              <a:rPr lang="en-US" altLang="zh-TW" sz="2400" dirty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altLang="zh-TW" sz="2400" dirty="0"/>
              <a:t> statement is called </a:t>
            </a:r>
            <a:r>
              <a:rPr lang="en-US" altLang="zh-TW" sz="2400" i="1" dirty="0" smtClean="0"/>
              <a:t>throwing an </a:t>
            </a:r>
            <a:r>
              <a:rPr lang="en-US" altLang="zh-TW" sz="2400" i="1" dirty="0"/>
              <a:t>exception</a:t>
            </a:r>
            <a:endParaRPr lang="zh-TW" altLang="en-US" sz="2400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488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try-throw-catch</a:t>
            </a:r>
            <a:r>
              <a:rPr lang="en-US" altLang="zh-TW" dirty="0"/>
              <a:t> Mechanism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When an exception is thrown, the </a:t>
            </a:r>
            <a:r>
              <a:rPr lang="en-US" altLang="zh-TW" sz="2800" dirty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TW" sz="2800" dirty="0"/>
              <a:t> block </a:t>
            </a:r>
            <a:r>
              <a:rPr lang="en-US" altLang="zh-TW" sz="2800" dirty="0" smtClean="0"/>
              <a:t>begins execution</a:t>
            </a:r>
          </a:p>
          <a:p>
            <a:pPr lvl="1"/>
            <a:r>
              <a:rPr lang="en-US" altLang="zh-TW" sz="2400" dirty="0" smtClean="0"/>
              <a:t>The </a:t>
            </a:r>
            <a:r>
              <a:rPr lang="en-US" altLang="zh-TW" sz="2400" dirty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TW" sz="2400" dirty="0"/>
              <a:t> block has </a:t>
            </a:r>
            <a:r>
              <a:rPr lang="en-US" altLang="zh-TW" sz="2400" b="1" dirty="0"/>
              <a:t>one </a:t>
            </a:r>
            <a:r>
              <a:rPr lang="en-US" altLang="zh-TW" sz="2400" b="1" dirty="0" smtClean="0"/>
              <a:t>parameter</a:t>
            </a:r>
          </a:p>
          <a:p>
            <a:pPr lvl="1"/>
            <a:r>
              <a:rPr lang="en-US" altLang="zh-TW" sz="2400" dirty="0" smtClean="0"/>
              <a:t>The </a:t>
            </a:r>
            <a:r>
              <a:rPr lang="en-US" altLang="zh-TW" sz="2400" b="1" dirty="0"/>
              <a:t>exception object </a:t>
            </a:r>
            <a:r>
              <a:rPr lang="en-US" altLang="zh-TW" sz="2400" dirty="0"/>
              <a:t>thrown is plugged in for the catch </a:t>
            </a:r>
            <a:r>
              <a:rPr lang="en-US" altLang="zh-TW" sz="2400" dirty="0" smtClean="0"/>
              <a:t>block parameter</a:t>
            </a:r>
          </a:p>
          <a:p>
            <a:r>
              <a:rPr lang="en-US" altLang="zh-TW" sz="2800" dirty="0" smtClean="0"/>
              <a:t>The </a:t>
            </a:r>
            <a:r>
              <a:rPr lang="en-US" altLang="zh-TW" sz="2800" dirty="0"/>
              <a:t>execution of the </a:t>
            </a:r>
            <a:r>
              <a:rPr lang="en-US" altLang="zh-TW" sz="2800" dirty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TW" sz="2800" dirty="0"/>
              <a:t> block is called </a:t>
            </a:r>
            <a:r>
              <a:rPr lang="en-US" altLang="zh-TW" sz="2800" i="1" dirty="0"/>
              <a:t>catching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the exception</a:t>
            </a:r>
            <a:r>
              <a:rPr lang="en-US" altLang="zh-TW" sz="2800" dirty="0"/>
              <a:t>, or </a:t>
            </a:r>
            <a:r>
              <a:rPr lang="en-US" altLang="zh-TW" sz="2800" i="1" dirty="0"/>
              <a:t>handling</a:t>
            </a:r>
            <a:r>
              <a:rPr lang="en-US" altLang="zh-TW" sz="2800" dirty="0"/>
              <a:t> the </a:t>
            </a:r>
            <a:r>
              <a:rPr lang="en-US" altLang="zh-TW" sz="2800" dirty="0" smtClean="0"/>
              <a:t>exception</a:t>
            </a:r>
          </a:p>
          <a:p>
            <a:pPr lvl="1"/>
            <a:r>
              <a:rPr lang="en-US" altLang="zh-TW" sz="2400" dirty="0" smtClean="0"/>
              <a:t>Whenever </a:t>
            </a:r>
            <a:r>
              <a:rPr lang="en-US" altLang="zh-TW" sz="2400" dirty="0"/>
              <a:t>an exception is thrown, it should </a:t>
            </a:r>
            <a:r>
              <a:rPr lang="en-US" altLang="zh-TW" sz="2400" b="1" dirty="0"/>
              <a:t>ultimately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be handled </a:t>
            </a:r>
            <a:r>
              <a:rPr lang="en-US" altLang="zh-TW" sz="2400" dirty="0"/>
              <a:t>(or caught) by some </a:t>
            </a:r>
            <a:r>
              <a:rPr lang="en-US" altLang="zh-TW" sz="2400" dirty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TW" sz="2400" dirty="0"/>
              <a:t> block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541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try-throw-catch</a:t>
            </a:r>
            <a:r>
              <a:rPr lang="en-US" altLang="zh-TW" dirty="0"/>
              <a:t> Mechanism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777283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The identifier </a:t>
            </a:r>
            <a:r>
              <a:rPr lang="en-US" altLang="zh-TW" sz="2400" b="1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altLang="zh-TW" sz="2400" dirty="0"/>
              <a:t> in the above </a:t>
            </a:r>
            <a:r>
              <a:rPr lang="en-US" altLang="zh-TW" sz="2400" dirty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TW" sz="2400" dirty="0"/>
              <a:t> block heading is called the </a:t>
            </a:r>
            <a:r>
              <a:rPr lang="en-US" altLang="zh-TW" sz="2400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TW" sz="2400" dirty="0" smtClean="0"/>
              <a:t> block </a:t>
            </a:r>
            <a:r>
              <a:rPr lang="en-US" altLang="zh-TW" sz="2400" dirty="0"/>
              <a:t>parameter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The </a:t>
            </a:r>
            <a:r>
              <a:rPr lang="en-US" altLang="zh-TW" sz="2400" dirty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TW" sz="2400" dirty="0"/>
              <a:t> block parameter does two things:</a:t>
            </a:r>
          </a:p>
          <a:p>
            <a:pPr lvl="1"/>
            <a:r>
              <a:rPr lang="en-US" altLang="zh-TW" sz="2000" dirty="0" smtClean="0"/>
              <a:t>It </a:t>
            </a:r>
            <a:r>
              <a:rPr lang="en-US" altLang="zh-TW" sz="2000" dirty="0"/>
              <a:t>specifies the type of thrown exception object that the 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block </a:t>
            </a:r>
            <a:r>
              <a:rPr lang="en-US" altLang="zh-TW" sz="2000" b="1" dirty="0" smtClean="0"/>
              <a:t>can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catch </a:t>
            </a:r>
            <a:endParaRPr lang="en-US" altLang="zh-TW" sz="2000" dirty="0" smtClean="0"/>
          </a:p>
          <a:p>
            <a:pPr lvl="2"/>
            <a:r>
              <a:rPr lang="en-US" altLang="zh-TW" sz="1800" dirty="0" smtClean="0"/>
              <a:t>e.g</a:t>
            </a:r>
            <a:r>
              <a:rPr lang="en-US" altLang="zh-TW" sz="1800" dirty="0"/>
              <a:t>., an Exception class object </a:t>
            </a:r>
            <a:r>
              <a:rPr lang="en-US" altLang="zh-TW" sz="1800" dirty="0" smtClean="0"/>
              <a:t>above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It </a:t>
            </a:r>
            <a:r>
              <a:rPr lang="en-US" altLang="zh-TW" sz="2000" dirty="0"/>
              <a:t>provides a </a:t>
            </a:r>
            <a:r>
              <a:rPr lang="en-US" altLang="zh-TW" sz="2000" b="1" dirty="0"/>
              <a:t>name</a:t>
            </a:r>
            <a:r>
              <a:rPr lang="en-US" altLang="zh-TW" sz="2000" dirty="0"/>
              <a:t> (for the thrown object that is caught) on which it </a:t>
            </a:r>
            <a:r>
              <a:rPr lang="en-US" altLang="zh-TW" sz="2000" dirty="0" smtClean="0"/>
              <a:t>can operate </a:t>
            </a:r>
            <a:r>
              <a:rPr lang="en-US" altLang="zh-TW" sz="2000" dirty="0"/>
              <a:t>in the catch block</a:t>
            </a:r>
          </a:p>
          <a:p>
            <a:pPr lvl="2"/>
            <a:r>
              <a:rPr lang="en-US" altLang="zh-TW" sz="1600" dirty="0" smtClean="0"/>
              <a:t>Note</a:t>
            </a:r>
            <a:r>
              <a:rPr lang="en-US" altLang="zh-TW" sz="1600" dirty="0"/>
              <a:t>: The identifier e is often used by convention, but any </a:t>
            </a:r>
            <a:r>
              <a:rPr lang="en-US" altLang="zh-TW" sz="1600" dirty="0" err="1" smtClean="0"/>
              <a:t>nonkeyword</a:t>
            </a:r>
            <a:r>
              <a:rPr lang="en-US" altLang="zh-TW" sz="1600" dirty="0" smtClean="0"/>
              <a:t> identifier </a:t>
            </a:r>
            <a:r>
              <a:rPr lang="en-US" altLang="zh-TW" sz="1600" dirty="0"/>
              <a:t>can be used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37433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98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3" name="Picture 4" descr="ry/Catch - Men's Premium T-Shi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08720"/>
            <a:ext cx="525658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916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try-throw-catch</a:t>
            </a:r>
            <a:r>
              <a:rPr lang="en-US" altLang="zh-TW" dirty="0"/>
              <a:t> Mechanism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When a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altLang="zh-TW" dirty="0"/>
              <a:t> block is executed, two things </a:t>
            </a:r>
            <a:r>
              <a:rPr lang="en-US" altLang="zh-TW" dirty="0" smtClean="0"/>
              <a:t>can happen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smtClean="0"/>
              <a:t>No </a:t>
            </a:r>
            <a:r>
              <a:rPr lang="en-US" altLang="zh-TW" dirty="0"/>
              <a:t>exception is thrown in the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altLang="zh-TW" dirty="0"/>
              <a:t> block</a:t>
            </a:r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/>
              <a:t>code in the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altLang="zh-TW" dirty="0"/>
              <a:t> block is executed to the end of </a:t>
            </a:r>
            <a:r>
              <a:rPr lang="en-US" altLang="zh-TW" dirty="0" smtClean="0"/>
              <a:t>the block</a:t>
            </a:r>
            <a:endParaRPr lang="en-US" altLang="zh-TW" dirty="0"/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TW" dirty="0"/>
              <a:t> block(s) is (are) </a:t>
            </a:r>
            <a:r>
              <a:rPr lang="en-US" altLang="zh-TW" b="1" dirty="0"/>
              <a:t>skipped</a:t>
            </a:r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/>
              <a:t>execution continues with the code placed after </a:t>
            </a:r>
            <a:r>
              <a:rPr lang="en-US" altLang="zh-TW" dirty="0" smtClean="0"/>
              <a:t>the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TW" dirty="0" smtClean="0"/>
              <a:t> </a:t>
            </a:r>
            <a:r>
              <a:rPr lang="en-US" altLang="zh-TW" dirty="0"/>
              <a:t>block(s)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760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try-catch</a:t>
            </a:r>
            <a:r>
              <a:rPr lang="en-US" altLang="zh-TW" dirty="0"/>
              <a:t> Control 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4" y="1772816"/>
            <a:ext cx="755332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1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try-throw-catch Mechanism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 exception is thrown in the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altLang="zh-TW" dirty="0"/>
              <a:t> block </a:t>
            </a:r>
            <a:r>
              <a:rPr lang="en-US" altLang="zh-TW" dirty="0" smtClean="0"/>
              <a:t>and caught </a:t>
            </a:r>
            <a:r>
              <a:rPr lang="en-US" altLang="zh-TW" dirty="0"/>
              <a:t>in the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TW" dirty="0"/>
              <a:t> block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b="1" dirty="0"/>
              <a:t>rest</a:t>
            </a:r>
            <a:r>
              <a:rPr lang="en-US" altLang="zh-TW" dirty="0"/>
              <a:t> of the code in the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altLang="zh-TW" dirty="0"/>
              <a:t> block is </a:t>
            </a:r>
            <a:r>
              <a:rPr lang="en-US" altLang="zh-TW" b="1" dirty="0"/>
              <a:t>skipped</a:t>
            </a:r>
          </a:p>
          <a:p>
            <a:pPr lvl="1"/>
            <a:r>
              <a:rPr lang="en-US" altLang="zh-TW" dirty="0" smtClean="0"/>
              <a:t>Control </a:t>
            </a:r>
            <a:r>
              <a:rPr lang="en-US" altLang="zh-TW" dirty="0"/>
              <a:t>is transferred to a following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TW" dirty="0"/>
              <a:t> block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b="1" i="1" dirty="0"/>
              <a:t>thrown object </a:t>
            </a:r>
            <a:r>
              <a:rPr lang="en-US" altLang="zh-TW" dirty="0"/>
              <a:t>is plugged in for the catch </a:t>
            </a:r>
            <a:r>
              <a:rPr lang="en-US" altLang="zh-TW" dirty="0" smtClean="0"/>
              <a:t>block parameter</a:t>
            </a:r>
            <a:endParaRPr lang="en-US" altLang="zh-TW" dirty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code in the </a:t>
            </a:r>
            <a:r>
              <a:rPr lang="en-US" altLang="zh-TW" dirty="0" smtClean="0"/>
              <a:t>block </a:t>
            </a:r>
            <a:r>
              <a:rPr lang="en-US" altLang="zh-TW" dirty="0"/>
              <a:t>is executed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code that follows that catch block is </a:t>
            </a:r>
            <a:r>
              <a:rPr lang="en-US" altLang="zh-TW" dirty="0" smtClean="0"/>
              <a:t>executed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365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try-catch</a:t>
            </a:r>
            <a:r>
              <a:rPr lang="en-US" altLang="zh-TW" dirty="0"/>
              <a:t> Control 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199709" cy="446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484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Exception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 many cases your own code doesn’t throw the exception, but instead it is thrown by an existing </a:t>
            </a:r>
            <a:r>
              <a:rPr lang="en-US" altLang="zh-TW" sz="2800" b="1" dirty="0"/>
              <a:t>Java library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Example</a:t>
            </a:r>
            <a:r>
              <a:rPr lang="en-US" altLang="zh-TW" sz="2800" dirty="0"/>
              <a:t>: Input an integer using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altLang="zh-TW" sz="2000" dirty="0"/>
              <a:t>What if the user doesn’t enter an </a:t>
            </a:r>
            <a:r>
              <a:rPr lang="en-US" altLang="zh-TW" sz="2000" b="1" dirty="0"/>
              <a:t>integer</a:t>
            </a:r>
            <a:r>
              <a:rPr lang="en-US" altLang="zh-TW" sz="2000" dirty="0"/>
              <a:t>?</a:t>
            </a:r>
          </a:p>
          <a:p>
            <a:pPr lvl="2"/>
            <a:r>
              <a:rPr lang="en-US" altLang="zh-TW" sz="2000" dirty="0"/>
              <a:t>The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altLang="zh-TW" sz="2000" dirty="0"/>
              <a:t> method throws an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InputMismatchException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149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Exception Handling with the Scanner Class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If a user enters something other than a well-formed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/>
              <a:t> value, an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InputMismatchException</a:t>
            </a:r>
            <a:r>
              <a:rPr lang="en-US" altLang="zh-TW" sz="2800" dirty="0"/>
              <a:t> will be thrown</a:t>
            </a:r>
          </a:p>
          <a:p>
            <a:pPr lvl="1"/>
            <a:r>
              <a:rPr lang="en-US" altLang="zh-TW" sz="2400" dirty="0"/>
              <a:t>Unless this exception is caught, the program will end with an error message</a:t>
            </a:r>
          </a:p>
          <a:p>
            <a:pPr lvl="1"/>
            <a:r>
              <a:rPr lang="en-US" altLang="zh-TW" sz="2400" dirty="0"/>
              <a:t>If the exception is caught, the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zh-TW" sz="2400" dirty="0"/>
              <a:t> block can give code for some alternative action, such as asking the user to reenter the input</a:t>
            </a: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577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The </a:t>
            </a:r>
            <a:r>
              <a:rPr lang="en-US" altLang="zh-TW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InputMismatchException</a:t>
            </a:r>
            <a:endParaRPr lang="zh-TW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The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InputMismatchException</a:t>
            </a:r>
            <a:r>
              <a:rPr lang="en-US" altLang="zh-TW" sz="2400" dirty="0"/>
              <a:t> is in the standard Java package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/>
              <a:t>A program that refers to it must use an import statement, such as the following:</a:t>
            </a:r>
          </a:p>
          <a:p>
            <a:pPr lvl="2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java.util.InputMismatchException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/>
              <a:t>It is a descendent class of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/>
              <a:t>Therefore, it is an </a:t>
            </a:r>
            <a:r>
              <a:rPr lang="en-US" altLang="zh-TW" sz="2000" b="1" dirty="0"/>
              <a:t>unchecked</a:t>
            </a:r>
            <a:r>
              <a:rPr lang="en-US" altLang="zh-TW" sz="2000" dirty="0"/>
              <a:t> exception and does not have to be caught in a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zh-TW" sz="2000" dirty="0"/>
              <a:t> block or declared in a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altLang="zh-TW" sz="2000" dirty="0"/>
              <a:t> clause</a:t>
            </a:r>
          </a:p>
          <a:p>
            <a:pPr lvl="1"/>
            <a:r>
              <a:rPr lang="en-US" altLang="zh-TW" sz="2000" dirty="0"/>
              <a:t>However, catching it in a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zh-TW" sz="2000" dirty="0"/>
              <a:t> block is allowed, and can sometimes be useful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387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Tip:  Exception Controlled Loops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Sometimes it is better to simply </a:t>
            </a:r>
            <a:r>
              <a:rPr lang="en-US" altLang="zh-TW" sz="2400" b="1" dirty="0"/>
              <a:t>loop</a:t>
            </a:r>
            <a:r>
              <a:rPr lang="en-US" altLang="zh-TW" sz="2400" dirty="0"/>
              <a:t> through an action again when an </a:t>
            </a:r>
            <a:r>
              <a:rPr lang="en-US" altLang="zh-TW" sz="2400" b="1" dirty="0"/>
              <a:t>exception is thrown</a:t>
            </a:r>
            <a:r>
              <a:rPr lang="en-US" altLang="zh-TW" sz="2400" dirty="0"/>
              <a:t>, as follows: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22" y="2675851"/>
            <a:ext cx="4574084" cy="374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418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Exception Controlled Loop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51" y="1378039"/>
            <a:ext cx="8453952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47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Exception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Java language defines a basic 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altLang="zh-TW" dirty="0"/>
              <a:t> </a:t>
            </a:r>
            <a:r>
              <a:rPr lang="en-US" altLang="zh-TW" dirty="0" smtClean="0"/>
              <a:t>class</a:t>
            </a:r>
          </a:p>
          <a:p>
            <a:pPr lvl="1"/>
            <a:r>
              <a:rPr lang="en-US" altLang="zh-TW" dirty="0" smtClean="0"/>
              <a:t>There </a:t>
            </a:r>
            <a:r>
              <a:rPr lang="en-US" altLang="zh-TW" dirty="0"/>
              <a:t>are more exception classes in the standard Java libraries</a:t>
            </a:r>
          </a:p>
          <a:p>
            <a:pPr lvl="1"/>
            <a:r>
              <a:rPr lang="en-US" altLang="zh-TW" dirty="0" smtClean="0"/>
              <a:t>New </a:t>
            </a:r>
            <a:r>
              <a:rPr lang="en-US" altLang="zh-TW" dirty="0"/>
              <a:t>exception classes can be defined like any other class</a:t>
            </a:r>
          </a:p>
          <a:p>
            <a:r>
              <a:rPr lang="en-US" altLang="zh-TW" dirty="0" smtClean="0"/>
              <a:t>All </a:t>
            </a:r>
            <a:r>
              <a:rPr lang="en-US" altLang="zh-TW" dirty="0"/>
              <a:t>predefined exception classes have the </a:t>
            </a:r>
            <a:r>
              <a:rPr lang="en-US" altLang="zh-TW" dirty="0" smtClean="0"/>
              <a:t>following properties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smtClean="0"/>
              <a:t>There </a:t>
            </a:r>
            <a:r>
              <a:rPr lang="en-US" altLang="zh-TW" dirty="0"/>
              <a:t>is a constructor that takes a single argument of </a:t>
            </a:r>
            <a:r>
              <a:rPr lang="en-US" altLang="zh-TW" dirty="0" smtClean="0"/>
              <a:t>type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String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class has an </a:t>
            </a:r>
            <a:r>
              <a:rPr lang="en-US" altLang="zh-TW" dirty="0" err="1"/>
              <a:t>accessor</a:t>
            </a:r>
            <a:r>
              <a:rPr lang="en-US" altLang="zh-TW" dirty="0"/>
              <a:t> method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en-US" altLang="zh-TW" dirty="0"/>
              <a:t> that </a:t>
            </a:r>
            <a:r>
              <a:rPr lang="en-US" altLang="zh-TW" dirty="0" smtClean="0"/>
              <a:t>can recover </a:t>
            </a:r>
            <a:r>
              <a:rPr lang="en-US" altLang="zh-TW" dirty="0"/>
              <a:t>the string given as an argument to the constructor </a:t>
            </a:r>
            <a:r>
              <a:rPr lang="en-US" altLang="zh-TW" dirty="0" smtClean="0"/>
              <a:t>when the </a:t>
            </a:r>
            <a:r>
              <a:rPr lang="en-US" altLang="zh-TW" dirty="0"/>
              <a:t>exception object was created</a:t>
            </a:r>
          </a:p>
          <a:p>
            <a:r>
              <a:rPr lang="en-US" altLang="zh-TW" dirty="0" smtClean="0"/>
              <a:t>All </a:t>
            </a:r>
            <a:r>
              <a:rPr lang="en-US" altLang="zh-TW" dirty="0"/>
              <a:t>programmer-defined classes </a:t>
            </a:r>
            <a:r>
              <a:rPr lang="en-US" altLang="zh-TW" b="1" dirty="0"/>
              <a:t>should</a:t>
            </a:r>
            <a:r>
              <a:rPr lang="en-US" altLang="zh-TW" dirty="0"/>
              <a:t> have the </a:t>
            </a:r>
            <a:r>
              <a:rPr lang="en-US" altLang="zh-TW" dirty="0" smtClean="0"/>
              <a:t>same properties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79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 the ideal world, all </a:t>
            </a:r>
            <a:r>
              <a:rPr lang="en-US" altLang="zh-TW" sz="2800" b="1" dirty="0"/>
              <a:t>errors</a:t>
            </a:r>
            <a:r>
              <a:rPr lang="en-US" altLang="zh-TW" sz="2800" dirty="0"/>
              <a:t> would occur when your code is compiled. </a:t>
            </a:r>
            <a:r>
              <a:rPr lang="en-US" altLang="zh-TW" sz="2800" dirty="0" smtClean="0"/>
              <a:t>That </a:t>
            </a:r>
            <a:r>
              <a:rPr lang="en-US" altLang="zh-TW" sz="2800" dirty="0"/>
              <a:t>won’t happen</a:t>
            </a:r>
            <a:r>
              <a:rPr lang="en-US" altLang="zh-TW" sz="2800" dirty="0" smtClean="0"/>
              <a:t>.</a:t>
            </a:r>
          </a:p>
          <a:p>
            <a:pPr lvl="1"/>
            <a:r>
              <a:rPr lang="zh-TW" altLang="en-US" sz="2400" dirty="0" smtClean="0"/>
              <a:t> </a:t>
            </a:r>
            <a:r>
              <a:rPr lang="en-US" altLang="zh-TW" sz="2400" dirty="0" smtClean="0"/>
              <a:t>e.g. network is not reachable </a:t>
            </a:r>
            <a:endParaRPr lang="en-US" altLang="zh-TW" sz="2400" dirty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Errors </a:t>
            </a:r>
            <a:r>
              <a:rPr lang="en-US" altLang="zh-TW" sz="2800" dirty="0"/>
              <a:t>which occur when your code is </a:t>
            </a:r>
            <a:r>
              <a:rPr lang="en-US" altLang="zh-TW" sz="2800" b="1" dirty="0"/>
              <a:t>running</a:t>
            </a:r>
            <a:r>
              <a:rPr lang="en-US" altLang="zh-TW" sz="2800" dirty="0"/>
              <a:t> must be handled by some mechanism that 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allows </a:t>
            </a:r>
            <a:r>
              <a:rPr lang="en-US" altLang="zh-TW" sz="2400" b="1" dirty="0" smtClean="0"/>
              <a:t>the detector </a:t>
            </a:r>
            <a:r>
              <a:rPr lang="en-US" altLang="zh-TW" sz="2400" dirty="0" smtClean="0"/>
              <a:t>of </a:t>
            </a:r>
            <a:r>
              <a:rPr lang="en-US" altLang="zh-TW" sz="2400" dirty="0"/>
              <a:t>the error to </a:t>
            </a:r>
            <a:r>
              <a:rPr lang="en-US" altLang="zh-TW" sz="2400" b="1" dirty="0"/>
              <a:t>pass information</a:t>
            </a:r>
            <a:r>
              <a:rPr lang="en-US" altLang="zh-TW" sz="2400" dirty="0"/>
              <a:t> 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to </a:t>
            </a:r>
            <a:r>
              <a:rPr lang="en-US" altLang="zh-TW" sz="2400" dirty="0"/>
              <a:t>the </a:t>
            </a:r>
            <a:r>
              <a:rPr lang="en-US" altLang="zh-TW" sz="2400" b="1" dirty="0"/>
              <a:t>recipient</a:t>
            </a:r>
            <a:r>
              <a:rPr lang="en-US" altLang="zh-TW" sz="2400" dirty="0"/>
              <a:t> of the error 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who </a:t>
            </a:r>
            <a:r>
              <a:rPr lang="en-US" altLang="zh-TW" sz="2400" dirty="0"/>
              <a:t>will know </a:t>
            </a:r>
            <a:r>
              <a:rPr lang="en-US" altLang="zh-TW" sz="2400" b="1" dirty="0"/>
              <a:t>how to deal with the error</a:t>
            </a:r>
            <a:r>
              <a:rPr lang="en-US" altLang="zh-TW" sz="2400" dirty="0" smtClean="0"/>
              <a:t>.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350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Exception Classes from Standard Packages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The predefined exception class </a:t>
            </a:r>
            <a:r>
              <a:rPr lang="en-US" altLang="zh-TW" sz="2800" b="1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is the </a:t>
            </a:r>
            <a:r>
              <a:rPr lang="en-US" altLang="zh-TW" sz="2800" dirty="0"/>
              <a:t>root class for all exceptions</a:t>
            </a:r>
          </a:p>
          <a:p>
            <a:pPr lvl="1"/>
            <a:r>
              <a:rPr lang="en-US" altLang="zh-TW" sz="2400" dirty="0" smtClean="0"/>
              <a:t>Every </a:t>
            </a:r>
            <a:r>
              <a:rPr lang="en-US" altLang="zh-TW" sz="2400" dirty="0"/>
              <a:t>exception class is a descendent class of </a:t>
            </a:r>
            <a:r>
              <a:rPr lang="en-US" altLang="zh-TW" sz="2400" dirty="0" smtClean="0"/>
              <a:t>the class </a:t>
            </a:r>
            <a:r>
              <a:rPr lang="en-US" altLang="zh-TW" sz="2400" dirty="0" smtClean="0">
                <a:latin typeface="Courier New" pitchFamily="49" charset="0"/>
                <a:cs typeface="Courier New" pitchFamily="49" charset="0"/>
              </a:rPr>
              <a:t>Exception</a:t>
            </a:r>
          </a:p>
          <a:p>
            <a:pPr lvl="1"/>
            <a:r>
              <a:rPr lang="en-US" altLang="zh-TW" sz="2400" dirty="0" smtClean="0"/>
              <a:t>Although </a:t>
            </a:r>
            <a:r>
              <a:rPr lang="en-US" altLang="zh-TW" sz="2400" dirty="0"/>
              <a:t>the </a:t>
            </a:r>
            <a:r>
              <a:rPr lang="en-US" altLang="zh-TW" sz="24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altLang="zh-TW" sz="2400" dirty="0"/>
              <a:t> class can be </a:t>
            </a:r>
            <a:r>
              <a:rPr lang="en-US" altLang="zh-TW" sz="2400" dirty="0" smtClean="0"/>
              <a:t>used directly </a:t>
            </a:r>
            <a:r>
              <a:rPr lang="en-US" altLang="zh-TW" sz="2400" dirty="0"/>
              <a:t>in a class or program, it is most often </a:t>
            </a:r>
            <a:r>
              <a:rPr lang="en-US" altLang="zh-TW" sz="2400" dirty="0" smtClean="0"/>
              <a:t>used to </a:t>
            </a:r>
            <a:r>
              <a:rPr lang="en-US" altLang="zh-TW" sz="2400" dirty="0"/>
              <a:t>define a derived </a:t>
            </a:r>
            <a:r>
              <a:rPr lang="en-US" altLang="zh-TW" sz="2400" dirty="0" smtClean="0"/>
              <a:t>class</a:t>
            </a:r>
          </a:p>
          <a:p>
            <a:pPr lvl="1"/>
            <a:r>
              <a:rPr lang="en-US" altLang="zh-TW" sz="2400" dirty="0" smtClean="0"/>
              <a:t>The </a:t>
            </a:r>
            <a:r>
              <a:rPr lang="en-US" altLang="zh-TW" sz="2400" dirty="0"/>
              <a:t>class Exception is in the </a:t>
            </a:r>
            <a:r>
              <a:rPr lang="en-US" altLang="zh-TW" sz="2400" dirty="0" err="1" smtClean="0">
                <a:latin typeface="Courier New" pitchFamily="49" charset="0"/>
                <a:cs typeface="Courier New" pitchFamily="49" charset="0"/>
              </a:rPr>
              <a:t>java.lang</a:t>
            </a:r>
            <a:r>
              <a:rPr lang="en-US" altLang="zh-TW" sz="2400" dirty="0" smtClean="0"/>
              <a:t> package</a:t>
            </a:r>
            <a:r>
              <a:rPr lang="en-US" altLang="zh-TW" sz="2400" dirty="0"/>
              <a:t>, and so requires no import statement</a:t>
            </a: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974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the </a:t>
            </a:r>
            <a:r>
              <a:rPr lang="en-US" altLang="zh-TW" dirty="0" err="1"/>
              <a:t>getMessage</a:t>
            </a:r>
            <a:r>
              <a:rPr lang="en-US" altLang="zh-TW" dirty="0"/>
              <a:t> Method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02690"/>
            <a:ext cx="608671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276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the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en-US" altLang="zh-TW" dirty="0"/>
              <a:t>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Every exception has a </a:t>
            </a:r>
            <a:r>
              <a:rPr lang="en-US" altLang="zh-TW" sz="28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zh-TW" sz="2800" dirty="0"/>
              <a:t> instance variable </a:t>
            </a:r>
            <a:r>
              <a:rPr lang="en-US" altLang="zh-TW" sz="2800" dirty="0" smtClean="0"/>
              <a:t>that contains </a:t>
            </a:r>
            <a:r>
              <a:rPr lang="en-US" altLang="zh-TW" sz="2800" dirty="0"/>
              <a:t>some </a:t>
            </a:r>
            <a:r>
              <a:rPr lang="en-US" altLang="zh-TW" sz="2800" dirty="0" smtClean="0"/>
              <a:t>message</a:t>
            </a:r>
          </a:p>
          <a:p>
            <a:pPr lvl="1"/>
            <a:r>
              <a:rPr lang="en-US" altLang="zh-TW" sz="2400" dirty="0" smtClean="0"/>
              <a:t>This </a:t>
            </a:r>
            <a:r>
              <a:rPr lang="en-US" altLang="zh-TW" sz="2400" dirty="0"/>
              <a:t>string typically </a:t>
            </a:r>
            <a:r>
              <a:rPr lang="en-US" altLang="zh-TW" sz="2400" b="1" dirty="0"/>
              <a:t>identifies the reason </a:t>
            </a:r>
            <a:r>
              <a:rPr lang="en-US" altLang="zh-TW" sz="2400" dirty="0"/>
              <a:t>for the exception</a:t>
            </a:r>
          </a:p>
          <a:p>
            <a:r>
              <a:rPr lang="en-US" altLang="zh-TW" sz="2800" dirty="0" smtClean="0"/>
              <a:t>In </a:t>
            </a:r>
            <a:r>
              <a:rPr lang="en-US" altLang="zh-TW" sz="2800" dirty="0"/>
              <a:t>the previous example, </a:t>
            </a:r>
            <a:r>
              <a:rPr lang="en-US" altLang="zh-TW" sz="2800" dirty="0" err="1">
                <a:latin typeface="Courier New" pitchFamily="49" charset="0"/>
                <a:cs typeface="Courier New" pitchFamily="49" charset="0"/>
              </a:rPr>
              <a:t>StringArgument</a:t>
            </a:r>
            <a:r>
              <a:rPr lang="en-US" altLang="zh-TW" sz="2800" dirty="0"/>
              <a:t> is </a:t>
            </a:r>
            <a:r>
              <a:rPr lang="en-US" altLang="zh-TW" sz="2800" dirty="0" smtClean="0"/>
              <a:t>an argument </a:t>
            </a:r>
            <a:r>
              <a:rPr lang="en-US" altLang="zh-TW" sz="2800" dirty="0"/>
              <a:t>to the Exception constructor</a:t>
            </a:r>
          </a:p>
          <a:p>
            <a:r>
              <a:rPr lang="en-US" altLang="zh-TW" sz="2800" dirty="0" smtClean="0"/>
              <a:t>This </a:t>
            </a:r>
            <a:r>
              <a:rPr lang="en-US" altLang="zh-TW" sz="2800" dirty="0"/>
              <a:t>is the string used for the value of the string </a:t>
            </a:r>
            <a:r>
              <a:rPr lang="en-US" altLang="zh-TW" sz="2800" dirty="0" smtClean="0"/>
              <a:t>instance variable </a:t>
            </a:r>
            <a:r>
              <a:rPr lang="en-US" altLang="zh-TW" sz="2800" dirty="0"/>
              <a:t>of exception </a:t>
            </a:r>
            <a:r>
              <a:rPr lang="en-US" altLang="zh-TW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</a:t>
            </a:r>
          </a:p>
          <a:p>
            <a:pPr lvl="1"/>
            <a:r>
              <a:rPr lang="en-US" altLang="zh-TW" sz="2400" dirty="0" smtClean="0"/>
              <a:t>Therefore</a:t>
            </a:r>
            <a:r>
              <a:rPr lang="en-US" altLang="zh-TW" sz="2400" dirty="0"/>
              <a:t>, the method call </a:t>
            </a:r>
            <a:r>
              <a:rPr lang="en-US" altLang="zh-TW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altLang="zh-TW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TW" sz="2400" dirty="0"/>
              <a:t>returns this string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582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Defining Exception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A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altLang="zh-TW" sz="2800" dirty="0"/>
              <a:t> statement can throw an exception object of any exception class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Instead </a:t>
            </a:r>
            <a:r>
              <a:rPr lang="en-US" altLang="zh-TW" sz="2800" dirty="0"/>
              <a:t>of using a predefined class,  exception classes can be </a:t>
            </a:r>
            <a:r>
              <a:rPr lang="en-US" altLang="zh-TW" sz="2800" b="1" dirty="0"/>
              <a:t>programmer-defined</a:t>
            </a:r>
          </a:p>
          <a:p>
            <a:pPr lvl="1"/>
            <a:r>
              <a:rPr lang="en-US" altLang="zh-TW" sz="2400" dirty="0" smtClean="0"/>
              <a:t>These </a:t>
            </a:r>
            <a:r>
              <a:rPr lang="en-US" altLang="zh-TW" sz="2400" dirty="0"/>
              <a:t>can be tailored to carry the precise kinds of information needed in the catch block</a:t>
            </a:r>
          </a:p>
          <a:p>
            <a:pPr lvl="1"/>
            <a:r>
              <a:rPr lang="en-US" altLang="zh-TW" sz="2400" dirty="0"/>
              <a:t>A different type of exception can be defined to </a:t>
            </a:r>
            <a:r>
              <a:rPr lang="en-US" altLang="zh-TW" sz="2400" b="1" dirty="0"/>
              <a:t>identify</a:t>
            </a:r>
            <a:r>
              <a:rPr lang="en-US" altLang="zh-TW" sz="2400" dirty="0"/>
              <a:t> each different exceptional situation</a:t>
            </a: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071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Defining Exception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Every exception class to be defined must be a </a:t>
            </a:r>
            <a:r>
              <a:rPr lang="en-US" altLang="zh-TW" sz="2000" b="1" dirty="0"/>
              <a:t>derived</a:t>
            </a:r>
            <a:r>
              <a:rPr lang="en-US" altLang="zh-TW" sz="2000" dirty="0"/>
              <a:t> class of some already defined exception class</a:t>
            </a:r>
          </a:p>
          <a:p>
            <a:pPr lvl="1"/>
            <a:r>
              <a:rPr lang="en-US" altLang="zh-TW" sz="1800" dirty="0"/>
              <a:t>It can be a derived class of any exception class in the </a:t>
            </a:r>
            <a:r>
              <a:rPr lang="en-US" altLang="zh-TW" sz="1800" b="1" dirty="0"/>
              <a:t>standard Java libraries</a:t>
            </a:r>
            <a:r>
              <a:rPr lang="en-US" altLang="zh-TW" sz="1800" dirty="0"/>
              <a:t>, or of any programmer defined exception class</a:t>
            </a:r>
          </a:p>
          <a:p>
            <a:endParaRPr lang="en-US" altLang="zh-TW" sz="2000" b="1" dirty="0" smtClean="0"/>
          </a:p>
          <a:p>
            <a:r>
              <a:rPr lang="en-US" altLang="zh-TW" sz="2000" b="1" dirty="0" smtClean="0"/>
              <a:t>Constructors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are the most important members to  define in an exception class</a:t>
            </a:r>
          </a:p>
          <a:p>
            <a:pPr lvl="1"/>
            <a:r>
              <a:rPr lang="en-US" altLang="zh-TW" sz="1800" dirty="0"/>
              <a:t>They must behave appropriately with respect to the variables and methods inherited from the base class</a:t>
            </a:r>
          </a:p>
          <a:p>
            <a:pPr lvl="1"/>
            <a:r>
              <a:rPr lang="en-US" altLang="zh-TW" sz="1800" dirty="0"/>
              <a:t>Often, there are </a:t>
            </a:r>
            <a:r>
              <a:rPr lang="en-US" altLang="zh-TW" sz="1800" b="1" dirty="0" smtClean="0"/>
              <a:t>NO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other members, except those inherited from the base class</a:t>
            </a:r>
          </a:p>
          <a:p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097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A Programmer-Defined Exception Class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9375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013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our own Exception Class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59" y="1484784"/>
            <a:ext cx="392641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65" y="3978545"/>
            <a:ext cx="4148313" cy="259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692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Tip:  An Exception Class Can Carry a Message of Any Type: 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/>
              <a:t> Message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An exception class constructor can be defined that takes an argument of another type</a:t>
            </a:r>
          </a:p>
          <a:p>
            <a:pPr lvl="1"/>
            <a:r>
              <a:rPr lang="en-US" altLang="zh-TW" sz="2400" dirty="0"/>
              <a:t>It would stores its value in an instance variable</a:t>
            </a:r>
          </a:p>
          <a:p>
            <a:pPr lvl="1"/>
            <a:r>
              <a:rPr lang="en-US" altLang="zh-TW" sz="2400" dirty="0"/>
              <a:t>It would need to define accessor methods for this instance variable</a:t>
            </a: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03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An Exception Class with an </a:t>
            </a:r>
            <a:r>
              <a:rPr lang="en-US" altLang="zh-TW" sz="3200" dirty="0" err="1">
                <a:latin typeface="Courier New" pitchFamily="49" charset="0"/>
              </a:rPr>
              <a:t>int</a:t>
            </a:r>
            <a:r>
              <a:rPr lang="en-US" altLang="zh-TW" sz="3200" dirty="0"/>
              <a:t> Message 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72816"/>
            <a:ext cx="4216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721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Exception Object Characteristics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The two most important things about an exception object are </a:t>
            </a:r>
            <a:r>
              <a:rPr lang="en-US" altLang="zh-TW" sz="2800" b="1" dirty="0"/>
              <a:t>its type </a:t>
            </a:r>
            <a:r>
              <a:rPr lang="en-US" altLang="zh-TW" sz="2800" dirty="0"/>
              <a:t>(i.e., exception class) and </a:t>
            </a:r>
            <a:r>
              <a:rPr lang="en-US" altLang="zh-TW" sz="2800" b="1" dirty="0"/>
              <a:t>the message </a:t>
            </a:r>
            <a:r>
              <a:rPr lang="en-US" altLang="zh-TW" sz="2800" dirty="0"/>
              <a:t>it carries</a:t>
            </a:r>
          </a:p>
          <a:p>
            <a:pPr lvl="1"/>
            <a:r>
              <a:rPr lang="en-US" altLang="zh-TW" sz="2400" dirty="0"/>
              <a:t>The message is sent along with the exception object as an </a:t>
            </a:r>
            <a:r>
              <a:rPr lang="en-US" altLang="zh-TW" sz="2400" b="1" dirty="0"/>
              <a:t>instance variable</a:t>
            </a:r>
          </a:p>
          <a:p>
            <a:pPr lvl="1"/>
            <a:r>
              <a:rPr lang="en-US" altLang="zh-TW" sz="2400" dirty="0"/>
              <a:t>This message can be recovered with the accessor method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en-US" altLang="zh-TW" sz="2400" dirty="0"/>
              <a:t>, so that the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zh-TW" sz="2400" dirty="0"/>
              <a:t> block can use the message</a:t>
            </a: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5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Procedural Error Handling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 dirty="0"/>
              <a:t>In </a:t>
            </a:r>
            <a:r>
              <a:rPr lang="en-US" altLang="zh-TW" sz="2800" b="1" dirty="0"/>
              <a:t>procedural languages</a:t>
            </a:r>
            <a:r>
              <a:rPr lang="en-US" altLang="zh-TW" sz="2800" dirty="0"/>
              <a:t>, error handling was usually </a:t>
            </a:r>
            <a:r>
              <a:rPr lang="en-US" altLang="zh-TW" sz="2800" b="1" dirty="0"/>
              <a:t>by convention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Programmers </a:t>
            </a:r>
            <a:r>
              <a:rPr lang="en-US" altLang="zh-TW" sz="2400" dirty="0"/>
              <a:t>simply agreed on some </a:t>
            </a:r>
            <a:r>
              <a:rPr lang="en-US" altLang="zh-TW" sz="2400" b="1" dirty="0"/>
              <a:t>standard way</a:t>
            </a:r>
            <a:r>
              <a:rPr lang="en-US" altLang="zh-TW" sz="2400" dirty="0"/>
              <a:t> to report errors. 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Usually </a:t>
            </a:r>
            <a:r>
              <a:rPr lang="en-US" altLang="zh-TW" sz="2800" dirty="0"/>
              <a:t>a function returned a value which had to be </a:t>
            </a:r>
            <a:r>
              <a:rPr lang="en-US" altLang="zh-TW" sz="2800" b="1" dirty="0"/>
              <a:t>checked by the </a:t>
            </a:r>
            <a:r>
              <a:rPr lang="en-US" altLang="zh-TW" sz="2800" b="1" dirty="0" smtClean="0"/>
              <a:t>caller</a:t>
            </a:r>
          </a:p>
          <a:p>
            <a:pPr lvl="1"/>
            <a:r>
              <a:rPr lang="en-US" altLang="zh-TW" sz="2400" dirty="0" smtClean="0"/>
              <a:t>Not </a:t>
            </a:r>
            <a:r>
              <a:rPr lang="en-US" altLang="zh-TW" sz="2400" dirty="0"/>
              <a:t>part of the </a:t>
            </a:r>
            <a:r>
              <a:rPr lang="en-US" altLang="zh-TW" sz="2400" dirty="0" smtClean="0"/>
              <a:t>language</a:t>
            </a:r>
          </a:p>
          <a:p>
            <a:pPr lvl="1"/>
            <a:r>
              <a:rPr lang="en-US" altLang="zh-TW" sz="2400" dirty="0" smtClean="0"/>
              <a:t>Completely unenforceable</a:t>
            </a:r>
          </a:p>
          <a:p>
            <a:pPr lvl="1"/>
            <a:r>
              <a:rPr lang="en-US" altLang="zh-TW" sz="2400" dirty="0" smtClean="0"/>
              <a:t>Programmers </a:t>
            </a:r>
            <a:r>
              <a:rPr lang="en-US" altLang="zh-TW" sz="2400" dirty="0"/>
              <a:t>tended to ignore </a:t>
            </a:r>
            <a:r>
              <a:rPr lang="en-US" altLang="zh-TW" sz="2400" dirty="0" smtClean="0"/>
              <a:t>them</a:t>
            </a:r>
          </a:p>
          <a:p>
            <a:pPr lvl="1"/>
            <a:r>
              <a:rPr lang="en-US" altLang="zh-TW" sz="2400" dirty="0" smtClean="0"/>
              <a:t>Checking </a:t>
            </a:r>
            <a:r>
              <a:rPr lang="en-US" altLang="zh-TW" sz="2400" dirty="0"/>
              <a:t>all return values would result in unreadable code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0565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Programmer-Defined Exception Class Guidelines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Exception classes may be programmer-defined, but every such class must be a </a:t>
            </a:r>
            <a:r>
              <a:rPr lang="en-US" altLang="zh-TW" sz="2400" b="1" dirty="0"/>
              <a:t>derived class </a:t>
            </a:r>
            <a:r>
              <a:rPr lang="en-US" altLang="zh-TW" sz="2400" dirty="0"/>
              <a:t>of an already </a:t>
            </a:r>
            <a:r>
              <a:rPr lang="en-US" altLang="zh-TW" sz="2400" b="1" dirty="0"/>
              <a:t>existing</a:t>
            </a:r>
            <a:r>
              <a:rPr lang="en-US" altLang="zh-TW" sz="2400" dirty="0"/>
              <a:t> </a:t>
            </a:r>
            <a:r>
              <a:rPr lang="en-US" altLang="zh-TW" sz="2400" b="1" dirty="0">
                <a:cs typeface="Courier New" panose="02070309020205020404" pitchFamily="49" charset="0"/>
              </a:rPr>
              <a:t>exception</a:t>
            </a:r>
            <a:r>
              <a:rPr lang="en-US" altLang="zh-TW" sz="2400" dirty="0"/>
              <a:t> class</a:t>
            </a:r>
          </a:p>
          <a:p>
            <a:r>
              <a:rPr lang="en-US" altLang="zh-TW" sz="2400" dirty="0"/>
              <a:t>The class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altLang="zh-TW" sz="2400" dirty="0"/>
              <a:t> can be used as the </a:t>
            </a:r>
            <a:r>
              <a:rPr lang="en-US" altLang="zh-TW" sz="2400" b="1" dirty="0"/>
              <a:t>base class</a:t>
            </a:r>
            <a:r>
              <a:rPr lang="en-US" altLang="zh-TW" sz="2400" dirty="0"/>
              <a:t>, unless another exception class would be more suitable</a:t>
            </a:r>
          </a:p>
          <a:p>
            <a:r>
              <a:rPr lang="en-US" altLang="zh-TW" sz="2400" b="1" dirty="0"/>
              <a:t>At least two constructors </a:t>
            </a:r>
            <a:r>
              <a:rPr lang="en-US" altLang="zh-TW" sz="2400" dirty="0"/>
              <a:t>should be defined, sometimes more</a:t>
            </a:r>
          </a:p>
          <a:p>
            <a:r>
              <a:rPr lang="en-US" altLang="zh-TW" sz="2400" dirty="0"/>
              <a:t>The exception class should allow for the fact that the method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en-US" altLang="zh-TW" sz="2400" dirty="0"/>
              <a:t> is inherited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052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Preserve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all predefined exception classes,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en-US" altLang="zh-TW" dirty="0"/>
              <a:t> returns the string that is passed to its constructor as an argument </a:t>
            </a:r>
          </a:p>
          <a:p>
            <a:pPr lvl="1"/>
            <a:r>
              <a:rPr lang="en-US" altLang="zh-TW" dirty="0"/>
              <a:t>Or it will return a default string if no argument is used with the constructor</a:t>
            </a:r>
          </a:p>
          <a:p>
            <a:r>
              <a:rPr lang="en-US" altLang="zh-TW" dirty="0"/>
              <a:t>This behavior must be preserved in all </a:t>
            </a:r>
            <a:r>
              <a:rPr lang="en-US" altLang="zh-TW" b="1" dirty="0"/>
              <a:t>programmer-defined exception class</a:t>
            </a:r>
          </a:p>
          <a:p>
            <a:pPr lvl="1"/>
            <a:r>
              <a:rPr lang="en-US" altLang="zh-TW" dirty="0"/>
              <a:t>A constructor must be included having a </a:t>
            </a:r>
            <a:r>
              <a:rPr lang="en-US" altLang="zh-TW" b="1" dirty="0"/>
              <a:t>string parameter </a:t>
            </a:r>
            <a:r>
              <a:rPr lang="en-US" altLang="zh-TW" dirty="0"/>
              <a:t>whose body begins with a call to </a:t>
            </a:r>
            <a:r>
              <a:rPr lang="en-US" altLang="zh-TW" b="1" dirty="0"/>
              <a:t>super</a:t>
            </a:r>
          </a:p>
          <a:p>
            <a:pPr lvl="1"/>
            <a:r>
              <a:rPr lang="en-US" altLang="zh-TW" dirty="0"/>
              <a:t>The call to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zh-TW" dirty="0"/>
              <a:t> must use the parameter as its argument</a:t>
            </a:r>
          </a:p>
          <a:p>
            <a:pPr lvl="1"/>
            <a:r>
              <a:rPr lang="en-US" altLang="zh-TW" dirty="0"/>
              <a:t>A no-argument constructor must also be included whose body begins with a call to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</a:p>
          <a:p>
            <a:pPr lvl="1"/>
            <a:r>
              <a:rPr lang="en-US" altLang="zh-TW" dirty="0"/>
              <a:t>This call to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zh-TW" dirty="0"/>
              <a:t> must use a </a:t>
            </a:r>
            <a:r>
              <a:rPr lang="en-US" altLang="zh-TW" b="1" dirty="0"/>
              <a:t>default string </a:t>
            </a:r>
            <a:r>
              <a:rPr lang="en-US" altLang="zh-TW" dirty="0"/>
              <a:t>as its argument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0481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zh-TW" dirty="0"/>
              <a:t> Blocks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zh-TW" sz="2400" dirty="0"/>
              <a:t> block can potentially </a:t>
            </a:r>
            <a:r>
              <a:rPr lang="en-US" altLang="zh-TW" sz="2400" b="1" dirty="0"/>
              <a:t>throw any number of exception values</a:t>
            </a:r>
            <a:r>
              <a:rPr lang="en-US" altLang="zh-TW" sz="2400" dirty="0"/>
              <a:t>, and they can be of </a:t>
            </a:r>
            <a:r>
              <a:rPr lang="en-US" altLang="zh-TW" sz="2400" b="1" dirty="0"/>
              <a:t>differing types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In </a:t>
            </a:r>
            <a:r>
              <a:rPr lang="en-US" altLang="zh-TW" sz="2400" dirty="0"/>
              <a:t>any one execution of a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zh-TW" sz="2400" dirty="0"/>
              <a:t> block, at most one exception can be thrown 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since </a:t>
            </a:r>
            <a:r>
              <a:rPr lang="en-US" altLang="zh-TW" sz="2000" dirty="0"/>
              <a:t>a throw statement ends the execution of the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block</a:t>
            </a:r>
            <a:endParaRPr lang="en-US" altLang="zh-TW" sz="20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However</a:t>
            </a:r>
            <a:r>
              <a:rPr lang="en-US" altLang="zh-TW" sz="2400" dirty="0"/>
              <a:t>, </a:t>
            </a:r>
            <a:r>
              <a:rPr lang="en-US" altLang="zh-TW" sz="2400" b="1" dirty="0"/>
              <a:t>different types of exception values </a:t>
            </a:r>
            <a:r>
              <a:rPr lang="en-US" altLang="zh-TW" sz="2400" dirty="0"/>
              <a:t>can be thrown on different executions of the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zh-TW" sz="2400" dirty="0"/>
              <a:t> block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851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zh-TW" dirty="0"/>
              <a:t> Blocks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Each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zh-TW" sz="2800" dirty="0"/>
              <a:t> block can only catch values of the exception class </a:t>
            </a:r>
            <a:r>
              <a:rPr lang="en-US" altLang="zh-TW" sz="2800" b="1" dirty="0"/>
              <a:t>type</a:t>
            </a:r>
            <a:r>
              <a:rPr lang="en-US" altLang="zh-TW" sz="2800" dirty="0"/>
              <a:t> given in the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zh-TW" sz="2800" dirty="0"/>
              <a:t> block </a:t>
            </a:r>
            <a:r>
              <a:rPr lang="en-US" altLang="zh-TW" sz="2800" b="1" dirty="0"/>
              <a:t>heading</a:t>
            </a:r>
            <a:r>
              <a:rPr lang="en-US" altLang="zh-TW" sz="2800" dirty="0"/>
              <a:t> </a:t>
            </a:r>
          </a:p>
          <a:p>
            <a:r>
              <a:rPr lang="en-US" altLang="zh-TW" sz="2800" dirty="0"/>
              <a:t>Different types of exceptions can be caught by placing more than one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zh-TW" sz="2800" dirty="0"/>
              <a:t> block after a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zh-TW" sz="2800" dirty="0"/>
              <a:t> block</a:t>
            </a:r>
          </a:p>
          <a:p>
            <a:pPr lvl="1"/>
            <a:r>
              <a:rPr lang="en-US" altLang="zh-TW" sz="2400" dirty="0"/>
              <a:t>Any number of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zh-TW" sz="2400" dirty="0"/>
              <a:t> blocks can be included, but they must be placed </a:t>
            </a:r>
            <a:r>
              <a:rPr lang="en-US" altLang="zh-TW" sz="2400" b="1" dirty="0"/>
              <a:t>in the correct order</a:t>
            </a: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999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Pitfall:  Catch the More Specific Exception First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When catching multiple exceptions, the </a:t>
            </a:r>
            <a:r>
              <a:rPr lang="en-US" altLang="zh-TW" sz="2800" b="1" dirty="0"/>
              <a:t>order of the 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zh-TW" sz="2800" b="1" dirty="0"/>
              <a:t> blocks</a:t>
            </a:r>
            <a:r>
              <a:rPr lang="en-US" altLang="zh-TW" sz="2800" dirty="0"/>
              <a:t> is important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When </a:t>
            </a:r>
            <a:r>
              <a:rPr lang="en-US" altLang="zh-TW" sz="2800" dirty="0"/>
              <a:t>an exception is thrown in a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zh-TW" sz="2800" dirty="0"/>
              <a:t> block, the 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zh-TW" sz="2800" dirty="0"/>
              <a:t> blocks are examined in order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The </a:t>
            </a:r>
            <a:r>
              <a:rPr lang="en-US" altLang="zh-TW" sz="2800" dirty="0"/>
              <a:t>first one that matches the type of the exception thrown is the one that is executed</a:t>
            </a: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934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Pitfall:  Catch the More Specific Exception First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Because a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NegativeNumberException</a:t>
            </a:r>
            <a:r>
              <a:rPr lang="en-US" altLang="zh-TW" sz="2400" dirty="0"/>
              <a:t> is a type of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altLang="zh-TW" sz="2400" dirty="0"/>
              <a:t>, all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NegativeNumberExceptions</a:t>
            </a:r>
            <a:r>
              <a:rPr lang="en-US" altLang="zh-TW" sz="2400" dirty="0"/>
              <a:t> will be caught by the first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zh-TW" sz="2400" dirty="0"/>
              <a:t> block before ever reaching the second block</a:t>
            </a:r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zh-TW" sz="2000" dirty="0"/>
              <a:t> block for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NegativeNumberException</a:t>
            </a:r>
            <a:r>
              <a:rPr lang="en-US" altLang="zh-TW" sz="2000" dirty="0"/>
              <a:t> will </a:t>
            </a:r>
            <a:r>
              <a:rPr lang="en-US" altLang="zh-TW" sz="2000" b="1" dirty="0"/>
              <a:t>never</a:t>
            </a:r>
            <a:r>
              <a:rPr lang="en-US" altLang="zh-TW" sz="2000" dirty="0"/>
              <a:t> be used!</a:t>
            </a:r>
          </a:p>
          <a:p>
            <a:r>
              <a:rPr lang="en-US" altLang="zh-TW" sz="2400" dirty="0"/>
              <a:t>For the correct ordering, simply reverse the two blocks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2816"/>
            <a:ext cx="5040560" cy="117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554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Throwing an Exception in a Method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Sometimes it makes sense to throw an exception in a method, but </a:t>
            </a:r>
            <a:r>
              <a:rPr lang="en-US" altLang="zh-TW" sz="2400" b="1" dirty="0"/>
              <a:t>not</a:t>
            </a:r>
            <a:r>
              <a:rPr lang="en-US" altLang="zh-TW" sz="2400" dirty="0"/>
              <a:t> catch it in the same method</a:t>
            </a:r>
          </a:p>
          <a:p>
            <a:pPr lvl="1"/>
            <a:r>
              <a:rPr lang="en-US" altLang="zh-TW" sz="2000" dirty="0"/>
              <a:t>Some programs that use a method should just end if an exception is thrown, and other programs should do something else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In </a:t>
            </a:r>
            <a:r>
              <a:rPr lang="en-US" altLang="zh-TW" sz="2400" dirty="0"/>
              <a:t>this case, the method itself would not include try and catch blocks</a:t>
            </a:r>
          </a:p>
          <a:p>
            <a:pPr lvl="1"/>
            <a:r>
              <a:rPr lang="en-US" altLang="zh-TW" sz="2000" dirty="0"/>
              <a:t>However, it would have to include a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altLang="zh-TW" sz="2000" dirty="0"/>
              <a:t> clause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744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Declaring Exceptions in a throws Clause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If a method can throw an exception but does </a:t>
            </a:r>
            <a:r>
              <a:rPr lang="en-US" altLang="zh-TW" sz="2400" b="1" dirty="0"/>
              <a:t>not</a:t>
            </a:r>
            <a:r>
              <a:rPr lang="en-US" altLang="zh-TW" sz="2400" dirty="0"/>
              <a:t> catch it, it must provide a </a:t>
            </a:r>
            <a:r>
              <a:rPr lang="en-US" altLang="zh-TW" sz="2400" b="1" dirty="0"/>
              <a:t>warning </a:t>
            </a:r>
          </a:p>
          <a:p>
            <a:pPr lvl="1"/>
            <a:r>
              <a:rPr lang="en-US" altLang="zh-TW" sz="2000" dirty="0"/>
              <a:t>This warning is called a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altLang="zh-TW" sz="2000" dirty="0"/>
              <a:t> clause</a:t>
            </a:r>
          </a:p>
          <a:p>
            <a:pPr lvl="1"/>
            <a:endParaRPr lang="en-US" altLang="zh-TW" sz="2000" dirty="0" smtClean="0"/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/>
              <a:t>process of including an exception class in a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altLang="zh-TW" sz="2000" dirty="0"/>
              <a:t> clause is called </a:t>
            </a:r>
            <a:r>
              <a:rPr lang="en-US" altLang="zh-TW" sz="2000" b="1" dirty="0"/>
              <a:t>declaring the exception</a:t>
            </a:r>
          </a:p>
          <a:p>
            <a:pPr marL="914400" lvl="2" indent="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zh-TW" sz="1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AnException</a:t>
            </a:r>
            <a:r>
              <a:rPr lang="en-US" altLang="zh-TW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//throws clause</a:t>
            </a:r>
          </a:p>
          <a:p>
            <a:pPr lvl="1"/>
            <a:endParaRPr lang="en-US" altLang="zh-TW" sz="2000" dirty="0" smtClean="0"/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/>
              <a:t>following states that an invocation of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aMethod</a:t>
            </a:r>
            <a:r>
              <a:rPr lang="en-US" altLang="zh-TW" sz="2000" dirty="0"/>
              <a:t> could throw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AnException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zh-TW" sz="1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aMethod</a:t>
            </a:r>
            <a:r>
              <a:rPr lang="en-US" altLang="zh-TW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throws </a:t>
            </a:r>
            <a:r>
              <a:rPr lang="en-US" altLang="zh-TW" sz="1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AnExcepti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527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Declaring Exceptions in a throws Clause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If a method can throw </a:t>
            </a:r>
            <a:r>
              <a:rPr lang="en-US" altLang="zh-TW" sz="2400" b="1" dirty="0"/>
              <a:t>more than one </a:t>
            </a:r>
            <a:r>
              <a:rPr lang="en-US" altLang="zh-TW" sz="2400" dirty="0"/>
              <a:t>type of exception, then separate the exception types by </a:t>
            </a:r>
            <a:r>
              <a:rPr lang="en-US" altLang="zh-TW" sz="2400" b="1" dirty="0"/>
              <a:t>commas</a:t>
            </a:r>
          </a:p>
          <a:p>
            <a:pPr marL="457200" lvl="1" indent="0">
              <a:buNone/>
            </a:pPr>
            <a:r>
              <a:rPr lang="en-US" altLang="zh-TW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zh-TW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aMethod</a:t>
            </a:r>
            <a:r>
              <a:rPr lang="en-US" altLang="zh-TW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TW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zh-TW" alt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AnException</a:t>
            </a:r>
            <a:r>
              <a:rPr lang="en-US" altLang="zh-TW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AnotherException</a:t>
            </a:r>
            <a:endParaRPr lang="en-US" altLang="zh-TW" sz="1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If </a:t>
            </a:r>
            <a:r>
              <a:rPr lang="en-US" altLang="zh-TW" sz="2400" dirty="0"/>
              <a:t>a method throws an exception and </a:t>
            </a:r>
            <a:r>
              <a:rPr lang="en-US" altLang="zh-TW" sz="2400" b="1" dirty="0"/>
              <a:t>does not catch it</a:t>
            </a:r>
            <a:r>
              <a:rPr lang="en-US" altLang="zh-TW" sz="2400" dirty="0"/>
              <a:t>, then the method invocation </a:t>
            </a:r>
            <a:r>
              <a:rPr lang="en-US" altLang="zh-TW" sz="2400" b="1" dirty="0"/>
              <a:t>ends immediately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5749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Catch or Declare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Most </a:t>
            </a:r>
            <a:r>
              <a:rPr lang="en-US" altLang="zh-TW" sz="2400" b="1" dirty="0"/>
              <a:t>ordinary</a:t>
            </a:r>
            <a:r>
              <a:rPr lang="en-US" altLang="zh-TW" sz="2400" dirty="0"/>
              <a:t> exceptions that might be thrown within a method must be accounted for in one of two ways:</a:t>
            </a:r>
          </a:p>
          <a:p>
            <a:pPr lvl="1"/>
            <a:endParaRPr lang="en-US" altLang="zh-TW" sz="2000" dirty="0" smtClean="0"/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/>
              <a:t>code that can throw an exception is placed within a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zh-TW" sz="2000" dirty="0"/>
              <a:t> block, and the possible exception is caught in a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zh-TW" sz="2000" dirty="0"/>
              <a:t> block within the same method</a:t>
            </a:r>
          </a:p>
          <a:p>
            <a:pPr lvl="1"/>
            <a:endParaRPr lang="en-US" altLang="zh-TW" sz="2000" dirty="0" smtClean="0"/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/>
              <a:t>possible exception can be declared at the start of the </a:t>
            </a:r>
            <a:r>
              <a:rPr lang="en-US" altLang="zh-TW" sz="2000" b="1" dirty="0"/>
              <a:t>method definition </a:t>
            </a:r>
            <a:r>
              <a:rPr lang="en-US" altLang="zh-TW" sz="2000" dirty="0"/>
              <a:t>by placing the </a:t>
            </a:r>
            <a:r>
              <a:rPr lang="en-US" altLang="zh-TW" sz="2000" b="1" dirty="0"/>
              <a:t>exception class name </a:t>
            </a:r>
            <a:r>
              <a:rPr lang="en-US" altLang="zh-TW" sz="2000" dirty="0"/>
              <a:t>in a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altLang="zh-TW" sz="2000" dirty="0"/>
              <a:t> clause 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42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Bank Account Deposit Example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0260"/>
            <a:ext cx="7387952" cy="463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783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Catch or Declare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The first technique handles an exception in a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zh-TW" sz="2400" dirty="0"/>
              <a:t> block</a:t>
            </a:r>
          </a:p>
          <a:p>
            <a:r>
              <a:rPr lang="en-US" altLang="zh-TW" sz="2400" dirty="0"/>
              <a:t>The second technique is a way to </a:t>
            </a:r>
            <a:r>
              <a:rPr lang="en-US" altLang="zh-TW" sz="2400" b="1" dirty="0"/>
              <a:t>shift the exception handling responsibility </a:t>
            </a:r>
            <a:r>
              <a:rPr lang="en-US" altLang="zh-TW" sz="2400" dirty="0"/>
              <a:t>to the method that invoked the exception throwing method</a:t>
            </a:r>
          </a:p>
          <a:p>
            <a:r>
              <a:rPr lang="en-US" altLang="zh-TW" sz="2400" dirty="0"/>
              <a:t>The invoking method must handle the exception, unless it too uses the same technique to "pass the buck"</a:t>
            </a:r>
          </a:p>
          <a:p>
            <a:r>
              <a:rPr lang="en-US" altLang="zh-TW" sz="2400" dirty="0"/>
              <a:t>Ultimately, every exception that is thrown should </a:t>
            </a:r>
            <a:r>
              <a:rPr lang="en-US" altLang="zh-TW" sz="2400" b="1" dirty="0"/>
              <a:t>eventually</a:t>
            </a:r>
            <a:r>
              <a:rPr lang="en-US" altLang="zh-TW" sz="2400" dirty="0"/>
              <a:t> be caught by a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zh-TW" sz="2400" dirty="0"/>
              <a:t> block in some method that </a:t>
            </a:r>
            <a:r>
              <a:rPr lang="en-US" altLang="zh-TW" sz="2400" b="1" dirty="0"/>
              <a:t>does not </a:t>
            </a:r>
            <a:r>
              <a:rPr lang="en-US" altLang="zh-TW" sz="2400" dirty="0"/>
              <a:t>just declare the exception class in a throws clause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1515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Catch or Declare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In any one method, both techniques can be </a:t>
            </a:r>
            <a:r>
              <a:rPr lang="en-US" altLang="zh-TW" sz="2400" b="1" dirty="0"/>
              <a:t>mixed</a:t>
            </a:r>
          </a:p>
          <a:p>
            <a:pPr lvl="1"/>
            <a:r>
              <a:rPr lang="en-US" altLang="zh-TW" sz="2000" dirty="0"/>
              <a:t>Some exceptions may be caught, and others may be declared in a throws clause</a:t>
            </a:r>
          </a:p>
          <a:p>
            <a:r>
              <a:rPr lang="en-US" altLang="zh-TW" sz="2400" dirty="0"/>
              <a:t>However, these techniques must be used </a:t>
            </a:r>
            <a:r>
              <a:rPr lang="en-US" altLang="zh-TW" sz="2400" b="1" dirty="0"/>
              <a:t>consistently </a:t>
            </a:r>
            <a:r>
              <a:rPr lang="en-US" altLang="zh-TW" sz="2400" dirty="0"/>
              <a:t>with a given exception</a:t>
            </a:r>
          </a:p>
          <a:p>
            <a:pPr lvl="1"/>
            <a:r>
              <a:rPr lang="en-US" altLang="zh-TW" sz="2000" dirty="0"/>
              <a:t>If an exception </a:t>
            </a:r>
            <a:r>
              <a:rPr lang="en-US" altLang="zh-TW" sz="2000" b="1" dirty="0"/>
              <a:t>is not declared</a:t>
            </a:r>
            <a:r>
              <a:rPr lang="en-US" altLang="zh-TW" sz="2000" dirty="0"/>
              <a:t>, then it must be handled within the method</a:t>
            </a:r>
          </a:p>
          <a:p>
            <a:pPr lvl="1"/>
            <a:r>
              <a:rPr lang="en-US" altLang="zh-TW" sz="2000" dirty="0"/>
              <a:t>If an exception </a:t>
            </a:r>
            <a:r>
              <a:rPr lang="en-US" altLang="zh-TW" sz="2000" b="1" dirty="0"/>
              <a:t>is declared</a:t>
            </a:r>
            <a:r>
              <a:rPr lang="en-US" altLang="zh-TW" sz="2000" dirty="0"/>
              <a:t>, then the responsibility for handling it is shifted to some other calling method</a:t>
            </a:r>
          </a:p>
          <a:p>
            <a:pPr lvl="1"/>
            <a:r>
              <a:rPr lang="en-US" altLang="zh-TW" sz="2000" dirty="0"/>
              <a:t>Note that if a method definition encloses an invocation of a second method, and the second method can throw an exception and does not catch it, then the first method must catch or declare it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0882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does it start?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7544" y="198884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/>
              <a:t>Regular modular programming will </a:t>
            </a:r>
            <a:endParaRPr lang="en-US" altLang="zh-TW" sz="2000" dirty="0" smtClean="0"/>
          </a:p>
          <a:p>
            <a:r>
              <a:rPr lang="en-US" altLang="zh-TW" sz="2000" dirty="0" smtClean="0"/>
              <a:t>  cause </a:t>
            </a:r>
            <a:r>
              <a:rPr lang="en-US" altLang="zh-TW" sz="2000" dirty="0"/>
              <a:t>the call stack to grow. 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Each </a:t>
            </a:r>
            <a:r>
              <a:rPr lang="en-US" altLang="zh-TW" sz="2000" dirty="0"/>
              <a:t>frame of the stack will execute a </a:t>
            </a:r>
            <a:r>
              <a:rPr lang="en-US" altLang="zh-TW" sz="2000" dirty="0" smtClean="0"/>
              <a:t> 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series </a:t>
            </a:r>
            <a:r>
              <a:rPr lang="en-US" altLang="zh-TW" sz="2000" dirty="0"/>
              <a:t>of statements that will </a:t>
            </a:r>
            <a:endParaRPr lang="en-US" altLang="zh-TW" sz="2000" dirty="0" smtClean="0"/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eventually </a:t>
            </a:r>
            <a:r>
              <a:rPr lang="en-US" altLang="zh-TW" sz="2000" dirty="0"/>
              <a:t>lead to the program to </a:t>
            </a:r>
            <a:endParaRPr lang="en-US" altLang="zh-TW" sz="2000" dirty="0" smtClean="0"/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terminate </a:t>
            </a:r>
            <a:r>
              <a:rPr lang="en-US" altLang="zh-TW" sz="2000" dirty="0"/>
              <a:t>successfully. 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Any </a:t>
            </a:r>
            <a:r>
              <a:rPr lang="en-US" altLang="zh-TW" sz="2000" dirty="0"/>
              <a:t>time an Exception is generated </a:t>
            </a:r>
            <a:endParaRPr lang="en-US" altLang="zh-TW" sz="2000" dirty="0" smtClean="0"/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the </a:t>
            </a:r>
            <a:r>
              <a:rPr lang="en-US" altLang="zh-TW" sz="2000" dirty="0"/>
              <a:t>series of operations that would </a:t>
            </a:r>
            <a:endParaRPr lang="en-US" altLang="zh-TW" sz="2000" dirty="0" smtClean="0"/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normally </a:t>
            </a:r>
            <a:r>
              <a:rPr lang="en-US" altLang="zh-TW" sz="2000" dirty="0"/>
              <a:t>occur in sequential ordering </a:t>
            </a:r>
            <a:r>
              <a:rPr lang="en-US" altLang="zh-TW" sz="2000" dirty="0" smtClean="0"/>
              <a:t>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is </a:t>
            </a:r>
            <a:r>
              <a:rPr lang="en-US" altLang="zh-TW" sz="2000" dirty="0"/>
              <a:t>halted at that statement.</a:t>
            </a:r>
            <a:endParaRPr lang="zh-TW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37370"/>
            <a:ext cx="2376264" cy="428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5800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does my program crash?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9552" y="2259449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/>
              <a:t>The 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altLang="zh-TW" sz="2000" dirty="0"/>
              <a:t> will be generated in a method. </a:t>
            </a:r>
            <a:endParaRPr lang="en-US" altLang="zh-TW" sz="2000" dirty="0" smtClean="0"/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Throw </a:t>
            </a:r>
            <a:r>
              <a:rPr lang="en-US" altLang="zh-TW" sz="2000" dirty="0"/>
              <a:t>will throw the Exception Object </a:t>
            </a:r>
            <a:endParaRPr lang="en-US" altLang="zh-TW" sz="2000" dirty="0" smtClean="0"/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down </a:t>
            </a:r>
            <a:r>
              <a:rPr lang="en-US" altLang="zh-TW" sz="2000" dirty="0"/>
              <a:t>the stack to a catch block. 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  When </a:t>
            </a:r>
            <a:r>
              <a:rPr lang="en-US" altLang="zh-TW" sz="2000" b="1" dirty="0"/>
              <a:t>no catch block </a:t>
            </a:r>
            <a:r>
              <a:rPr lang="en-US" altLang="zh-TW" sz="2000" dirty="0"/>
              <a:t>is present in </a:t>
            </a:r>
            <a:endParaRPr lang="en-US" altLang="zh-TW" sz="2000" dirty="0" smtClean="0"/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the previous </a:t>
            </a:r>
            <a:r>
              <a:rPr lang="en-US" altLang="zh-TW" sz="2000" dirty="0"/>
              <a:t>stack frame, it thrown </a:t>
            </a:r>
            <a:endParaRPr lang="en-US" altLang="zh-TW" sz="2000" dirty="0" smtClean="0"/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down until </a:t>
            </a:r>
            <a:r>
              <a:rPr lang="en-US" altLang="zh-TW" sz="2000" dirty="0"/>
              <a:t>it is caught</a:t>
            </a:r>
            <a:r>
              <a:rPr lang="en-US" altLang="zh-TW" sz="2000" dirty="0" smtClean="0"/>
              <a:t>.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  </a:t>
            </a:r>
            <a:r>
              <a:rPr lang="en-US" altLang="zh-TW" sz="2000" dirty="0"/>
              <a:t>If nothing catches that exception, </a:t>
            </a:r>
            <a:endParaRPr lang="en-US" altLang="zh-TW" sz="2000" dirty="0" smtClean="0"/>
          </a:p>
          <a:p>
            <a:r>
              <a:rPr lang="en-US" altLang="zh-TW" sz="2000" dirty="0" smtClean="0"/>
              <a:t>    your </a:t>
            </a:r>
            <a:r>
              <a:rPr lang="en-US" altLang="zh-TW" sz="2000" dirty="0"/>
              <a:t>program will crash.</a:t>
            </a:r>
            <a:endParaRPr lang="zh-TW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82365"/>
            <a:ext cx="2160240" cy="4432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6088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Checked and Unchecked Exceptions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Exceptions that are subject to </a:t>
            </a:r>
            <a:r>
              <a:rPr lang="en-US" altLang="zh-TW" sz="2400" b="1" dirty="0"/>
              <a:t>the catch or declare rule</a:t>
            </a:r>
            <a:r>
              <a:rPr lang="en-US" altLang="zh-TW" sz="2400" dirty="0"/>
              <a:t> are called </a:t>
            </a:r>
            <a:r>
              <a:rPr lang="en-US" altLang="zh-TW" sz="2400" b="1" dirty="0"/>
              <a:t>checked exceptions</a:t>
            </a:r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b="1" dirty="0"/>
              <a:t>compiler</a:t>
            </a:r>
            <a:r>
              <a:rPr lang="en-US" altLang="zh-TW" sz="2000" dirty="0"/>
              <a:t> checks to see if they are accounted for with either a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zh-TW" sz="2000" dirty="0"/>
              <a:t> block or a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altLang="zh-TW" sz="2000" dirty="0"/>
              <a:t> clause</a:t>
            </a:r>
          </a:p>
          <a:p>
            <a:pPr lvl="1"/>
            <a:r>
              <a:rPr lang="en-US" altLang="zh-TW" sz="2000" dirty="0"/>
              <a:t>The classes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altLang="zh-TW" sz="2000" dirty="0"/>
              <a:t>,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altLang="zh-TW" sz="2000" dirty="0"/>
              <a:t>, and all descendants of the class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altLang="zh-TW" sz="2000" dirty="0"/>
              <a:t> are </a:t>
            </a:r>
            <a:r>
              <a:rPr lang="en-US" altLang="zh-TW" sz="2000" b="1" dirty="0"/>
              <a:t>checked exceptions</a:t>
            </a:r>
          </a:p>
          <a:p>
            <a:r>
              <a:rPr lang="en-US" altLang="zh-TW" sz="2400" dirty="0"/>
              <a:t>All other exceptions are </a:t>
            </a:r>
            <a:r>
              <a:rPr lang="en-US" altLang="zh-TW" sz="2400" b="1" dirty="0"/>
              <a:t>unchecked exceptions</a:t>
            </a:r>
          </a:p>
          <a:p>
            <a:r>
              <a:rPr lang="en-US" altLang="zh-TW" sz="2400" dirty="0"/>
              <a:t>The class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altLang="zh-TW" sz="2400" dirty="0"/>
              <a:t> and all its descendant classes are called error classes </a:t>
            </a:r>
          </a:p>
          <a:p>
            <a:pPr lvl="1"/>
            <a:r>
              <a:rPr lang="en-US" altLang="zh-TW" sz="2000" dirty="0"/>
              <a:t>Error classes are not subject to the Catch or Declare Rule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1630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Exceptions to the Catch or Declare Rule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Checked exceptions must follow the </a:t>
            </a:r>
            <a:r>
              <a:rPr lang="en-US" altLang="zh-TW" sz="2400" b="1" dirty="0"/>
              <a:t>Catch or Declare Rule</a:t>
            </a:r>
          </a:p>
          <a:p>
            <a:pPr lvl="1"/>
            <a:r>
              <a:rPr lang="en-US" altLang="zh-TW" sz="2000" dirty="0"/>
              <a:t>Programs in which these exceptions can be thrown will not compile until they are handled properly</a:t>
            </a:r>
          </a:p>
          <a:p>
            <a:r>
              <a:rPr lang="en-US" altLang="zh-TW" sz="2400" dirty="0"/>
              <a:t>Unchecked exceptions are exempt from the Catch or Declare Rule</a:t>
            </a:r>
          </a:p>
          <a:p>
            <a:pPr lvl="1"/>
            <a:r>
              <a:rPr lang="en-US" altLang="zh-TW" sz="2000" dirty="0"/>
              <a:t>Programs in which these exceptions are thrown simply need to be corrected, as they result from some sort of error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45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Hierarchy of </a:t>
            </a:r>
            <a:r>
              <a:rPr lang="en-US" altLang="zh-TW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altLang="zh-TW" sz="3600" dirty="0"/>
              <a:t> Objects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56</a:t>
            </a:fld>
            <a:endParaRPr lang="zh-TW" altLang="en-US"/>
          </a:p>
        </p:txBody>
      </p:sp>
      <p:sp>
        <p:nvSpPr>
          <p:cNvPr id="6" name="AutoShape 4" descr="「java exception hierarchy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6" descr="「java exception hierarchy」的圖片搜尋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176" name="Picture 8" descr="「java exception hierarchy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32855"/>
            <a:ext cx="56007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9606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Hierarchy of </a:t>
            </a:r>
            <a:r>
              <a:rPr lang="en-US" altLang="zh-TW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altLang="zh-TW" sz="3600" dirty="0"/>
              <a:t> Objects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57</a:t>
            </a:fld>
            <a:endParaRPr lang="zh-TW" altLang="en-US"/>
          </a:p>
        </p:txBody>
      </p:sp>
      <p:pic>
        <p:nvPicPr>
          <p:cNvPr id="8194" name="Picture 2" descr="「java exception hierarchy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56792"/>
            <a:ext cx="4502751" cy="48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926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The </a:t>
            </a:r>
            <a:r>
              <a:rPr lang="en-US" altLang="zh-TW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altLang="zh-TW" sz="3200" dirty="0"/>
              <a:t> Clause in Derived Classes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When a method in a derived class is overridden, it should have the </a:t>
            </a:r>
            <a:r>
              <a:rPr lang="en-US" altLang="zh-TW" sz="2400" b="1" dirty="0"/>
              <a:t>same exception classes</a:t>
            </a:r>
            <a:r>
              <a:rPr lang="en-US" altLang="zh-TW" sz="2400" dirty="0"/>
              <a:t> listed in its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altLang="zh-TW" sz="2400" dirty="0"/>
              <a:t> clause that it had in the base class</a:t>
            </a:r>
          </a:p>
          <a:p>
            <a:pPr lvl="1"/>
            <a:r>
              <a:rPr lang="en-US" altLang="zh-TW" sz="2000" dirty="0"/>
              <a:t>Or it should have a subset of them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A </a:t>
            </a:r>
            <a:r>
              <a:rPr lang="en-US" altLang="zh-TW" sz="2400" dirty="0"/>
              <a:t>derived class may </a:t>
            </a:r>
            <a:r>
              <a:rPr lang="en-US" altLang="zh-TW" sz="2400" b="1" dirty="0"/>
              <a:t>not</a:t>
            </a:r>
            <a:r>
              <a:rPr lang="en-US" altLang="zh-TW" sz="2400" dirty="0"/>
              <a:t> add any exceptions to the throws clause</a:t>
            </a:r>
          </a:p>
          <a:p>
            <a:pPr lvl="1"/>
            <a:r>
              <a:rPr lang="en-US" altLang="zh-TW" sz="2000" dirty="0"/>
              <a:t>But it can delete some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5634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does my program crash?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 every method up to and including the main method simply includes </a:t>
            </a:r>
            <a:r>
              <a:rPr lang="en-US" altLang="zh-TW" dirty="0" smtClean="0"/>
              <a:t>a throw </a:t>
            </a:r>
            <a:r>
              <a:rPr lang="en-US" altLang="zh-TW" dirty="0"/>
              <a:t>an exception, that exception may be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thrown</a:t>
            </a:r>
            <a:r>
              <a:rPr lang="en-US" altLang="zh-TW" dirty="0"/>
              <a:t> but never caught</a:t>
            </a:r>
          </a:p>
          <a:p>
            <a:r>
              <a:rPr lang="en-US" altLang="zh-TW" dirty="0"/>
              <a:t>In a GUI program (i.e., a program with a windowing interface), nothing </a:t>
            </a:r>
            <a:r>
              <a:rPr lang="en-US" altLang="zh-TW" dirty="0" smtClean="0"/>
              <a:t>happens</a:t>
            </a:r>
          </a:p>
          <a:p>
            <a:pPr lvl="1"/>
            <a:r>
              <a:rPr lang="en-US" altLang="zh-TW" dirty="0" smtClean="0"/>
              <a:t>but </a:t>
            </a:r>
            <a:r>
              <a:rPr lang="en-US" altLang="zh-TW" dirty="0"/>
              <a:t>the user may be left in an unexplained situation, and the program may </a:t>
            </a:r>
            <a:r>
              <a:rPr lang="en-US" altLang="zh-TW" dirty="0" smtClean="0"/>
              <a:t>be no </a:t>
            </a:r>
            <a:r>
              <a:rPr lang="en-US" altLang="zh-TW" dirty="0"/>
              <a:t>longer be reliable</a:t>
            </a:r>
          </a:p>
          <a:p>
            <a:r>
              <a:rPr lang="en-US" altLang="zh-TW" dirty="0"/>
              <a:t>In non-GUI programs, this causes the program to terminate with an </a:t>
            </a:r>
            <a:r>
              <a:rPr lang="en-US" altLang="zh-TW" dirty="0" smtClean="0"/>
              <a:t>error message </a:t>
            </a:r>
            <a:r>
              <a:rPr lang="en-US" altLang="zh-TW" dirty="0"/>
              <a:t>giving the name of the exception class</a:t>
            </a:r>
          </a:p>
          <a:p>
            <a:r>
              <a:rPr lang="en-US" altLang="zh-TW" dirty="0"/>
              <a:t>Every well-written program should eventually catch every exception by </a:t>
            </a:r>
            <a:r>
              <a:rPr lang="en-US" altLang="zh-TW" dirty="0" smtClean="0"/>
              <a:t>a catch </a:t>
            </a:r>
            <a:r>
              <a:rPr lang="en-US" altLang="zh-TW" dirty="0"/>
              <a:t>block in some method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71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Bank Account Deposit Example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a banking application written in a </a:t>
            </a:r>
            <a:r>
              <a:rPr lang="en-US" altLang="zh-TW" sz="2400" b="1" dirty="0"/>
              <a:t>procedural approach</a:t>
            </a:r>
            <a:r>
              <a:rPr lang="en-US" altLang="zh-TW" sz="2400" dirty="0"/>
              <a:t>, 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we </a:t>
            </a:r>
            <a:r>
              <a:rPr lang="en-US" altLang="zh-TW" sz="2000" dirty="0"/>
              <a:t>might write </a:t>
            </a:r>
            <a:r>
              <a:rPr lang="en-US" altLang="zh-TW" sz="2000" b="1" dirty="0"/>
              <a:t>a function </a:t>
            </a:r>
            <a:r>
              <a:rPr lang="en-US" altLang="zh-TW" sz="2000" dirty="0"/>
              <a:t>that verifies that the amount to deposit is acceptable. 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This </a:t>
            </a:r>
            <a:r>
              <a:rPr lang="en-US" altLang="zh-TW" sz="2000" dirty="0"/>
              <a:t>function returns an </a:t>
            </a:r>
            <a:r>
              <a:rPr lang="en-US" altLang="zh-TW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dirty="0"/>
              <a:t> which must be </a:t>
            </a:r>
            <a:r>
              <a:rPr lang="en-US" altLang="zh-TW" sz="2000" b="1" dirty="0"/>
              <a:t>interpreted by the calling code</a:t>
            </a:r>
            <a:r>
              <a:rPr lang="en-US" altLang="zh-TW" sz="2000" dirty="0"/>
              <a:t>. </a:t>
            </a:r>
          </a:p>
          <a:p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149080"/>
            <a:ext cx="6258207" cy="214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098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zh-TW" dirty="0"/>
              <a:t> Block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The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zh-TW" sz="2400" dirty="0"/>
              <a:t> block contains code to be executed </a:t>
            </a:r>
            <a:r>
              <a:rPr lang="en-US" altLang="zh-TW" sz="2400" b="1" dirty="0"/>
              <a:t>whether or not </a:t>
            </a:r>
            <a:r>
              <a:rPr lang="en-US" altLang="zh-TW" sz="2400" dirty="0"/>
              <a:t>an exception is thrown in a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block</a:t>
            </a:r>
          </a:p>
          <a:p>
            <a:pPr lvl="1"/>
            <a:r>
              <a:rPr lang="en-US" altLang="zh-TW" sz="2000" dirty="0"/>
              <a:t>If it is used, a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zh-TW" sz="2000" dirty="0"/>
              <a:t> block is placed after a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zh-TW" sz="2000" dirty="0"/>
              <a:t> block and its following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zh-TW" sz="2000" dirty="0"/>
              <a:t> blocks</a:t>
            </a:r>
          </a:p>
          <a:p>
            <a:pPr lvl="1"/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60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29000"/>
            <a:ext cx="3558345" cy="269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6676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zh-TW" dirty="0"/>
              <a:t> Block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If the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try-catch-finally</a:t>
            </a:r>
            <a:r>
              <a:rPr lang="en-US" altLang="zh-TW" sz="2400" dirty="0"/>
              <a:t> blocks are inside a method definition, there are three possibilities when the code is run:</a:t>
            </a:r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zh-TW" sz="2000" dirty="0"/>
              <a:t> block runs to the end, no exception is thrown, and the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zh-TW" sz="2000" dirty="0"/>
              <a:t> block is executed</a:t>
            </a:r>
          </a:p>
          <a:p>
            <a:pPr lvl="1"/>
            <a:r>
              <a:rPr lang="en-US" altLang="zh-TW" sz="2000" dirty="0"/>
              <a:t>An exception is thrown in the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zh-TW" sz="2000" dirty="0"/>
              <a:t> block, caught in one of the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zh-TW" sz="2000" dirty="0"/>
              <a:t> blocks, and the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zh-TW" sz="2000" dirty="0"/>
              <a:t> block is executed</a:t>
            </a:r>
          </a:p>
          <a:p>
            <a:pPr lvl="1"/>
            <a:r>
              <a:rPr lang="en-US" altLang="zh-TW" sz="2000" dirty="0"/>
              <a:t>An exception is thrown in the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zh-TW" sz="2000" dirty="0"/>
              <a:t> block, there is no matching catch block in the method, the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zh-TW" sz="2000" dirty="0"/>
              <a:t> block is executed, and then the method invocation ends and the exception object is thrown to the enclosing method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1231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62</a:t>
            </a:fld>
            <a:endParaRPr lang="zh-TW" altLang="en-US"/>
          </a:p>
        </p:txBody>
      </p:sp>
      <p:pic>
        <p:nvPicPr>
          <p:cNvPr id="1026" name="Picture 2" descr="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836712"/>
            <a:ext cx="5553075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39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Errors By Convention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 main, the code calls the function and checks the return value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4" y="2924944"/>
            <a:ext cx="7020272" cy="332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1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Better Error Handling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Separation of </a:t>
            </a:r>
            <a:r>
              <a:rPr lang="en-US" altLang="zh-TW" sz="2400" b="1" dirty="0"/>
              <a:t>error detection </a:t>
            </a:r>
            <a:r>
              <a:rPr lang="en-US" altLang="zh-TW" sz="2400" dirty="0"/>
              <a:t>from </a:t>
            </a:r>
            <a:r>
              <a:rPr lang="en-US" altLang="zh-TW" sz="2400" b="1" dirty="0"/>
              <a:t>error handling </a:t>
            </a:r>
            <a:endParaRPr lang="en-US" altLang="zh-TW" sz="2400" b="1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Class </a:t>
            </a:r>
            <a:r>
              <a:rPr lang="en-US" altLang="zh-TW" sz="2400" b="1" dirty="0"/>
              <a:t>implementer</a:t>
            </a:r>
            <a:r>
              <a:rPr lang="en-US" altLang="zh-TW" sz="2400" dirty="0"/>
              <a:t> detects the error 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Class </a:t>
            </a:r>
            <a:r>
              <a:rPr lang="en-US" altLang="zh-TW" sz="2400" b="1" dirty="0"/>
              <a:t>user</a:t>
            </a:r>
            <a:r>
              <a:rPr lang="en-US" altLang="zh-TW" sz="2400" dirty="0"/>
              <a:t> decides what to do about the </a:t>
            </a:r>
            <a:r>
              <a:rPr lang="en-US" altLang="zh-TW" sz="2400" dirty="0" smtClean="0"/>
              <a:t>error </a:t>
            </a:r>
          </a:p>
          <a:p>
            <a:pPr lvl="1"/>
            <a:r>
              <a:rPr lang="en-US" altLang="zh-TW" sz="2000" dirty="0" smtClean="0"/>
              <a:t>Exit the program </a:t>
            </a:r>
          </a:p>
          <a:p>
            <a:pPr lvl="1"/>
            <a:r>
              <a:rPr lang="en-US" altLang="zh-TW" sz="2000" dirty="0" smtClean="0"/>
              <a:t>Output </a:t>
            </a:r>
            <a:r>
              <a:rPr lang="en-US" altLang="zh-TW" sz="2000" dirty="0"/>
              <a:t>a message and continue the </a:t>
            </a:r>
            <a:r>
              <a:rPr lang="en-US" altLang="zh-TW" sz="2000" dirty="0" smtClean="0"/>
              <a:t>program</a:t>
            </a:r>
          </a:p>
          <a:p>
            <a:pPr lvl="1"/>
            <a:r>
              <a:rPr lang="en-US" altLang="zh-TW" sz="2000" dirty="0" smtClean="0"/>
              <a:t>Retry </a:t>
            </a:r>
            <a:r>
              <a:rPr lang="en-US" altLang="zh-TW" sz="2000" dirty="0"/>
              <a:t>the function that had the error 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Ask </a:t>
            </a:r>
            <a:r>
              <a:rPr lang="en-US" altLang="zh-TW" sz="2000" dirty="0"/>
              <a:t>the user what to </a:t>
            </a:r>
            <a:r>
              <a:rPr lang="en-US" altLang="zh-TW" sz="2000" dirty="0" smtClean="0"/>
              <a:t>do</a:t>
            </a:r>
          </a:p>
          <a:p>
            <a:pPr lvl="1"/>
            <a:r>
              <a:rPr lang="en-US" altLang="zh-TW" sz="2000" dirty="0" smtClean="0"/>
              <a:t>Many </a:t>
            </a:r>
            <a:r>
              <a:rPr lang="en-US" altLang="zh-TW" sz="2000" dirty="0"/>
              <a:t>other possibilities </a:t>
            </a:r>
            <a:endParaRPr lang="en-US" altLang="zh-TW" sz="2000" dirty="0" smtClean="0"/>
          </a:p>
          <a:p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34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Better Error Handling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Reduces </a:t>
            </a:r>
            <a:r>
              <a:rPr lang="en-US" altLang="zh-TW" sz="2800" dirty="0"/>
              <a:t>complexity of code 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Code </a:t>
            </a:r>
            <a:r>
              <a:rPr lang="en-US" altLang="zh-TW" sz="2400" dirty="0"/>
              <a:t>that works when nothing unusual happens is separated from 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the </a:t>
            </a:r>
            <a:r>
              <a:rPr lang="en-US" altLang="zh-TW" sz="2800" dirty="0"/>
              <a:t>code that handles exceptional </a:t>
            </a:r>
            <a:r>
              <a:rPr lang="en-US" altLang="zh-TW" sz="2800" dirty="0" smtClean="0"/>
              <a:t>situations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Enforced by language </a:t>
            </a:r>
            <a:endParaRPr lang="en-US" altLang="zh-TW" sz="2800" dirty="0"/>
          </a:p>
          <a:p>
            <a:endParaRPr kumimoji="1"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926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物件導向設計-11-Interface</Template>
  <TotalTime>8947</TotalTime>
  <Words>3185</Words>
  <Application>Microsoft Macintosh PowerPoint</Application>
  <PresentationFormat>如螢幕大小 (4:3)</PresentationFormat>
  <Paragraphs>373</Paragraphs>
  <Slides>62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7" baseType="lpstr">
      <vt:lpstr>Courier New</vt:lpstr>
      <vt:lpstr>Wingdings</vt:lpstr>
      <vt:lpstr>微軟正黑體</vt:lpstr>
      <vt:lpstr>Arial</vt:lpstr>
      <vt:lpstr>清晰度</vt:lpstr>
      <vt:lpstr>物件導向設計</vt:lpstr>
      <vt:lpstr>PowerPoint 簡報</vt:lpstr>
      <vt:lpstr>Error Handling</vt:lpstr>
      <vt:lpstr>Procedural Error Handling</vt:lpstr>
      <vt:lpstr>Bank Account Deposit Example</vt:lpstr>
      <vt:lpstr>Bank Account Deposit Example</vt:lpstr>
      <vt:lpstr>Errors By Convention </vt:lpstr>
      <vt:lpstr>Better Error Handling </vt:lpstr>
      <vt:lpstr>Better Error Handling </vt:lpstr>
      <vt:lpstr>“Exceptional” </vt:lpstr>
      <vt:lpstr>Exception Handling</vt:lpstr>
      <vt:lpstr>Introduction to Exception Handling </vt:lpstr>
      <vt:lpstr>try-throw-catch </vt:lpstr>
      <vt:lpstr>try-throw-catch example </vt:lpstr>
      <vt:lpstr>The try block </vt:lpstr>
      <vt:lpstr>Better Bank Account Deposit Code</vt:lpstr>
      <vt:lpstr>try-throw-catch Mechanism</vt:lpstr>
      <vt:lpstr>try-throw-catch Mechanism</vt:lpstr>
      <vt:lpstr>try-throw-catch Mechanism</vt:lpstr>
      <vt:lpstr>try-throw-catch Mechanism</vt:lpstr>
      <vt:lpstr>try-catch Control Flow</vt:lpstr>
      <vt:lpstr>try-throw-catch Mechanism</vt:lpstr>
      <vt:lpstr>try-catch Control Flow</vt:lpstr>
      <vt:lpstr>Exception Example</vt:lpstr>
      <vt:lpstr>Exception Handling with the Scanner Class</vt:lpstr>
      <vt:lpstr>The InputMismatchException</vt:lpstr>
      <vt:lpstr>Tip:  Exception Controlled Loops</vt:lpstr>
      <vt:lpstr>Exception Controlled Loop</vt:lpstr>
      <vt:lpstr>Exception Classes</vt:lpstr>
      <vt:lpstr>Exception Classes from Standard Packages</vt:lpstr>
      <vt:lpstr>Using the getMessage Method</vt:lpstr>
      <vt:lpstr>Using the getMessage Method</vt:lpstr>
      <vt:lpstr>Defining Exception Classes</vt:lpstr>
      <vt:lpstr>Defining Exception Classes</vt:lpstr>
      <vt:lpstr>A Programmer-Defined Exception Class</vt:lpstr>
      <vt:lpstr>Using our own Exception Class </vt:lpstr>
      <vt:lpstr>Tip:  An Exception Class Can Carry a Message of Any Type:  int Message</vt:lpstr>
      <vt:lpstr>An Exception Class with an int Message </vt:lpstr>
      <vt:lpstr>Exception Object Characteristics</vt:lpstr>
      <vt:lpstr>Programmer-Defined Exception Class Guidelines</vt:lpstr>
      <vt:lpstr>Preserve getMessage</vt:lpstr>
      <vt:lpstr>Multiple catch Blocks</vt:lpstr>
      <vt:lpstr>Multiple catch Blocks</vt:lpstr>
      <vt:lpstr>Pitfall:  Catch the More Specific Exception First</vt:lpstr>
      <vt:lpstr>Pitfall:  Catch the More Specific Exception First</vt:lpstr>
      <vt:lpstr>Throwing an Exception in a Method</vt:lpstr>
      <vt:lpstr>Declaring Exceptions in a throws Clause</vt:lpstr>
      <vt:lpstr>Declaring Exceptions in a throws Clause</vt:lpstr>
      <vt:lpstr>The Catch or Declare Rule</vt:lpstr>
      <vt:lpstr>The Catch or Declare Rule</vt:lpstr>
      <vt:lpstr>The Catch or Declare Rule</vt:lpstr>
      <vt:lpstr>Where does it start?</vt:lpstr>
      <vt:lpstr>Why does my program crash?</vt:lpstr>
      <vt:lpstr>Checked and Unchecked Exceptions</vt:lpstr>
      <vt:lpstr>Exceptions to the Catch or Declare Rule</vt:lpstr>
      <vt:lpstr>Hierarchy of Throwable Objects</vt:lpstr>
      <vt:lpstr>Hierarchy of Throwable Objects</vt:lpstr>
      <vt:lpstr>The throws Clause in Derived Classes</vt:lpstr>
      <vt:lpstr>Why does my program crash?</vt:lpstr>
      <vt:lpstr>The finally Block</vt:lpstr>
      <vt:lpstr>The finally Block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物件導向設計 - Console Input and Output</dc:title>
  <dc:creator>sammy</dc:creator>
  <cp:lastModifiedBy>Microsoft Office 使用者</cp:lastModifiedBy>
  <cp:revision>252</cp:revision>
  <cp:lastPrinted>2016-12-16T14:42:59Z</cp:lastPrinted>
  <dcterms:modified xsi:type="dcterms:W3CDTF">2018-01-02T18:01:01Z</dcterms:modified>
</cp:coreProperties>
</file>