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Override PartName="/ppt/tags/tag2.xml" ContentType="application/vnd.openxmlformats-officedocument.presentationml.tags+xml"/>
  <Override PartName="/ppt/notesSlides/notesSlide31.xml" ContentType="application/vnd.openxmlformats-officedocument.presentationml.notesSlide+xml"/>
  <Override PartName="/ppt/tags/tag3.xml" ContentType="application/vnd.openxmlformats-officedocument.presentationml.tags+xml"/>
  <Override PartName="/ppt/notesSlides/notesSlide32.xml" ContentType="application/vnd.openxmlformats-officedocument.presentationml.notesSlide+xml"/>
  <Override PartName="/ppt/tags/tag4.xml" ContentType="application/vnd.openxmlformats-officedocument.presentationml.tags+xml"/>
  <Override PartName="/ppt/notesSlides/notesSlide33.xml" ContentType="application/vnd.openxmlformats-officedocument.presentationml.notesSlide+xml"/>
  <Override PartName="/ppt/tags/tag5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6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318" r:id="rId8"/>
    <p:sldId id="320" r:id="rId9"/>
    <p:sldId id="321" r:id="rId10"/>
    <p:sldId id="263" r:id="rId11"/>
    <p:sldId id="322" r:id="rId12"/>
    <p:sldId id="264" r:id="rId13"/>
    <p:sldId id="323" r:id="rId14"/>
    <p:sldId id="265" r:id="rId15"/>
    <p:sldId id="262" r:id="rId16"/>
    <p:sldId id="324" r:id="rId17"/>
    <p:sldId id="325" r:id="rId18"/>
    <p:sldId id="326" r:id="rId19"/>
    <p:sldId id="266" r:id="rId20"/>
    <p:sldId id="267" r:id="rId21"/>
    <p:sldId id="327" r:id="rId22"/>
    <p:sldId id="268" r:id="rId23"/>
    <p:sldId id="329" r:id="rId24"/>
    <p:sldId id="269" r:id="rId25"/>
    <p:sldId id="270" r:id="rId26"/>
    <p:sldId id="271" r:id="rId27"/>
    <p:sldId id="330" r:id="rId28"/>
    <p:sldId id="272" r:id="rId29"/>
    <p:sldId id="331" r:id="rId30"/>
    <p:sldId id="273" r:id="rId31"/>
    <p:sldId id="274" r:id="rId32"/>
    <p:sldId id="332" r:id="rId33"/>
    <p:sldId id="275" r:id="rId34"/>
    <p:sldId id="276" r:id="rId35"/>
    <p:sldId id="333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334" r:id="rId51"/>
    <p:sldId id="291" r:id="rId52"/>
    <p:sldId id="293" r:id="rId53"/>
    <p:sldId id="294" r:id="rId54"/>
    <p:sldId id="335" r:id="rId55"/>
    <p:sldId id="297" r:id="rId56"/>
    <p:sldId id="298" r:id="rId57"/>
    <p:sldId id="299" r:id="rId58"/>
    <p:sldId id="300" r:id="rId59"/>
    <p:sldId id="336" r:id="rId60"/>
    <p:sldId id="301" r:id="rId61"/>
    <p:sldId id="305" r:id="rId62"/>
    <p:sldId id="337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14" r:id="rId7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49CABD-16BC-4F6F-888B-A88BBFCB63F0}">
  <a:tblStyle styleId="{1C49CABD-16BC-4F6F-888B-A88BBFCB63F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045"/>
  </p:normalViewPr>
  <p:slideViewPr>
    <p:cSldViewPr>
      <p:cViewPr varScale="1">
        <p:scale>
          <a:sx n="84" d="100"/>
          <a:sy n="84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4439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148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7EF9A5-9310-492B-BF14-54FC36AAED2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43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C48F7D-EB16-4335-9B51-A072578E7D1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01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0F8489-46D8-4CE9-ABC5-FE738020C38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7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C4EA75-713B-4E9D-B536-B330D854B9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43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F71139-A744-4AC4-8109-3D1D35AFE4E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53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9D264D-9631-481C-8F25-016AF4A73D0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7DD03D-51BE-46FC-A726-DE010B43F13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99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3687B4-BA72-4501-98DA-4B120DC68D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83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19071F-4119-4A7E-902F-547B5921BBD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E682EA-692E-40B2-AB75-9F35B6165B2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6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3951FD-56A3-49AF-AEC3-51E24EE0BBB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07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307202-C772-4F40-AA2D-7198B0E4D83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42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1A3EC0-74A2-40F7-9A04-83D67CABFD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43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256C05-92C1-4CCF-9CD6-082340404A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373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FF85CB-CBDA-4895-BBBC-AF39B553733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62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46327-E539-4C78-8C53-1C612EA0EB3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117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B67D96-0827-4238-817F-54E33ADF4A6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82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B59413-B870-4F77-BC61-8E16563191D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139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4FBA47-BEB4-46EB-ADE9-91360BB4CDA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414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403FBE-092D-4FD2-815E-85D394ACF43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124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0B65A3-586A-4005-AC07-F9E3E5894D2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0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727D10-AFA7-457B-B253-98EDA3E5624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138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EB47DF-D7DE-46BC-B09E-E0914201755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769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F4A6CA-7F3A-4C36-BC89-A9CCF4C8F88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48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417458-62DE-4F95-BD9E-E0DC2B5B426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715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70DE49-87FB-48AC-BA49-8FF390C9FE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905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301BA7-3823-4640-93AC-E52000C979A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443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EEFC42-A26B-412D-9D35-0A3EF148E56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878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8924BA-83FB-41BE-8C12-7FD84C70C4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280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2CB84C-F4F0-4D82-9FA8-1727B21D9FC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246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0DAB67-24FF-4329-9ECF-8BD4DF06582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76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0A0725-4A9F-4B32-8C99-19EA9A2FA5D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B2ECFD-BBCB-4393-A8E4-4F73802A1C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40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4F8A5E-CEC0-4B2C-80A1-708307B9A01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357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8085-99B1-4EB5-8FA0-A9AC89E03E4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0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57641F-6855-4D41-8312-E73D8BBF652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09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19C6BA-4B85-4882-A7FD-5FA6081D60B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764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3F2409-1D06-4EC1-973E-DEDF48C2BC2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148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5C4B99-B279-49ED-A7BC-9EA5114921B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381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459AEE-5D08-4F07-B33F-8A187BC7FF3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772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54FAE2-47E8-4DCE-A028-FA6B6688A49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359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9B0D4B-B8D9-43AB-9C7C-F1AD442389C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102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ED00F2-E377-4D47-B5AF-3C4B4232CA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47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CF46A2-000E-4112-8437-E774F8B6765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202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26822F-E2FF-47DF-A8B0-0CF0ABF3514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449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55CBBA-5FDC-4BDA-8D88-76139C8591F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225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05F168-F90F-4141-8CA4-430BB8F992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843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603F5-459E-4F77-8A3C-6FD2E14970F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242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BDF74D-6B96-4798-AA43-505775183C4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58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5C8BD6-F620-4593-905D-1DDF1C76232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5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C79909-03A6-4EBC-8BB3-1CD5994279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8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C48F7D-EB16-4335-9B51-A072578E7D1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27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6BCA00-CB16-4A35-A56B-3CCD082B1F9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9B43-2A90-5442-95B4-4FF07E01C4D0}" type="datetime1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1B8A-D281-3F4B-97AE-3E9EFF623F55}" type="datetime1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9786-B45D-D340-B71A-24A854C02238}" type="datetime1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E66A-E578-334A-94CF-7D974438BD9B}" type="datetime1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EAA4-EEF1-0242-8424-A4CC3F123BF4}" type="datetime1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E852-BB83-CF49-90F5-07A487960448}" type="datetime1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8A5-EE8C-9144-B3AD-32CD7CF34424}" type="datetime1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6A75-3941-1C44-BD85-02C3DE88F899}" type="datetime1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D580-50A0-FF49-B123-00551AA6AA8B}" type="datetime1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F62B-8090-6D4A-B236-8E03C424D5D4}" type="datetime1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8B94-3F41-654F-87A0-9A9ED18A9C63}" type="datetime1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FBCE350-02A1-2A44-99FA-37DE5E1FB23A}" type="datetime1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zh-TW" altLang="en-US" sz="5400" dirty="0"/>
              <a:t>物件導向設計</a:t>
            </a:r>
            <a:endParaRPr lang="en" sz="5400" dirty="0"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Defining Class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331640" y="55172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授課教師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陳錫民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Email: hsiminc@fcu.edu.tw</a:t>
            </a:r>
            <a:endParaRPr lang="zh-TW" altLang="en-US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Instance Variables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Instance variables can be defined as in the following two examples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Note the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public</a:t>
            </a:r>
            <a:r>
              <a:rPr lang="en-US" sz="2400" dirty="0"/>
              <a:t> modifier (for now):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public String instanceVar1;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 public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 instanceVar2;</a:t>
            </a:r>
            <a:endParaRPr lang="en-US" sz="2400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CCC7111-1CF3-466A-B497-060E6679EC7E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87225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Instance Variables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059832" y="2060848"/>
            <a:ext cx="3024336" cy="403187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public class </a:t>
            </a:r>
            <a:r>
              <a:rPr kumimoji="1" lang="en-US" altLang="zh-TW" sz="1600" dirty="0" err="1"/>
              <a:t>Psyduck</a:t>
            </a:r>
            <a:r>
              <a:rPr kumimoji="1" lang="en-US" altLang="zh-TW" sz="1600" dirty="0"/>
              <a:t> {</a:t>
            </a:r>
          </a:p>
          <a:p>
            <a:r>
              <a:rPr kumimoji="1" lang="en-US" altLang="zh-TW" sz="1600" dirty="0"/>
              <a:t>  </a:t>
            </a:r>
          </a:p>
          <a:p>
            <a:r>
              <a:rPr kumimoji="1" lang="en-US" altLang="zh-TW" sz="1600" dirty="0"/>
              <a:t>  </a:t>
            </a:r>
            <a:r>
              <a:rPr kumimoji="1" lang="en-US" altLang="zh-TW" sz="1600" dirty="0">
                <a:solidFill>
                  <a:schemeClr val="accent2"/>
                </a:solidFill>
              </a:rPr>
              <a:t>private String name;</a:t>
            </a:r>
          </a:p>
          <a:p>
            <a:r>
              <a:rPr kumimoji="1" lang="en-US" altLang="zh-TW" sz="1600" dirty="0">
                <a:solidFill>
                  <a:schemeClr val="accent2"/>
                </a:solidFill>
              </a:rPr>
              <a:t>  public float weight;</a:t>
            </a:r>
          </a:p>
          <a:p>
            <a:r>
              <a:rPr kumimoji="1" lang="en-US" altLang="zh-TW" sz="1600" dirty="0">
                <a:solidFill>
                  <a:schemeClr val="accent2"/>
                </a:solidFill>
              </a:rPr>
              <a:t>  public float height;</a:t>
            </a:r>
          </a:p>
          <a:p>
            <a:r>
              <a:rPr kumimoji="1" lang="en-US" altLang="zh-TW" sz="1600" dirty="0">
                <a:solidFill>
                  <a:schemeClr val="accent2"/>
                </a:solidFill>
              </a:rPr>
              <a:t>  public </a:t>
            </a:r>
            <a:r>
              <a:rPr kumimoji="1" lang="en-US" altLang="zh-TW" sz="1600" dirty="0" err="1">
                <a:solidFill>
                  <a:schemeClr val="accent2"/>
                </a:solidFill>
              </a:rPr>
              <a:t>int</a:t>
            </a:r>
            <a:r>
              <a:rPr kumimoji="1" lang="en-US" altLang="zh-TW" sz="1600" dirty="0">
                <a:solidFill>
                  <a:schemeClr val="accent2"/>
                </a:solidFill>
              </a:rPr>
              <a:t> </a:t>
            </a:r>
            <a:r>
              <a:rPr kumimoji="1" lang="en-US" altLang="zh-TW" sz="1600" dirty="0" err="1">
                <a:solidFill>
                  <a:schemeClr val="accent2"/>
                </a:solidFill>
              </a:rPr>
              <a:t>hp</a:t>
            </a:r>
            <a:r>
              <a:rPr kumimoji="1" lang="en-US" altLang="zh-TW" sz="1600" dirty="0">
                <a:solidFill>
                  <a:schemeClr val="accent2"/>
                </a:solidFill>
              </a:rPr>
              <a:t>;</a:t>
            </a:r>
          </a:p>
          <a:p>
            <a:endParaRPr kumimoji="1" lang="en-US" altLang="zh-TW" sz="1600" dirty="0"/>
          </a:p>
          <a:p>
            <a:r>
              <a:rPr kumimoji="1" lang="en-US" altLang="zh-TW" sz="1600" dirty="0"/>
              <a:t>  public void </a:t>
            </a:r>
            <a:r>
              <a:rPr kumimoji="1" lang="en-US" altLang="zh-TW" sz="1600" dirty="0" err="1"/>
              <a:t>powerup</a:t>
            </a:r>
            <a:r>
              <a:rPr kumimoji="1" lang="en-US" altLang="zh-TW" sz="1600" dirty="0"/>
              <a:t>() {</a:t>
            </a:r>
          </a:p>
          <a:p>
            <a:endParaRPr kumimoji="1" lang="en-US" altLang="zh-TW" sz="1600" dirty="0"/>
          </a:p>
          <a:p>
            <a:r>
              <a:rPr kumimoji="1" lang="en-US" altLang="zh-TW" sz="1600" dirty="0"/>
              <a:t>  }</a:t>
            </a:r>
          </a:p>
          <a:p>
            <a:endParaRPr kumimoji="1" lang="en-US" altLang="zh-TW" sz="1600" dirty="0"/>
          </a:p>
          <a:p>
            <a:r>
              <a:rPr kumimoji="1" lang="en-US" altLang="zh-TW" sz="1600" dirty="0"/>
              <a:t>  public void evolve () {</a:t>
            </a:r>
          </a:p>
          <a:p>
            <a:endParaRPr kumimoji="1" lang="en-US" altLang="zh-TW" sz="1600" dirty="0"/>
          </a:p>
          <a:p>
            <a:r>
              <a:rPr kumimoji="1" lang="en-US" altLang="zh-TW" sz="1600" dirty="0"/>
              <a:t>  }</a:t>
            </a:r>
          </a:p>
          <a:p>
            <a:endParaRPr kumimoji="1" lang="en-US" altLang="zh-TW" sz="1600" dirty="0"/>
          </a:p>
          <a:p>
            <a:r>
              <a:rPr kumimoji="1" lang="en-US" altLang="zh-TW" sz="1600" dirty="0"/>
              <a:t>}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16194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Methods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Method definitions are divided into two parts:  a </a:t>
            </a:r>
            <a:r>
              <a:rPr lang="en-US" sz="2400" b="1" i="1" dirty="0"/>
              <a:t>heading</a:t>
            </a:r>
            <a:r>
              <a:rPr lang="en-US" sz="2400" dirty="0"/>
              <a:t> and a </a:t>
            </a:r>
            <a:r>
              <a:rPr lang="en-US" sz="2400" b="1" i="1" dirty="0"/>
              <a:t>method body</a:t>
            </a:r>
            <a:r>
              <a:rPr lang="en-US" sz="2400" i="1" dirty="0"/>
              <a:t>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i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public void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myMethod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()</a:t>
            </a:r>
            <a:r>
              <a:rPr lang="en-US" altLang="zh-TW" sz="2000" b="1" dirty="0">
                <a:solidFill>
                  <a:srgbClr val="034CA1"/>
                </a:solidFill>
                <a:latin typeface="Courier New" pitchFamily="49" charset="0"/>
              </a:rPr>
              <a:t> {</a:t>
            </a: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          </a:t>
            </a:r>
            <a:r>
              <a:rPr lang="en-US" sz="2000" dirty="0"/>
              <a:t>Heading</a:t>
            </a:r>
            <a:endParaRPr lang="en-US" sz="2000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dirty="0"/>
              <a:t>code  to perform some action                  Body</a:t>
            </a:r>
            <a:endParaRPr lang="en-US" sz="2000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dirty="0"/>
              <a:t>and/or compute a value                      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}</a:t>
            </a: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B892873-4AFC-4CDD-BC89-3B17C855725E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1508" name="Line 5"/>
          <p:cNvSpPr>
            <a:spLocks noChangeShapeType="1"/>
          </p:cNvSpPr>
          <p:nvPr/>
        </p:nvSpPr>
        <p:spPr bwMode="auto">
          <a:xfrm flipH="1">
            <a:off x="4889863" y="2438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AutoShape 7"/>
          <p:cNvSpPr>
            <a:spLocks/>
          </p:cNvSpPr>
          <p:nvPr/>
        </p:nvSpPr>
        <p:spPr bwMode="auto">
          <a:xfrm>
            <a:off x="4724400" y="2819399"/>
            <a:ext cx="838200" cy="609601"/>
          </a:xfrm>
          <a:prstGeom prst="rightBrace">
            <a:avLst>
              <a:gd name="adj1" fmla="val 108333"/>
              <a:gd name="adj2" fmla="val 4226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17299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771800" y="1772816"/>
            <a:ext cx="3456384" cy="403187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public class </a:t>
            </a:r>
            <a:r>
              <a:rPr kumimoji="1" lang="en-US" altLang="zh-TW" sz="1600" dirty="0" err="1"/>
              <a:t>Psyduck</a:t>
            </a:r>
            <a:r>
              <a:rPr kumimoji="1" lang="en-US" altLang="zh-TW" sz="1600" dirty="0"/>
              <a:t> {</a:t>
            </a:r>
          </a:p>
          <a:p>
            <a:r>
              <a:rPr kumimoji="1" lang="en-US" altLang="zh-TW" sz="1600" dirty="0"/>
              <a:t>  </a:t>
            </a:r>
          </a:p>
          <a:p>
            <a:r>
              <a:rPr kumimoji="1" lang="en-US" altLang="zh-TW" sz="1600" dirty="0"/>
              <a:t>  </a:t>
            </a:r>
            <a:r>
              <a:rPr kumimoji="1" lang="en-US" altLang="zh-TW" sz="1600" dirty="0">
                <a:solidFill>
                  <a:schemeClr val="tx1"/>
                </a:solidFill>
              </a:rPr>
              <a:t>private String name;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float weight;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float height;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int</a:t>
            </a:r>
            <a:r>
              <a:rPr kumimoji="1" lang="en-US" altLang="zh-TW" sz="1600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hp</a:t>
            </a:r>
            <a:r>
              <a:rPr kumimoji="1" lang="en-US" altLang="zh-TW" sz="1600" dirty="0">
                <a:solidFill>
                  <a:schemeClr val="tx1"/>
                </a:solidFill>
              </a:rPr>
              <a:t>;</a:t>
            </a:r>
          </a:p>
          <a:p>
            <a:endParaRPr kumimoji="1" lang="en-US" altLang="zh-TW" sz="1600" dirty="0"/>
          </a:p>
          <a:p>
            <a:r>
              <a:rPr kumimoji="1" lang="en-US" altLang="zh-TW" sz="1600" dirty="0"/>
              <a:t>  </a:t>
            </a:r>
            <a:r>
              <a:rPr kumimoji="1" lang="en-US" altLang="zh-TW" sz="1600" dirty="0">
                <a:solidFill>
                  <a:schemeClr val="accent2"/>
                </a:solidFill>
              </a:rPr>
              <a:t>public void </a:t>
            </a:r>
            <a:r>
              <a:rPr kumimoji="1" lang="en-US" altLang="zh-TW" sz="1600" dirty="0" err="1">
                <a:solidFill>
                  <a:schemeClr val="accent2"/>
                </a:solidFill>
              </a:rPr>
              <a:t>powerup</a:t>
            </a:r>
            <a:r>
              <a:rPr kumimoji="1" lang="en-US" altLang="zh-TW" sz="1600" dirty="0">
                <a:solidFill>
                  <a:schemeClr val="accent2"/>
                </a:solidFill>
              </a:rPr>
              <a:t>() {</a:t>
            </a:r>
          </a:p>
          <a:p>
            <a:r>
              <a:rPr kumimoji="1" lang="en-US" altLang="zh-TW" sz="1600" dirty="0">
                <a:solidFill>
                  <a:schemeClr val="accent2"/>
                </a:solidFill>
              </a:rPr>
              <a:t>    </a:t>
            </a:r>
            <a:r>
              <a:rPr kumimoji="1" lang="en-US" altLang="zh-TW" sz="1600" dirty="0" err="1">
                <a:solidFill>
                  <a:schemeClr val="accent2"/>
                </a:solidFill>
              </a:rPr>
              <a:t>System.out.println</a:t>
            </a:r>
            <a:r>
              <a:rPr kumimoji="1" lang="en-US" altLang="zh-TW" sz="1600" dirty="0">
                <a:solidFill>
                  <a:schemeClr val="accent2"/>
                </a:solidFill>
              </a:rPr>
              <a:t>(”power up”);</a:t>
            </a:r>
          </a:p>
          <a:p>
            <a:r>
              <a:rPr kumimoji="1" lang="en-US" altLang="zh-TW" sz="1600" dirty="0">
                <a:solidFill>
                  <a:schemeClr val="accent2"/>
                </a:solidFill>
              </a:rPr>
              <a:t>  }</a:t>
            </a:r>
          </a:p>
          <a:p>
            <a:endParaRPr kumimoji="1" lang="en-US" altLang="zh-TW" sz="1600" dirty="0">
              <a:solidFill>
                <a:schemeClr val="accent2"/>
              </a:solidFill>
            </a:endParaRPr>
          </a:p>
          <a:p>
            <a:r>
              <a:rPr kumimoji="1" lang="en-US" altLang="zh-TW" sz="1600" dirty="0">
                <a:solidFill>
                  <a:schemeClr val="accent2"/>
                </a:solidFill>
              </a:rPr>
              <a:t>  public void evolve () {</a:t>
            </a:r>
          </a:p>
          <a:p>
            <a:r>
              <a:rPr kumimoji="1" lang="en-US" altLang="zh-TW" sz="1600" dirty="0">
                <a:solidFill>
                  <a:schemeClr val="accent2"/>
                </a:solidFill>
              </a:rPr>
              <a:t>     </a:t>
            </a:r>
            <a:r>
              <a:rPr kumimoji="1" lang="en-US" altLang="zh-TW" sz="1600" dirty="0" err="1">
                <a:solidFill>
                  <a:schemeClr val="accent2"/>
                </a:solidFill>
              </a:rPr>
              <a:t>System.out.println</a:t>
            </a:r>
            <a:r>
              <a:rPr kumimoji="1" lang="en-US" altLang="zh-TW" sz="1600" dirty="0">
                <a:solidFill>
                  <a:schemeClr val="accent2"/>
                </a:solidFill>
              </a:rPr>
              <a:t>(”evolve”);</a:t>
            </a:r>
          </a:p>
          <a:p>
            <a:r>
              <a:rPr kumimoji="1" lang="en-US" altLang="zh-TW" sz="1600" dirty="0">
                <a:solidFill>
                  <a:schemeClr val="accent2"/>
                </a:solidFill>
              </a:rPr>
              <a:t>  }</a:t>
            </a:r>
          </a:p>
          <a:p>
            <a:endParaRPr kumimoji="1" lang="en-US" altLang="zh-TW" sz="1600" dirty="0"/>
          </a:p>
          <a:p>
            <a:r>
              <a:rPr kumimoji="1" lang="en-US" altLang="zh-TW" sz="1600" dirty="0"/>
              <a:t>}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878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File Names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Reminder:  a Java file must be given the </a:t>
            </a:r>
            <a:r>
              <a:rPr lang="en-US" sz="2800" b="1" dirty="0"/>
              <a:t>same name </a:t>
            </a:r>
            <a:r>
              <a:rPr lang="en-US" sz="2800" dirty="0"/>
              <a:t>as the class it contains with an added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.java</a:t>
            </a:r>
            <a:r>
              <a:rPr lang="en-US" sz="2800" dirty="0"/>
              <a:t> at the end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For example, a class named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Psyduck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dirty="0"/>
              <a:t>must be in a file named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Psyduck.java</a:t>
            </a:r>
            <a:endParaRPr lang="en-US" sz="2400" dirty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596DAF8-6D28-4C8C-8AFD-998227F33AAE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80440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The </a:t>
            </a:r>
            <a:r>
              <a:rPr lang="en-US" sz="4000" b="1" dirty="0">
                <a:solidFill>
                  <a:schemeClr val="tx2"/>
                </a:solidFill>
                <a:latin typeface="Courier New" pitchFamily="49" charset="0"/>
              </a:rPr>
              <a:t>new</a:t>
            </a:r>
            <a:r>
              <a:rPr lang="en-US" sz="4000" dirty="0">
                <a:solidFill>
                  <a:schemeClr val="tx2"/>
                </a:solidFill>
              </a:rPr>
              <a:t> </a:t>
            </a:r>
            <a:r>
              <a:rPr lang="en-US" sz="4000" dirty="0"/>
              <a:t>Operator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543800" cy="3657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An object of a class is named or declared by a variable of the class type: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ClassName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classVar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400" dirty="0"/>
              <a:t> operator must then be used to </a:t>
            </a:r>
            <a:r>
              <a:rPr lang="en-US" sz="2400" b="1" dirty="0"/>
              <a:t>create</a:t>
            </a:r>
            <a:r>
              <a:rPr lang="en-US" sz="2400" dirty="0"/>
              <a:t> the object and associate it with its variable name: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classVar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= new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ClassName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();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These can be combined as follows: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ClassName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classVar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= new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ClassName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444F9F3C-AC40-4BFE-957B-34762CB1CB59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28872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b="1" dirty="0">
                <a:solidFill>
                  <a:schemeClr val="tx2"/>
                </a:solidFill>
                <a:latin typeface="Courier New" pitchFamily="49" charset="0"/>
              </a:rPr>
              <a:t>new</a:t>
            </a:r>
            <a:r>
              <a:rPr lang="en-US" altLang="zh-TW" dirty="0">
                <a:solidFill>
                  <a:schemeClr val="tx2"/>
                </a:solidFill>
              </a:rPr>
              <a:t> </a:t>
            </a:r>
            <a:r>
              <a:rPr lang="en-US" altLang="zh-TW" dirty="0"/>
              <a:t>Operator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89714" y="1988840"/>
            <a:ext cx="3726702" cy="15696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tx1"/>
                </a:solidFill>
              </a:rPr>
              <a:t>public class Main{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static void main(String[]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args</a:t>
            </a:r>
            <a:r>
              <a:rPr kumimoji="1" lang="en-US" altLang="zh-TW" sz="1600" dirty="0">
                <a:solidFill>
                  <a:schemeClr val="tx1"/>
                </a:solidFill>
              </a:rPr>
              <a:t>)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</a:t>
            </a:r>
            <a:r>
              <a:rPr kumimoji="1" lang="en-US" altLang="zh-TW" sz="1600" b="1" dirty="0" err="1">
                <a:solidFill>
                  <a:srgbClr val="FF0000"/>
                </a:solidFill>
              </a:rPr>
              <a:t>Psyduck</a:t>
            </a:r>
            <a:r>
              <a:rPr kumimoji="1" lang="en-US" altLang="zh-TW" sz="1600" b="1" dirty="0">
                <a:solidFill>
                  <a:srgbClr val="FF0000"/>
                </a:solidFill>
              </a:rPr>
              <a:t> duck1 = new </a:t>
            </a:r>
            <a:r>
              <a:rPr kumimoji="1" lang="en-US" altLang="zh-TW" sz="1600" b="1" dirty="0" err="1">
                <a:solidFill>
                  <a:srgbClr val="FF0000"/>
                </a:solidFill>
              </a:rPr>
              <a:t>Psyduck</a:t>
            </a:r>
            <a:r>
              <a:rPr kumimoji="1" lang="en-US" altLang="zh-TW" sz="1600" b="1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}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}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55576" y="1957035"/>
            <a:ext cx="3456384" cy="403187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tx1"/>
                </a:solidFill>
              </a:rPr>
              <a:t>public class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Psyduck</a:t>
            </a:r>
            <a:r>
              <a:rPr kumimoji="1" lang="en-US" altLang="zh-TW" sz="1600" dirty="0">
                <a:solidFill>
                  <a:schemeClr val="tx1"/>
                </a:solidFill>
              </a:rPr>
              <a:t>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private String name;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float weight;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float height;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int</a:t>
            </a:r>
            <a:r>
              <a:rPr kumimoji="1" lang="en-US" altLang="zh-TW" sz="1600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hp</a:t>
            </a:r>
            <a:r>
              <a:rPr kumimoji="1" lang="en-US" altLang="zh-TW" sz="1600" dirty="0">
                <a:solidFill>
                  <a:schemeClr val="tx1"/>
                </a:solidFill>
              </a:rPr>
              <a:t>;</a:t>
            </a:r>
          </a:p>
          <a:p>
            <a:endParaRPr kumimoji="1" lang="en-US" altLang="zh-TW" sz="1600" dirty="0">
              <a:solidFill>
                <a:schemeClr val="tx1"/>
              </a:solidFill>
            </a:endParaRP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void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powerup</a:t>
            </a:r>
            <a:r>
              <a:rPr kumimoji="1" lang="en-US" altLang="zh-TW" sz="1600" dirty="0">
                <a:solidFill>
                  <a:schemeClr val="tx1"/>
                </a:solidFill>
              </a:rPr>
              <a:t>()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System.out.println</a:t>
            </a:r>
            <a:r>
              <a:rPr kumimoji="1" lang="en-US" altLang="zh-TW" sz="1600" dirty="0">
                <a:solidFill>
                  <a:schemeClr val="tx1"/>
                </a:solidFill>
              </a:rPr>
              <a:t>(”power up”);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}</a:t>
            </a:r>
          </a:p>
          <a:p>
            <a:endParaRPr kumimoji="1" lang="en-US" altLang="zh-TW" sz="1600" dirty="0">
              <a:solidFill>
                <a:schemeClr val="tx1"/>
              </a:solidFill>
            </a:endParaRP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void evolve ()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System.out.println</a:t>
            </a:r>
            <a:r>
              <a:rPr kumimoji="1" lang="en-US" altLang="zh-TW" sz="1600" dirty="0">
                <a:solidFill>
                  <a:schemeClr val="tx1"/>
                </a:solidFill>
              </a:rPr>
              <a:t>(”evolve”);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}</a:t>
            </a:r>
          </a:p>
          <a:p>
            <a:endParaRPr kumimoji="1" lang="en-US" altLang="zh-TW" sz="1600" dirty="0">
              <a:solidFill>
                <a:schemeClr val="tx1"/>
              </a:solidFill>
            </a:endParaRP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}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21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Method Invocations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Methods are invoked using the name of the calling object and the method name as follows: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classVar.myMethod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();</a:t>
            </a:r>
            <a:endParaRPr lang="en-US" sz="2400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Invoking a method is equivalent to executing the method body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B892873-4AFC-4CDD-BC89-3B17C855725E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91147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Invocations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89714" y="1988840"/>
            <a:ext cx="3726702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tx1"/>
                </a:solidFill>
              </a:rPr>
              <a:t>public class Main{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static void main(String[]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args</a:t>
            </a:r>
            <a:r>
              <a:rPr kumimoji="1" lang="en-US" altLang="zh-TW" sz="1600" dirty="0">
                <a:solidFill>
                  <a:schemeClr val="tx1"/>
                </a:solidFill>
              </a:rPr>
              <a:t>)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Psyduck</a:t>
            </a:r>
            <a:r>
              <a:rPr kumimoji="1" lang="en-US" altLang="zh-TW" sz="1600" dirty="0">
                <a:solidFill>
                  <a:schemeClr val="tx1"/>
                </a:solidFill>
              </a:rPr>
              <a:t> duck1 = new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Psyduck</a:t>
            </a:r>
            <a:r>
              <a:rPr kumimoji="1" lang="en-US" altLang="zh-TW" sz="1600" dirty="0">
                <a:solidFill>
                  <a:schemeClr val="tx1"/>
                </a:solidFill>
              </a:rPr>
              <a:t>();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</a:t>
            </a:r>
            <a:r>
              <a:rPr kumimoji="1" lang="en-US" altLang="zh-TW" sz="1600" b="1" dirty="0">
                <a:solidFill>
                  <a:srgbClr val="FF0000"/>
                </a:solidFill>
              </a:rPr>
              <a:t>duck1.powerup();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}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}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55576" y="1976331"/>
            <a:ext cx="3456384" cy="403187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tx1"/>
                </a:solidFill>
              </a:rPr>
              <a:t>public class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Psyduck</a:t>
            </a:r>
            <a:r>
              <a:rPr kumimoji="1" lang="en-US" altLang="zh-TW" sz="1600" dirty="0">
                <a:solidFill>
                  <a:schemeClr val="tx1"/>
                </a:solidFill>
              </a:rPr>
              <a:t>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private String name;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float weight;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float height;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int</a:t>
            </a:r>
            <a:r>
              <a:rPr kumimoji="1" lang="en-US" altLang="zh-TW" sz="1600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hp</a:t>
            </a:r>
            <a:r>
              <a:rPr kumimoji="1" lang="en-US" altLang="zh-TW" sz="1600" dirty="0">
                <a:solidFill>
                  <a:schemeClr val="tx1"/>
                </a:solidFill>
              </a:rPr>
              <a:t>;</a:t>
            </a:r>
          </a:p>
          <a:p>
            <a:endParaRPr kumimoji="1" lang="en-US" altLang="zh-TW" sz="1600" dirty="0">
              <a:solidFill>
                <a:schemeClr val="tx1"/>
              </a:solidFill>
            </a:endParaRP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void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powerup</a:t>
            </a:r>
            <a:r>
              <a:rPr kumimoji="1" lang="en-US" altLang="zh-TW" sz="1600" dirty="0">
                <a:solidFill>
                  <a:schemeClr val="tx1"/>
                </a:solidFill>
              </a:rPr>
              <a:t>()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System.out.println</a:t>
            </a:r>
            <a:r>
              <a:rPr kumimoji="1" lang="en-US" altLang="zh-TW" sz="1600" dirty="0">
                <a:solidFill>
                  <a:schemeClr val="tx1"/>
                </a:solidFill>
              </a:rPr>
              <a:t>(”power up”);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}</a:t>
            </a:r>
          </a:p>
          <a:p>
            <a:endParaRPr kumimoji="1" lang="en-US" altLang="zh-TW" sz="1600" dirty="0">
              <a:solidFill>
                <a:schemeClr val="tx1"/>
              </a:solidFill>
            </a:endParaRP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void evolve ()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System.out.println</a:t>
            </a:r>
            <a:r>
              <a:rPr kumimoji="1" lang="en-US" altLang="zh-TW" sz="1600" dirty="0">
                <a:solidFill>
                  <a:schemeClr val="tx1"/>
                </a:solidFill>
              </a:rPr>
              <a:t>(”evolve”);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}</a:t>
            </a:r>
          </a:p>
          <a:p>
            <a:endParaRPr kumimoji="1" lang="en-US" altLang="zh-TW" sz="1600" dirty="0">
              <a:solidFill>
                <a:schemeClr val="tx1"/>
              </a:solidFill>
            </a:endParaRP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}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35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/>
              <a:t>More About Methods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There are two kinds of methods:</a:t>
            </a:r>
          </a:p>
          <a:p>
            <a:pPr lvl="1" eaLnBrk="1" hangingPunct="1"/>
            <a:r>
              <a:rPr lang="en-US" sz="2400" dirty="0"/>
              <a:t>Methods that compute and </a:t>
            </a:r>
            <a:r>
              <a:rPr lang="en-US" sz="2400" b="1" dirty="0"/>
              <a:t>return a value</a:t>
            </a:r>
          </a:p>
          <a:p>
            <a:pPr lvl="1" eaLnBrk="1" hangingPunct="1"/>
            <a:r>
              <a:rPr lang="en-US" sz="2400" dirty="0"/>
              <a:t>Methods that perform </a:t>
            </a:r>
            <a:r>
              <a:rPr lang="en-US" sz="2400" b="1" dirty="0"/>
              <a:t>an action</a:t>
            </a:r>
          </a:p>
          <a:p>
            <a:pPr lvl="2" eaLnBrk="1" hangingPunct="1"/>
            <a:r>
              <a:rPr lang="en-US" sz="2000" dirty="0"/>
              <a:t>This type of method does </a:t>
            </a:r>
            <a:r>
              <a:rPr lang="en-US" sz="2000" b="1" dirty="0"/>
              <a:t>NOT</a:t>
            </a:r>
            <a:r>
              <a:rPr lang="en-US" sz="2000" dirty="0"/>
              <a:t> return a value, and is called a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 sz="2000" dirty="0"/>
              <a:t> method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Each type of method differs slightly in how it is defined as well as how it is (usually) invoked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256AF2E-8E72-43F7-B8A1-6D8D5A10BACA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73447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/>
              <a:t>Classes</a:t>
            </a:r>
            <a:r>
              <a:rPr lang="en-US" sz="2800" dirty="0"/>
              <a:t> are the most important language feature that make </a:t>
            </a:r>
            <a:r>
              <a:rPr lang="en-US" sz="2800" i="1" dirty="0"/>
              <a:t>object-oriented programming</a:t>
            </a:r>
            <a:r>
              <a:rPr lang="en-US" sz="2800" dirty="0"/>
              <a:t> (</a:t>
            </a:r>
            <a:r>
              <a:rPr lang="en-US" sz="2800" i="1" dirty="0"/>
              <a:t>OOP</a:t>
            </a:r>
            <a:r>
              <a:rPr lang="en-US" sz="2800" dirty="0"/>
              <a:t>) possible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Programming in Java consists of defining a number of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Every program is a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All helping software consists of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All programmer-defined types are classes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Classes are central to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CEDE714-89A7-47DA-8A05-DE1C6510EA54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8762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About Methods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A method that </a:t>
            </a:r>
            <a:r>
              <a:rPr lang="en-US" sz="2800" b="1" dirty="0"/>
              <a:t>returns</a:t>
            </a:r>
            <a:r>
              <a:rPr lang="en-US" sz="2800" dirty="0"/>
              <a:t> a value must specify the </a:t>
            </a:r>
            <a:r>
              <a:rPr lang="en-US" sz="2800" b="1" dirty="0"/>
              <a:t>type</a:t>
            </a:r>
            <a:r>
              <a:rPr lang="en-US" sz="2800" dirty="0"/>
              <a:t> of that value in its heading:</a:t>
            </a:r>
          </a:p>
          <a:p>
            <a:pPr eaLnBrk="1" hangingPunct="1">
              <a:buFontTx/>
              <a:buNone/>
            </a:pPr>
            <a:r>
              <a:rPr lang="en-US" sz="1800" dirty="0">
                <a:solidFill>
                  <a:srgbClr val="034CA1"/>
                </a:solidFill>
                <a:latin typeface="Courier New" pitchFamily="49" charset="0"/>
              </a:rPr>
              <a:t>  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public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typeReturned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methodName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paramList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)</a:t>
            </a:r>
            <a:endParaRPr lang="en-US" sz="2000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A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 sz="2800" dirty="0"/>
              <a:t> method uses the keyword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 sz="2800" dirty="0"/>
              <a:t> in its heading to show that it does not return a value :</a:t>
            </a:r>
          </a:p>
          <a:p>
            <a:pPr eaLnBrk="1" hangingPunct="1">
              <a:buFontTx/>
              <a:buNone/>
            </a:pPr>
            <a:r>
              <a:rPr lang="en-US" sz="1800" dirty="0">
                <a:solidFill>
                  <a:srgbClr val="034CA1"/>
                </a:solidFill>
                <a:latin typeface="Courier New" pitchFamily="49" charset="0"/>
              </a:rPr>
              <a:t>  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public void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methodName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paramList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)</a:t>
            </a:r>
            <a:endParaRPr lang="en-US" sz="2000" dirty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950EF53-6BB0-4445-A665-1716B521D397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52953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kinds of Methods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843808" y="1628800"/>
            <a:ext cx="3456384" cy="50167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tx1"/>
                </a:solidFill>
              </a:rPr>
              <a:t>public class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Psyduck</a:t>
            </a:r>
            <a:r>
              <a:rPr kumimoji="1" lang="en-US" altLang="zh-TW" sz="1600" dirty="0">
                <a:solidFill>
                  <a:schemeClr val="tx1"/>
                </a:solidFill>
              </a:rPr>
              <a:t>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private String name;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float weight;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float height;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int</a:t>
            </a:r>
            <a:r>
              <a:rPr kumimoji="1" lang="en-US" altLang="zh-TW" sz="1600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hp</a:t>
            </a:r>
            <a:r>
              <a:rPr kumimoji="1" lang="en-US" altLang="zh-TW" sz="1600" dirty="0">
                <a:solidFill>
                  <a:schemeClr val="tx1"/>
                </a:solidFill>
              </a:rPr>
              <a:t>;</a:t>
            </a:r>
          </a:p>
          <a:p>
            <a:endParaRPr kumimoji="1" lang="en-US" altLang="zh-TW" sz="1600" dirty="0">
              <a:solidFill>
                <a:schemeClr val="tx1"/>
              </a:solidFill>
            </a:endParaRP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</a:t>
            </a:r>
            <a:r>
              <a:rPr kumimoji="1" lang="en-US" altLang="zh-TW" sz="1600" b="1" dirty="0" err="1">
                <a:solidFill>
                  <a:srgbClr val="FF0000"/>
                </a:solidFill>
              </a:rPr>
              <a:t>int</a:t>
            </a:r>
            <a:r>
              <a:rPr kumimoji="1" lang="en-US" altLang="zh-TW" sz="1600" dirty="0">
                <a:solidFill>
                  <a:srgbClr val="FF0000"/>
                </a:solidFill>
              </a:rPr>
              <a:t>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powerup</a:t>
            </a:r>
            <a:r>
              <a:rPr kumimoji="1" lang="en-US" altLang="zh-TW" sz="1600" dirty="0">
                <a:solidFill>
                  <a:schemeClr val="tx1"/>
                </a:solidFill>
              </a:rPr>
              <a:t>()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System.out.println</a:t>
            </a:r>
            <a:r>
              <a:rPr kumimoji="1" lang="en-US" altLang="zh-TW" sz="1600" dirty="0">
                <a:solidFill>
                  <a:schemeClr val="tx1"/>
                </a:solidFill>
              </a:rPr>
              <a:t>(”power up”);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hp</a:t>
            </a:r>
            <a:r>
              <a:rPr kumimoji="1" lang="en-US" altLang="zh-TW" sz="1600" dirty="0">
                <a:solidFill>
                  <a:schemeClr val="tx1"/>
                </a:solidFill>
              </a:rPr>
              <a:t> =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hp</a:t>
            </a:r>
            <a:r>
              <a:rPr kumimoji="1" lang="en-US" altLang="zh-TW" sz="1600" dirty="0">
                <a:solidFill>
                  <a:schemeClr val="tx1"/>
                </a:solidFill>
              </a:rPr>
              <a:t> +100;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</a:t>
            </a:r>
            <a:r>
              <a:rPr kumimoji="1" lang="en-US" altLang="zh-TW" sz="1600" b="1" dirty="0">
                <a:solidFill>
                  <a:srgbClr val="FF0000"/>
                </a:solidFill>
              </a:rPr>
              <a:t>return</a:t>
            </a:r>
            <a:r>
              <a:rPr kumimoji="1" lang="en-US" altLang="zh-TW" sz="1600" dirty="0">
                <a:solidFill>
                  <a:srgbClr val="FF0000"/>
                </a:solidFill>
              </a:rPr>
              <a:t>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hp</a:t>
            </a:r>
            <a:r>
              <a:rPr kumimoji="1" lang="en-US" altLang="zh-TW" sz="1600" dirty="0">
                <a:solidFill>
                  <a:schemeClr val="tx1"/>
                </a:solidFill>
              </a:rPr>
              <a:t>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}</a:t>
            </a:r>
          </a:p>
          <a:p>
            <a:endParaRPr kumimoji="1" lang="en-US" altLang="zh-TW" sz="1600" dirty="0">
              <a:solidFill>
                <a:schemeClr val="tx1"/>
              </a:solidFill>
            </a:endParaRP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</a:t>
            </a:r>
            <a:r>
              <a:rPr kumimoji="1" lang="en-US" altLang="zh-TW" sz="1600" b="1" dirty="0">
                <a:solidFill>
                  <a:srgbClr val="FF0000"/>
                </a:solidFill>
              </a:rPr>
              <a:t>void</a:t>
            </a:r>
            <a:r>
              <a:rPr kumimoji="1" lang="en-US" altLang="zh-TW" sz="1600" dirty="0">
                <a:solidFill>
                  <a:schemeClr val="tx1"/>
                </a:solidFill>
              </a:rPr>
              <a:t> evolve ()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System.out.println</a:t>
            </a:r>
            <a:r>
              <a:rPr kumimoji="1" lang="en-US" altLang="zh-TW" sz="1600" dirty="0">
                <a:solidFill>
                  <a:schemeClr val="tx1"/>
                </a:solidFill>
              </a:rPr>
              <a:t>(”evolve”);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 weight = weight + 5;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 height = height +10;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}</a:t>
            </a:r>
          </a:p>
          <a:p>
            <a:endParaRPr kumimoji="1" lang="en-US" altLang="zh-TW" sz="1600" dirty="0">
              <a:solidFill>
                <a:schemeClr val="tx1"/>
              </a:solidFill>
            </a:endParaRP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}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112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latin typeface="Courier New" pitchFamily="49" charset="0"/>
              </a:rPr>
              <a:t>main</a:t>
            </a:r>
            <a:r>
              <a:rPr lang="en-US" sz="4000" dirty="0"/>
              <a:t> is a </a:t>
            </a:r>
            <a:r>
              <a:rPr lang="en-US" sz="4000" b="1" dirty="0">
                <a:latin typeface="Courier New" pitchFamily="49" charset="0"/>
              </a:rPr>
              <a:t>void</a:t>
            </a:r>
            <a:r>
              <a:rPr lang="en-US" sz="4000" dirty="0"/>
              <a:t> Method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 program in Java is just a class that has a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 sz="2800"/>
              <a:t> method</a:t>
            </a:r>
          </a:p>
          <a:p>
            <a:pPr eaLnBrk="1" hangingPunct="1"/>
            <a:r>
              <a:rPr lang="en-US" sz="2800"/>
              <a:t>When you give a command to run a Java program, the run-time system invokes the method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main</a:t>
            </a:r>
            <a:endParaRPr lang="en-US" sz="28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z="2800"/>
              <a:t>Note that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 sz="2800"/>
              <a:t> is a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 sz="2800"/>
              <a:t> method, as indicated by its heading:</a:t>
            </a:r>
          </a:p>
          <a:p>
            <a:pPr lvl="1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static void main(String[] args)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3AAECC34-7FF5-43BD-B2DB-A6EB1A6C5CB7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62889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Courier New" pitchFamily="49" charset="0"/>
              </a:rPr>
              <a:t>main</a:t>
            </a:r>
            <a:r>
              <a:rPr lang="en-US" altLang="zh-TW" dirty="0"/>
              <a:t> is a </a:t>
            </a:r>
            <a:r>
              <a:rPr lang="en-US" altLang="zh-TW" b="1" dirty="0">
                <a:latin typeface="Courier New" pitchFamily="49" charset="0"/>
              </a:rPr>
              <a:t>void</a:t>
            </a:r>
            <a:r>
              <a:rPr lang="en-US" altLang="zh-TW" dirty="0"/>
              <a:t> Method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89714" y="1988840"/>
            <a:ext cx="4014734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tx1"/>
                </a:solidFill>
              </a:rPr>
              <a:t>public class Main{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</a:t>
            </a:r>
            <a:r>
              <a:rPr kumimoji="1" lang="en-US" altLang="zh-TW" sz="1600" b="1" dirty="0">
                <a:solidFill>
                  <a:srgbClr val="FF0000"/>
                </a:solidFill>
              </a:rPr>
              <a:t>public static void main(String[] </a:t>
            </a:r>
            <a:r>
              <a:rPr kumimoji="1" lang="en-US" altLang="zh-TW" sz="1600" b="1" dirty="0" err="1">
                <a:solidFill>
                  <a:srgbClr val="FF0000"/>
                </a:solidFill>
              </a:rPr>
              <a:t>args</a:t>
            </a:r>
            <a:r>
              <a:rPr kumimoji="1" lang="en-US" altLang="zh-TW" sz="1600" b="1" dirty="0">
                <a:solidFill>
                  <a:srgbClr val="FF0000"/>
                </a:solidFill>
              </a:rPr>
              <a:t>)</a:t>
            </a:r>
            <a:r>
              <a:rPr kumimoji="1" lang="en-US" altLang="zh-TW" sz="1600" dirty="0">
                <a:solidFill>
                  <a:schemeClr val="tx1"/>
                </a:solidFill>
              </a:rPr>
              <a:t>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Psyduck</a:t>
            </a:r>
            <a:r>
              <a:rPr kumimoji="1" lang="en-US" altLang="zh-TW" sz="1600" dirty="0">
                <a:solidFill>
                  <a:schemeClr val="tx1"/>
                </a:solidFill>
              </a:rPr>
              <a:t> duck1 = new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Psyduck</a:t>
            </a:r>
            <a:r>
              <a:rPr kumimoji="1" lang="en-US" altLang="zh-TW" sz="1600" dirty="0">
                <a:solidFill>
                  <a:schemeClr val="tx1"/>
                </a:solidFill>
              </a:rPr>
              <a:t>();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duck1.powerup();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}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}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55576" y="1976331"/>
            <a:ext cx="3456384" cy="403187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tx1"/>
                </a:solidFill>
              </a:rPr>
              <a:t>public class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Psyduck</a:t>
            </a:r>
            <a:r>
              <a:rPr kumimoji="1" lang="en-US" altLang="zh-TW" sz="1600" dirty="0">
                <a:solidFill>
                  <a:schemeClr val="tx1"/>
                </a:solidFill>
              </a:rPr>
              <a:t>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private String name;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float weight;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float height;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int</a:t>
            </a:r>
            <a:r>
              <a:rPr kumimoji="1" lang="en-US" altLang="zh-TW" sz="1600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hp</a:t>
            </a:r>
            <a:r>
              <a:rPr kumimoji="1" lang="en-US" altLang="zh-TW" sz="1600" dirty="0">
                <a:solidFill>
                  <a:schemeClr val="tx1"/>
                </a:solidFill>
              </a:rPr>
              <a:t>;</a:t>
            </a:r>
          </a:p>
          <a:p>
            <a:endParaRPr kumimoji="1" lang="en-US" altLang="zh-TW" sz="1600" dirty="0">
              <a:solidFill>
                <a:schemeClr val="tx1"/>
              </a:solidFill>
            </a:endParaRP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void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powerup</a:t>
            </a:r>
            <a:r>
              <a:rPr kumimoji="1" lang="en-US" altLang="zh-TW" sz="1600" dirty="0">
                <a:solidFill>
                  <a:schemeClr val="tx1"/>
                </a:solidFill>
              </a:rPr>
              <a:t>()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System.out.println</a:t>
            </a:r>
            <a:r>
              <a:rPr kumimoji="1" lang="en-US" altLang="zh-TW" sz="1600" dirty="0">
                <a:solidFill>
                  <a:schemeClr val="tx1"/>
                </a:solidFill>
              </a:rPr>
              <a:t>(”power up”);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}</a:t>
            </a:r>
          </a:p>
          <a:p>
            <a:endParaRPr kumimoji="1" lang="en-US" altLang="zh-TW" sz="1600" dirty="0">
              <a:solidFill>
                <a:schemeClr val="tx1"/>
              </a:solidFill>
            </a:endParaRP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void evolve ()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System.out.println</a:t>
            </a:r>
            <a:r>
              <a:rPr kumimoji="1" lang="en-US" altLang="zh-TW" sz="1600" dirty="0">
                <a:solidFill>
                  <a:schemeClr val="tx1"/>
                </a:solidFill>
              </a:rPr>
              <a:t>(”evolve”);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}</a:t>
            </a:r>
          </a:p>
          <a:p>
            <a:endParaRPr kumimoji="1" lang="en-US" altLang="zh-TW" sz="1600" dirty="0">
              <a:solidFill>
                <a:schemeClr val="tx1"/>
              </a:solidFill>
            </a:endParaRP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}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400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>
                <a:latin typeface="Courier New" pitchFamily="49" charset="0"/>
              </a:rPr>
              <a:t>return</a:t>
            </a:r>
            <a:r>
              <a:rPr lang="en-US" sz="4000"/>
              <a:t> Statements</a:t>
            </a:r>
            <a:endParaRPr lang="en-US" sz="4000">
              <a:latin typeface="Courier New" pitchFamily="49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The body of both types of methods contains a list of </a:t>
            </a:r>
            <a:r>
              <a:rPr lang="en-US" sz="2800" b="1" dirty="0"/>
              <a:t>declarations</a:t>
            </a:r>
            <a:r>
              <a:rPr lang="en-US" sz="2800" dirty="0"/>
              <a:t> and </a:t>
            </a:r>
            <a:r>
              <a:rPr lang="en-US" sz="2800" b="1" dirty="0"/>
              <a:t>statements</a:t>
            </a:r>
            <a:r>
              <a:rPr lang="en-US" sz="2800" dirty="0"/>
              <a:t> enclosed in a pair of braces</a:t>
            </a:r>
          </a:p>
          <a:p>
            <a:pPr lvl="1" eaLnBrk="1" hangingPunct="1">
              <a:buFontTx/>
              <a:buNone/>
            </a:pPr>
            <a:r>
              <a:rPr lang="en-US" sz="2200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200" b="1" dirty="0">
                <a:solidFill>
                  <a:srgbClr val="034CA1"/>
                </a:solidFill>
                <a:latin typeface="Courier New" pitchFamily="49" charset="0"/>
              </a:rPr>
              <a:t>public &lt;void or </a:t>
            </a:r>
            <a:r>
              <a:rPr lang="en-US" sz="2200" b="1" dirty="0" err="1">
                <a:solidFill>
                  <a:srgbClr val="034CA1"/>
                </a:solidFill>
                <a:latin typeface="Courier New" pitchFamily="49" charset="0"/>
              </a:rPr>
              <a:t>typeReturned</a:t>
            </a:r>
            <a:r>
              <a:rPr lang="en-US" sz="2200" b="1" dirty="0">
                <a:solidFill>
                  <a:srgbClr val="034CA1"/>
                </a:solidFill>
                <a:latin typeface="Courier New" pitchFamily="49" charset="0"/>
              </a:rPr>
              <a:t>&gt; </a:t>
            </a:r>
            <a:r>
              <a:rPr lang="en-US" sz="2200" b="1" dirty="0" err="1">
                <a:solidFill>
                  <a:srgbClr val="034CA1"/>
                </a:solidFill>
                <a:latin typeface="Courier New" pitchFamily="49" charset="0"/>
              </a:rPr>
              <a:t>myMethod</a:t>
            </a:r>
            <a:r>
              <a:rPr lang="en-US" sz="2200" b="1" dirty="0">
                <a:solidFill>
                  <a:srgbClr val="034CA1"/>
                </a:solidFill>
                <a:latin typeface="Courier New" pitchFamily="49" charset="0"/>
              </a:rPr>
              <a:t>()</a:t>
            </a:r>
            <a:endParaRPr lang="en-US" sz="2400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400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sz="2400" dirty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400" dirty="0"/>
              <a:t>declarations</a:t>
            </a:r>
          </a:p>
          <a:p>
            <a:pPr lvl="1" eaLnBrk="1" hangingPunct="1"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/>
              <a:t>statements                                         </a:t>
            </a:r>
            <a:endParaRPr lang="en-US" sz="2400" dirty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400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834B492-0784-44E2-8A39-5462F72638C4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6628" name="AutoShape 5"/>
          <p:cNvSpPr>
            <a:spLocks/>
          </p:cNvSpPr>
          <p:nvPr/>
        </p:nvSpPr>
        <p:spPr bwMode="auto">
          <a:xfrm>
            <a:off x="4038600" y="3810000"/>
            <a:ext cx="914400" cy="914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1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9200" y="408253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679069073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>
                <a:latin typeface="Courier New" pitchFamily="49" charset="0"/>
              </a:rPr>
              <a:t>return</a:t>
            </a:r>
            <a:r>
              <a:rPr lang="en-US" sz="4000"/>
              <a:t> Statements</a:t>
            </a:r>
            <a:endParaRPr lang="en-US" sz="4000">
              <a:latin typeface="Courier New" pitchFamily="49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The body of a method that </a:t>
            </a:r>
            <a:r>
              <a:rPr lang="en-US" sz="2800" b="1" dirty="0"/>
              <a:t>returns</a:t>
            </a:r>
            <a:r>
              <a:rPr lang="en-US" sz="2800" dirty="0"/>
              <a:t> a value must also contain </a:t>
            </a:r>
            <a:r>
              <a:rPr lang="en-US" sz="2800" b="1" dirty="0"/>
              <a:t>one or more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return</a:t>
            </a:r>
            <a:r>
              <a:rPr lang="en-US" sz="2800" dirty="0"/>
              <a:t> statements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 A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return</a:t>
            </a:r>
            <a:r>
              <a:rPr lang="en-US" sz="2400" dirty="0"/>
              <a:t> statement specifies the value returned and </a:t>
            </a:r>
            <a:r>
              <a:rPr lang="en-US" sz="2400" b="1" dirty="0"/>
              <a:t>ends</a:t>
            </a:r>
            <a:r>
              <a:rPr lang="en-US" sz="2400" dirty="0"/>
              <a:t> the method invocation: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34CA1"/>
                </a:solidFill>
                <a:latin typeface="Courier New" pitchFamily="49" charset="0"/>
              </a:rPr>
              <a:t>  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return Expression;</a:t>
            </a:r>
            <a:endParaRPr lang="en-US" sz="2400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b="1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Expression</a:t>
            </a:r>
            <a:r>
              <a:rPr lang="en-US" sz="2400" dirty="0"/>
              <a:t> can be any expression that evaluates to something of the type returned listed in the method heading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ECF1EFB-82A4-4378-BE35-475691565092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473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latin typeface="Courier New" pitchFamily="49" charset="0"/>
              </a:rPr>
              <a:t>return</a:t>
            </a:r>
            <a:r>
              <a:rPr lang="en-US" sz="4000" dirty="0"/>
              <a:t> Statements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 sz="2800" dirty="0"/>
              <a:t> method need NOT contain a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return</a:t>
            </a:r>
            <a:r>
              <a:rPr lang="en-US" sz="2800" dirty="0"/>
              <a:t> statement,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unless there is a situation that requires the method to </a:t>
            </a:r>
            <a:r>
              <a:rPr lang="en-US" sz="2400" b="1" dirty="0"/>
              <a:t>end before</a:t>
            </a:r>
            <a:r>
              <a:rPr lang="en-US" sz="2400" dirty="0"/>
              <a:t> all its code is executed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In this context, since it does not return a value, a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return</a:t>
            </a:r>
            <a:r>
              <a:rPr lang="en-US" sz="2800" dirty="0"/>
              <a:t> statement is used </a:t>
            </a:r>
            <a:r>
              <a:rPr lang="en-US" sz="2800" b="1" dirty="0"/>
              <a:t>without</a:t>
            </a:r>
            <a:r>
              <a:rPr lang="en-US" sz="2800" dirty="0"/>
              <a:t> an expression: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34CA1"/>
                </a:solidFill>
                <a:latin typeface="Courier New" pitchFamily="49" charset="0"/>
              </a:rPr>
              <a:t> 	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return;</a:t>
            </a:r>
            <a:endParaRPr lang="en-US" sz="2400" dirty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3E81ED66-A344-45C4-87A0-8B3FDEE501CD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58637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Courier New" pitchFamily="49" charset="0"/>
              </a:rPr>
              <a:t>return</a:t>
            </a:r>
            <a:r>
              <a:rPr lang="en-US" altLang="zh-TW" dirty="0"/>
              <a:t> Statements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843808" y="1412776"/>
            <a:ext cx="3456384" cy="526297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tx1"/>
                </a:solidFill>
              </a:rPr>
              <a:t>public class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Psyduck</a:t>
            </a:r>
            <a:r>
              <a:rPr kumimoji="1" lang="en-US" altLang="zh-TW" sz="1600" dirty="0">
                <a:solidFill>
                  <a:schemeClr val="tx1"/>
                </a:solidFill>
              </a:rPr>
              <a:t>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private String name;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float weight;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float height;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int</a:t>
            </a:r>
            <a:r>
              <a:rPr kumimoji="1" lang="en-US" altLang="zh-TW" sz="1600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hp</a:t>
            </a:r>
            <a:r>
              <a:rPr kumimoji="1" lang="en-US" altLang="zh-TW" sz="1600" dirty="0">
                <a:solidFill>
                  <a:schemeClr val="tx1"/>
                </a:solidFill>
              </a:rPr>
              <a:t>;</a:t>
            </a:r>
          </a:p>
          <a:p>
            <a:endParaRPr kumimoji="1" lang="en-US" altLang="zh-TW" sz="1600" dirty="0">
              <a:solidFill>
                <a:schemeClr val="tx1"/>
              </a:solidFill>
            </a:endParaRP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int</a:t>
            </a:r>
            <a:r>
              <a:rPr kumimoji="1" lang="en-US" altLang="zh-TW" sz="1600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powerup</a:t>
            </a:r>
            <a:r>
              <a:rPr kumimoji="1" lang="en-US" altLang="zh-TW" sz="1600" dirty="0">
                <a:solidFill>
                  <a:schemeClr val="tx1"/>
                </a:solidFill>
              </a:rPr>
              <a:t>()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         :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}</a:t>
            </a:r>
          </a:p>
          <a:p>
            <a:endParaRPr kumimoji="1" lang="en-US" altLang="zh-TW" sz="1600" dirty="0">
              <a:solidFill>
                <a:schemeClr val="tx1"/>
              </a:solidFill>
            </a:endParaRP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</a:t>
            </a:r>
            <a:r>
              <a:rPr kumimoji="1" lang="en-US" altLang="zh-TW" sz="1600" b="1" dirty="0">
                <a:solidFill>
                  <a:srgbClr val="FF0000"/>
                </a:solidFill>
              </a:rPr>
              <a:t>void</a:t>
            </a:r>
            <a:r>
              <a:rPr kumimoji="1" lang="en-US" altLang="zh-TW" sz="1600" dirty="0">
                <a:solidFill>
                  <a:schemeClr val="tx1"/>
                </a:solidFill>
              </a:rPr>
              <a:t> evolve ()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System.out.println</a:t>
            </a:r>
            <a:r>
              <a:rPr kumimoji="1" lang="en-US" altLang="zh-TW" sz="1600" dirty="0">
                <a:solidFill>
                  <a:schemeClr val="tx1"/>
                </a:solidFill>
              </a:rPr>
              <a:t>(”evolve”);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 if(weight &gt; 100) {</a:t>
            </a:r>
          </a:p>
          <a:p>
            <a:r>
              <a:rPr kumimoji="1" lang="en-US" altLang="zh-TW" sz="1600" b="1" dirty="0">
                <a:solidFill>
                  <a:srgbClr val="FF0000"/>
                </a:solidFill>
              </a:rPr>
              <a:t>          return;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 }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 weight = weight + 5;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 height = height +10;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}</a:t>
            </a:r>
          </a:p>
          <a:p>
            <a:endParaRPr kumimoji="1" lang="en-US" altLang="zh-TW" sz="1600" dirty="0">
              <a:solidFill>
                <a:schemeClr val="tx1"/>
              </a:solidFill>
            </a:endParaRP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}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180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Method Definitions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An </a:t>
            </a:r>
            <a:r>
              <a:rPr lang="en-US" sz="2800" b="1" dirty="0"/>
              <a:t>invocation</a:t>
            </a:r>
            <a:r>
              <a:rPr lang="en-US" sz="2800" dirty="0"/>
              <a:t> of a method that returns a value can be used as an expression anyplace that a value of the </a:t>
            </a:r>
            <a:r>
              <a:rPr lang="en-US" sz="2800" b="1" dirty="0" err="1">
                <a:solidFill>
                  <a:srgbClr val="034CA1"/>
                </a:solidFill>
                <a:latin typeface="Courier New" pitchFamily="49" charset="0"/>
              </a:rPr>
              <a:t>typeReturned</a:t>
            </a:r>
            <a:r>
              <a:rPr lang="en-US" sz="2800" dirty="0"/>
              <a:t> can be used: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typeReturned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tRVariable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tRVariable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 =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objectName.methodName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();</a:t>
            </a:r>
            <a:endParaRPr lang="en-US" sz="2400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An invocation of a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 sz="2800" dirty="0"/>
              <a:t> method is simply a statement: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objectName.methodName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();</a:t>
            </a:r>
            <a:endParaRPr lang="en-US" sz="2400" dirty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4DEEED39-218E-4892-B45D-5CD17BEA58A0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950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/>
              <a:t>Method Definitions</a:t>
            </a:r>
            <a:endParaRPr kumimoji="1"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89714" y="1988840"/>
            <a:ext cx="4014734" cy="280076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tx1"/>
                </a:solidFill>
              </a:rPr>
              <a:t>public class Main{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static void main(String[]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args</a:t>
            </a:r>
            <a:r>
              <a:rPr kumimoji="1" lang="en-US" altLang="zh-TW" sz="1600" dirty="0">
                <a:solidFill>
                  <a:schemeClr val="tx1"/>
                </a:solidFill>
              </a:rPr>
              <a:t>)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Psyduck</a:t>
            </a:r>
            <a:r>
              <a:rPr kumimoji="1" lang="en-US" altLang="zh-TW" sz="1600" dirty="0">
                <a:solidFill>
                  <a:schemeClr val="tx1"/>
                </a:solidFill>
              </a:rPr>
              <a:t> duck1 = new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Psyduck</a:t>
            </a:r>
            <a:r>
              <a:rPr kumimoji="1" lang="en-US" altLang="zh-TW" sz="1600" dirty="0">
                <a:solidFill>
                  <a:schemeClr val="tx1"/>
                </a:solidFill>
              </a:rPr>
              <a:t>();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</a:t>
            </a:r>
            <a:r>
              <a:rPr kumimoji="1" lang="en-US" altLang="zh-TW" sz="1600" b="1" dirty="0" err="1">
                <a:solidFill>
                  <a:srgbClr val="FF0000"/>
                </a:solidFill>
              </a:rPr>
              <a:t>int</a:t>
            </a:r>
            <a:r>
              <a:rPr kumimoji="1" lang="en-US" altLang="zh-TW" sz="1600" b="1" dirty="0">
                <a:solidFill>
                  <a:srgbClr val="FF0000"/>
                </a:solidFill>
              </a:rPr>
              <a:t> </a:t>
            </a:r>
            <a:r>
              <a:rPr kumimoji="1" lang="en-US" altLang="zh-TW" sz="1600" b="1" dirty="0" err="1">
                <a:solidFill>
                  <a:srgbClr val="FF0000"/>
                </a:solidFill>
              </a:rPr>
              <a:t>hp</a:t>
            </a:r>
            <a:r>
              <a:rPr kumimoji="1" lang="en-US" altLang="zh-TW" sz="1600" b="1" dirty="0">
                <a:solidFill>
                  <a:srgbClr val="FF0000"/>
                </a:solidFill>
              </a:rPr>
              <a:t> = 0;  </a:t>
            </a:r>
          </a:p>
          <a:p>
            <a:r>
              <a:rPr kumimoji="1" lang="en-US" altLang="zh-TW" sz="1600" b="1" dirty="0">
                <a:solidFill>
                  <a:srgbClr val="FF0000"/>
                </a:solidFill>
              </a:rPr>
              <a:t>    </a:t>
            </a:r>
            <a:r>
              <a:rPr kumimoji="1" lang="en-US" altLang="zh-TW" sz="1600" b="1" dirty="0" err="1">
                <a:solidFill>
                  <a:srgbClr val="FF0000"/>
                </a:solidFill>
              </a:rPr>
              <a:t>hp</a:t>
            </a:r>
            <a:r>
              <a:rPr kumimoji="1" lang="en-US" altLang="zh-TW" sz="1600" b="1" dirty="0">
                <a:solidFill>
                  <a:srgbClr val="FF0000"/>
                </a:solidFill>
              </a:rPr>
              <a:t> = duck1.powerup();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</a:t>
            </a:r>
            <a:r>
              <a:rPr kumimoji="1" lang="en-US" altLang="zh-TW" sz="1600" b="1" dirty="0">
                <a:solidFill>
                  <a:srgbClr val="FF0000"/>
                </a:solidFill>
              </a:rPr>
              <a:t>// </a:t>
            </a:r>
            <a:r>
              <a:rPr kumimoji="1" lang="en-US" altLang="zh-TW" sz="1600" b="1" dirty="0" err="1">
                <a:solidFill>
                  <a:srgbClr val="FF0000"/>
                </a:solidFill>
              </a:rPr>
              <a:t>int</a:t>
            </a:r>
            <a:r>
              <a:rPr kumimoji="1" lang="en-US" altLang="zh-TW" sz="1600" b="1" dirty="0">
                <a:solidFill>
                  <a:srgbClr val="FF0000"/>
                </a:solidFill>
              </a:rPr>
              <a:t> </a:t>
            </a:r>
            <a:r>
              <a:rPr kumimoji="1" lang="en-US" altLang="zh-TW" sz="1600" b="1" dirty="0" err="1">
                <a:solidFill>
                  <a:srgbClr val="FF0000"/>
                </a:solidFill>
              </a:rPr>
              <a:t>hp</a:t>
            </a:r>
            <a:r>
              <a:rPr kumimoji="1" lang="en-US" altLang="zh-TW" sz="1600" b="1" dirty="0">
                <a:solidFill>
                  <a:srgbClr val="FF0000"/>
                </a:solidFill>
              </a:rPr>
              <a:t> = duck1.powerup();</a:t>
            </a:r>
          </a:p>
          <a:p>
            <a:endParaRPr kumimoji="1" lang="en-US" altLang="zh-TW" sz="1600" dirty="0">
              <a:solidFill>
                <a:schemeClr val="tx1"/>
              </a:solidFill>
            </a:endParaRP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}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}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55576" y="1704717"/>
            <a:ext cx="3456384" cy="50167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tx1"/>
                </a:solidFill>
              </a:rPr>
              <a:t>public class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Psyduck</a:t>
            </a:r>
            <a:r>
              <a:rPr kumimoji="1" lang="en-US" altLang="zh-TW" sz="1600" dirty="0">
                <a:solidFill>
                  <a:schemeClr val="tx1"/>
                </a:solidFill>
              </a:rPr>
              <a:t>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private String name;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float weight;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float height;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int</a:t>
            </a:r>
            <a:r>
              <a:rPr kumimoji="1" lang="en-US" altLang="zh-TW" sz="1600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hp</a:t>
            </a:r>
            <a:r>
              <a:rPr kumimoji="1" lang="en-US" altLang="zh-TW" sz="1600" dirty="0">
                <a:solidFill>
                  <a:schemeClr val="tx1"/>
                </a:solidFill>
              </a:rPr>
              <a:t>;</a:t>
            </a:r>
          </a:p>
          <a:p>
            <a:endParaRPr kumimoji="1" lang="en-US" altLang="zh-TW" sz="1600" dirty="0">
              <a:solidFill>
                <a:schemeClr val="tx1"/>
              </a:solidFill>
            </a:endParaRP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</a:t>
            </a:r>
            <a:r>
              <a:rPr kumimoji="1" lang="en-US" altLang="zh-TW" sz="1600" b="1" dirty="0" err="1">
                <a:solidFill>
                  <a:srgbClr val="FF0000"/>
                </a:solidFill>
              </a:rPr>
              <a:t>int</a:t>
            </a:r>
            <a:r>
              <a:rPr kumimoji="1" lang="en-US" altLang="zh-TW" sz="1600" dirty="0">
                <a:solidFill>
                  <a:srgbClr val="FF0000"/>
                </a:solidFill>
              </a:rPr>
              <a:t>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powerup</a:t>
            </a:r>
            <a:r>
              <a:rPr kumimoji="1" lang="en-US" altLang="zh-TW" sz="1600" dirty="0">
                <a:solidFill>
                  <a:schemeClr val="tx1"/>
                </a:solidFill>
              </a:rPr>
              <a:t>()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System.out.println</a:t>
            </a:r>
            <a:r>
              <a:rPr kumimoji="1" lang="en-US" altLang="zh-TW" sz="1600" dirty="0">
                <a:solidFill>
                  <a:schemeClr val="tx1"/>
                </a:solidFill>
              </a:rPr>
              <a:t>(”power up”);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hp</a:t>
            </a:r>
            <a:r>
              <a:rPr kumimoji="1" lang="en-US" altLang="zh-TW" sz="1600" dirty="0">
                <a:solidFill>
                  <a:schemeClr val="tx1"/>
                </a:solidFill>
              </a:rPr>
              <a:t> =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hp</a:t>
            </a:r>
            <a:r>
              <a:rPr kumimoji="1" lang="en-US" altLang="zh-TW" sz="1600" dirty="0">
                <a:solidFill>
                  <a:schemeClr val="tx1"/>
                </a:solidFill>
              </a:rPr>
              <a:t> +100;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</a:t>
            </a:r>
            <a:r>
              <a:rPr kumimoji="1" lang="en-US" altLang="zh-TW" sz="1600" b="1" dirty="0">
                <a:solidFill>
                  <a:srgbClr val="FF0000"/>
                </a:solidFill>
              </a:rPr>
              <a:t>return</a:t>
            </a:r>
            <a:r>
              <a:rPr kumimoji="1" lang="en-US" altLang="zh-TW" sz="1600" dirty="0">
                <a:solidFill>
                  <a:srgbClr val="FF0000"/>
                </a:solidFill>
              </a:rPr>
              <a:t>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hp</a:t>
            </a:r>
            <a:r>
              <a:rPr kumimoji="1" lang="en-US" altLang="zh-TW" sz="1600" dirty="0">
                <a:solidFill>
                  <a:schemeClr val="tx1"/>
                </a:solidFill>
              </a:rPr>
              <a:t>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}</a:t>
            </a:r>
          </a:p>
          <a:p>
            <a:endParaRPr kumimoji="1" lang="en-US" altLang="zh-TW" sz="1600" dirty="0">
              <a:solidFill>
                <a:schemeClr val="tx1"/>
              </a:solidFill>
            </a:endParaRP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void evolve ()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System.out.println</a:t>
            </a:r>
            <a:r>
              <a:rPr kumimoji="1" lang="en-US" altLang="zh-TW" sz="1600" dirty="0">
                <a:solidFill>
                  <a:schemeClr val="tx1"/>
                </a:solidFill>
              </a:rPr>
              <a:t>(”evolve”);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 weight = weight + 5;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 height = height +10;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}</a:t>
            </a:r>
          </a:p>
          <a:p>
            <a:endParaRPr kumimoji="1" lang="en-US" altLang="zh-TW" sz="1600" dirty="0">
              <a:solidFill>
                <a:schemeClr val="tx1"/>
              </a:solidFill>
            </a:endParaRP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}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51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 Definitions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You already know how to use classes and the objects created from them, and how to invoke their methods</a:t>
            </a:r>
          </a:p>
          <a:p>
            <a:pPr lvl="1" eaLnBrk="1" hangingPunct="1"/>
            <a:r>
              <a:rPr lang="en-US" sz="2400" dirty="0"/>
              <a:t>For example, you have already been using the predefined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 b="1" dirty="0"/>
              <a:t> </a:t>
            </a:r>
            <a:r>
              <a:rPr lang="en-US" sz="2400" dirty="0"/>
              <a:t>classes</a:t>
            </a:r>
          </a:p>
          <a:p>
            <a:pPr eaLnBrk="1" hangingPunct="1"/>
            <a:r>
              <a:rPr lang="en-US" sz="2800" dirty="0"/>
              <a:t>Now you will learn how to define </a:t>
            </a:r>
            <a:r>
              <a:rPr lang="en-US" sz="2800" b="1" dirty="0"/>
              <a:t>your own classes</a:t>
            </a:r>
            <a:r>
              <a:rPr lang="en-US" sz="2800" dirty="0"/>
              <a:t> and </a:t>
            </a:r>
            <a:r>
              <a:rPr lang="en-US" sz="2800" b="1" dirty="0"/>
              <a:t>their methods</a:t>
            </a:r>
            <a:r>
              <a:rPr lang="en-US" sz="2800" dirty="0"/>
              <a:t>, and how to create your own objects from them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09B5826-8277-4D62-94FB-C7442D8D6EC8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48646"/>
      </p:ext>
    </p:extLst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/>
              <a:t>Any Method Can Be Used As a </a:t>
            </a:r>
            <a:r>
              <a:rPr lang="en-US" sz="3200" b="1">
                <a:latin typeface="Courier New" pitchFamily="49" charset="0"/>
              </a:rPr>
              <a:t>void</a:t>
            </a:r>
            <a:r>
              <a:rPr lang="en-US" sz="3200"/>
              <a:t> Method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696200" cy="4038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method that returns a value can also perform an action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If you want the action performed, but do not need the returned value, you can invoke the method </a:t>
            </a:r>
            <a:r>
              <a:rPr lang="en-US" sz="2800" b="1" dirty="0"/>
              <a:t>as if</a:t>
            </a:r>
            <a:r>
              <a:rPr lang="en-US" sz="2800" dirty="0"/>
              <a:t> it were a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 sz="2800" dirty="0"/>
              <a:t> method, and the returned value will be discarded: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objectName.returnedValueMethod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();</a:t>
            </a:r>
            <a:endParaRPr lang="en-US" sz="2400" dirty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D9589E0-8026-43C7-A705-FD0299A9133C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40844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Local Variables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variable declared within a method definition is called a </a:t>
            </a:r>
            <a:r>
              <a:rPr lang="en-US" sz="2800" i="1" dirty="0"/>
              <a:t>local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All variables declared in the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 sz="2400" dirty="0"/>
              <a:t> method are local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All </a:t>
            </a:r>
            <a:r>
              <a:rPr lang="en-US" sz="2400" b="1" dirty="0"/>
              <a:t>method parameters </a:t>
            </a:r>
            <a:r>
              <a:rPr lang="en-US" sz="2400" dirty="0"/>
              <a:t>are </a:t>
            </a:r>
            <a:r>
              <a:rPr lang="en-US" sz="2400" b="1" dirty="0"/>
              <a:t>local variables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If two methods each have a local variable of the same name, they are still two entirely different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48B7E50A-06C5-4235-BDF8-413A7011156D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36459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 Variables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43808" y="1628800"/>
            <a:ext cx="3456384" cy="50167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tx1"/>
                </a:solidFill>
              </a:rPr>
              <a:t>public class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Psyduck</a:t>
            </a:r>
            <a:r>
              <a:rPr kumimoji="1" lang="en-US" altLang="zh-TW" sz="1600" dirty="0">
                <a:solidFill>
                  <a:schemeClr val="tx1"/>
                </a:solidFill>
              </a:rPr>
              <a:t>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private String name;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float weight;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float height;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int</a:t>
            </a:r>
            <a:r>
              <a:rPr kumimoji="1" lang="en-US" altLang="zh-TW" sz="1600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hp</a:t>
            </a:r>
            <a:r>
              <a:rPr kumimoji="1" lang="en-US" altLang="zh-TW" sz="1600" dirty="0">
                <a:solidFill>
                  <a:schemeClr val="tx1"/>
                </a:solidFill>
              </a:rPr>
              <a:t>;</a:t>
            </a:r>
          </a:p>
          <a:p>
            <a:endParaRPr kumimoji="1" lang="en-US" altLang="zh-TW" sz="1600" dirty="0">
              <a:solidFill>
                <a:schemeClr val="tx1"/>
              </a:solidFill>
            </a:endParaRP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int</a:t>
            </a:r>
            <a:r>
              <a:rPr kumimoji="1" lang="en-US" altLang="zh-TW" sz="1600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powerup</a:t>
            </a:r>
            <a:r>
              <a:rPr kumimoji="1" lang="en-US" altLang="zh-TW" sz="1600" dirty="0">
                <a:solidFill>
                  <a:schemeClr val="tx1"/>
                </a:solidFill>
              </a:rPr>
              <a:t>()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</a:t>
            </a:r>
            <a:r>
              <a:rPr kumimoji="1" lang="en-US" altLang="zh-TW" sz="1600" b="1" dirty="0" err="1">
                <a:solidFill>
                  <a:srgbClr val="FF0000"/>
                </a:solidFill>
              </a:rPr>
              <a:t>int</a:t>
            </a:r>
            <a:r>
              <a:rPr kumimoji="1" lang="en-US" altLang="zh-TW" sz="1600" b="1" dirty="0">
                <a:solidFill>
                  <a:srgbClr val="FF0000"/>
                </a:solidFill>
              </a:rPr>
              <a:t> increase = 100;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hp</a:t>
            </a:r>
            <a:r>
              <a:rPr kumimoji="1" lang="en-US" altLang="zh-TW" sz="1600" dirty="0">
                <a:solidFill>
                  <a:schemeClr val="tx1"/>
                </a:solidFill>
              </a:rPr>
              <a:t> =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hp</a:t>
            </a:r>
            <a:r>
              <a:rPr kumimoji="1" lang="en-US" altLang="zh-TW" sz="1600" dirty="0">
                <a:solidFill>
                  <a:schemeClr val="tx1"/>
                </a:solidFill>
              </a:rPr>
              <a:t> + </a:t>
            </a:r>
            <a:r>
              <a:rPr kumimoji="1" lang="en-US" altLang="zh-TW" sz="1600" b="1" dirty="0">
                <a:solidFill>
                  <a:srgbClr val="FF0000"/>
                </a:solidFill>
              </a:rPr>
              <a:t>increase</a:t>
            </a:r>
            <a:r>
              <a:rPr kumimoji="1" lang="en-US" altLang="zh-TW" sz="1600" dirty="0">
                <a:solidFill>
                  <a:schemeClr val="tx1"/>
                </a:solidFill>
              </a:rPr>
              <a:t>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return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hp</a:t>
            </a:r>
            <a:r>
              <a:rPr kumimoji="1" lang="en-US" altLang="zh-TW" sz="1600" dirty="0">
                <a:solidFill>
                  <a:schemeClr val="tx1"/>
                </a:solidFill>
              </a:rPr>
              <a:t>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}</a:t>
            </a:r>
          </a:p>
          <a:p>
            <a:endParaRPr kumimoji="1" lang="en-US" altLang="zh-TW" sz="1600" dirty="0">
              <a:solidFill>
                <a:schemeClr val="tx1"/>
              </a:solidFill>
            </a:endParaRP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void evolve ()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System.out.println</a:t>
            </a:r>
            <a:r>
              <a:rPr kumimoji="1" lang="en-US" altLang="zh-TW" sz="1600" dirty="0">
                <a:solidFill>
                  <a:schemeClr val="tx1"/>
                </a:solidFill>
              </a:rPr>
              <a:t>(”evolve”);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 weight = weight + 5;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 height = height +10;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}</a:t>
            </a:r>
          </a:p>
          <a:p>
            <a:endParaRPr kumimoji="1" lang="en-US" altLang="zh-TW" sz="1600" dirty="0">
              <a:solidFill>
                <a:schemeClr val="tx1"/>
              </a:solidFill>
            </a:endParaRP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}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36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/>
              <a:t>Global Variables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Some programming languages include another kind of variable called a </a:t>
            </a:r>
            <a:r>
              <a:rPr lang="en-US" sz="2800" b="1" i="1" dirty="0"/>
              <a:t>global</a:t>
            </a:r>
            <a:r>
              <a:rPr lang="en-US" sz="2800" dirty="0"/>
              <a:t> variable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The Java language does </a:t>
            </a:r>
            <a:r>
              <a:rPr lang="en-US" sz="2800" b="1" dirty="0"/>
              <a:t>NOT </a:t>
            </a:r>
            <a:r>
              <a:rPr lang="en-US" sz="2800" dirty="0"/>
              <a:t>have global variables</a:t>
            </a:r>
            <a:endParaRPr lang="en-US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9273489-E919-44B2-9C74-252F8A6007E3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23043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Blocks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</a:t>
            </a:r>
            <a:r>
              <a:rPr lang="en-US" sz="2800" b="1" i="1" dirty="0"/>
              <a:t>block</a:t>
            </a:r>
            <a:r>
              <a:rPr lang="en-US" sz="2800" dirty="0"/>
              <a:t> is another name for a compound statement, that is, a set of Java statements enclosed in braces,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{}</a:t>
            </a:r>
            <a:endParaRPr lang="en-US" sz="2800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 </a:t>
            </a:r>
            <a:r>
              <a:rPr lang="en-US" sz="2800" b="1" dirty="0"/>
              <a:t>variable</a:t>
            </a:r>
            <a:r>
              <a:rPr lang="en-US" sz="2800" dirty="0"/>
              <a:t> declared within a block is </a:t>
            </a:r>
            <a:r>
              <a:rPr lang="en-US" sz="2800" b="1" dirty="0"/>
              <a:t>local</a:t>
            </a:r>
            <a:r>
              <a:rPr lang="en-US" sz="2800" dirty="0"/>
              <a:t> to that block, and </a:t>
            </a:r>
            <a:r>
              <a:rPr lang="en-US" sz="2800" b="1" dirty="0"/>
              <a:t>CANNOT</a:t>
            </a:r>
            <a:r>
              <a:rPr lang="en-US" sz="2800" dirty="0"/>
              <a:t> be used outside the block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Once a variable has been declared within a block, its name cannot be used for anything else within the same method definition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0317751-A058-4816-80AC-FE8936DE0223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99299"/>
      </p:ext>
    </p:extLst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43808" y="1628800"/>
            <a:ext cx="3456384" cy="50167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tx1"/>
                </a:solidFill>
              </a:rPr>
              <a:t>public class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Psyduck</a:t>
            </a:r>
            <a:r>
              <a:rPr kumimoji="1" lang="en-US" altLang="zh-TW" sz="1600" dirty="0">
                <a:solidFill>
                  <a:schemeClr val="tx1"/>
                </a:solidFill>
              </a:rPr>
              <a:t>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private String name;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float weight;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float height;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int</a:t>
            </a:r>
            <a:r>
              <a:rPr kumimoji="1" lang="en-US" altLang="zh-TW" sz="1600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hp</a:t>
            </a:r>
            <a:r>
              <a:rPr kumimoji="1" lang="en-US" altLang="zh-TW" sz="1600" dirty="0">
                <a:solidFill>
                  <a:schemeClr val="tx1"/>
                </a:solidFill>
              </a:rPr>
              <a:t>;</a:t>
            </a:r>
          </a:p>
          <a:p>
            <a:endParaRPr kumimoji="1" lang="en-US" altLang="zh-TW" sz="1600" dirty="0">
              <a:solidFill>
                <a:schemeClr val="tx1"/>
              </a:solidFill>
            </a:endParaRP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int</a:t>
            </a:r>
            <a:r>
              <a:rPr kumimoji="1" lang="en-US" altLang="zh-TW" sz="1600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powerup</a:t>
            </a:r>
            <a:r>
              <a:rPr kumimoji="1" lang="en-US" altLang="zh-TW" sz="1600" dirty="0">
                <a:solidFill>
                  <a:schemeClr val="tx1"/>
                </a:solidFill>
              </a:rPr>
              <a:t>()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</a:t>
            </a:r>
            <a:r>
              <a:rPr kumimoji="1" lang="en-US" altLang="zh-TW" sz="1600" b="1" dirty="0" err="1">
                <a:solidFill>
                  <a:srgbClr val="FF0000"/>
                </a:solidFill>
              </a:rPr>
              <a:t>int</a:t>
            </a:r>
            <a:r>
              <a:rPr kumimoji="1" lang="en-US" altLang="zh-TW" sz="1600" b="1" dirty="0">
                <a:solidFill>
                  <a:srgbClr val="FF0000"/>
                </a:solidFill>
              </a:rPr>
              <a:t> increase = 100;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hp</a:t>
            </a:r>
            <a:r>
              <a:rPr kumimoji="1" lang="en-US" altLang="zh-TW" sz="1600" dirty="0">
                <a:solidFill>
                  <a:schemeClr val="tx1"/>
                </a:solidFill>
              </a:rPr>
              <a:t> =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hp</a:t>
            </a:r>
            <a:r>
              <a:rPr kumimoji="1" lang="en-US" altLang="zh-TW" sz="1600" dirty="0">
                <a:solidFill>
                  <a:schemeClr val="tx1"/>
                </a:solidFill>
              </a:rPr>
              <a:t> + </a:t>
            </a:r>
            <a:r>
              <a:rPr kumimoji="1" lang="en-US" altLang="zh-TW" sz="1600" b="1" dirty="0">
                <a:solidFill>
                  <a:srgbClr val="FF0000"/>
                </a:solidFill>
              </a:rPr>
              <a:t>increase</a:t>
            </a:r>
            <a:r>
              <a:rPr kumimoji="1" lang="en-US" altLang="zh-TW" sz="1600" dirty="0">
                <a:solidFill>
                  <a:schemeClr val="tx1"/>
                </a:solidFill>
              </a:rPr>
              <a:t>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return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hp</a:t>
            </a:r>
            <a:r>
              <a:rPr kumimoji="1" lang="en-US" altLang="zh-TW" sz="1600" dirty="0">
                <a:solidFill>
                  <a:schemeClr val="tx1"/>
                </a:solidFill>
              </a:rPr>
              <a:t>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}</a:t>
            </a:r>
          </a:p>
          <a:p>
            <a:endParaRPr kumimoji="1" lang="en-US" altLang="zh-TW" sz="1600" dirty="0">
              <a:solidFill>
                <a:schemeClr val="tx1"/>
              </a:solidFill>
            </a:endParaRP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void evolve ()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System.out.println</a:t>
            </a:r>
            <a:r>
              <a:rPr kumimoji="1" lang="en-US" altLang="zh-TW" sz="1600" dirty="0">
                <a:solidFill>
                  <a:schemeClr val="tx1"/>
                </a:solidFill>
              </a:rPr>
              <a:t>(”evolve”);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 weight = weight + 5;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 height = height +10;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}</a:t>
            </a:r>
          </a:p>
          <a:p>
            <a:endParaRPr kumimoji="1" lang="en-US" altLang="zh-TW" sz="1600" dirty="0">
              <a:solidFill>
                <a:schemeClr val="tx1"/>
              </a:solidFill>
            </a:endParaRP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}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419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Declaring Variables in a </a:t>
            </a:r>
            <a:r>
              <a:rPr lang="en-US" sz="3200" b="1">
                <a:latin typeface="Courier New" pitchFamily="49" charset="0"/>
              </a:rPr>
              <a:t>for</a:t>
            </a:r>
            <a:r>
              <a:rPr lang="en-US" sz="3200"/>
              <a:t> Statement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You can declare one or more variables within the </a:t>
            </a:r>
            <a:r>
              <a:rPr lang="en-US" sz="2800" b="1" dirty="0"/>
              <a:t>initialization</a:t>
            </a:r>
            <a:r>
              <a:rPr lang="en-US" sz="2800" dirty="0"/>
              <a:t> portion of a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800" dirty="0"/>
              <a:t> statement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A variable so declared will be local to the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800" dirty="0"/>
              <a:t> loop, and cannot be used outside of the loop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If you need to use such a variable outside of a loop, then declare it outside the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DC5CB11-77E7-4678-B18E-EAAFD4A1C4C4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75555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/>
              <a:t>Parameters of a Primitive Type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6962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The methods seen so far have had no parameters, indicated by an empty set of parentheses in the method heading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Some methods need to receive additional data via a list of </a:t>
            </a:r>
            <a:r>
              <a:rPr lang="en-US" sz="2800" b="1" i="1" dirty="0"/>
              <a:t>parameters</a:t>
            </a:r>
            <a:r>
              <a:rPr lang="en-US" sz="2800" dirty="0"/>
              <a:t> in order to perform their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7A53C33-EF50-4E28-84C8-2DFD1BC923EA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95675"/>
      </p:ext>
    </p:extLst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Parameters of a Primitive Type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848600" cy="4038600"/>
          </a:xfrm>
        </p:spPr>
        <p:txBody>
          <a:bodyPr/>
          <a:lstStyle/>
          <a:p>
            <a:pPr eaLnBrk="1" hangingPunct="1"/>
            <a:r>
              <a:rPr lang="en-US" dirty="0"/>
              <a:t>A parameter list provides a description of the data required by a method</a:t>
            </a:r>
          </a:p>
          <a:p>
            <a:pPr lvl="1" eaLnBrk="1" hangingPunct="1"/>
            <a:r>
              <a:rPr lang="en-US" dirty="0"/>
              <a:t>It indicates the </a:t>
            </a:r>
            <a:r>
              <a:rPr lang="en-US" b="1" dirty="0"/>
              <a:t>number</a:t>
            </a:r>
            <a:r>
              <a:rPr lang="en-US" dirty="0"/>
              <a:t> and </a:t>
            </a:r>
            <a:r>
              <a:rPr lang="en-US" b="1" dirty="0"/>
              <a:t>types</a:t>
            </a:r>
            <a:r>
              <a:rPr lang="en-US" dirty="0"/>
              <a:t> of data pieces needed, the order in which they must be given, and the </a:t>
            </a:r>
            <a:r>
              <a:rPr lang="en-US" b="1" dirty="0"/>
              <a:t>local name </a:t>
            </a:r>
            <a:r>
              <a:rPr lang="en-US" dirty="0"/>
              <a:t>for these pieces as used in the method</a:t>
            </a:r>
          </a:p>
          <a:p>
            <a:pPr lvl="1"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public double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myMethod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p1,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p2, double p3)</a:t>
            </a:r>
            <a:endParaRPr lang="en-US" dirty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6833CBF-4B97-4DFD-BB9C-9FD1B5E1443E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21425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Parameters of a Primitive Type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When a method is invoked, the appropriate values must be passed to the method in the form of </a:t>
            </a:r>
            <a:r>
              <a:rPr lang="en-US" sz="2400" i="1" dirty="0"/>
              <a:t>arguments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number and order of the arguments must exactly </a:t>
            </a:r>
            <a:r>
              <a:rPr lang="en-US" sz="2400" b="1" dirty="0"/>
              <a:t>match</a:t>
            </a:r>
            <a:r>
              <a:rPr lang="en-US" sz="2400" dirty="0"/>
              <a:t> that of the parameter list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type of each argument must be </a:t>
            </a:r>
            <a:r>
              <a:rPr lang="en-US" sz="2400" b="1" dirty="0"/>
              <a:t>compatible with </a:t>
            </a:r>
            <a:r>
              <a:rPr lang="en-US" sz="2400" dirty="0"/>
              <a:t>the type of the corresponding parameter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a=1,b=2,c=3;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double result =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myMethod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a,b,c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);</a:t>
            </a:r>
            <a:endParaRPr lang="en-US" sz="2000" dirty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2E98E89-595F-4723-968A-52EA6C1AF52B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22150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/>
              <a:t>A Class Is a Type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 class is a special kind of </a:t>
            </a:r>
            <a:r>
              <a:rPr lang="en-US" sz="2800" b="1" dirty="0"/>
              <a:t>programmer-defined</a:t>
            </a:r>
            <a:r>
              <a:rPr lang="en-US" sz="2800" dirty="0"/>
              <a:t> </a:t>
            </a:r>
            <a:r>
              <a:rPr lang="en-US" sz="2800" b="1" dirty="0"/>
              <a:t>type</a:t>
            </a:r>
            <a:r>
              <a:rPr lang="en-US" sz="2800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Variables can be declared of a class type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 value of a class type is called an </a:t>
            </a:r>
            <a:r>
              <a:rPr lang="en-US" sz="2800" b="1" dirty="0"/>
              <a:t>object</a:t>
            </a:r>
            <a:r>
              <a:rPr lang="en-US" sz="2800" dirty="0"/>
              <a:t> or </a:t>
            </a:r>
            <a:r>
              <a:rPr lang="en-US" sz="2800" i="1" dirty="0"/>
              <a:t>an </a:t>
            </a:r>
            <a:r>
              <a:rPr lang="en-US" sz="2800" b="1" i="1" dirty="0"/>
              <a:t>instance</a:t>
            </a:r>
            <a:r>
              <a:rPr lang="en-US" sz="2800" i="1" dirty="0"/>
              <a:t> of the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If A is a class, then the phrases "</a:t>
            </a:r>
            <a:r>
              <a:rPr lang="en-US" sz="2400" dirty="0" err="1"/>
              <a:t>bla</a:t>
            </a:r>
            <a:r>
              <a:rPr lang="en-US" sz="2400" dirty="0"/>
              <a:t> is of type A," "</a:t>
            </a:r>
            <a:r>
              <a:rPr lang="en-US" sz="2400" dirty="0" err="1"/>
              <a:t>bla</a:t>
            </a:r>
            <a:r>
              <a:rPr lang="en-US" sz="2400" dirty="0"/>
              <a:t> is an object of the class A," and "</a:t>
            </a:r>
            <a:r>
              <a:rPr lang="en-US" sz="2400" dirty="0" err="1"/>
              <a:t>bla</a:t>
            </a:r>
            <a:r>
              <a:rPr lang="en-US" sz="2400" dirty="0"/>
              <a:t> is an instance of the class A" mean the same thing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 class determines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 </a:t>
            </a:r>
            <a:r>
              <a:rPr lang="en-US" sz="2400" b="1" dirty="0"/>
              <a:t>types of data </a:t>
            </a:r>
            <a:r>
              <a:rPr lang="en-US" sz="2400" dirty="0"/>
              <a:t>that an object can contain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</a:t>
            </a:r>
            <a:r>
              <a:rPr lang="en-US" sz="2400" b="1" dirty="0"/>
              <a:t> actions </a:t>
            </a:r>
            <a:r>
              <a:rPr lang="en-US" sz="2400" dirty="0"/>
              <a:t>it can perform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4-</a:t>
            </a:r>
            <a:fld id="{33329A10-23E8-433F-BEF9-A44CE84AB5B8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55514"/>
      </p:ext>
    </p:extLst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Parameters of a Primitive Type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In the preceding example, the value of each argument (not the variable name) is plugged into the corresponding method parameter</a:t>
            </a:r>
          </a:p>
          <a:p>
            <a:pPr lvl="1" eaLnBrk="1" hangingPunct="1"/>
            <a:r>
              <a:rPr lang="en-US" sz="2400" dirty="0"/>
              <a:t>This method of plugging in arguments for formal parameters is known as the </a:t>
            </a:r>
            <a:r>
              <a:rPr lang="en-US" sz="2400" b="1" i="1" dirty="0"/>
              <a:t>call-by-value</a:t>
            </a:r>
            <a:r>
              <a:rPr lang="en-US" sz="2400" i="1" dirty="0"/>
              <a:t> mechanism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9D1B67C-B1F4-4F92-A8E6-5841D5603A2D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98587"/>
      </p:ext>
    </p:extLst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Parameters of a Primitive Type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If argument and parameter types do not match exactly, Java will attempt to make an </a:t>
            </a:r>
            <a:r>
              <a:rPr lang="en-US" sz="2800" b="1" dirty="0"/>
              <a:t>automatic type conversion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In the preceding example, the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400" dirty="0"/>
              <a:t> value of argument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c</a:t>
            </a:r>
            <a:r>
              <a:rPr lang="en-US" sz="2400" dirty="0"/>
              <a:t> would be cast to a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 primitive argument can be automatically type cast from any of the following types, to any of the types that appear to its right: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byte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short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long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float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double</a:t>
            </a:r>
            <a:endParaRPr lang="en-US" sz="2400" b="1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  char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8278FB1-054F-4DEA-9D52-04229AE975A2}" type="slidenum">
              <a:rPr lang="en-US"/>
              <a:pPr>
                <a:defRPr/>
              </a:pPr>
              <a:t>41</a:t>
            </a:fld>
            <a:endParaRPr lang="en-US"/>
          </a:p>
        </p:txBody>
      </p:sp>
      <p:grpSp>
        <p:nvGrpSpPr>
          <p:cNvPr id="39940" name="Group 6"/>
          <p:cNvGrpSpPr>
            <a:grpSpLocks/>
          </p:cNvGrpSpPr>
          <p:nvPr/>
        </p:nvGrpSpPr>
        <p:grpSpPr bwMode="auto">
          <a:xfrm>
            <a:off x="2362200" y="5013176"/>
            <a:ext cx="1524000" cy="228600"/>
            <a:chOff x="1488" y="3216"/>
            <a:chExt cx="912" cy="144"/>
          </a:xfrm>
        </p:grpSpPr>
        <p:sp>
          <p:nvSpPr>
            <p:cNvPr id="39943" name="Line 4"/>
            <p:cNvSpPr>
              <a:spLocks noChangeShapeType="1"/>
            </p:cNvSpPr>
            <p:nvPr/>
          </p:nvSpPr>
          <p:spPr bwMode="auto">
            <a:xfrm>
              <a:off x="1488" y="3360"/>
              <a:ext cx="912" cy="0"/>
            </a:xfrm>
            <a:prstGeom prst="line">
              <a:avLst/>
            </a:prstGeom>
            <a:noFill/>
            <a:ln w="9525">
              <a:solidFill>
                <a:srgbClr val="034CA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4" name="Line 5"/>
            <p:cNvSpPr>
              <a:spLocks noChangeShapeType="1"/>
            </p:cNvSpPr>
            <p:nvPr/>
          </p:nvSpPr>
          <p:spPr bwMode="auto">
            <a:xfrm flipV="1">
              <a:off x="2400" y="3216"/>
              <a:ext cx="0" cy="144"/>
            </a:xfrm>
            <a:prstGeom prst="line">
              <a:avLst/>
            </a:prstGeom>
            <a:noFill/>
            <a:ln w="9525">
              <a:solidFill>
                <a:srgbClr val="034CA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763451"/>
      </p:ext>
    </p:extLst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/>
              <a:t>Parameters of a Primitive Type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parameters is often thought of as a blank or placeholder that is filled in by the value of its corresponding argument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However, a parameter is more than that:  it is actually a </a:t>
            </a:r>
            <a:r>
              <a:rPr lang="en-US" sz="2400" b="1" dirty="0"/>
              <a:t>local variable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When a method is invoked, the value of its argument is computed, and the corresponding parameter (i.e., local variable) is initialized to this value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Even if the value of a formal parameter is changed within a method (i.e., it is used as a local variable) the value of the argument cannot be changed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C2AD918-66DC-4BAE-86A7-270AD33A30F6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4359"/>
      </p:ext>
    </p:extLst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/>
              <a:t>A Formal Parameter Used as a Local Variable (Part 1 of 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1F84289-7D28-4259-A0C5-3A397F0E3FD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pic>
        <p:nvPicPr>
          <p:cNvPr id="41987" name="Picture 6" descr="savitch_c04d06_1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377128"/>
      </p:ext>
    </p:extLst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/>
              <a:t>A Formal Parameter Used as a Local Variable (Part 2 of 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2F802F69-403F-49C2-8CE4-D91A9D792AC0}" type="slidenum">
              <a:rPr lang="en-US"/>
              <a:pPr>
                <a:defRPr/>
              </a:pPr>
              <a:t>44</a:t>
            </a:fld>
            <a:endParaRPr lang="en-US"/>
          </a:p>
        </p:txBody>
      </p:sp>
      <p:pic>
        <p:nvPicPr>
          <p:cNvPr id="43011" name="Picture 4" descr="savitch_c04d06_2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399013"/>
      </p:ext>
    </p:extLst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/>
              <a:t>A Formal Parameter Used as a Local Variable (Part 3 of 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136AD7A-F712-4727-9993-6FAD49C364B0}" type="slidenum">
              <a:rPr lang="en-US"/>
              <a:pPr>
                <a:defRPr/>
              </a:pPr>
              <a:t>45</a:t>
            </a:fld>
            <a:endParaRPr lang="en-US"/>
          </a:p>
        </p:txBody>
      </p:sp>
      <p:pic>
        <p:nvPicPr>
          <p:cNvPr id="44035" name="Picture 3" descr="savitch_c04d06_3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69032"/>
      </p:ext>
    </p:extLst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/>
              <a:t>A Formal Parameter Used as a Local Variable (Part 4 of 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C1DD700-3FA5-479F-ABB1-058707BBE0EB}" type="slidenum">
              <a:rPr lang="en-US"/>
              <a:pPr>
                <a:defRPr/>
              </a:pPr>
              <a:t>46</a:t>
            </a:fld>
            <a:endParaRPr lang="en-US"/>
          </a:p>
        </p:txBody>
      </p:sp>
      <p:pic>
        <p:nvPicPr>
          <p:cNvPr id="45059" name="Picture 3" descr="savitch_c04d06_4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397970"/>
      </p:ext>
    </p:extLst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/>
              <a:t>A Formal Parameter Used as a Local Variable (Part 5 of 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AD1CD58-3516-4346-9128-F9F98066B7CE}" type="slidenum">
              <a:rPr lang="en-US"/>
              <a:pPr>
                <a:defRPr/>
              </a:pPr>
              <a:t>47</a:t>
            </a:fld>
            <a:endParaRPr lang="en-US"/>
          </a:p>
        </p:txBody>
      </p:sp>
      <p:pic>
        <p:nvPicPr>
          <p:cNvPr id="46083" name="Picture 3" descr="savitch_c04d06_5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811786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/>
              <a:t>Pitfall:  Use of the Terms "Parameter" and "Argument"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Parameter is the variable and argument is the item passed in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Do not be surprised to find that people often use the terms parameter and argument interchangeably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When you see these terms, you may have to determine their exact meaning from context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32C90C4-449E-42FD-AD49-FF1F57E7CE5F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9572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/>
              <a:t>The </a:t>
            </a:r>
            <a:r>
              <a:rPr lang="en-US" sz="4000" b="1">
                <a:latin typeface="Courier New" pitchFamily="49" charset="0"/>
              </a:rPr>
              <a:t>this</a:t>
            </a:r>
            <a:r>
              <a:rPr lang="en-US" sz="4000"/>
              <a:t> Parameter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/>
              <a:t>All member variables </a:t>
            </a:r>
            <a:r>
              <a:rPr lang="en-US" sz="2400" dirty="0"/>
              <a:t>are understood to have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&lt;the calling object&gt;.</a:t>
            </a:r>
            <a:r>
              <a:rPr lang="en-US" sz="2400" dirty="0"/>
              <a:t> in front of them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If an explicit name for the calling object is needed, the keyword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400" dirty="0"/>
              <a:t> can be used</a:t>
            </a:r>
          </a:p>
          <a:p>
            <a:pPr lvl="1" eaLnBrk="1" hangingPunct="1"/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myInstanceVariable</a:t>
            </a: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dirty="0"/>
              <a:t>always means and is always interchangeable with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this.myInstanceVariable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265B091-E23E-4925-A11E-6191265CEECF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53750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Primitive Type Values vs. Class Type Values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</a:t>
            </a:r>
            <a:r>
              <a:rPr lang="en-US" sz="2800" b="1" dirty="0"/>
              <a:t>primitive type </a:t>
            </a:r>
            <a:r>
              <a:rPr lang="en-US" sz="2800" dirty="0"/>
              <a:t>value is a </a:t>
            </a:r>
            <a:r>
              <a:rPr lang="en-US" sz="2800" b="1" dirty="0"/>
              <a:t>single piece of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 </a:t>
            </a:r>
            <a:r>
              <a:rPr lang="en-US" sz="2800" b="1" dirty="0"/>
              <a:t>class type </a:t>
            </a:r>
            <a:r>
              <a:rPr lang="en-US" sz="2800" dirty="0"/>
              <a:t>value or object can have multiple pieces of data, as well as actions called </a:t>
            </a:r>
            <a:r>
              <a:rPr lang="en-US" sz="2800" i="1" dirty="0"/>
              <a:t>methods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All objects of a class have the same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All objects of a class have the same pieces of data (i.e., name, type, and number)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For a given object, each piece of data can hold a different value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33F356C7-9ABD-41F9-A65F-E497766DD346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20451"/>
      </p:ext>
    </p:extLst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/>
              <a:t>Method Definitions</a:t>
            </a:r>
            <a:endParaRPr kumimoji="1"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89714" y="1988840"/>
            <a:ext cx="4014734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tx1"/>
                </a:solidFill>
              </a:rPr>
              <a:t>public class Main{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static void main(String[]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args</a:t>
            </a:r>
            <a:r>
              <a:rPr kumimoji="1" lang="en-US" altLang="zh-TW" sz="1600" dirty="0">
                <a:solidFill>
                  <a:schemeClr val="tx1"/>
                </a:solidFill>
              </a:rPr>
              <a:t>)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Psyduck</a:t>
            </a:r>
            <a:r>
              <a:rPr kumimoji="1" lang="en-US" altLang="zh-TW" sz="1600" dirty="0">
                <a:solidFill>
                  <a:schemeClr val="tx1"/>
                </a:solidFill>
              </a:rPr>
              <a:t> duck1 = new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Psyduck</a:t>
            </a:r>
            <a:r>
              <a:rPr kumimoji="1" lang="en-US" altLang="zh-TW" sz="1600" dirty="0">
                <a:solidFill>
                  <a:schemeClr val="tx1"/>
                </a:solidFill>
              </a:rPr>
              <a:t>();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</a:t>
            </a:r>
            <a:r>
              <a:rPr kumimoji="1" lang="en-US" altLang="zh-TW" sz="1600" b="1" dirty="0">
                <a:solidFill>
                  <a:srgbClr val="FF0000"/>
                </a:solidFill>
              </a:rPr>
              <a:t>duck1.hp = 10;  </a:t>
            </a:r>
            <a:endParaRPr kumimoji="1" lang="en-US" altLang="zh-TW" sz="1600" dirty="0">
              <a:solidFill>
                <a:schemeClr val="tx1"/>
              </a:solidFill>
            </a:endParaRP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}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}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55576" y="1704717"/>
            <a:ext cx="3456384" cy="50167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tx1"/>
                </a:solidFill>
              </a:rPr>
              <a:t>public class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Psyduck</a:t>
            </a:r>
            <a:r>
              <a:rPr kumimoji="1" lang="en-US" altLang="zh-TW" sz="1600" dirty="0">
                <a:solidFill>
                  <a:schemeClr val="tx1"/>
                </a:solidFill>
              </a:rPr>
              <a:t>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private String name;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float weight;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float height;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int</a:t>
            </a:r>
            <a:r>
              <a:rPr kumimoji="1" lang="en-US" altLang="zh-TW" sz="1600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hp</a:t>
            </a:r>
            <a:r>
              <a:rPr kumimoji="1" lang="en-US" altLang="zh-TW" sz="1600" dirty="0">
                <a:solidFill>
                  <a:schemeClr val="tx1"/>
                </a:solidFill>
              </a:rPr>
              <a:t>;</a:t>
            </a:r>
          </a:p>
          <a:p>
            <a:endParaRPr kumimoji="1" lang="en-US" altLang="zh-TW" sz="1600" dirty="0">
              <a:solidFill>
                <a:schemeClr val="tx1"/>
              </a:solidFill>
            </a:endParaRP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int</a:t>
            </a:r>
            <a:r>
              <a:rPr kumimoji="1" lang="en-US" altLang="zh-TW" sz="1600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powerup</a:t>
            </a:r>
            <a:r>
              <a:rPr kumimoji="1" lang="en-US" altLang="zh-TW" sz="1600" dirty="0">
                <a:solidFill>
                  <a:schemeClr val="tx1"/>
                </a:solidFill>
              </a:rPr>
              <a:t>()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System.out.println</a:t>
            </a:r>
            <a:r>
              <a:rPr kumimoji="1" lang="en-US" altLang="zh-TW" sz="1600" dirty="0">
                <a:solidFill>
                  <a:schemeClr val="tx1"/>
                </a:solidFill>
              </a:rPr>
              <a:t>(”power up”);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</a:t>
            </a:r>
            <a:r>
              <a:rPr kumimoji="1" lang="en-US" altLang="zh-TW" sz="1600" b="1" dirty="0" err="1">
                <a:solidFill>
                  <a:srgbClr val="FF0000"/>
                </a:solidFill>
              </a:rPr>
              <a:t>this.hp</a:t>
            </a:r>
            <a:r>
              <a:rPr kumimoji="1" lang="en-US" altLang="zh-TW" sz="1600" dirty="0">
                <a:solidFill>
                  <a:schemeClr val="tx1"/>
                </a:solidFill>
              </a:rPr>
              <a:t> = </a:t>
            </a:r>
            <a:r>
              <a:rPr kumimoji="1" lang="en-US" altLang="zh-TW" sz="1600" b="1" dirty="0" err="1">
                <a:solidFill>
                  <a:srgbClr val="FF0000"/>
                </a:solidFill>
              </a:rPr>
              <a:t>this.hp</a:t>
            </a:r>
            <a:r>
              <a:rPr kumimoji="1" lang="en-US" altLang="zh-TW" sz="1600" dirty="0">
                <a:solidFill>
                  <a:schemeClr val="tx1"/>
                </a:solidFill>
              </a:rPr>
              <a:t> +100;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return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hp</a:t>
            </a:r>
            <a:r>
              <a:rPr kumimoji="1" lang="en-US" altLang="zh-TW" sz="1600" dirty="0">
                <a:solidFill>
                  <a:schemeClr val="tx1"/>
                </a:solidFill>
              </a:rPr>
              <a:t>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}</a:t>
            </a:r>
          </a:p>
          <a:p>
            <a:endParaRPr kumimoji="1" lang="en-US" altLang="zh-TW" sz="1600" dirty="0">
              <a:solidFill>
                <a:schemeClr val="tx1"/>
              </a:solidFill>
            </a:endParaRP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void evolve ()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System.out.println</a:t>
            </a:r>
            <a:r>
              <a:rPr kumimoji="1" lang="en-US" altLang="zh-TW" sz="1600" dirty="0">
                <a:solidFill>
                  <a:schemeClr val="tx1"/>
                </a:solidFill>
              </a:rPr>
              <a:t>(”evolve”);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 weight = weight + 5;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 height = height +10;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}</a:t>
            </a:r>
          </a:p>
          <a:p>
            <a:endParaRPr kumimoji="1" lang="en-US" altLang="zh-TW" sz="1600" dirty="0">
              <a:solidFill>
                <a:schemeClr val="tx1"/>
              </a:solidFill>
            </a:endParaRP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}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this</a:t>
            </a:r>
            <a:r>
              <a:rPr lang="en-US"/>
              <a:t> Parameter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dirty="0"/>
              <a:t> </a:t>
            </a:r>
            <a:r>
              <a:rPr lang="en-US" b="1" i="1" dirty="0"/>
              <a:t>must</a:t>
            </a:r>
            <a:r>
              <a:rPr lang="en-US" dirty="0"/>
              <a:t> be used if a parameter or other local variable with the same name is used in the method</a:t>
            </a:r>
          </a:p>
          <a:p>
            <a:pPr lvl="1" eaLnBrk="1" hangingPunct="1"/>
            <a:endParaRPr lang="en-US" sz="2400" dirty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9D5D314-F8F6-4484-BAA3-A67D753FAE23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043608" y="3245703"/>
            <a:ext cx="3528392" cy="280076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tx1"/>
                </a:solidFill>
              </a:rPr>
              <a:t>public class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Psyduck</a:t>
            </a:r>
            <a:r>
              <a:rPr kumimoji="1" lang="en-US" altLang="zh-TW" sz="1600" dirty="0">
                <a:solidFill>
                  <a:schemeClr val="tx1"/>
                </a:solidFill>
              </a:rPr>
              <a:t>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private String name;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float weight;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float height;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int</a:t>
            </a:r>
            <a:r>
              <a:rPr kumimoji="1" lang="en-US" altLang="zh-TW" sz="1600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hp</a:t>
            </a:r>
            <a:r>
              <a:rPr kumimoji="1" lang="en-US" altLang="zh-TW" sz="1600" dirty="0">
                <a:solidFill>
                  <a:schemeClr val="tx1"/>
                </a:solidFill>
              </a:rPr>
              <a:t>;</a:t>
            </a:r>
          </a:p>
          <a:p>
            <a:endParaRPr kumimoji="1" lang="en-US" altLang="zh-TW" sz="1600" dirty="0">
              <a:solidFill>
                <a:schemeClr val="tx1"/>
              </a:solidFill>
            </a:endParaRP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void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setName</a:t>
            </a:r>
            <a:r>
              <a:rPr kumimoji="1" lang="en-US" altLang="zh-TW" sz="1600" dirty="0">
                <a:solidFill>
                  <a:schemeClr val="tx1"/>
                </a:solidFill>
              </a:rPr>
              <a:t>(String </a:t>
            </a:r>
            <a:r>
              <a:rPr kumimoji="1" lang="en-US" altLang="zh-TW" sz="1600" b="1" dirty="0">
                <a:solidFill>
                  <a:schemeClr val="tx2"/>
                </a:solidFill>
              </a:rPr>
              <a:t>name</a:t>
            </a:r>
            <a:r>
              <a:rPr kumimoji="1" lang="en-US" altLang="zh-TW" sz="1600" dirty="0">
                <a:solidFill>
                  <a:schemeClr val="tx1"/>
                </a:solidFill>
              </a:rPr>
              <a:t>){  </a:t>
            </a:r>
          </a:p>
          <a:p>
            <a:r>
              <a:rPr kumimoji="1" lang="en-US" altLang="zh-TW" sz="1600" b="1" dirty="0">
                <a:solidFill>
                  <a:schemeClr val="tx1"/>
                </a:solidFill>
              </a:rPr>
              <a:t>    </a:t>
            </a:r>
            <a:r>
              <a:rPr kumimoji="1" lang="en-US" altLang="zh-TW" sz="1600" b="1" dirty="0" err="1">
                <a:solidFill>
                  <a:srgbClr val="FF0000"/>
                </a:solidFill>
              </a:rPr>
              <a:t>this.name</a:t>
            </a:r>
            <a:r>
              <a:rPr kumimoji="1" lang="en-US" altLang="zh-TW" sz="1600" dirty="0">
                <a:solidFill>
                  <a:schemeClr val="tx1"/>
                </a:solidFill>
              </a:rPr>
              <a:t> = </a:t>
            </a:r>
            <a:r>
              <a:rPr kumimoji="1" lang="en-US" altLang="zh-TW" sz="1600" b="1" dirty="0">
                <a:solidFill>
                  <a:schemeClr val="tx2"/>
                </a:solidFill>
              </a:rPr>
              <a:t>name</a:t>
            </a:r>
            <a:r>
              <a:rPr kumimoji="1" lang="en-US" altLang="zh-TW" sz="1600" dirty="0">
                <a:solidFill>
                  <a:schemeClr val="tx1"/>
                </a:solidFill>
              </a:rPr>
              <a:t>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}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}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22099" y="3140968"/>
            <a:ext cx="4014734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tx1"/>
                </a:solidFill>
              </a:rPr>
              <a:t>public class Main{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public static void main(String[]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args</a:t>
            </a:r>
            <a:r>
              <a:rPr kumimoji="1" lang="en-US" altLang="zh-TW" sz="1600" dirty="0">
                <a:solidFill>
                  <a:schemeClr val="tx1"/>
                </a:solidFill>
              </a:rPr>
              <a:t>) {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Psyduck</a:t>
            </a:r>
            <a:r>
              <a:rPr kumimoji="1" lang="en-US" altLang="zh-TW" sz="1600" dirty="0">
                <a:solidFill>
                  <a:schemeClr val="tx1"/>
                </a:solidFill>
              </a:rPr>
              <a:t> duck1 = new </a:t>
            </a:r>
            <a:r>
              <a:rPr kumimoji="1" lang="en-US" altLang="zh-TW" sz="1600" dirty="0" err="1">
                <a:solidFill>
                  <a:schemeClr val="tx1"/>
                </a:solidFill>
              </a:rPr>
              <a:t>Psyduck</a:t>
            </a:r>
            <a:r>
              <a:rPr kumimoji="1" lang="en-US" altLang="zh-TW" sz="1600" dirty="0">
                <a:solidFill>
                  <a:schemeClr val="tx1"/>
                </a:solidFill>
              </a:rPr>
              <a:t>();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  </a:t>
            </a:r>
            <a:r>
              <a:rPr kumimoji="1" lang="en-US" altLang="zh-TW" sz="1600" b="1" dirty="0">
                <a:solidFill>
                  <a:srgbClr val="FF0000"/>
                </a:solidFill>
              </a:rPr>
              <a:t>duck1.setName(“</a:t>
            </a:r>
            <a:r>
              <a:rPr kumimoji="1" lang="zh-TW" altLang="en-US" sz="1600" b="1" dirty="0">
                <a:solidFill>
                  <a:srgbClr val="FF0000"/>
                </a:solidFill>
              </a:rPr>
              <a:t>鴨賞</a:t>
            </a:r>
            <a:r>
              <a:rPr kumimoji="1" lang="en-US" altLang="zh-TW" sz="1600" b="1" dirty="0">
                <a:solidFill>
                  <a:srgbClr val="FF0000"/>
                </a:solidFill>
              </a:rPr>
              <a:t>”);  </a:t>
            </a:r>
            <a:endParaRPr kumimoji="1" lang="en-US" altLang="zh-TW" sz="1600" dirty="0">
              <a:solidFill>
                <a:schemeClr val="tx1"/>
              </a:solidFill>
            </a:endParaRP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  }</a:t>
            </a:r>
          </a:p>
          <a:p>
            <a:r>
              <a:rPr kumimoji="1" lang="en-US" altLang="zh-TW" sz="1600" dirty="0">
                <a:solidFill>
                  <a:schemeClr val="tx1"/>
                </a:solidFill>
              </a:rPr>
              <a:t>}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802027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Methods That Return a Boolean Value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An invocation of a method that returns a value of type </a:t>
            </a:r>
            <a:r>
              <a:rPr lang="en-US" sz="2800" b="1" dirty="0" err="1">
                <a:solidFill>
                  <a:srgbClr val="034CA1"/>
                </a:solidFill>
                <a:latin typeface="Courier New" pitchFamily="49" charset="0"/>
              </a:rPr>
              <a:t>boolean</a:t>
            </a:r>
            <a:r>
              <a:rPr lang="en-US" sz="2800" dirty="0"/>
              <a:t> returns either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false</a:t>
            </a:r>
            <a:endParaRPr lang="en-US" sz="2800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Therefore, it is common practice to use an invocation of such a method to control statements and loops where a Boolean expression is expected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400" dirty="0"/>
              <a:t> statements,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while</a:t>
            </a:r>
            <a:r>
              <a:rPr lang="en-US" sz="2400" dirty="0"/>
              <a:t> loops,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79DBA3A-C110-4EBC-903E-60B0BB78E647}" type="slidenum">
              <a:rPr lang="en-US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81077"/>
      </p:ext>
    </p:extLst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The methods </a:t>
            </a:r>
            <a:r>
              <a:rPr lang="en-US" sz="3200" b="1">
                <a:latin typeface="Courier New" pitchFamily="49" charset="0"/>
              </a:rPr>
              <a:t>equals</a:t>
            </a:r>
            <a:r>
              <a:rPr lang="en-US" sz="3200"/>
              <a:t> and </a:t>
            </a:r>
            <a:r>
              <a:rPr lang="en-US" sz="3200" b="1">
                <a:latin typeface="Courier New" pitchFamily="49" charset="0"/>
              </a:rPr>
              <a:t>toString</a:t>
            </a:r>
            <a:endParaRPr lang="en-US" sz="3200">
              <a:latin typeface="Courier New" pitchFamily="49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Java expects certain methods, such as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400" b="1" dirty="0"/>
              <a:t> </a:t>
            </a:r>
            <a:r>
              <a:rPr lang="en-US" sz="2400" dirty="0"/>
              <a:t>and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400" dirty="0"/>
              <a:t>, to be in all, or almost all, classes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purpose of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400" dirty="0"/>
              <a:t>, a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boolean</a:t>
            </a:r>
            <a:r>
              <a:rPr lang="en-US" sz="2400" dirty="0"/>
              <a:t> valued method, is to compare two objects of the class to see if they satisfy the notion of "being equal"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Note:  You cannot use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000" dirty="0"/>
              <a:t> to compare objects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public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boolean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equals(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ClassName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objectName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purpose of the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400" dirty="0"/>
              <a:t> method is to return a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dirty="0"/>
              <a:t> value that represents the data in the object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public String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()</a:t>
            </a:r>
            <a:endParaRPr lang="en-US" sz="2000" dirty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DF0458F-DD4C-4F80-B62E-DD056AFE94C0}" type="slidenum">
              <a:rPr lang="en-US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48643"/>
      </p:ext>
    </p:extLst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/>
              <a:t>Information Hiding and Encapsulation</a:t>
            </a:r>
            <a:endParaRPr kumimoji="1" lang="zh-TW" altLang="en-US" sz="36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321" y="2635178"/>
            <a:ext cx="4991357" cy="2806844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0193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Information Hiding and Encapsulation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i="1" dirty="0"/>
              <a:t>Information hiding</a:t>
            </a:r>
            <a:r>
              <a:rPr lang="en-US" sz="2400" dirty="0"/>
              <a:t> is the practice of separating </a:t>
            </a:r>
            <a:r>
              <a:rPr lang="en-US" sz="2400" b="1" dirty="0"/>
              <a:t>how to use a class</a:t>
            </a:r>
            <a:r>
              <a:rPr lang="en-US" sz="2400" dirty="0"/>
              <a:t> from </a:t>
            </a:r>
            <a:r>
              <a:rPr lang="en-US" sz="2400" b="1" dirty="0"/>
              <a:t>the details of its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/>
              <a:t>Abstraction</a:t>
            </a:r>
            <a:r>
              <a:rPr lang="en-US" sz="2000" dirty="0"/>
              <a:t> is another term used to express the concept of discarding details in order to avoid information overload</a:t>
            </a:r>
          </a:p>
          <a:p>
            <a:pPr eaLnBrk="1" hangingPunct="1">
              <a:lnSpc>
                <a:spcPct val="90000"/>
              </a:lnSpc>
            </a:pPr>
            <a:endParaRPr lang="en-US" sz="2400" i="1" dirty="0"/>
          </a:p>
          <a:p>
            <a:pPr eaLnBrk="1" hangingPunct="1">
              <a:lnSpc>
                <a:spcPct val="90000"/>
              </a:lnSpc>
            </a:pPr>
            <a:r>
              <a:rPr lang="en-US" sz="2400" b="1" i="1" dirty="0"/>
              <a:t>Encapsulation</a:t>
            </a:r>
            <a:r>
              <a:rPr lang="en-US" sz="2400" i="1" dirty="0"/>
              <a:t> </a:t>
            </a:r>
            <a:r>
              <a:rPr lang="en-US" sz="2400" dirty="0"/>
              <a:t>means that the data and methods of a class are combined into </a:t>
            </a:r>
            <a:r>
              <a:rPr lang="en-US" sz="2400" b="1" dirty="0"/>
              <a:t>a single unit </a:t>
            </a:r>
            <a:r>
              <a:rPr lang="en-US" sz="2400" dirty="0"/>
              <a:t>(i.e., a class object), which hides the implementation details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Knowing the details is unnecessary because interaction with the object occurs via a well-defined and simple </a:t>
            </a:r>
            <a:r>
              <a:rPr lang="en-US" sz="2000" b="1" dirty="0"/>
              <a:t>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 Java, hiding details is done by marking them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private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98800943-6297-4A0C-BF97-7B3AF6FC22F9}" type="slidenum">
              <a:rPr lang="en-US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81540"/>
      </p:ext>
    </p:extLst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/>
              <a:t>API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/>
              <a:t>API</a:t>
            </a:r>
            <a:r>
              <a:rPr lang="en-US" dirty="0"/>
              <a:t> or </a:t>
            </a:r>
            <a:r>
              <a:rPr lang="en-US" b="1" i="1" dirty="0"/>
              <a:t>application programming interface</a:t>
            </a:r>
            <a:r>
              <a:rPr lang="en-US" b="1" dirty="0"/>
              <a:t> </a:t>
            </a:r>
            <a:r>
              <a:rPr lang="en-US" dirty="0"/>
              <a:t>for a class is a description of </a:t>
            </a:r>
            <a:r>
              <a:rPr lang="en-US" b="1" dirty="0"/>
              <a:t>how to use the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 programmer need only read the </a:t>
            </a:r>
            <a:br>
              <a:rPr lang="en-US" dirty="0"/>
            </a:br>
            <a:r>
              <a:rPr lang="en-US" dirty="0"/>
              <a:t>API in order to use a well designed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345D02B-0846-4D69-BDE3-6ACEE72A6ED3}" type="slidenum">
              <a:rPr lang="en-US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10832"/>
      </p:ext>
    </p:extLst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>
                <a:latin typeface="Courier New" pitchFamily="49" charset="0"/>
              </a:rPr>
              <a:t>public</a:t>
            </a:r>
            <a:r>
              <a:rPr lang="en-US" sz="4000"/>
              <a:t> and </a:t>
            </a:r>
            <a:r>
              <a:rPr lang="en-US" sz="4000" b="1">
                <a:latin typeface="Courier New" pitchFamily="49" charset="0"/>
              </a:rPr>
              <a:t>private</a:t>
            </a:r>
            <a:r>
              <a:rPr lang="en-US" sz="4000"/>
              <a:t> Modifiers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The modifier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public</a:t>
            </a:r>
            <a:r>
              <a:rPr lang="en-US" sz="2400" dirty="0"/>
              <a:t> means that there are </a:t>
            </a:r>
            <a:r>
              <a:rPr lang="en-US" sz="2400" b="1" dirty="0"/>
              <a:t>NO restrictions</a:t>
            </a:r>
            <a:r>
              <a:rPr lang="en-US" sz="2400" dirty="0"/>
              <a:t> on where an member variable or method can be used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The modifier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private</a:t>
            </a:r>
            <a:r>
              <a:rPr lang="en-US" sz="2400" dirty="0"/>
              <a:t> means that an member variable or method </a:t>
            </a:r>
            <a:r>
              <a:rPr lang="en-US" sz="2400" b="1" dirty="0"/>
              <a:t>CANNOT</a:t>
            </a:r>
            <a:r>
              <a:rPr lang="en-US" sz="2400" dirty="0"/>
              <a:t> be accessed by name outside of the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It is considered good programming practice to make </a:t>
            </a:r>
            <a:r>
              <a:rPr lang="en-US" sz="2400" b="1" dirty="0"/>
              <a:t>ALL member variables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private</a:t>
            </a:r>
            <a:endParaRPr lang="en-US" sz="2400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Most methods are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public</a:t>
            </a:r>
            <a:r>
              <a:rPr lang="en-US" sz="2400" dirty="0"/>
              <a:t>, and thus provide controlled access to the object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Usually, methods are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private</a:t>
            </a:r>
            <a:r>
              <a:rPr lang="en-US" sz="2400" dirty="0"/>
              <a:t> only if used as </a:t>
            </a:r>
            <a:r>
              <a:rPr lang="en-US" sz="2400" b="1" dirty="0"/>
              <a:t>helping methods</a:t>
            </a:r>
            <a:r>
              <a:rPr lang="en-US" sz="2400" dirty="0"/>
              <a:t> for other methods in the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CE28695E-6E03-48D1-AAB9-AA94DC6B0272}" type="slidenum">
              <a:rPr lang="en-US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43136"/>
      </p:ext>
    </p:extLst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err="1"/>
              <a:t>Accessor</a:t>
            </a:r>
            <a:r>
              <a:rPr lang="en-US" sz="4000" dirty="0"/>
              <a:t> and </a:t>
            </a:r>
            <a:r>
              <a:rPr lang="en-US" sz="4000" dirty="0" err="1"/>
              <a:t>Mutator</a:t>
            </a:r>
            <a:r>
              <a:rPr lang="en-US" sz="4000" dirty="0"/>
              <a:t> Methods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i="1" dirty="0" err="1"/>
              <a:t>Accessor</a:t>
            </a:r>
            <a:r>
              <a:rPr lang="en-US" sz="2400" dirty="0"/>
              <a:t> methods allow the programmer to </a:t>
            </a:r>
            <a:r>
              <a:rPr lang="en-US" sz="2400" b="1" dirty="0"/>
              <a:t>obtain</a:t>
            </a:r>
            <a:r>
              <a:rPr lang="en-US" sz="2400" dirty="0"/>
              <a:t> the value of an object's member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data can be accessed but not changed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name of an </a:t>
            </a:r>
            <a:r>
              <a:rPr lang="en-US" sz="2000" dirty="0" err="1"/>
              <a:t>accessor</a:t>
            </a:r>
            <a:r>
              <a:rPr lang="en-US" sz="2000" dirty="0"/>
              <a:t> method typically starts with the word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get</a:t>
            </a:r>
            <a:endParaRPr lang="en-US" sz="2000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i="1" dirty="0" err="1"/>
              <a:t>Mutator</a:t>
            </a:r>
            <a:r>
              <a:rPr lang="en-US" sz="2400" dirty="0"/>
              <a:t> methods allow the programmer to </a:t>
            </a:r>
            <a:r>
              <a:rPr lang="en-US" sz="2400" b="1" dirty="0"/>
              <a:t>change</a:t>
            </a:r>
            <a:r>
              <a:rPr lang="en-US" sz="2400" dirty="0"/>
              <a:t> the value of an object's member variables in a controlled manner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Incoming data is typically tested and/or filtered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name of a </a:t>
            </a:r>
            <a:r>
              <a:rPr lang="en-US" sz="2000" dirty="0" err="1"/>
              <a:t>mutator</a:t>
            </a:r>
            <a:r>
              <a:rPr lang="en-US" sz="2000" dirty="0"/>
              <a:t> method typically starts with the word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set</a:t>
            </a:r>
            <a:endParaRPr lang="en-US" sz="2000" dirty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FF48C1A-7DE6-44A3-B0FA-9C32CFFA453D}" type="slidenum">
              <a:rPr lang="en-US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1135"/>
      </p:ext>
    </p:extLst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Accessor</a:t>
            </a:r>
            <a:r>
              <a:rPr lang="en-US" altLang="zh-TW" sz="4000" dirty="0"/>
              <a:t> and </a:t>
            </a:r>
            <a:r>
              <a:rPr lang="en-US" altLang="zh-TW" sz="4000" dirty="0" err="1"/>
              <a:t>Mutator</a:t>
            </a:r>
            <a:r>
              <a:rPr lang="en-US" altLang="zh-TW" sz="4000" dirty="0"/>
              <a:t> Methods</a:t>
            </a:r>
            <a:endParaRPr kumimoji="1"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59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55776" y="2348880"/>
            <a:ext cx="3294112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70088"/>
                </a:solidFill>
                <a:latin typeface="Courier New" charset="0"/>
              </a:rPr>
              <a:t>public</a:t>
            </a:r>
            <a:r>
              <a:rPr lang="en-US" altLang="zh-TW" dirty="0">
                <a:latin typeface="Courier New" charset="0"/>
              </a:rPr>
              <a:t> </a:t>
            </a:r>
            <a:r>
              <a:rPr lang="en-US" altLang="zh-TW" dirty="0">
                <a:solidFill>
                  <a:srgbClr val="770088"/>
                </a:solidFill>
                <a:latin typeface="Courier New" charset="0"/>
              </a:rPr>
              <a:t>class</a:t>
            </a:r>
            <a:r>
              <a:rPr lang="en-US" altLang="zh-TW" dirty="0">
                <a:latin typeface="Courier New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urier New" charset="0"/>
              </a:rPr>
              <a:t>A</a:t>
            </a:r>
            <a:r>
              <a:rPr lang="en-US" altLang="zh-TW" dirty="0">
                <a:latin typeface="Courier New" charset="0"/>
              </a:rPr>
              <a:t> {</a:t>
            </a:r>
          </a:p>
          <a:p>
            <a:r>
              <a:rPr lang="en-US" altLang="zh-TW" dirty="0">
                <a:solidFill>
                  <a:srgbClr val="770088"/>
                </a:solidFill>
                <a:latin typeface="Courier New" charset="0"/>
              </a:rPr>
              <a:t>  </a:t>
            </a:r>
          </a:p>
          <a:p>
            <a:r>
              <a:rPr lang="en-US" altLang="zh-TW" dirty="0">
                <a:solidFill>
                  <a:srgbClr val="770088"/>
                </a:solidFill>
                <a:latin typeface="Courier New" charset="0"/>
              </a:rPr>
              <a:t>  private</a:t>
            </a:r>
            <a:r>
              <a:rPr lang="en-US" altLang="zh-TW" dirty="0">
                <a:latin typeface="Courier New" charset="0"/>
              </a:rPr>
              <a:t> </a:t>
            </a:r>
            <a:r>
              <a:rPr lang="en-US" altLang="zh-TW" dirty="0" err="1">
                <a:solidFill>
                  <a:srgbClr val="008855"/>
                </a:solidFill>
                <a:latin typeface="Courier New" charset="0"/>
              </a:rPr>
              <a:t>int</a:t>
            </a:r>
            <a:r>
              <a:rPr lang="en-US" altLang="zh-TW" dirty="0">
                <a:latin typeface="Courier New" charset="0"/>
              </a:rPr>
              <a:t> a;</a:t>
            </a:r>
          </a:p>
          <a:p>
            <a:r>
              <a:rPr lang="en-US" altLang="zh-TW" dirty="0">
                <a:solidFill>
                  <a:srgbClr val="770088"/>
                </a:solidFill>
                <a:latin typeface="Courier New" charset="0"/>
              </a:rPr>
              <a:t>  </a:t>
            </a:r>
          </a:p>
          <a:p>
            <a:r>
              <a:rPr lang="en-US" altLang="zh-TW" dirty="0">
                <a:solidFill>
                  <a:srgbClr val="770088"/>
                </a:solidFill>
                <a:latin typeface="Courier New" charset="0"/>
              </a:rPr>
              <a:t>  public</a:t>
            </a:r>
            <a:r>
              <a:rPr lang="en-US" altLang="zh-TW" dirty="0">
                <a:latin typeface="Courier New" charset="0"/>
              </a:rPr>
              <a:t> </a:t>
            </a:r>
            <a:r>
              <a:rPr lang="en-US" altLang="zh-TW" dirty="0">
                <a:solidFill>
                  <a:srgbClr val="008855"/>
                </a:solidFill>
                <a:latin typeface="Courier New" charset="0"/>
              </a:rPr>
              <a:t>void</a:t>
            </a:r>
            <a:r>
              <a:rPr lang="en-US" altLang="zh-TW" dirty="0">
                <a:latin typeface="Courier New" charset="0"/>
              </a:rPr>
              <a:t> </a:t>
            </a:r>
            <a:r>
              <a:rPr lang="en-US" altLang="zh-TW" dirty="0" err="1">
                <a:latin typeface="Courier New" charset="0"/>
              </a:rPr>
              <a:t>setA</a:t>
            </a:r>
            <a:r>
              <a:rPr lang="en-US" altLang="zh-TW" dirty="0">
                <a:latin typeface="Courier New" charset="0"/>
              </a:rPr>
              <a:t>(</a:t>
            </a:r>
            <a:r>
              <a:rPr lang="en-US" altLang="zh-TW" dirty="0" err="1">
                <a:solidFill>
                  <a:srgbClr val="008855"/>
                </a:solidFill>
                <a:latin typeface="Courier New" charset="0"/>
              </a:rPr>
              <a:t>int</a:t>
            </a:r>
            <a:r>
              <a:rPr lang="en-US" altLang="zh-TW" dirty="0">
                <a:latin typeface="Courier New" charset="0"/>
              </a:rPr>
              <a:t> a) {</a:t>
            </a:r>
          </a:p>
          <a:p>
            <a:r>
              <a:rPr lang="en-US" altLang="zh-TW" dirty="0">
                <a:solidFill>
                  <a:srgbClr val="770088"/>
                </a:solidFill>
                <a:latin typeface="Courier New" charset="0"/>
              </a:rPr>
              <a:t>    </a:t>
            </a:r>
            <a:r>
              <a:rPr lang="en-US" altLang="zh-TW" dirty="0" err="1">
                <a:solidFill>
                  <a:srgbClr val="770088"/>
                </a:solidFill>
                <a:latin typeface="Courier New" charset="0"/>
              </a:rPr>
              <a:t>this</a:t>
            </a:r>
            <a:r>
              <a:rPr lang="en-US" altLang="zh-TW" dirty="0" err="1">
                <a:latin typeface="Courier New" charset="0"/>
              </a:rPr>
              <a:t>.a</a:t>
            </a:r>
            <a:r>
              <a:rPr lang="en-US" altLang="zh-TW" dirty="0">
                <a:latin typeface="Courier New" charset="0"/>
              </a:rPr>
              <a:t> =a;</a:t>
            </a:r>
          </a:p>
          <a:p>
            <a:r>
              <a:rPr lang="en-US" altLang="zh-TW" dirty="0">
                <a:latin typeface="Courier New" charset="0"/>
              </a:rPr>
              <a:t>  }</a:t>
            </a:r>
          </a:p>
          <a:p>
            <a:endParaRPr lang="en-US" altLang="zh-TW" dirty="0">
              <a:latin typeface="Courier New" charset="0"/>
            </a:endParaRPr>
          </a:p>
          <a:p>
            <a:r>
              <a:rPr lang="en-US" altLang="zh-TW" dirty="0">
                <a:solidFill>
                  <a:srgbClr val="770088"/>
                </a:solidFill>
                <a:latin typeface="Courier New" charset="0"/>
              </a:rPr>
              <a:t>  public</a:t>
            </a:r>
            <a:r>
              <a:rPr lang="en-US" altLang="zh-TW" dirty="0">
                <a:latin typeface="Courier New" charset="0"/>
              </a:rPr>
              <a:t> </a:t>
            </a:r>
            <a:r>
              <a:rPr lang="en-US" altLang="zh-TW" dirty="0" err="1">
                <a:solidFill>
                  <a:srgbClr val="008855"/>
                </a:solidFill>
                <a:latin typeface="Courier New" charset="0"/>
              </a:rPr>
              <a:t>int</a:t>
            </a:r>
            <a:r>
              <a:rPr lang="en-US" altLang="zh-TW" dirty="0">
                <a:latin typeface="Courier New" charset="0"/>
              </a:rPr>
              <a:t> </a:t>
            </a:r>
            <a:r>
              <a:rPr lang="en-US" altLang="zh-TW" dirty="0" err="1">
                <a:latin typeface="Courier New" charset="0"/>
              </a:rPr>
              <a:t>getA</a:t>
            </a:r>
            <a:r>
              <a:rPr lang="en-US" altLang="zh-TW" dirty="0">
                <a:latin typeface="Courier New" charset="0"/>
              </a:rPr>
              <a:t>() {</a:t>
            </a:r>
          </a:p>
          <a:p>
            <a:r>
              <a:rPr lang="en-US" altLang="zh-TW" dirty="0">
                <a:solidFill>
                  <a:srgbClr val="770088"/>
                </a:solidFill>
                <a:latin typeface="Courier New" charset="0"/>
              </a:rPr>
              <a:t>    return</a:t>
            </a:r>
            <a:r>
              <a:rPr lang="en-US" altLang="zh-TW" dirty="0">
                <a:latin typeface="Courier New" charset="0"/>
              </a:rPr>
              <a:t> </a:t>
            </a:r>
            <a:r>
              <a:rPr lang="en-US" altLang="zh-TW" dirty="0" err="1">
                <a:solidFill>
                  <a:srgbClr val="770088"/>
                </a:solidFill>
                <a:latin typeface="Courier New" charset="0"/>
              </a:rPr>
              <a:t>this</a:t>
            </a:r>
            <a:r>
              <a:rPr lang="en-US" altLang="zh-TW" dirty="0" err="1">
                <a:latin typeface="Courier New" charset="0"/>
              </a:rPr>
              <a:t>.a</a:t>
            </a:r>
            <a:r>
              <a:rPr lang="en-US" altLang="zh-TW" dirty="0">
                <a:latin typeface="Courier New" charset="0"/>
              </a:rPr>
              <a:t>;</a:t>
            </a:r>
          </a:p>
          <a:p>
            <a:r>
              <a:rPr lang="en-US" altLang="zh-TW" dirty="0">
                <a:latin typeface="Courier New" charset="0"/>
              </a:rPr>
              <a:t>  }</a:t>
            </a:r>
          </a:p>
          <a:p>
            <a:r>
              <a:rPr lang="en-US" altLang="zh-TW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059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The Contents of a Class Definition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class definition specifies the </a:t>
            </a:r>
            <a:r>
              <a:rPr lang="en-US" sz="2800" b="1" dirty="0"/>
              <a:t>data items</a:t>
            </a:r>
            <a:r>
              <a:rPr lang="en-US" sz="2800" dirty="0"/>
              <a:t> and </a:t>
            </a:r>
            <a:r>
              <a:rPr lang="en-US" sz="2800" b="1" dirty="0"/>
              <a:t>methods</a:t>
            </a:r>
            <a:r>
              <a:rPr lang="en-US" sz="2800" dirty="0"/>
              <a:t> that all of its objects will have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These data items and methods are sometimes called </a:t>
            </a:r>
            <a:r>
              <a:rPr lang="en-US" sz="2800" b="1" i="1" dirty="0"/>
              <a:t>members</a:t>
            </a:r>
            <a:r>
              <a:rPr lang="en-US" sz="2800" dirty="0"/>
              <a:t> of the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Data items are called </a:t>
            </a:r>
            <a:r>
              <a:rPr lang="en-US" sz="2800" b="1" i="1" dirty="0"/>
              <a:t>attributes</a:t>
            </a:r>
            <a:r>
              <a:rPr lang="en-US" sz="2800" dirty="0"/>
              <a:t>, </a:t>
            </a:r>
            <a:r>
              <a:rPr lang="en-US" sz="2800" b="1" i="1" dirty="0"/>
              <a:t>fields </a:t>
            </a:r>
            <a:r>
              <a:rPr lang="en-US" sz="2800" i="1" dirty="0"/>
              <a:t>or </a:t>
            </a:r>
            <a:r>
              <a:rPr lang="en-US" sz="2800" b="1" i="1" dirty="0"/>
              <a:t>instance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Instance variable declarations and method definitions can be placed </a:t>
            </a:r>
            <a:r>
              <a:rPr lang="en-US" sz="2800" b="1" dirty="0"/>
              <a:t>in any order </a:t>
            </a:r>
            <a:r>
              <a:rPr lang="en-US" sz="2800" dirty="0"/>
              <a:t>within the class definition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11474EC6-AFD7-4F93-A42C-B474269DA065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7289"/>
      </p:ext>
    </p:extLst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Encapsulation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1C653902-EBF9-4E81-863F-D4C4E8697FB0}" type="slidenum">
              <a:rPr lang="en-US"/>
              <a:pPr>
                <a:defRPr/>
              </a:pPr>
              <a:t>60</a:t>
            </a:fld>
            <a:endParaRPr lang="en-US"/>
          </a:p>
        </p:txBody>
      </p:sp>
      <p:pic>
        <p:nvPicPr>
          <p:cNvPr id="59395" name="Picture 10" descr="savitch_c04d1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7772400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231184"/>
      </p:ext>
    </p:extLst>
  </p:cSld>
  <p:clrMapOvr>
    <a:masterClrMapping/>
  </p:clrMapOvr>
  <p:transition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Overloading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696200" cy="4038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i="1" dirty="0"/>
              <a:t>Overloading</a:t>
            </a:r>
            <a:r>
              <a:rPr lang="en-US" sz="2800" dirty="0"/>
              <a:t> is when two or more methods </a:t>
            </a:r>
            <a:r>
              <a:rPr lang="en-US" sz="2800" i="1" dirty="0"/>
              <a:t>in the same class</a:t>
            </a:r>
            <a:r>
              <a:rPr lang="en-US" sz="2800" dirty="0"/>
              <a:t> have the </a:t>
            </a:r>
            <a:r>
              <a:rPr lang="en-US" sz="2800" b="1" dirty="0"/>
              <a:t>same method name</a:t>
            </a:r>
          </a:p>
          <a:p>
            <a:pPr eaLnBrk="1" hangingPunct="1"/>
            <a:r>
              <a:rPr lang="en-US" sz="2800" dirty="0"/>
              <a:t>To be valid, any two definitions of the method name must have </a:t>
            </a:r>
            <a:r>
              <a:rPr lang="en-US" sz="2800" b="1" dirty="0"/>
              <a:t>different </a:t>
            </a:r>
            <a:r>
              <a:rPr lang="en-US" sz="2800" b="1" i="1" dirty="0">
                <a:solidFill>
                  <a:schemeClr val="tx2"/>
                </a:solidFill>
              </a:rPr>
              <a:t>signatures</a:t>
            </a:r>
          </a:p>
          <a:p>
            <a:pPr lvl="1" eaLnBrk="1" hangingPunct="1"/>
            <a:r>
              <a:rPr lang="en-US" sz="2400" dirty="0"/>
              <a:t>A signature consists of </a:t>
            </a:r>
          </a:p>
          <a:p>
            <a:pPr lvl="2"/>
            <a:r>
              <a:rPr lang="en-US" sz="2000" dirty="0"/>
              <a:t>the name of a method together with </a:t>
            </a:r>
          </a:p>
          <a:p>
            <a:pPr lvl="2"/>
            <a:r>
              <a:rPr lang="en-US" sz="2000" dirty="0"/>
              <a:t>its parameter list</a:t>
            </a:r>
          </a:p>
          <a:p>
            <a:pPr lvl="1" eaLnBrk="1" hangingPunct="1"/>
            <a:r>
              <a:rPr lang="en-US" sz="2400" dirty="0"/>
              <a:t>Differing signatures must have different numbers and/or types of parameters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0A83A15-70C6-4A5C-8740-C1218403E092}" type="slidenum">
              <a:rPr lang="en-US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58213"/>
      </p:ext>
    </p:extLst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Overloading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62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86" y="2204864"/>
            <a:ext cx="4120458" cy="33843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63" y="2232976"/>
            <a:ext cx="3987376" cy="338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75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Overloading and Automatic Type Conversion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If Java cannot find a method signature that exactly matches a method invocation, it will try to use </a:t>
            </a:r>
            <a:r>
              <a:rPr lang="en-US" sz="2800" b="1" dirty="0"/>
              <a:t>automatic type conversion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The interaction of overloading and automatic type conversion can have unintended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CA5F291-B380-43B6-8DD9-6104837B88D0}" type="slidenum">
              <a:rPr lang="en-US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1514"/>
      </p:ext>
    </p:extLst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/>
              <a:t>Pitfall:  You Can Not Overload Based on the Type Returned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signature of a method only includes the method name and its parameter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signature does </a:t>
            </a:r>
            <a:r>
              <a:rPr lang="en-US" b="1" dirty="0"/>
              <a:t>NOT </a:t>
            </a:r>
            <a:r>
              <a:rPr lang="en-US" dirty="0"/>
              <a:t>include the type returned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Java does </a:t>
            </a:r>
            <a:r>
              <a:rPr lang="en-US" b="1" dirty="0"/>
              <a:t>not permit </a:t>
            </a:r>
            <a:r>
              <a:rPr lang="en-US" dirty="0"/>
              <a:t>methods with the same name and different return types  in the same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9F1F04D-8FD5-4966-B60E-7178F5503B34}" type="slidenum">
              <a:rPr lang="en-US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69282"/>
      </p:ext>
    </p:extLst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You Can Not Overload Operators in Java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Although many programming languages, such as C++, allow you to overload operators (+, -, etc.), Java does not permit this</a:t>
            </a:r>
          </a:p>
          <a:p>
            <a:pPr lvl="1" eaLnBrk="1" hangingPunct="1"/>
            <a:r>
              <a:rPr lang="en-US"/>
              <a:t>You may only use a method name and ordinary method syntax to carry out the operations you desire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0318CE1-8529-43CA-B24C-CDD9B0264E52}" type="slidenum">
              <a:rPr lang="en-US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0332"/>
      </p:ext>
    </p:extLst>
  </p:cSld>
  <p:clrMapOvr>
    <a:masterClrMapping/>
  </p:clrMapOvr>
  <p:transition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Constructors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A </a:t>
            </a:r>
            <a:r>
              <a:rPr lang="en-US" sz="2400" b="1" i="1" dirty="0"/>
              <a:t>constructor</a:t>
            </a:r>
            <a:r>
              <a:rPr lang="en-US" sz="2400" dirty="0"/>
              <a:t> is a </a:t>
            </a:r>
            <a:r>
              <a:rPr lang="en-US" sz="2400" b="1" dirty="0"/>
              <a:t>special kind of method </a:t>
            </a:r>
            <a:r>
              <a:rPr lang="en-US" sz="2400" dirty="0"/>
              <a:t>that is designed to </a:t>
            </a:r>
            <a:r>
              <a:rPr lang="en-US" sz="2400" b="1" dirty="0"/>
              <a:t>initialize</a:t>
            </a:r>
            <a:r>
              <a:rPr lang="en-US" sz="2400" dirty="0"/>
              <a:t> the member variables for an object:</a:t>
            </a:r>
          </a:p>
          <a:p>
            <a:pPr lvl="1" eaLnBrk="1" hangingPunct="1"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public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ClassName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anyParameters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){code}</a:t>
            </a:r>
            <a:endParaRPr lang="en-US" sz="2000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000" dirty="0"/>
              <a:t>A constructor must have </a:t>
            </a:r>
            <a:r>
              <a:rPr lang="en-US" sz="2000" b="1" dirty="0"/>
              <a:t>the same name </a:t>
            </a:r>
            <a:r>
              <a:rPr lang="en-US" sz="2000" dirty="0"/>
              <a:t>as the class</a:t>
            </a:r>
          </a:p>
          <a:p>
            <a:pPr lvl="1" eaLnBrk="1" hangingPunct="1"/>
            <a:r>
              <a:rPr lang="en-US" sz="2000" dirty="0"/>
              <a:t>A constructor has </a:t>
            </a:r>
            <a:r>
              <a:rPr lang="en-US" sz="2000" b="1" dirty="0"/>
              <a:t>NO type returned</a:t>
            </a:r>
            <a:r>
              <a:rPr lang="en-US" sz="2000" dirty="0"/>
              <a:t>, not even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void</a:t>
            </a:r>
            <a:endParaRPr lang="en-US" sz="2000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000" dirty="0"/>
              <a:t>Constructors are typically </a:t>
            </a:r>
            <a:r>
              <a:rPr lang="en-US" sz="2000" b="1" dirty="0"/>
              <a:t>overloaded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DEBED0D-D2E2-44E9-A948-B8C754AFE7E4}" type="slidenum">
              <a:rPr lang="en-US"/>
              <a:pPr>
                <a:defRPr/>
              </a:pPr>
              <a:t>66</a:t>
            </a:fld>
            <a:endParaRPr 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4371852"/>
            <a:ext cx="62230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28639"/>
      </p:ext>
    </p:extLst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Constructors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6962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constructor is called when an object of the class is created using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new</a:t>
            </a:r>
            <a:endParaRPr lang="en-US" sz="2400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ClassName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objectName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= new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ClassName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anyArgs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);</a:t>
            </a:r>
            <a:endParaRPr lang="en-US" sz="2000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name of the constructor and its parenthesized list of arguments (if any) must follow the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 dirty="0"/>
              <a:t> operator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This is the </a:t>
            </a:r>
            <a:r>
              <a:rPr lang="en-US" sz="2000" b="1" dirty="0"/>
              <a:t>only</a:t>
            </a:r>
            <a:r>
              <a:rPr lang="en-US" sz="2000" dirty="0"/>
              <a:t> valid way to invoke a constructor:  a constructor cannot be invoked like an ordinary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308AAB06-39F8-4F47-8C4E-B74C402458FB}" type="slidenum">
              <a:rPr lang="en-US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21634"/>
      </p:ext>
    </p:extLst>
  </p:cSld>
  <p:clrMapOvr>
    <a:masterClrMapping/>
  </p:clrMapOvr>
  <p:transition spd="med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/>
              <a:t>You Can Invoke Another Method in a Constructor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The first action taken by a constructor is to create an object with instance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Therefore, it is legal to invoke another method within the definition of a constructor, since it has the newly created object as its calling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For example, </a:t>
            </a:r>
            <a:r>
              <a:rPr lang="en-US" sz="2400" dirty="0" err="1"/>
              <a:t>mutator</a:t>
            </a:r>
            <a:r>
              <a:rPr lang="en-US" sz="2400" dirty="0"/>
              <a:t> methods can be used to set the values of the member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It is even possible for one constructor to invoke another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DA9B933-F5D7-4F1F-9CCD-9C93C6E4E508}" type="slidenum">
              <a:rPr lang="en-US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20985"/>
      </p:ext>
    </p:extLst>
  </p:cSld>
  <p:clrMapOvr>
    <a:masterClrMapping/>
  </p:clrMapOvr>
  <p:transition spd="med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 Constructor Has a </a:t>
            </a:r>
            <a:r>
              <a:rPr lang="en-US" sz="3200" b="1">
                <a:latin typeface="Courier New" pitchFamily="49" charset="0"/>
              </a:rPr>
              <a:t>this</a:t>
            </a:r>
            <a:r>
              <a:rPr lang="en-US" sz="3200"/>
              <a:t> Parameter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Like any ordinary method, every constructor has a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800" dirty="0"/>
              <a:t> parameter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Then within the definition of a constructor, the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800" dirty="0"/>
              <a:t> parameter refers to the object created by the constructor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C58317E8-0D55-4FE9-8AFB-FDD074A1E329}" type="slidenum">
              <a:rPr lang="en-US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8934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Class Diagram</a:t>
            </a:r>
            <a:endParaRPr kumimoji="1" lang="zh-TW" altLang="en-US" baseline="-25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425371" y="2348880"/>
            <a:ext cx="24427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800"/>
              <a:t>Class Name</a:t>
            </a:r>
            <a:endParaRPr kumimoji="1" lang="zh-TW" altLang="en-US" sz="1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425371" y="2718212"/>
            <a:ext cx="244277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800" dirty="0"/>
              <a:t>Variable 1 </a:t>
            </a:r>
          </a:p>
          <a:p>
            <a:pPr algn="ctr"/>
            <a:r>
              <a:rPr kumimoji="1" lang="en-US" altLang="zh-TW" sz="1800" dirty="0"/>
              <a:t>:</a:t>
            </a:r>
          </a:p>
          <a:p>
            <a:pPr algn="ctr"/>
            <a:r>
              <a:rPr kumimoji="1" lang="en-US" altLang="zh-TW" sz="1800" dirty="0"/>
              <a:t>Variable n</a:t>
            </a:r>
            <a:endParaRPr kumimoji="1" lang="zh-TW" altLang="en-US" sz="1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425370" y="3641542"/>
            <a:ext cx="244277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800" dirty="0"/>
              <a:t>Method 1</a:t>
            </a:r>
          </a:p>
          <a:p>
            <a:pPr algn="ctr"/>
            <a:r>
              <a:rPr kumimoji="1" lang="en-US" altLang="zh-TW" sz="1800" dirty="0"/>
              <a:t>:</a:t>
            </a:r>
          </a:p>
          <a:p>
            <a:pPr algn="ctr"/>
            <a:r>
              <a:rPr kumimoji="1" lang="en-US" altLang="zh-TW" sz="1800" dirty="0"/>
              <a:t>Method 2</a:t>
            </a:r>
            <a:endParaRPr kumimoji="1"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474656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Include a No-Argument Constructor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If you do not include any constructors in your class, Java will automatically create a </a:t>
            </a:r>
            <a:r>
              <a:rPr lang="en-US" sz="2400" b="1" i="1" dirty="0"/>
              <a:t>default</a:t>
            </a:r>
            <a:r>
              <a:rPr lang="en-US" sz="2400" dirty="0"/>
              <a:t> or </a:t>
            </a:r>
            <a:r>
              <a:rPr lang="en-US" sz="2400" b="1" i="1" dirty="0"/>
              <a:t>no-argument</a:t>
            </a:r>
            <a:r>
              <a:rPr lang="en-US" sz="2400" dirty="0"/>
              <a:t> constructor that takes no arguments, performs no initializations, but allows the object to be created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If you include even one constructor in your class, Java will </a:t>
            </a:r>
            <a:r>
              <a:rPr lang="en-US" sz="2400" b="1" dirty="0"/>
              <a:t>NOT</a:t>
            </a:r>
            <a:r>
              <a:rPr lang="en-US" sz="2400" dirty="0"/>
              <a:t> provide this default constructor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If you include any constructors in your class, be sure to provide your own no-argument constructor as well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982A1581-7EB0-4AB1-BE28-292A8E339FAD}" type="slidenum">
              <a:rPr lang="en-US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99895"/>
      </p:ext>
    </p:extLst>
  </p:cSld>
  <p:clrMapOvr>
    <a:masterClrMapping/>
  </p:clrMapOvr>
  <p:transition spd="med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/>
              <a:t>Default Variable Initializations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Member variables are </a:t>
            </a:r>
            <a:r>
              <a:rPr lang="en-US" sz="2800" b="1" dirty="0"/>
              <a:t>automatically</a:t>
            </a:r>
            <a:r>
              <a:rPr lang="en-US" sz="2800" dirty="0"/>
              <a:t> initialized in 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boolean</a:t>
            </a:r>
            <a:r>
              <a:rPr lang="en-US" sz="2400" dirty="0"/>
              <a:t> types are initialized to </a:t>
            </a:r>
            <a:r>
              <a:rPr lang="en-US" sz="2400" b="1" dirty="0"/>
              <a:t>false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Other primitives are initialized to the </a:t>
            </a:r>
            <a:r>
              <a:rPr lang="en-US" sz="2400" b="1" dirty="0"/>
              <a:t>zero</a:t>
            </a:r>
            <a:r>
              <a:rPr lang="en-US" sz="2400" dirty="0"/>
              <a:t> of their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/>
              <a:t>Class types </a:t>
            </a:r>
            <a:r>
              <a:rPr lang="en-US" sz="2400" dirty="0"/>
              <a:t>are initialized to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null</a:t>
            </a:r>
            <a:endParaRPr lang="en-US" sz="2400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However, it is a better practice to explicitly initialize instance variables in a constructor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Note:  </a:t>
            </a:r>
            <a:r>
              <a:rPr lang="en-US" sz="2800" b="1" dirty="0"/>
              <a:t>Local variables </a:t>
            </a:r>
            <a:r>
              <a:rPr lang="en-US" sz="2800" dirty="0"/>
              <a:t>are NOT automatically initialized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66A7131-E971-4B98-9CB4-F43C3ED346DD}" type="slidenum">
              <a:rPr lang="en-US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9173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96950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Class versus Object</a:t>
            </a:r>
            <a:endParaRPr kumimoji="1" lang="zh-TW" altLang="en-US" sz="4000" baseline="-25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481155" y="2519845"/>
            <a:ext cx="24427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800" dirty="0" err="1"/>
              <a:t>Psyduck</a:t>
            </a:r>
            <a:endParaRPr kumimoji="1" lang="zh-TW" altLang="en-US" sz="1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81155" y="2879885"/>
            <a:ext cx="244277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800" dirty="0"/>
              <a:t>name</a:t>
            </a:r>
          </a:p>
          <a:p>
            <a:pPr algn="ctr"/>
            <a:r>
              <a:rPr kumimoji="1" lang="en-US" altLang="zh-TW" sz="1800" dirty="0"/>
              <a:t>weight</a:t>
            </a:r>
          </a:p>
          <a:p>
            <a:pPr algn="ctr"/>
            <a:r>
              <a:rPr kumimoji="1" lang="en-US" altLang="zh-TW" sz="1800" dirty="0"/>
              <a:t>height</a:t>
            </a:r>
          </a:p>
          <a:p>
            <a:pPr algn="ctr"/>
            <a:r>
              <a:rPr kumimoji="1" lang="en-US" altLang="zh-TW" sz="1800" dirty="0" err="1"/>
              <a:t>hp</a:t>
            </a:r>
            <a:endParaRPr kumimoji="1" lang="zh-TW" altLang="en-US" sz="1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81154" y="4077072"/>
            <a:ext cx="24427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800" dirty="0" err="1"/>
              <a:t>powerup</a:t>
            </a:r>
            <a:endParaRPr kumimoji="1" lang="en-US" altLang="zh-TW" sz="1800" dirty="0"/>
          </a:p>
          <a:p>
            <a:pPr algn="ctr"/>
            <a:r>
              <a:rPr kumimoji="1" lang="en-US" altLang="zh-TW" sz="1800" dirty="0"/>
              <a:t>evolve</a:t>
            </a:r>
            <a:endParaRPr kumimoji="1" lang="zh-TW" altLang="en-US" sz="1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892" y="2176399"/>
            <a:ext cx="3126615" cy="4334048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>
          <a:xfrm>
            <a:off x="4427984" y="1757334"/>
            <a:ext cx="0" cy="484001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123728" y="1485567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>
                <a:solidFill>
                  <a:srgbClr val="FF0000"/>
                </a:solidFill>
              </a:rPr>
              <a:t>Class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940152" y="1468934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>
                <a:solidFill>
                  <a:srgbClr val="FF0000"/>
                </a:solidFill>
              </a:rPr>
              <a:t>Object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>
          <a:xfrm flipV="1">
            <a:off x="719635" y="1947232"/>
            <a:ext cx="7596781" cy="181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4999900" y="4468901"/>
            <a:ext cx="878252" cy="87825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7220473" y="5771913"/>
            <a:ext cx="878252" cy="87825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05" y="4870511"/>
            <a:ext cx="1716181" cy="172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Design to Implementation</a:t>
            </a:r>
            <a:endParaRPr kumimoji="1"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43608" y="2708920"/>
            <a:ext cx="24427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800" dirty="0" err="1"/>
              <a:t>Psyduck</a:t>
            </a:r>
            <a:endParaRPr kumimoji="1" lang="zh-TW" altLang="en-US" sz="1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43608" y="3092767"/>
            <a:ext cx="244277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800" dirty="0"/>
              <a:t>- name: String</a:t>
            </a:r>
          </a:p>
          <a:p>
            <a:pPr algn="ctr"/>
            <a:r>
              <a:rPr kumimoji="1" lang="en-US" altLang="zh-TW" sz="1800" dirty="0"/>
              <a:t>+ weight: float</a:t>
            </a:r>
          </a:p>
          <a:p>
            <a:pPr algn="ctr"/>
            <a:r>
              <a:rPr kumimoji="1" lang="en-US" altLang="zh-TW" sz="1800" dirty="0"/>
              <a:t>+ height: float </a:t>
            </a:r>
          </a:p>
          <a:p>
            <a:pPr algn="ctr"/>
            <a:r>
              <a:rPr kumimoji="1" lang="en-US" altLang="zh-TW" sz="1800" dirty="0"/>
              <a:t>+ </a:t>
            </a:r>
            <a:r>
              <a:rPr kumimoji="1" lang="en-US" altLang="zh-TW" sz="1800" dirty="0" err="1"/>
              <a:t>hp</a:t>
            </a:r>
            <a:r>
              <a:rPr kumimoji="1" lang="en-US" altLang="zh-TW" sz="1800" dirty="0"/>
              <a:t>: </a:t>
            </a:r>
            <a:r>
              <a:rPr kumimoji="1" lang="en-US" altLang="zh-TW" sz="1800" dirty="0" err="1"/>
              <a:t>int</a:t>
            </a:r>
            <a:endParaRPr kumimoji="1" lang="zh-TW" altLang="en-US" sz="1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43607" y="4294837"/>
            <a:ext cx="24427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800" dirty="0"/>
              <a:t>+ </a:t>
            </a:r>
            <a:r>
              <a:rPr kumimoji="1" lang="en-US" altLang="zh-TW" sz="1800" dirty="0" err="1"/>
              <a:t>powerup</a:t>
            </a:r>
            <a:r>
              <a:rPr kumimoji="1" lang="en-US" altLang="zh-TW" sz="1800" dirty="0"/>
              <a:t> ()</a:t>
            </a:r>
          </a:p>
          <a:p>
            <a:pPr algn="ctr"/>
            <a:r>
              <a:rPr kumimoji="1" lang="en-US" altLang="zh-TW" sz="1800" dirty="0"/>
              <a:t>+ evolve ()</a:t>
            </a:r>
            <a:endParaRPr kumimoji="1" lang="zh-TW" altLang="en-US" sz="1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932040" y="2013953"/>
            <a:ext cx="3024336" cy="403187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public class </a:t>
            </a:r>
            <a:r>
              <a:rPr kumimoji="1" lang="en-US" altLang="zh-TW" sz="1600" dirty="0" err="1"/>
              <a:t>Psyduck</a:t>
            </a:r>
            <a:r>
              <a:rPr kumimoji="1" lang="en-US" altLang="zh-TW" sz="1600" dirty="0"/>
              <a:t> {</a:t>
            </a:r>
          </a:p>
          <a:p>
            <a:r>
              <a:rPr kumimoji="1" lang="en-US" altLang="zh-TW" sz="1600" dirty="0"/>
              <a:t>  </a:t>
            </a:r>
          </a:p>
          <a:p>
            <a:r>
              <a:rPr kumimoji="1" lang="en-US" altLang="zh-TW" sz="1600" dirty="0"/>
              <a:t>  private String name;</a:t>
            </a:r>
          </a:p>
          <a:p>
            <a:r>
              <a:rPr kumimoji="1" lang="en-US" altLang="zh-TW" sz="1600" dirty="0"/>
              <a:t>  public float weight;</a:t>
            </a:r>
          </a:p>
          <a:p>
            <a:r>
              <a:rPr kumimoji="1" lang="en-US" altLang="zh-TW" sz="1600" dirty="0"/>
              <a:t>  public float height;</a:t>
            </a:r>
          </a:p>
          <a:p>
            <a:r>
              <a:rPr kumimoji="1" lang="en-US" altLang="zh-TW" sz="1600" dirty="0"/>
              <a:t>  public </a:t>
            </a:r>
            <a:r>
              <a:rPr kumimoji="1" lang="en-US" altLang="zh-TW" sz="1600" dirty="0" err="1"/>
              <a:t>int</a:t>
            </a:r>
            <a:r>
              <a:rPr kumimoji="1" lang="en-US" altLang="zh-TW" sz="1600" dirty="0"/>
              <a:t> </a:t>
            </a:r>
            <a:r>
              <a:rPr kumimoji="1" lang="en-US" altLang="zh-TW" sz="1600" dirty="0" err="1"/>
              <a:t>hp</a:t>
            </a:r>
            <a:r>
              <a:rPr kumimoji="1" lang="en-US" altLang="zh-TW" sz="1600" dirty="0"/>
              <a:t>;</a:t>
            </a:r>
          </a:p>
          <a:p>
            <a:endParaRPr kumimoji="1" lang="en-US" altLang="zh-TW" sz="1600" dirty="0"/>
          </a:p>
          <a:p>
            <a:r>
              <a:rPr kumimoji="1" lang="en-US" altLang="zh-TW" sz="1600" dirty="0"/>
              <a:t>  public void </a:t>
            </a:r>
            <a:r>
              <a:rPr kumimoji="1" lang="en-US" altLang="zh-TW" sz="1600" dirty="0" err="1"/>
              <a:t>powerup</a:t>
            </a:r>
            <a:r>
              <a:rPr kumimoji="1" lang="en-US" altLang="zh-TW" sz="1600" dirty="0"/>
              <a:t>() {</a:t>
            </a:r>
          </a:p>
          <a:p>
            <a:endParaRPr kumimoji="1" lang="en-US" altLang="zh-TW" sz="1600" dirty="0"/>
          </a:p>
          <a:p>
            <a:r>
              <a:rPr kumimoji="1" lang="en-US" altLang="zh-TW" sz="1600" dirty="0"/>
              <a:t>  }</a:t>
            </a:r>
          </a:p>
          <a:p>
            <a:endParaRPr kumimoji="1" lang="en-US" altLang="zh-TW" sz="1600" dirty="0"/>
          </a:p>
          <a:p>
            <a:r>
              <a:rPr kumimoji="1" lang="en-US" altLang="zh-TW" sz="1600" dirty="0"/>
              <a:t>  public void evolve () {</a:t>
            </a:r>
          </a:p>
          <a:p>
            <a:endParaRPr kumimoji="1" lang="en-US" altLang="zh-TW" sz="1600" dirty="0"/>
          </a:p>
          <a:p>
            <a:r>
              <a:rPr kumimoji="1" lang="en-US" altLang="zh-TW" sz="1600" dirty="0"/>
              <a:t>  }</a:t>
            </a:r>
          </a:p>
          <a:p>
            <a:endParaRPr kumimoji="1" lang="en-US" altLang="zh-TW" sz="1600" dirty="0"/>
          </a:p>
          <a:p>
            <a:r>
              <a:rPr kumimoji="1" lang="en-US" altLang="zh-TW" sz="1600" dirty="0"/>
              <a:t>}</a:t>
            </a:r>
            <a:endParaRPr kumimoji="1" lang="zh-TW" altLang="en-US" sz="1600" dirty="0"/>
          </a:p>
        </p:txBody>
      </p:sp>
      <p:sp>
        <p:nvSpPr>
          <p:cNvPr id="9" name="向右箭號 8"/>
          <p:cNvSpPr/>
          <p:nvPr/>
        </p:nvSpPr>
        <p:spPr>
          <a:xfrm>
            <a:off x="3871190" y="3439726"/>
            <a:ext cx="720080" cy="484632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06003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5752</TotalTime>
  <Words>4142</Words>
  <Application>Microsoft Macintosh PowerPoint</Application>
  <PresentationFormat>如螢幕大小 (4:3)</PresentationFormat>
  <Paragraphs>727</Paragraphs>
  <Slides>71</Slides>
  <Notes>54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76" baseType="lpstr">
      <vt:lpstr>微軟正黑體</vt:lpstr>
      <vt:lpstr>Arial</vt:lpstr>
      <vt:lpstr>Calibri</vt:lpstr>
      <vt:lpstr>Courier New</vt:lpstr>
      <vt:lpstr>清晰度</vt:lpstr>
      <vt:lpstr>物件導向設計</vt:lpstr>
      <vt:lpstr>Introduction</vt:lpstr>
      <vt:lpstr>Class Definitions</vt:lpstr>
      <vt:lpstr>A Class Is a Type</vt:lpstr>
      <vt:lpstr>Primitive Type Values vs. Class Type Values</vt:lpstr>
      <vt:lpstr>The Contents of a Class Definition</vt:lpstr>
      <vt:lpstr>Class Diagram</vt:lpstr>
      <vt:lpstr>Class versus Object</vt:lpstr>
      <vt:lpstr>Design to Implementation</vt:lpstr>
      <vt:lpstr>Instance Variables</vt:lpstr>
      <vt:lpstr>Instance Variables</vt:lpstr>
      <vt:lpstr>Methods</vt:lpstr>
      <vt:lpstr>Methods</vt:lpstr>
      <vt:lpstr>File Names</vt:lpstr>
      <vt:lpstr>The new Operator</vt:lpstr>
      <vt:lpstr>The new Operator</vt:lpstr>
      <vt:lpstr>Method Invocations</vt:lpstr>
      <vt:lpstr>Method Invocations</vt:lpstr>
      <vt:lpstr>More About Methods</vt:lpstr>
      <vt:lpstr>More About Methods</vt:lpstr>
      <vt:lpstr>Two kinds of Methods</vt:lpstr>
      <vt:lpstr>main is a void Method</vt:lpstr>
      <vt:lpstr>main is a void Method</vt:lpstr>
      <vt:lpstr>return Statements</vt:lpstr>
      <vt:lpstr>return Statements</vt:lpstr>
      <vt:lpstr>return Statements</vt:lpstr>
      <vt:lpstr>return Statements</vt:lpstr>
      <vt:lpstr>Method Definitions</vt:lpstr>
      <vt:lpstr>Method Definitions</vt:lpstr>
      <vt:lpstr>Any Method Can Be Used As a void Method</vt:lpstr>
      <vt:lpstr>Local Variables</vt:lpstr>
      <vt:lpstr>Local Variables</vt:lpstr>
      <vt:lpstr>Global Variables</vt:lpstr>
      <vt:lpstr>Blocks</vt:lpstr>
      <vt:lpstr>Blocks</vt:lpstr>
      <vt:lpstr>Declaring Variables in a for Statement</vt:lpstr>
      <vt:lpstr>Parameters of a Primitive Type</vt:lpstr>
      <vt:lpstr>Parameters of a Primitive Type</vt:lpstr>
      <vt:lpstr>Parameters of a Primitive Type</vt:lpstr>
      <vt:lpstr>Parameters of a Primitive Type</vt:lpstr>
      <vt:lpstr>Parameters of a Primitive Type</vt:lpstr>
      <vt:lpstr>Parameters of a Primitive Type</vt:lpstr>
      <vt:lpstr>A Formal Parameter Used as a Local Variable (Part 1 of 5)</vt:lpstr>
      <vt:lpstr>A Formal Parameter Used as a Local Variable (Part 2 of 5)</vt:lpstr>
      <vt:lpstr>A Formal Parameter Used as a Local Variable (Part 3 of 5)</vt:lpstr>
      <vt:lpstr>A Formal Parameter Used as a Local Variable (Part 4 of 5)</vt:lpstr>
      <vt:lpstr>A Formal Parameter Used as a Local Variable (Part 5 of 5)</vt:lpstr>
      <vt:lpstr>Pitfall:  Use of the Terms "Parameter" and "Argument"</vt:lpstr>
      <vt:lpstr>The this Parameter</vt:lpstr>
      <vt:lpstr>Method Definitions</vt:lpstr>
      <vt:lpstr>The this Parameter</vt:lpstr>
      <vt:lpstr>Methods That Return a Boolean Value</vt:lpstr>
      <vt:lpstr>The methods equals and toString</vt:lpstr>
      <vt:lpstr>Information Hiding and Encapsulation</vt:lpstr>
      <vt:lpstr>Information Hiding and Encapsulation</vt:lpstr>
      <vt:lpstr>API</vt:lpstr>
      <vt:lpstr>public and private Modifiers</vt:lpstr>
      <vt:lpstr>Accessor and Mutator Methods</vt:lpstr>
      <vt:lpstr>Accessor and Mutator Methods</vt:lpstr>
      <vt:lpstr>Encapsulation</vt:lpstr>
      <vt:lpstr>Overloading</vt:lpstr>
      <vt:lpstr>Overloading</vt:lpstr>
      <vt:lpstr>Overloading and Automatic Type Conversion</vt:lpstr>
      <vt:lpstr>Pitfall:  You Can Not Overload Based on the Type Returned</vt:lpstr>
      <vt:lpstr>You Can Not Overload Operators in Java</vt:lpstr>
      <vt:lpstr>Constructors</vt:lpstr>
      <vt:lpstr>Constructors</vt:lpstr>
      <vt:lpstr>You Can Invoke Another Method in a Constructor</vt:lpstr>
      <vt:lpstr>A Constructor Has a this Parameter</vt:lpstr>
      <vt:lpstr>Include a No-Argument Constructor</vt:lpstr>
      <vt:lpstr>Default Variable Initializations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物件導向設計 - Console Input and Output</dc:title>
  <dc:creator>sammy</dc:creator>
  <cp:lastModifiedBy>陳錫民</cp:lastModifiedBy>
  <cp:revision>146</cp:revision>
  <dcterms:modified xsi:type="dcterms:W3CDTF">2019-03-26T13:31:47Z</dcterms:modified>
</cp:coreProperties>
</file>