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tags/tag11.xml" ContentType="application/vnd.openxmlformats-officedocument.presentationml.tags+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ppt/tags/tag16.xml" ContentType="application/vnd.openxmlformats-officedocument.presentationml.tags+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3.xml" ContentType="application/vnd.openxmlformats-officedocument.presentationml.tags+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tags/tag2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76"/>
  </p:notesMasterIdLst>
  <p:sldIdLst>
    <p:sldId id="256" r:id="rId2"/>
    <p:sldId id="257" r:id="rId3"/>
    <p:sldId id="258" r:id="rId4"/>
    <p:sldId id="350" r:id="rId5"/>
    <p:sldId id="259" r:id="rId6"/>
    <p:sldId id="35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352"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53"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3" r:id="rId60"/>
    <p:sldId id="314" r:id="rId61"/>
    <p:sldId id="315" r:id="rId62"/>
    <p:sldId id="316" r:id="rId63"/>
    <p:sldId id="318" r:id="rId64"/>
    <p:sldId id="322" r:id="rId65"/>
    <p:sldId id="328" r:id="rId66"/>
    <p:sldId id="354" r:id="rId67"/>
    <p:sldId id="355" r:id="rId68"/>
    <p:sldId id="329" r:id="rId69"/>
    <p:sldId id="330" r:id="rId70"/>
    <p:sldId id="331" r:id="rId71"/>
    <p:sldId id="333" r:id="rId72"/>
    <p:sldId id="356" r:id="rId73"/>
    <p:sldId id="336" r:id="rId74"/>
    <p:sldId id="343" r:id="rId7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49CABD-16BC-4F6F-888B-A88BBFCB63F0}">
  <a:tblStyle styleId="{1C49CABD-16BC-4F6F-888B-A88BBFCB63F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p:restoredTop sz="93061"/>
  </p:normalViewPr>
  <p:slideViewPr>
    <p:cSldViewPr>
      <p:cViewPr varScale="1">
        <p:scale>
          <a:sx n="118" d="100"/>
          <a:sy n="118" d="100"/>
        </p:scale>
        <p:origin x="158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904439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8148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09B4D5-B601-49BB-9BB9-023C83E0131E}"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3101827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CC5FC-5A7E-4672-83F3-E276D2D7612D}"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1782611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0E5C78-4D3C-4281-AC22-14BA42EF01E0}"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111574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C7045A-B5F4-4F4A-9FB5-49F9D2799320}"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3355616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128416-52E6-4DC5-81A8-6383DA087436}"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4219761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7493BF-1905-46D8-8A33-44E3E9197DC1}"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76607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B0713F-35D2-4ED7-A3B7-665FF7D89F1A}"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423699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B44967-1740-48C1-9005-3EBEF3584976}"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25175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F6200161-7C23-4487-8F2B-4E93638EF46A}" type="slidenum">
              <a:rPr lang="en-US" smtClean="0"/>
              <a:pPr>
                <a:defRPr/>
              </a:pPr>
              <a:t>20</a:t>
            </a:fld>
            <a:endParaRPr lang="en-US"/>
          </a:p>
        </p:txBody>
      </p:sp>
    </p:spTree>
    <p:extLst>
      <p:ext uri="{BB962C8B-B14F-4D97-AF65-F5344CB8AC3E}">
        <p14:creationId xmlns:p14="http://schemas.microsoft.com/office/powerpoint/2010/main" val="507104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C9DF64-8B17-4AC1-A993-C618BA2E20FA}"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121945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252387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F198A4-EF51-4199-B643-4E032EAE5679}"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2296019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D69FAD-3FB8-493D-BCF1-4C3BF736D5EA}" type="slidenum">
              <a:rPr lang="en-US" smtClean="0"/>
              <a:pPr fontAlgn="base">
                <a:spcBef>
                  <a:spcPct val="0"/>
                </a:spcBef>
                <a:spcAft>
                  <a:spcPct val="0"/>
                </a:spcAft>
                <a:defRPr/>
              </a:pPr>
              <a:t>23</a:t>
            </a:fld>
            <a:endParaRPr lang="en-US"/>
          </a:p>
        </p:txBody>
      </p:sp>
    </p:spTree>
    <p:extLst>
      <p:ext uri="{BB962C8B-B14F-4D97-AF65-F5344CB8AC3E}">
        <p14:creationId xmlns:p14="http://schemas.microsoft.com/office/powerpoint/2010/main" val="4166849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81D5CC-B6BC-4A64-B342-D53496D687BE}"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3570010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7CB02F-592C-4E60-8707-F86BD689B91D}"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3457834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811110-5EF2-4B7F-946F-00E425F83DFB}"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1999376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D5C525-4BA6-4410-ADBC-B9EF2DF7F123}"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3488575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2E8975-477A-4158-8C23-396F0496AB89}"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579276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3EA260-4361-4BEC-B9F5-D94C3147BF44}"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3303639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234A3C-9D75-4E0F-BB68-A4029923CB34}"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4021199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884A4B-0605-4070-AD18-ABBBD1348B9F}" type="slidenum">
              <a:rPr lang="en-US" smtClean="0"/>
              <a:pPr fontAlgn="base">
                <a:spcBef>
                  <a:spcPct val="0"/>
                </a:spcBef>
                <a:spcAft>
                  <a:spcPct val="0"/>
                </a:spcAft>
                <a:defRPr/>
              </a:pPr>
              <a:t>32</a:t>
            </a:fld>
            <a:endParaRPr lang="en-US"/>
          </a:p>
        </p:txBody>
      </p:sp>
    </p:spTree>
    <p:extLst>
      <p:ext uri="{BB962C8B-B14F-4D97-AF65-F5344CB8AC3E}">
        <p14:creationId xmlns:p14="http://schemas.microsoft.com/office/powerpoint/2010/main" val="271669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FDBFB1-403B-4E77-BD70-E08405E76FC4}"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3228590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D88AAD-F548-469B-AA43-ABB19FA42DCF}" type="slidenum">
              <a:rPr lang="en-US" smtClean="0"/>
              <a:pPr fontAlgn="base">
                <a:spcBef>
                  <a:spcPct val="0"/>
                </a:spcBef>
                <a:spcAft>
                  <a:spcPct val="0"/>
                </a:spcAft>
                <a:defRPr/>
              </a:pPr>
              <a:t>33</a:t>
            </a:fld>
            <a:endParaRPr lang="en-US"/>
          </a:p>
        </p:txBody>
      </p:sp>
    </p:spTree>
    <p:extLst>
      <p:ext uri="{BB962C8B-B14F-4D97-AF65-F5344CB8AC3E}">
        <p14:creationId xmlns:p14="http://schemas.microsoft.com/office/powerpoint/2010/main" val="369241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036A0A-EA15-4CAC-B196-3422B77DF8CA}"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1851790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88ABDB-B14B-4AC9-9E5D-D4007E2AADF9}" type="slidenum">
              <a:rPr lang="en-US" smtClean="0"/>
              <a:pPr fontAlgn="base">
                <a:spcBef>
                  <a:spcPct val="0"/>
                </a:spcBef>
                <a:spcAft>
                  <a:spcPct val="0"/>
                </a:spcAft>
                <a:defRPr/>
              </a:pPr>
              <a:t>35</a:t>
            </a:fld>
            <a:endParaRPr lang="en-US"/>
          </a:p>
        </p:txBody>
      </p:sp>
    </p:spTree>
    <p:extLst>
      <p:ext uri="{BB962C8B-B14F-4D97-AF65-F5344CB8AC3E}">
        <p14:creationId xmlns:p14="http://schemas.microsoft.com/office/powerpoint/2010/main" val="3388415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843DBC-5BC9-454D-8807-A35FA59A9049}" type="slidenum">
              <a:rPr lang="en-US" smtClean="0"/>
              <a:pPr fontAlgn="base">
                <a:spcBef>
                  <a:spcPct val="0"/>
                </a:spcBef>
                <a:spcAft>
                  <a:spcPct val="0"/>
                </a:spcAft>
                <a:defRPr/>
              </a:pPr>
              <a:t>36</a:t>
            </a:fld>
            <a:endParaRPr lang="en-US"/>
          </a:p>
        </p:txBody>
      </p:sp>
    </p:spTree>
    <p:extLst>
      <p:ext uri="{BB962C8B-B14F-4D97-AF65-F5344CB8AC3E}">
        <p14:creationId xmlns:p14="http://schemas.microsoft.com/office/powerpoint/2010/main" val="2598930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78141F-9E24-465B-B4FD-378899A3C1A1}"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2104914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923F16-6B7A-4490-88A8-D73DED341EF2}"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1973179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801E0D-09D6-4C32-8EDB-CCF16943237A}" type="slidenum">
              <a:rPr lang="en-US" smtClean="0"/>
              <a:pPr fontAlgn="base">
                <a:spcBef>
                  <a:spcPct val="0"/>
                </a:spcBef>
                <a:spcAft>
                  <a:spcPct val="0"/>
                </a:spcAft>
                <a:defRPr/>
              </a:pPr>
              <a:t>39</a:t>
            </a:fld>
            <a:endParaRPr lang="en-US"/>
          </a:p>
        </p:txBody>
      </p:sp>
    </p:spTree>
    <p:extLst>
      <p:ext uri="{BB962C8B-B14F-4D97-AF65-F5344CB8AC3E}">
        <p14:creationId xmlns:p14="http://schemas.microsoft.com/office/powerpoint/2010/main" val="1600482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90AA82-345D-47A7-96B3-D1422D802811}" type="slidenum">
              <a:rPr lang="en-US" smtClean="0"/>
              <a:pPr fontAlgn="base">
                <a:spcBef>
                  <a:spcPct val="0"/>
                </a:spcBef>
                <a:spcAft>
                  <a:spcPct val="0"/>
                </a:spcAft>
                <a:defRPr/>
              </a:pPr>
              <a:t>40</a:t>
            </a:fld>
            <a:endParaRPr lang="en-US"/>
          </a:p>
        </p:txBody>
      </p:sp>
    </p:spTree>
    <p:extLst>
      <p:ext uri="{BB962C8B-B14F-4D97-AF65-F5344CB8AC3E}">
        <p14:creationId xmlns:p14="http://schemas.microsoft.com/office/powerpoint/2010/main" val="799419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4BD585-9031-44C4-B495-2B794E2503DF}" type="slidenum">
              <a:rPr lang="en-US" smtClean="0"/>
              <a:pPr fontAlgn="base">
                <a:spcBef>
                  <a:spcPct val="0"/>
                </a:spcBef>
                <a:spcAft>
                  <a:spcPct val="0"/>
                </a:spcAft>
                <a:defRPr/>
              </a:pPr>
              <a:t>41</a:t>
            </a:fld>
            <a:endParaRPr lang="en-US"/>
          </a:p>
        </p:txBody>
      </p:sp>
    </p:spTree>
    <p:extLst>
      <p:ext uri="{BB962C8B-B14F-4D97-AF65-F5344CB8AC3E}">
        <p14:creationId xmlns:p14="http://schemas.microsoft.com/office/powerpoint/2010/main" val="2445490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9DB4B6-730C-4692-893D-4F6E44F4D041}" type="slidenum">
              <a:rPr lang="en-US" smtClean="0"/>
              <a:pPr fontAlgn="base">
                <a:spcBef>
                  <a:spcPct val="0"/>
                </a:spcBef>
                <a:spcAft>
                  <a:spcPct val="0"/>
                </a:spcAft>
                <a:defRPr/>
              </a:pPr>
              <a:t>42</a:t>
            </a:fld>
            <a:endParaRPr lang="en-US"/>
          </a:p>
        </p:txBody>
      </p:sp>
    </p:spTree>
    <p:extLst>
      <p:ext uri="{BB962C8B-B14F-4D97-AF65-F5344CB8AC3E}">
        <p14:creationId xmlns:p14="http://schemas.microsoft.com/office/powerpoint/2010/main" val="279125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561B37-6E79-4B63-AE5E-15EA16D0400E}"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1171431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3BCB05-A4A2-4052-BC51-50D0FBBEAFD4}" type="slidenum">
              <a:rPr lang="en-US" smtClean="0"/>
              <a:pPr fontAlgn="base">
                <a:spcBef>
                  <a:spcPct val="0"/>
                </a:spcBef>
                <a:spcAft>
                  <a:spcPct val="0"/>
                </a:spcAft>
                <a:defRPr/>
              </a:pPr>
              <a:t>43</a:t>
            </a:fld>
            <a:endParaRPr lang="en-US"/>
          </a:p>
        </p:txBody>
      </p:sp>
    </p:spTree>
    <p:extLst>
      <p:ext uri="{BB962C8B-B14F-4D97-AF65-F5344CB8AC3E}">
        <p14:creationId xmlns:p14="http://schemas.microsoft.com/office/powerpoint/2010/main" val="1275746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598739-955E-4251-9E81-9B7570065853}" type="slidenum">
              <a:rPr lang="en-US" smtClean="0"/>
              <a:pPr fontAlgn="base">
                <a:spcBef>
                  <a:spcPct val="0"/>
                </a:spcBef>
                <a:spcAft>
                  <a:spcPct val="0"/>
                </a:spcAft>
                <a:defRPr/>
              </a:pPr>
              <a:t>44</a:t>
            </a:fld>
            <a:endParaRPr lang="en-US"/>
          </a:p>
        </p:txBody>
      </p:sp>
    </p:spTree>
    <p:extLst>
      <p:ext uri="{BB962C8B-B14F-4D97-AF65-F5344CB8AC3E}">
        <p14:creationId xmlns:p14="http://schemas.microsoft.com/office/powerpoint/2010/main" val="2422439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F8BB30-11A1-4D62-BC76-9F75556CD2A0}" type="slidenum">
              <a:rPr lang="en-US" smtClean="0"/>
              <a:pPr fontAlgn="base">
                <a:spcBef>
                  <a:spcPct val="0"/>
                </a:spcBef>
                <a:spcAft>
                  <a:spcPct val="0"/>
                </a:spcAft>
                <a:defRPr/>
              </a:pPr>
              <a:t>45</a:t>
            </a:fld>
            <a:endParaRPr lang="en-US"/>
          </a:p>
        </p:txBody>
      </p:sp>
    </p:spTree>
    <p:extLst>
      <p:ext uri="{BB962C8B-B14F-4D97-AF65-F5344CB8AC3E}">
        <p14:creationId xmlns:p14="http://schemas.microsoft.com/office/powerpoint/2010/main" val="2608374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F62EB7-4EC1-463E-BBD2-9F188769482B}"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2529271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6964F9-A789-45B0-AB9E-FD627C6A0083}" type="slidenum">
              <a:rPr lang="en-US" smtClean="0"/>
              <a:pPr fontAlgn="base">
                <a:spcBef>
                  <a:spcPct val="0"/>
                </a:spcBef>
                <a:spcAft>
                  <a:spcPct val="0"/>
                </a:spcAft>
                <a:defRPr/>
              </a:pPr>
              <a:t>48</a:t>
            </a:fld>
            <a:endParaRPr lang="en-US"/>
          </a:p>
        </p:txBody>
      </p:sp>
    </p:spTree>
    <p:extLst>
      <p:ext uri="{BB962C8B-B14F-4D97-AF65-F5344CB8AC3E}">
        <p14:creationId xmlns:p14="http://schemas.microsoft.com/office/powerpoint/2010/main" val="28326275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DF2F74-E1B9-4935-85C1-7F88C545073A}" type="slidenum">
              <a:rPr lang="en-US" smtClean="0"/>
              <a:pPr fontAlgn="base">
                <a:spcBef>
                  <a:spcPct val="0"/>
                </a:spcBef>
                <a:spcAft>
                  <a:spcPct val="0"/>
                </a:spcAft>
                <a:defRPr/>
              </a:pPr>
              <a:t>49</a:t>
            </a:fld>
            <a:endParaRPr lang="en-US"/>
          </a:p>
        </p:txBody>
      </p:sp>
    </p:spTree>
    <p:extLst>
      <p:ext uri="{BB962C8B-B14F-4D97-AF65-F5344CB8AC3E}">
        <p14:creationId xmlns:p14="http://schemas.microsoft.com/office/powerpoint/2010/main" val="24257380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43EB17-D921-4713-9855-9782D9CA1C9A}" type="slidenum">
              <a:rPr lang="en-US" smtClean="0"/>
              <a:pPr fontAlgn="base">
                <a:spcBef>
                  <a:spcPct val="0"/>
                </a:spcBef>
                <a:spcAft>
                  <a:spcPct val="0"/>
                </a:spcAft>
                <a:defRPr/>
              </a:pPr>
              <a:t>50</a:t>
            </a:fld>
            <a:endParaRPr lang="en-US"/>
          </a:p>
        </p:txBody>
      </p:sp>
    </p:spTree>
    <p:extLst>
      <p:ext uri="{BB962C8B-B14F-4D97-AF65-F5344CB8AC3E}">
        <p14:creationId xmlns:p14="http://schemas.microsoft.com/office/powerpoint/2010/main" val="26818456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A5BBDC-E82A-4D9E-A0E4-BFA024A00CF6}" type="slidenum">
              <a:rPr lang="en-US" smtClean="0"/>
              <a:pPr fontAlgn="base">
                <a:spcBef>
                  <a:spcPct val="0"/>
                </a:spcBef>
                <a:spcAft>
                  <a:spcPct val="0"/>
                </a:spcAft>
                <a:defRPr/>
              </a:pPr>
              <a:t>51</a:t>
            </a:fld>
            <a:endParaRPr lang="en-US"/>
          </a:p>
        </p:txBody>
      </p:sp>
    </p:spTree>
    <p:extLst>
      <p:ext uri="{BB962C8B-B14F-4D97-AF65-F5344CB8AC3E}">
        <p14:creationId xmlns:p14="http://schemas.microsoft.com/office/powerpoint/2010/main" val="5655312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B802D4-62AE-4EE3-9CFA-23C4F1950730}" type="slidenum">
              <a:rPr lang="en-US" smtClean="0"/>
              <a:pPr fontAlgn="base">
                <a:spcBef>
                  <a:spcPct val="0"/>
                </a:spcBef>
                <a:spcAft>
                  <a:spcPct val="0"/>
                </a:spcAft>
                <a:defRPr/>
              </a:pPr>
              <a:t>52</a:t>
            </a:fld>
            <a:endParaRPr lang="en-US"/>
          </a:p>
        </p:txBody>
      </p:sp>
    </p:spTree>
    <p:extLst>
      <p:ext uri="{BB962C8B-B14F-4D97-AF65-F5344CB8AC3E}">
        <p14:creationId xmlns:p14="http://schemas.microsoft.com/office/powerpoint/2010/main" val="2267084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C550A1-9186-4127-8110-FCD45D4E9A85}" type="slidenum">
              <a:rPr lang="en-US" smtClean="0"/>
              <a:pPr fontAlgn="base">
                <a:spcBef>
                  <a:spcPct val="0"/>
                </a:spcBef>
                <a:spcAft>
                  <a:spcPct val="0"/>
                </a:spcAft>
                <a:defRPr/>
              </a:pPr>
              <a:t>53</a:t>
            </a:fld>
            <a:endParaRPr lang="en-US"/>
          </a:p>
        </p:txBody>
      </p:sp>
    </p:spTree>
    <p:extLst>
      <p:ext uri="{BB962C8B-B14F-4D97-AF65-F5344CB8AC3E}">
        <p14:creationId xmlns:p14="http://schemas.microsoft.com/office/powerpoint/2010/main" val="1266286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7930CF-44D0-4530-821F-09953829FA93}"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36434380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A57D53-F5ED-4329-AEAB-509369F4E682}" type="slidenum">
              <a:rPr lang="en-US" smtClean="0"/>
              <a:pPr fontAlgn="base">
                <a:spcBef>
                  <a:spcPct val="0"/>
                </a:spcBef>
                <a:spcAft>
                  <a:spcPct val="0"/>
                </a:spcAft>
                <a:defRPr/>
              </a:pPr>
              <a:t>54</a:t>
            </a:fld>
            <a:endParaRPr lang="en-US"/>
          </a:p>
        </p:txBody>
      </p:sp>
    </p:spTree>
    <p:extLst>
      <p:ext uri="{BB962C8B-B14F-4D97-AF65-F5344CB8AC3E}">
        <p14:creationId xmlns:p14="http://schemas.microsoft.com/office/powerpoint/2010/main" val="912152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9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84950D-8529-466E-ADBE-20D974D4DAFA}" type="slidenum">
              <a:rPr lang="en-US" smtClean="0"/>
              <a:pPr fontAlgn="base">
                <a:spcBef>
                  <a:spcPct val="0"/>
                </a:spcBef>
                <a:spcAft>
                  <a:spcPct val="0"/>
                </a:spcAft>
                <a:defRPr/>
              </a:pPr>
              <a:t>55</a:t>
            </a:fld>
            <a:endParaRPr lang="en-US"/>
          </a:p>
        </p:txBody>
      </p:sp>
    </p:spTree>
    <p:extLst>
      <p:ext uri="{BB962C8B-B14F-4D97-AF65-F5344CB8AC3E}">
        <p14:creationId xmlns:p14="http://schemas.microsoft.com/office/powerpoint/2010/main" val="2448289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0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3DF31A-C49D-4664-A461-4A9DA2A4C1C2}" type="slidenum">
              <a:rPr lang="en-US" smtClean="0"/>
              <a:pPr fontAlgn="base">
                <a:spcBef>
                  <a:spcPct val="0"/>
                </a:spcBef>
                <a:spcAft>
                  <a:spcPct val="0"/>
                </a:spcAft>
                <a:defRPr/>
              </a:pPr>
              <a:t>56</a:t>
            </a:fld>
            <a:endParaRPr lang="en-US"/>
          </a:p>
        </p:txBody>
      </p:sp>
    </p:spTree>
    <p:extLst>
      <p:ext uri="{BB962C8B-B14F-4D97-AF65-F5344CB8AC3E}">
        <p14:creationId xmlns:p14="http://schemas.microsoft.com/office/powerpoint/2010/main" val="23869076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1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36C742-FFF5-4CAE-B336-71CBE436E906}" type="slidenum">
              <a:rPr lang="en-US" smtClean="0"/>
              <a:pPr fontAlgn="base">
                <a:spcBef>
                  <a:spcPct val="0"/>
                </a:spcBef>
                <a:spcAft>
                  <a:spcPct val="0"/>
                </a:spcAft>
                <a:defRPr/>
              </a:pPr>
              <a:t>57</a:t>
            </a:fld>
            <a:endParaRPr lang="en-US"/>
          </a:p>
        </p:txBody>
      </p:sp>
    </p:spTree>
    <p:extLst>
      <p:ext uri="{BB962C8B-B14F-4D97-AF65-F5344CB8AC3E}">
        <p14:creationId xmlns:p14="http://schemas.microsoft.com/office/powerpoint/2010/main" val="42828365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2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852F68-8A3A-4F38-BC8D-80B70CA4EF08}" type="slidenum">
              <a:rPr lang="en-US" smtClean="0"/>
              <a:pPr fontAlgn="base">
                <a:spcBef>
                  <a:spcPct val="0"/>
                </a:spcBef>
                <a:spcAft>
                  <a:spcPct val="0"/>
                </a:spcAft>
                <a:defRPr/>
              </a:pPr>
              <a:t>58</a:t>
            </a:fld>
            <a:endParaRPr lang="en-US"/>
          </a:p>
        </p:txBody>
      </p:sp>
    </p:spTree>
    <p:extLst>
      <p:ext uri="{BB962C8B-B14F-4D97-AF65-F5344CB8AC3E}">
        <p14:creationId xmlns:p14="http://schemas.microsoft.com/office/powerpoint/2010/main" val="4883619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6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33A8E7-B230-4297-8843-6EF70A41D87E}" type="slidenum">
              <a:rPr lang="en-US" smtClean="0"/>
              <a:pPr fontAlgn="base">
                <a:spcBef>
                  <a:spcPct val="0"/>
                </a:spcBef>
                <a:spcAft>
                  <a:spcPct val="0"/>
                </a:spcAft>
                <a:defRPr/>
              </a:pPr>
              <a:t>59</a:t>
            </a:fld>
            <a:endParaRPr lang="en-US"/>
          </a:p>
        </p:txBody>
      </p:sp>
    </p:spTree>
    <p:extLst>
      <p:ext uri="{BB962C8B-B14F-4D97-AF65-F5344CB8AC3E}">
        <p14:creationId xmlns:p14="http://schemas.microsoft.com/office/powerpoint/2010/main" val="37949030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7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2A54DD-2DBD-4D40-A903-1D521ED10CD5}" type="slidenum">
              <a:rPr lang="en-US" smtClean="0"/>
              <a:pPr fontAlgn="base">
                <a:spcBef>
                  <a:spcPct val="0"/>
                </a:spcBef>
                <a:spcAft>
                  <a:spcPct val="0"/>
                </a:spcAft>
                <a:defRPr/>
              </a:pPr>
              <a:t>60</a:t>
            </a:fld>
            <a:endParaRPr lang="en-US"/>
          </a:p>
        </p:txBody>
      </p:sp>
    </p:spTree>
    <p:extLst>
      <p:ext uri="{BB962C8B-B14F-4D97-AF65-F5344CB8AC3E}">
        <p14:creationId xmlns:p14="http://schemas.microsoft.com/office/powerpoint/2010/main" val="340115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8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B31EBC-06A6-4377-AE76-5AF90850D547}" type="slidenum">
              <a:rPr lang="en-US" smtClean="0"/>
              <a:pPr fontAlgn="base">
                <a:spcBef>
                  <a:spcPct val="0"/>
                </a:spcBef>
                <a:spcAft>
                  <a:spcPct val="0"/>
                </a:spcAft>
                <a:defRPr/>
              </a:pPr>
              <a:t>61</a:t>
            </a:fld>
            <a:endParaRPr lang="en-US"/>
          </a:p>
        </p:txBody>
      </p:sp>
    </p:spTree>
    <p:extLst>
      <p:ext uri="{BB962C8B-B14F-4D97-AF65-F5344CB8AC3E}">
        <p14:creationId xmlns:p14="http://schemas.microsoft.com/office/powerpoint/2010/main" val="13932398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9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F3E2DB-4FB5-4CB8-A261-B68AC0D6BDE9}" type="slidenum">
              <a:rPr lang="en-US" smtClean="0"/>
              <a:pPr fontAlgn="base">
                <a:spcBef>
                  <a:spcPct val="0"/>
                </a:spcBef>
                <a:spcAft>
                  <a:spcPct val="0"/>
                </a:spcAft>
                <a:defRPr/>
              </a:pPr>
              <a:t>62</a:t>
            </a:fld>
            <a:endParaRPr lang="en-US"/>
          </a:p>
        </p:txBody>
      </p:sp>
    </p:spTree>
    <p:extLst>
      <p:ext uri="{BB962C8B-B14F-4D97-AF65-F5344CB8AC3E}">
        <p14:creationId xmlns:p14="http://schemas.microsoft.com/office/powerpoint/2010/main" val="35542808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2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20C51B-BEFB-40F6-9601-B21F97F57E75}" type="slidenum">
              <a:rPr lang="en-US" smtClean="0"/>
              <a:pPr fontAlgn="base">
                <a:spcBef>
                  <a:spcPct val="0"/>
                </a:spcBef>
                <a:spcAft>
                  <a:spcPct val="0"/>
                </a:spcAft>
                <a:defRPr/>
              </a:pPr>
              <a:t>63</a:t>
            </a:fld>
            <a:endParaRPr lang="en-US"/>
          </a:p>
        </p:txBody>
      </p:sp>
    </p:spTree>
    <p:extLst>
      <p:ext uri="{BB962C8B-B14F-4D97-AF65-F5344CB8AC3E}">
        <p14:creationId xmlns:p14="http://schemas.microsoft.com/office/powerpoint/2010/main" val="92979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81AA11-22D2-42A3-9BF5-076C8128E4B2}"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42625556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6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F4F341-FF03-46FF-B2A8-4722AF2E51A2}" type="slidenum">
              <a:rPr lang="en-US" smtClean="0"/>
              <a:pPr fontAlgn="base">
                <a:spcBef>
                  <a:spcPct val="0"/>
                </a:spcBef>
                <a:spcAft>
                  <a:spcPct val="0"/>
                </a:spcAft>
                <a:defRPr/>
              </a:pPr>
              <a:t>64</a:t>
            </a:fld>
            <a:endParaRPr lang="en-US"/>
          </a:p>
        </p:txBody>
      </p:sp>
    </p:spTree>
    <p:extLst>
      <p:ext uri="{BB962C8B-B14F-4D97-AF65-F5344CB8AC3E}">
        <p14:creationId xmlns:p14="http://schemas.microsoft.com/office/powerpoint/2010/main" val="14225833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2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EEE255-C037-4D14-B746-850BBD2328EF}" type="slidenum">
              <a:rPr lang="en-US" smtClean="0"/>
              <a:pPr fontAlgn="base">
                <a:spcBef>
                  <a:spcPct val="0"/>
                </a:spcBef>
                <a:spcAft>
                  <a:spcPct val="0"/>
                </a:spcAft>
                <a:defRPr/>
              </a:pPr>
              <a:t>65</a:t>
            </a:fld>
            <a:endParaRPr lang="en-US"/>
          </a:p>
        </p:txBody>
      </p:sp>
    </p:spTree>
    <p:extLst>
      <p:ext uri="{BB962C8B-B14F-4D97-AF65-F5344CB8AC3E}">
        <p14:creationId xmlns:p14="http://schemas.microsoft.com/office/powerpoint/2010/main" val="11411826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7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646B4B-2588-47CB-A674-CA8CB8A78567}" type="slidenum">
              <a:rPr lang="en-US" smtClean="0"/>
              <a:pPr fontAlgn="base">
                <a:spcBef>
                  <a:spcPct val="0"/>
                </a:spcBef>
                <a:spcAft>
                  <a:spcPct val="0"/>
                </a:spcAft>
                <a:defRPr/>
              </a:pPr>
              <a:t>66</a:t>
            </a:fld>
            <a:endParaRPr lang="en-US"/>
          </a:p>
        </p:txBody>
      </p:sp>
    </p:spTree>
    <p:extLst>
      <p:ext uri="{BB962C8B-B14F-4D97-AF65-F5344CB8AC3E}">
        <p14:creationId xmlns:p14="http://schemas.microsoft.com/office/powerpoint/2010/main" val="18481700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8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3F1D2C-9E33-4BBC-B34E-FB4EDA7716C4}" type="slidenum">
              <a:rPr lang="en-US" smtClean="0"/>
              <a:pPr fontAlgn="base">
                <a:spcBef>
                  <a:spcPct val="0"/>
                </a:spcBef>
                <a:spcAft>
                  <a:spcPct val="0"/>
                </a:spcAft>
                <a:defRPr/>
              </a:pPr>
              <a:t>67</a:t>
            </a:fld>
            <a:endParaRPr lang="en-US"/>
          </a:p>
        </p:txBody>
      </p:sp>
    </p:spTree>
    <p:extLst>
      <p:ext uri="{BB962C8B-B14F-4D97-AF65-F5344CB8AC3E}">
        <p14:creationId xmlns:p14="http://schemas.microsoft.com/office/powerpoint/2010/main" val="3738062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3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F9CEEC-26B4-4CB1-94CF-D5CFA359B3A7}" type="slidenum">
              <a:rPr lang="en-US" smtClean="0"/>
              <a:pPr fontAlgn="base">
                <a:spcBef>
                  <a:spcPct val="0"/>
                </a:spcBef>
                <a:spcAft>
                  <a:spcPct val="0"/>
                </a:spcAft>
                <a:defRPr/>
              </a:pPr>
              <a:t>68</a:t>
            </a:fld>
            <a:endParaRPr lang="en-US"/>
          </a:p>
        </p:txBody>
      </p:sp>
    </p:spTree>
    <p:extLst>
      <p:ext uri="{BB962C8B-B14F-4D97-AF65-F5344CB8AC3E}">
        <p14:creationId xmlns:p14="http://schemas.microsoft.com/office/powerpoint/2010/main" val="9853889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4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EEDAB-AFB8-4B96-94D8-C337081041C2}" type="slidenum">
              <a:rPr lang="en-US" smtClean="0"/>
              <a:pPr fontAlgn="base">
                <a:spcBef>
                  <a:spcPct val="0"/>
                </a:spcBef>
                <a:spcAft>
                  <a:spcPct val="0"/>
                </a:spcAft>
                <a:defRPr/>
              </a:pPr>
              <a:t>69</a:t>
            </a:fld>
            <a:endParaRPr lang="en-US"/>
          </a:p>
        </p:txBody>
      </p:sp>
    </p:spTree>
    <p:extLst>
      <p:ext uri="{BB962C8B-B14F-4D97-AF65-F5344CB8AC3E}">
        <p14:creationId xmlns:p14="http://schemas.microsoft.com/office/powerpoint/2010/main" val="28890007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5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240C85-2C65-4BCB-812E-13AC9ADD5F01}" type="slidenum">
              <a:rPr lang="en-US" smtClean="0"/>
              <a:pPr fontAlgn="base">
                <a:spcBef>
                  <a:spcPct val="0"/>
                </a:spcBef>
                <a:spcAft>
                  <a:spcPct val="0"/>
                </a:spcAft>
                <a:defRPr/>
              </a:pPr>
              <a:t>70</a:t>
            </a:fld>
            <a:endParaRPr lang="en-US"/>
          </a:p>
        </p:txBody>
      </p:sp>
    </p:spTree>
    <p:extLst>
      <p:ext uri="{BB962C8B-B14F-4D97-AF65-F5344CB8AC3E}">
        <p14:creationId xmlns:p14="http://schemas.microsoft.com/office/powerpoint/2010/main" val="2137352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7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9CACB4-C167-460B-BEC6-02DD10BF6300}" type="slidenum">
              <a:rPr lang="en-US" smtClean="0"/>
              <a:pPr fontAlgn="base">
                <a:spcBef>
                  <a:spcPct val="0"/>
                </a:spcBef>
                <a:spcAft>
                  <a:spcPct val="0"/>
                </a:spcAft>
                <a:defRPr/>
              </a:pPr>
              <a:t>71</a:t>
            </a:fld>
            <a:endParaRPr lang="en-US"/>
          </a:p>
        </p:txBody>
      </p:sp>
    </p:spTree>
    <p:extLst>
      <p:ext uri="{BB962C8B-B14F-4D97-AF65-F5344CB8AC3E}">
        <p14:creationId xmlns:p14="http://schemas.microsoft.com/office/powerpoint/2010/main" val="34326677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0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A9CFB6-3737-4D91-986D-85EC9D988AA5}" type="slidenum">
              <a:rPr lang="en-US" smtClean="0"/>
              <a:pPr fontAlgn="base">
                <a:spcBef>
                  <a:spcPct val="0"/>
                </a:spcBef>
                <a:spcAft>
                  <a:spcPct val="0"/>
                </a:spcAft>
                <a:defRPr/>
              </a:pPr>
              <a:t>73</a:t>
            </a:fld>
            <a:endParaRPr lang="en-US"/>
          </a:p>
        </p:txBody>
      </p:sp>
    </p:spTree>
    <p:extLst>
      <p:ext uri="{BB962C8B-B14F-4D97-AF65-F5344CB8AC3E}">
        <p14:creationId xmlns:p14="http://schemas.microsoft.com/office/powerpoint/2010/main" val="3349143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7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74B9F8-3C3E-4903-9756-5809C8414600}" type="slidenum">
              <a:rPr lang="en-US" smtClean="0"/>
              <a:pPr fontAlgn="base">
                <a:spcBef>
                  <a:spcPct val="0"/>
                </a:spcBef>
                <a:spcAft>
                  <a:spcPct val="0"/>
                </a:spcAft>
                <a:defRPr/>
              </a:pPr>
              <a:t>74</a:t>
            </a:fld>
            <a:endParaRPr lang="en-US"/>
          </a:p>
        </p:txBody>
      </p:sp>
    </p:spTree>
    <p:extLst>
      <p:ext uri="{BB962C8B-B14F-4D97-AF65-F5344CB8AC3E}">
        <p14:creationId xmlns:p14="http://schemas.microsoft.com/office/powerpoint/2010/main" val="412346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49B553-9989-4CEF-9502-475E6FA8375D}"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415477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70C7CE-B443-4FD1-97A0-5C768A3D7029}"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1259941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9A351E-EF0D-444C-ABD8-7BE936584EF6}"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102661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20851DB0-F741-4784-90CC-A762CAB79E4F}" type="datetime1">
              <a:rPr lang="zh-TW" altLang="en-US" smtClean="0"/>
              <a:t>2019/3/26</a:t>
            </a:fld>
            <a:endParaRPr lang="zh-TW" altLang="en-US"/>
          </a:p>
        </p:txBody>
      </p:sp>
      <p:sp>
        <p:nvSpPr>
          <p:cNvPr id="5" name="Footer Placeholder 4"/>
          <p:cNvSpPr>
            <a:spLocks noGrp="1"/>
          </p:cNvSpPr>
          <p:nvPr>
            <p:ph type="ftr" sz="quarter" idx="11"/>
          </p:nvPr>
        </p:nvSpPr>
        <p:spPr/>
        <p:txBody>
          <a:bodyPr/>
          <a:lstStyle/>
          <a:p>
            <a:r>
              <a:rPr lang="en-US" altLang="zh-TW"/>
              <a:t>Copyright © 2016 Pearson Inc. All rights reserved.</a:t>
            </a:r>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01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2D51AE2-4E93-4BB7-BA41-D245679D17CD}" type="datetime1">
              <a:rPr lang="zh-TW" altLang="en-US" smtClean="0"/>
              <a:t>2019/3/26</a:t>
            </a:fld>
            <a:endParaRPr lang="zh-TW" altLang="en-US"/>
          </a:p>
        </p:txBody>
      </p:sp>
      <p:sp>
        <p:nvSpPr>
          <p:cNvPr id="5" name="Footer Placeholder 4"/>
          <p:cNvSpPr>
            <a:spLocks noGrp="1"/>
          </p:cNvSpPr>
          <p:nvPr>
            <p:ph type="ftr" sz="quarter" idx="11"/>
          </p:nvPr>
        </p:nvSpPr>
        <p:spPr/>
        <p:txBody>
          <a:bodyPr/>
          <a:lstStyle/>
          <a:p>
            <a:r>
              <a:rPr lang="en-US" altLang="zh-TW"/>
              <a:t>Copyright © 2016 Pearson Inc. All rights reserved.</a:t>
            </a:r>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extLst>
      <p:ext uri="{BB962C8B-B14F-4D97-AF65-F5344CB8AC3E}">
        <p14:creationId xmlns:p14="http://schemas.microsoft.com/office/powerpoint/2010/main" val="2724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715CD15-671E-468D-9355-C8BF36278DD3}" type="datetime1">
              <a:rPr lang="zh-TW" altLang="en-US" smtClean="0"/>
              <a:t>2019/3/26</a:t>
            </a:fld>
            <a:endParaRPr lang="zh-TW" altLang="en-US"/>
          </a:p>
        </p:txBody>
      </p:sp>
      <p:sp>
        <p:nvSpPr>
          <p:cNvPr id="5" name="Footer Placeholder 4"/>
          <p:cNvSpPr>
            <a:spLocks noGrp="1"/>
          </p:cNvSpPr>
          <p:nvPr>
            <p:ph type="ftr" sz="quarter" idx="11"/>
          </p:nvPr>
        </p:nvSpPr>
        <p:spPr/>
        <p:txBody>
          <a:bodyPr/>
          <a:lstStyle/>
          <a:p>
            <a:r>
              <a:rPr lang="en-US" altLang="zh-TW"/>
              <a:t>Copyright © 2016 Pearson Inc. All rights reserved.</a:t>
            </a:r>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extLst>
      <p:ext uri="{BB962C8B-B14F-4D97-AF65-F5344CB8AC3E}">
        <p14:creationId xmlns:p14="http://schemas.microsoft.com/office/powerpoint/2010/main" val="57671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07989882-B95E-4045-A308-70C2F877B1B5}" type="datetime1">
              <a:rPr lang="zh-TW" altLang="en-US" smtClean="0"/>
              <a:t>2019/3/26</a:t>
            </a:fld>
            <a:endParaRPr lang="zh-TW" altLang="en-US"/>
          </a:p>
        </p:txBody>
      </p:sp>
      <p:sp>
        <p:nvSpPr>
          <p:cNvPr id="5" name="Footer Placeholder 4"/>
          <p:cNvSpPr>
            <a:spLocks noGrp="1"/>
          </p:cNvSpPr>
          <p:nvPr>
            <p:ph type="ftr" sz="quarter" idx="11"/>
          </p:nvPr>
        </p:nvSpPr>
        <p:spPr/>
        <p:txBody>
          <a:bodyPr/>
          <a:lstStyle/>
          <a:p>
            <a:r>
              <a:rPr lang="en-US" altLang="zh-TW"/>
              <a:t>Copyright © 2016 Pearson Inc. All rights reserved.</a:t>
            </a:r>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extLst>
      <p:ext uri="{BB962C8B-B14F-4D97-AF65-F5344CB8AC3E}">
        <p14:creationId xmlns:p14="http://schemas.microsoft.com/office/powerpoint/2010/main" val="85219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CDAB3D5-6F12-4DD2-8F1D-9A6E57DC9A62}" type="datetime1">
              <a:rPr lang="zh-TW" altLang="en-US" smtClean="0"/>
              <a:t>2019/3/26</a:t>
            </a:fld>
            <a:endParaRPr lang="zh-TW" altLang="en-US"/>
          </a:p>
        </p:txBody>
      </p:sp>
      <p:sp>
        <p:nvSpPr>
          <p:cNvPr id="5" name="Footer Placeholder 4"/>
          <p:cNvSpPr>
            <a:spLocks noGrp="1"/>
          </p:cNvSpPr>
          <p:nvPr>
            <p:ph type="ftr" sz="quarter" idx="11"/>
          </p:nvPr>
        </p:nvSpPr>
        <p:spPr/>
        <p:txBody>
          <a:bodyPr/>
          <a:lstStyle/>
          <a:p>
            <a:r>
              <a:rPr lang="en-US" altLang="zh-TW"/>
              <a:t>Copyright © 2016 Pearson Inc. All rights reserved.</a:t>
            </a:r>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9975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A688B64-2F77-4B72-B23E-E49D22DDB4BC}" type="datetime1">
              <a:rPr lang="zh-TW" altLang="en-US" smtClean="0"/>
              <a:t>2019/3/26</a:t>
            </a:fld>
            <a:endParaRPr lang="zh-TW" altLang="en-US"/>
          </a:p>
        </p:txBody>
      </p:sp>
      <p:sp>
        <p:nvSpPr>
          <p:cNvPr id="6" name="Footer Placeholder 5"/>
          <p:cNvSpPr>
            <a:spLocks noGrp="1"/>
          </p:cNvSpPr>
          <p:nvPr>
            <p:ph type="ftr" sz="quarter" idx="11"/>
          </p:nvPr>
        </p:nvSpPr>
        <p:spPr/>
        <p:txBody>
          <a:bodyPr/>
          <a:lstStyle/>
          <a:p>
            <a:r>
              <a:rPr lang="en-US" altLang="zh-TW"/>
              <a:t>Copyright © 2016 Pearson Inc. All rights reserved.</a:t>
            </a:r>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spTree>
    <p:extLst>
      <p:ext uri="{BB962C8B-B14F-4D97-AF65-F5344CB8AC3E}">
        <p14:creationId xmlns:p14="http://schemas.microsoft.com/office/powerpoint/2010/main" val="208564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9E345F7-57BF-4719-BACA-5FC77BC61AE8}" type="datetime1">
              <a:rPr lang="zh-TW" altLang="en-US" smtClean="0"/>
              <a:t>2019/3/26</a:t>
            </a:fld>
            <a:endParaRPr lang="zh-TW" altLang="en-US"/>
          </a:p>
        </p:txBody>
      </p:sp>
      <p:sp>
        <p:nvSpPr>
          <p:cNvPr id="8" name="Footer Placeholder 7"/>
          <p:cNvSpPr>
            <a:spLocks noGrp="1"/>
          </p:cNvSpPr>
          <p:nvPr>
            <p:ph type="ftr" sz="quarter" idx="11"/>
          </p:nvPr>
        </p:nvSpPr>
        <p:spPr/>
        <p:txBody>
          <a:bodyPr/>
          <a:lstStyle/>
          <a:p>
            <a:r>
              <a:rPr lang="en-US" altLang="zh-TW"/>
              <a:t>Copyright © 2016 Pearson Inc. All rights reserved.</a:t>
            </a:r>
            <a:endParaRPr lang="zh-TW" altLang="en-US"/>
          </a:p>
        </p:txBody>
      </p:sp>
      <p:sp>
        <p:nvSpPr>
          <p:cNvPr id="9" name="Slide Number Placeholder 8"/>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1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19DA2D8E-41AB-4AC2-AA54-279CACCDC71A}" type="datetime1">
              <a:rPr lang="zh-TW" altLang="en-US" smtClean="0"/>
              <a:t>2019/3/26</a:t>
            </a:fld>
            <a:endParaRPr lang="zh-TW" altLang="en-US"/>
          </a:p>
        </p:txBody>
      </p:sp>
      <p:sp>
        <p:nvSpPr>
          <p:cNvPr id="4" name="Footer Placeholder 3"/>
          <p:cNvSpPr>
            <a:spLocks noGrp="1"/>
          </p:cNvSpPr>
          <p:nvPr>
            <p:ph type="ftr" sz="quarter" idx="11"/>
          </p:nvPr>
        </p:nvSpPr>
        <p:spPr/>
        <p:txBody>
          <a:bodyPr/>
          <a:lstStyle/>
          <a:p>
            <a:r>
              <a:rPr lang="en-US" altLang="zh-TW"/>
              <a:t>Copyright © 2016 Pearson Inc. All rights reserved.</a:t>
            </a:r>
            <a:endParaRPr lang="zh-TW" altLang="en-US"/>
          </a:p>
        </p:txBody>
      </p:sp>
      <p:sp>
        <p:nvSpPr>
          <p:cNvPr id="5" name="Slide Number Placeholder 4"/>
          <p:cNvSpPr>
            <a:spLocks noGrp="1"/>
          </p:cNvSpPr>
          <p:nvPr>
            <p:ph type="sldNum" sz="quarter" idx="12"/>
          </p:nvPr>
        </p:nvSpPr>
        <p:spPr/>
        <p:txBody>
          <a:bodyPr/>
          <a:lstStyle/>
          <a:p>
            <a:fld id="{94367BE0-5FCD-4D51-9842-B3EAE45D1ACD}" type="slidenum">
              <a:rPr lang="zh-TW" altLang="en-US" smtClean="0"/>
              <a:t>‹#›</a:t>
            </a:fld>
            <a:endParaRPr lang="zh-TW" altLang="en-US"/>
          </a:p>
        </p:txBody>
      </p:sp>
    </p:spTree>
    <p:extLst>
      <p:ext uri="{BB962C8B-B14F-4D97-AF65-F5344CB8AC3E}">
        <p14:creationId xmlns:p14="http://schemas.microsoft.com/office/powerpoint/2010/main" val="109997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BF336-D5F9-4E91-B1F7-A91AB3BC1539}" type="datetime1">
              <a:rPr lang="zh-TW" altLang="en-US" smtClean="0"/>
              <a:t>2019/3/26</a:t>
            </a:fld>
            <a:endParaRPr lang="zh-TW" altLang="en-US"/>
          </a:p>
        </p:txBody>
      </p:sp>
      <p:sp>
        <p:nvSpPr>
          <p:cNvPr id="3" name="Footer Placeholder 2"/>
          <p:cNvSpPr>
            <a:spLocks noGrp="1"/>
          </p:cNvSpPr>
          <p:nvPr>
            <p:ph type="ftr" sz="quarter" idx="11"/>
          </p:nvPr>
        </p:nvSpPr>
        <p:spPr/>
        <p:txBody>
          <a:bodyPr/>
          <a:lstStyle/>
          <a:p>
            <a:r>
              <a:rPr lang="en-US" altLang="zh-TW"/>
              <a:t>Copyright © 2016 Pearson Inc. All rights reserved.</a:t>
            </a:r>
            <a:endParaRPr lang="zh-TW" altLang="en-US"/>
          </a:p>
        </p:txBody>
      </p:sp>
      <p:sp>
        <p:nvSpPr>
          <p:cNvPr id="4" name="Slide Number Placeholder 3"/>
          <p:cNvSpPr>
            <a:spLocks noGrp="1"/>
          </p:cNvSpPr>
          <p:nvPr>
            <p:ph type="sldNum" sz="quarter" idx="12"/>
          </p:nvPr>
        </p:nvSpPr>
        <p:spPr/>
        <p:txBody>
          <a:bodyPr/>
          <a:lstStyle/>
          <a:p>
            <a:fld id="{94367BE0-5FCD-4D51-9842-B3EAE45D1ACD}" type="slidenum">
              <a:rPr lang="zh-TW" altLang="en-US" smtClean="0"/>
              <a:t>‹#›</a:t>
            </a:fld>
            <a:endParaRPr lang="zh-TW" altLang="en-US"/>
          </a:p>
        </p:txBody>
      </p:sp>
    </p:spTree>
    <p:extLst>
      <p:ext uri="{BB962C8B-B14F-4D97-AF65-F5344CB8AC3E}">
        <p14:creationId xmlns:p14="http://schemas.microsoft.com/office/powerpoint/2010/main" val="173971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AA14FF0-E5B6-4BEE-BC5B-99B3AA64C7B5}" type="datetime1">
              <a:rPr lang="zh-TW" altLang="en-US" smtClean="0"/>
              <a:t>2019/3/26</a:t>
            </a:fld>
            <a:endParaRPr lang="zh-TW" altLang="en-US"/>
          </a:p>
        </p:txBody>
      </p:sp>
      <p:sp>
        <p:nvSpPr>
          <p:cNvPr id="6" name="Footer Placeholder 5"/>
          <p:cNvSpPr>
            <a:spLocks noGrp="1"/>
          </p:cNvSpPr>
          <p:nvPr>
            <p:ph type="ftr" sz="quarter" idx="11"/>
          </p:nvPr>
        </p:nvSpPr>
        <p:spPr/>
        <p:txBody>
          <a:bodyPr/>
          <a:lstStyle/>
          <a:p>
            <a:r>
              <a:rPr lang="en-US" altLang="zh-TW"/>
              <a:t>Copyright © 2016 Pearson Inc. All rights reserved.</a:t>
            </a:r>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85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將圖片拖曳至版面配置區或按一下圖示以新增</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C3862A8-68F5-42EF-9D3B-EDA6F9CD7E02}" type="datetime1">
              <a:rPr lang="zh-TW" altLang="en-US" smtClean="0"/>
              <a:t>2019/3/26</a:t>
            </a:fld>
            <a:endParaRPr lang="zh-TW" altLang="en-US"/>
          </a:p>
        </p:txBody>
      </p:sp>
      <p:sp>
        <p:nvSpPr>
          <p:cNvPr id="6" name="Footer Placeholder 5"/>
          <p:cNvSpPr>
            <a:spLocks noGrp="1"/>
          </p:cNvSpPr>
          <p:nvPr>
            <p:ph type="ftr" sz="quarter" idx="11"/>
          </p:nvPr>
        </p:nvSpPr>
        <p:spPr/>
        <p:txBody>
          <a:bodyPr/>
          <a:lstStyle/>
          <a:p>
            <a:r>
              <a:rPr lang="en-US" altLang="zh-TW"/>
              <a:t>Copyright © 2016 Pearson Inc. All rights reserved.</a:t>
            </a:r>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spTree>
    <p:extLst>
      <p:ext uri="{BB962C8B-B14F-4D97-AF65-F5344CB8AC3E}">
        <p14:creationId xmlns:p14="http://schemas.microsoft.com/office/powerpoint/2010/main" val="212601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8300599-CA14-47EC-A6A4-A44CC6DC9ABD}" type="datetime1">
              <a:rPr lang="zh-TW" altLang="en-US" smtClean="0"/>
              <a:t>2019/3/26</a:t>
            </a:fld>
            <a:endParaRPr lang="zh-TW"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tLang="zh-TW"/>
              <a:t>Copyright © 2016 Pearson Inc. All rights reserved.</a:t>
            </a:r>
            <a:endParaRPr lang="zh-TW"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4367BE0-5FCD-4D51-9842-B3EAE45D1ACD}" type="slidenum">
              <a:rPr lang="zh-TW" altLang="en-US" smtClean="0"/>
              <a:t>‹#›</a:t>
            </a:fld>
            <a:endParaRPr lang="zh-TW" altLang="en-US"/>
          </a:p>
        </p:txBody>
      </p:sp>
    </p:spTree>
    <p:extLst>
      <p:ext uri="{BB962C8B-B14F-4D97-AF65-F5344CB8AC3E}">
        <p14:creationId xmlns:p14="http://schemas.microsoft.com/office/powerpoint/2010/main" val="1059728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ctrTitle"/>
          </p:nvPr>
        </p:nvSpPr>
        <p:spPr>
          <a:prstGeom prst="rect">
            <a:avLst/>
          </a:prstGeom>
        </p:spPr>
        <p:txBody>
          <a:bodyPr lIns="91425" tIns="91425" rIns="91425" bIns="91425" anchor="b" anchorCtr="0">
            <a:noAutofit/>
          </a:bodyPr>
          <a:lstStyle/>
          <a:p>
            <a:pPr lvl="0">
              <a:spcBef>
                <a:spcPts val="0"/>
              </a:spcBef>
            </a:pPr>
            <a:r>
              <a:rPr lang="zh-TW" altLang="en-US" sz="5400" dirty="0"/>
              <a:t>物件導向設計</a:t>
            </a:r>
            <a:endParaRPr lang="en" sz="5400" dirty="0"/>
          </a:p>
        </p:txBody>
      </p:sp>
      <p:sp>
        <p:nvSpPr>
          <p:cNvPr id="38" name="Shape 38"/>
          <p:cNvSpPr txBox="1">
            <a:spLocks noGrp="1"/>
          </p:cNvSpPr>
          <p:nvPr>
            <p:ph type="subTitle" idx="1"/>
          </p:nvPr>
        </p:nvSpPr>
        <p:spPr>
          <a:prstGeom prst="rect">
            <a:avLst/>
          </a:prstGeom>
        </p:spPr>
        <p:txBody>
          <a:bodyPr lIns="91425" tIns="91425" rIns="91425" bIns="91425" anchor="ctr" anchorCtr="0">
            <a:noAutofit/>
          </a:bodyPr>
          <a:lstStyle/>
          <a:p>
            <a:pPr lvl="0">
              <a:spcBef>
                <a:spcPts val="0"/>
              </a:spcBef>
            </a:pPr>
            <a:r>
              <a:rPr lang="en-US" dirty="0"/>
              <a:t>Defining Classes II</a:t>
            </a:r>
          </a:p>
        </p:txBody>
      </p:sp>
      <p:sp>
        <p:nvSpPr>
          <p:cNvPr id="2" name="投影片編號版面配置區 1"/>
          <p:cNvSpPr>
            <a:spLocks noGrp="1"/>
          </p:cNvSpPr>
          <p:nvPr>
            <p:ph type="sldNum" sz="quarter" idx="12"/>
          </p:nvPr>
        </p:nvSpPr>
        <p:spPr/>
        <p:txBody>
          <a:bodyPr/>
          <a:lstStyle/>
          <a:p>
            <a:fld id="{94367BE0-5FCD-4D51-9842-B3EAE45D1ACD}" type="slidenum">
              <a:rPr lang="zh-TW" altLang="en-US" smtClean="0"/>
              <a:t>1</a:t>
            </a:fld>
            <a:endParaRPr lang="zh-TW" altLang="en-US"/>
          </a:p>
        </p:txBody>
      </p:sp>
      <p:sp>
        <p:nvSpPr>
          <p:cNvPr id="4" name="矩形 3"/>
          <p:cNvSpPr/>
          <p:nvPr/>
        </p:nvSpPr>
        <p:spPr>
          <a:xfrm>
            <a:off x="1331640" y="5517232"/>
            <a:ext cx="4572000" cy="646331"/>
          </a:xfrm>
          <a:prstGeom prst="rect">
            <a:avLst/>
          </a:prstGeom>
        </p:spPr>
        <p:txBody>
          <a:bodyPr>
            <a:spAutoFit/>
          </a:bodyPr>
          <a:lstStyle/>
          <a:p>
            <a:r>
              <a:rPr lang="zh-TW" altLang="en-US" dirty="0">
                <a:latin typeface="微軟正黑體" panose="020B0604030504040204" pitchFamily="34" charset="-120"/>
                <a:ea typeface="微軟正黑體" panose="020B0604030504040204" pitchFamily="34" charset="-120"/>
              </a:rPr>
              <a:t>授課教師</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陳錫民</a:t>
            </a:r>
            <a:endParaRPr lang="en-US" altLang="zh-TW" dirty="0">
              <a:latin typeface="微軟正黑體" panose="020B0604030504040204" pitchFamily="34" charset="-120"/>
              <a:ea typeface="微軟正黑體" panose="020B0604030504040204" pitchFamily="34" charset="-120"/>
            </a:endParaRPr>
          </a:p>
          <a:p>
            <a:r>
              <a:rPr lang="en-US" altLang="zh-TW" dirty="0"/>
              <a:t>Email: hsiminc@fcu.edu.tw</a:t>
            </a:r>
            <a:endParaRPr lang="zh-TW" altLang="en-US"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z="3200"/>
              <a:t>Another Class with a </a:t>
            </a:r>
            <a:r>
              <a:rPr lang="en-US" sz="3200" b="1">
                <a:latin typeface="Courier New" pitchFamily="49" charset="0"/>
              </a:rPr>
              <a:t>main</a:t>
            </a:r>
            <a:r>
              <a:rPr lang="en-US" sz="3200"/>
              <a:t> Added </a:t>
            </a:r>
            <a:br>
              <a:rPr lang="en-US" sz="3200"/>
            </a:br>
            <a:r>
              <a:rPr lang="en-US" sz="3200"/>
              <a:t>(Part 4 of 4)</a:t>
            </a:r>
          </a:p>
        </p:txBody>
      </p:sp>
      <p:sp>
        <p:nvSpPr>
          <p:cNvPr id="2" name="內容版面配置區 1"/>
          <p:cNvSpPr>
            <a:spLocks noGrp="1"/>
          </p:cNvSpPr>
          <p:nvPr>
            <p:ph idx="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r>
              <a:rPr lang="en-US"/>
              <a:t>5-</a:t>
            </a:r>
            <a:fld id="{032448D5-BCC9-491B-A1DB-87B33298756C}" type="slidenum">
              <a:rPr lang="en-US"/>
              <a:pPr>
                <a:defRPr/>
              </a:pPr>
              <a:t>10</a:t>
            </a:fld>
            <a:endParaRPr lang="en-US"/>
          </a:p>
        </p:txBody>
      </p:sp>
      <p:pic>
        <p:nvPicPr>
          <p:cNvPr id="20483" name="Picture 3" descr="savitch_c05d03_4of4"/>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950103"/>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sz="4000" dirty="0"/>
              <a:t>Static Variables</a:t>
            </a:r>
            <a:endParaRPr lang="en-US" sz="4000" dirty="0">
              <a:latin typeface="Courier New" pitchFamily="49" charset="0"/>
            </a:endParaRPr>
          </a:p>
        </p:txBody>
      </p:sp>
      <p:sp>
        <p:nvSpPr>
          <p:cNvPr id="21507" name="Rectangle 3"/>
          <p:cNvSpPr>
            <a:spLocks noGrp="1" noChangeArrowheads="1"/>
          </p:cNvSpPr>
          <p:nvPr>
            <p:ph idx="1"/>
          </p:nvPr>
        </p:nvSpPr>
        <p:spPr/>
        <p:txBody>
          <a:bodyPr>
            <a:normAutofit/>
          </a:bodyPr>
          <a:lstStyle/>
          <a:p>
            <a:pPr eaLnBrk="1" hangingPunct="1">
              <a:lnSpc>
                <a:spcPct val="80000"/>
              </a:lnSpc>
            </a:pPr>
            <a:r>
              <a:rPr lang="en-US" sz="2000" dirty="0"/>
              <a:t>A </a:t>
            </a:r>
            <a:r>
              <a:rPr lang="en-US" sz="2000" b="1" i="1" dirty="0"/>
              <a:t>static variable</a:t>
            </a:r>
            <a:r>
              <a:rPr lang="en-US" sz="2000" b="1" dirty="0"/>
              <a:t> </a:t>
            </a:r>
            <a:r>
              <a:rPr lang="en-US" sz="2000" dirty="0"/>
              <a:t>is a variable that belongs to the class as a whole, and </a:t>
            </a:r>
            <a:r>
              <a:rPr lang="en-US" sz="2000" b="1" dirty="0"/>
              <a:t>NOT</a:t>
            </a:r>
            <a:r>
              <a:rPr lang="en-US" sz="2000" dirty="0"/>
              <a:t> just to one object</a:t>
            </a:r>
          </a:p>
          <a:p>
            <a:pPr lvl="1" eaLnBrk="1" hangingPunct="1">
              <a:lnSpc>
                <a:spcPct val="80000"/>
              </a:lnSpc>
            </a:pPr>
            <a:r>
              <a:rPr lang="en-US" sz="1800" dirty="0"/>
              <a:t>There is only one copy of a static variable per class, unlike instance variables where each object has its own copy</a:t>
            </a:r>
          </a:p>
          <a:p>
            <a:pPr eaLnBrk="1" hangingPunct="1">
              <a:lnSpc>
                <a:spcPct val="80000"/>
              </a:lnSpc>
            </a:pPr>
            <a:r>
              <a:rPr lang="en-US" sz="2000" dirty="0"/>
              <a:t>All objects of the class can read and change a static variable</a:t>
            </a:r>
          </a:p>
          <a:p>
            <a:pPr eaLnBrk="1" hangingPunct="1">
              <a:lnSpc>
                <a:spcPct val="80000"/>
              </a:lnSpc>
            </a:pPr>
            <a:r>
              <a:rPr lang="en-US" sz="2000" dirty="0"/>
              <a:t>Although a static method cannot access an instance variable, a static method can access a static variable</a:t>
            </a:r>
          </a:p>
          <a:p>
            <a:pPr eaLnBrk="1" hangingPunct="1">
              <a:lnSpc>
                <a:spcPct val="80000"/>
              </a:lnSpc>
            </a:pPr>
            <a:r>
              <a:rPr lang="en-US" sz="2000" dirty="0"/>
              <a:t>A static variable is declared like an instance variable, with the addition of the modifier </a:t>
            </a:r>
            <a:r>
              <a:rPr lang="en-US" sz="2000" b="1" dirty="0">
                <a:solidFill>
                  <a:srgbClr val="034CA1"/>
                </a:solidFill>
                <a:latin typeface="Courier New" pitchFamily="49" charset="0"/>
              </a:rPr>
              <a:t>static</a:t>
            </a:r>
            <a:endParaRPr lang="en-US" sz="2000" dirty="0">
              <a:solidFill>
                <a:srgbClr val="034CA1"/>
              </a:solidFill>
              <a:latin typeface="Courier New" pitchFamily="49" charset="0"/>
            </a:endParaRPr>
          </a:p>
          <a:p>
            <a:pPr lvl="2" eaLnBrk="1" hangingPunct="1">
              <a:lnSpc>
                <a:spcPct val="80000"/>
              </a:lnSpc>
              <a:buFontTx/>
              <a:buNone/>
            </a:pPr>
            <a:r>
              <a:rPr lang="en-US" sz="1800" b="1" dirty="0">
                <a:solidFill>
                  <a:srgbClr val="034CA1"/>
                </a:solidFill>
                <a:latin typeface="Courier New" pitchFamily="49" charset="0"/>
              </a:rPr>
              <a:t>private static </a:t>
            </a:r>
            <a:r>
              <a:rPr lang="en-US" sz="1800" b="1" dirty="0" err="1">
                <a:solidFill>
                  <a:srgbClr val="034CA1"/>
                </a:solidFill>
                <a:latin typeface="Courier New" pitchFamily="49" charset="0"/>
              </a:rPr>
              <a:t>int</a:t>
            </a:r>
            <a:r>
              <a:rPr lang="en-US" sz="1800" b="1" dirty="0">
                <a:solidFill>
                  <a:srgbClr val="034CA1"/>
                </a:solidFill>
                <a:latin typeface="Courier New" pitchFamily="49" charset="0"/>
              </a:rPr>
              <a:t> </a:t>
            </a:r>
            <a:r>
              <a:rPr lang="en-US" sz="1800" b="1" dirty="0" err="1">
                <a:solidFill>
                  <a:srgbClr val="034CA1"/>
                </a:solidFill>
                <a:latin typeface="Courier New" pitchFamily="49" charset="0"/>
              </a:rPr>
              <a:t>myStaticVariable</a:t>
            </a:r>
            <a:r>
              <a:rPr lang="en-US" sz="1800" b="1" dirty="0">
                <a:solidFill>
                  <a:srgbClr val="034CA1"/>
                </a:solidFill>
                <a:latin typeface="Courier New" pitchFamily="49" charset="0"/>
              </a:rPr>
              <a:t>;</a:t>
            </a:r>
            <a:endParaRPr lang="en-US" sz="1800" dirty="0">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526C0357-6586-4058-9288-9B6C4A60B60C}" type="slidenum">
              <a:rPr lang="en-US"/>
              <a:pPr>
                <a:defRPr/>
              </a:pPr>
              <a:t>11</a:t>
            </a:fld>
            <a:endParaRPr lang="en-US"/>
          </a:p>
        </p:txBody>
      </p:sp>
      <p:pic>
        <p:nvPicPr>
          <p:cNvPr id="8" name="圖片 7"/>
          <p:cNvPicPr>
            <a:picLocks noChangeAspect="1"/>
          </p:cNvPicPr>
          <p:nvPr/>
        </p:nvPicPr>
        <p:blipFill>
          <a:blip r:embed="rId3"/>
          <a:stretch>
            <a:fillRect/>
          </a:stretch>
        </p:blipFill>
        <p:spPr>
          <a:xfrm>
            <a:off x="1403648" y="4669631"/>
            <a:ext cx="3543300" cy="1571625"/>
          </a:xfrm>
          <a:prstGeom prst="rect">
            <a:avLst/>
          </a:prstGeom>
        </p:spPr>
      </p:pic>
    </p:spTree>
    <p:extLst>
      <p:ext uri="{BB962C8B-B14F-4D97-AF65-F5344CB8AC3E}">
        <p14:creationId xmlns:p14="http://schemas.microsoft.com/office/powerpoint/2010/main" val="408958871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z="4000" dirty="0"/>
              <a:t>Static Variables</a:t>
            </a:r>
            <a:endParaRPr lang="en-US" sz="4000" dirty="0">
              <a:latin typeface="Courier New" pitchFamily="49" charset="0"/>
            </a:endParaRPr>
          </a:p>
        </p:txBody>
      </p:sp>
      <p:sp>
        <p:nvSpPr>
          <p:cNvPr id="22531" name="Rectangle 3"/>
          <p:cNvSpPr>
            <a:spLocks noGrp="1" noChangeArrowheads="1"/>
          </p:cNvSpPr>
          <p:nvPr>
            <p:ph idx="1"/>
          </p:nvPr>
        </p:nvSpPr>
        <p:spPr/>
        <p:txBody>
          <a:bodyPr>
            <a:normAutofit/>
          </a:bodyPr>
          <a:lstStyle/>
          <a:p>
            <a:pPr eaLnBrk="1" hangingPunct="1">
              <a:lnSpc>
                <a:spcPct val="90000"/>
              </a:lnSpc>
            </a:pPr>
            <a:r>
              <a:rPr lang="en-US" sz="2000" dirty="0"/>
              <a:t>Static variables can be declared and initialized at the same time</a:t>
            </a:r>
          </a:p>
          <a:p>
            <a:pPr lvl="2" eaLnBrk="1" hangingPunct="1">
              <a:lnSpc>
                <a:spcPct val="90000"/>
              </a:lnSpc>
              <a:buFontTx/>
              <a:buNone/>
            </a:pPr>
            <a:r>
              <a:rPr lang="en-US" sz="1800" b="1" dirty="0">
                <a:solidFill>
                  <a:srgbClr val="034CA1"/>
                </a:solidFill>
                <a:latin typeface="Courier New" pitchFamily="49" charset="0"/>
              </a:rPr>
              <a:t>private static </a:t>
            </a:r>
            <a:r>
              <a:rPr lang="en-US" sz="1800" b="1" dirty="0" err="1">
                <a:solidFill>
                  <a:srgbClr val="034CA1"/>
                </a:solidFill>
                <a:latin typeface="Courier New" pitchFamily="49" charset="0"/>
              </a:rPr>
              <a:t>int</a:t>
            </a:r>
            <a:r>
              <a:rPr lang="en-US" sz="1800" b="1" dirty="0">
                <a:solidFill>
                  <a:srgbClr val="034CA1"/>
                </a:solidFill>
                <a:latin typeface="Courier New" pitchFamily="49" charset="0"/>
              </a:rPr>
              <a:t> </a:t>
            </a:r>
            <a:r>
              <a:rPr lang="en-US" sz="1800" b="1" dirty="0" err="1">
                <a:solidFill>
                  <a:srgbClr val="034CA1"/>
                </a:solidFill>
                <a:latin typeface="Courier New" pitchFamily="49" charset="0"/>
              </a:rPr>
              <a:t>myStaticVariable</a:t>
            </a:r>
            <a:r>
              <a:rPr lang="en-US" sz="1800" b="1" dirty="0">
                <a:solidFill>
                  <a:srgbClr val="034CA1"/>
                </a:solidFill>
                <a:latin typeface="Courier New" pitchFamily="49" charset="0"/>
              </a:rPr>
              <a:t> = 0;</a:t>
            </a:r>
            <a:endParaRPr lang="en-US" sz="1800" dirty="0">
              <a:solidFill>
                <a:srgbClr val="034CA1"/>
              </a:solidFill>
              <a:latin typeface="Courier New" pitchFamily="49" charset="0"/>
            </a:endParaRPr>
          </a:p>
          <a:p>
            <a:pPr eaLnBrk="1" hangingPunct="1">
              <a:lnSpc>
                <a:spcPct val="90000"/>
              </a:lnSpc>
            </a:pPr>
            <a:endParaRPr lang="en-US" sz="2000" dirty="0"/>
          </a:p>
          <a:p>
            <a:pPr eaLnBrk="1" hangingPunct="1">
              <a:lnSpc>
                <a:spcPct val="90000"/>
              </a:lnSpc>
            </a:pPr>
            <a:r>
              <a:rPr lang="en-US" sz="2000" dirty="0"/>
              <a:t>If not explicitly initialized, a static variable will be automatically initialized to a </a:t>
            </a:r>
            <a:r>
              <a:rPr lang="en-US" sz="2000" b="1" dirty="0"/>
              <a:t>default value</a:t>
            </a:r>
          </a:p>
          <a:p>
            <a:pPr lvl="1" eaLnBrk="1" hangingPunct="1">
              <a:lnSpc>
                <a:spcPct val="90000"/>
              </a:lnSpc>
            </a:pPr>
            <a:r>
              <a:rPr lang="en-US" sz="1800" b="1" dirty="0" err="1">
                <a:solidFill>
                  <a:srgbClr val="034CA1"/>
                </a:solidFill>
                <a:latin typeface="Courier New" pitchFamily="49" charset="0"/>
              </a:rPr>
              <a:t>boolean</a:t>
            </a:r>
            <a:r>
              <a:rPr lang="en-US" sz="1800" dirty="0"/>
              <a:t> static variables are initialized to </a:t>
            </a:r>
            <a:r>
              <a:rPr lang="en-US" sz="1800" b="1" dirty="0">
                <a:solidFill>
                  <a:srgbClr val="034CA1"/>
                </a:solidFill>
                <a:latin typeface="Courier New" pitchFamily="49" charset="0"/>
              </a:rPr>
              <a:t>false</a:t>
            </a:r>
            <a:endParaRPr lang="en-US" sz="1800" dirty="0">
              <a:solidFill>
                <a:srgbClr val="034CA1"/>
              </a:solidFill>
              <a:latin typeface="Courier New" pitchFamily="49" charset="0"/>
            </a:endParaRPr>
          </a:p>
          <a:p>
            <a:pPr lvl="1" eaLnBrk="1" hangingPunct="1">
              <a:lnSpc>
                <a:spcPct val="90000"/>
              </a:lnSpc>
            </a:pPr>
            <a:r>
              <a:rPr lang="en-US" sz="1800" dirty="0"/>
              <a:t>Other primitive types static variables are initialized to the zero of their type</a:t>
            </a:r>
          </a:p>
          <a:p>
            <a:pPr lvl="1" eaLnBrk="1" hangingPunct="1">
              <a:lnSpc>
                <a:spcPct val="90000"/>
              </a:lnSpc>
            </a:pPr>
            <a:r>
              <a:rPr lang="en-US" sz="1800" dirty="0"/>
              <a:t>Class type static variables are initialized to </a:t>
            </a:r>
            <a:r>
              <a:rPr lang="en-US" sz="1800" b="1" dirty="0">
                <a:solidFill>
                  <a:srgbClr val="034CA1"/>
                </a:solidFill>
                <a:latin typeface="Courier New" pitchFamily="49" charset="0"/>
              </a:rPr>
              <a:t>null</a:t>
            </a:r>
            <a:endParaRPr lang="en-US" sz="1800" dirty="0">
              <a:solidFill>
                <a:srgbClr val="034CA1"/>
              </a:solidFill>
              <a:latin typeface="Courier New" pitchFamily="49" charset="0"/>
            </a:endParaRPr>
          </a:p>
          <a:p>
            <a:pPr eaLnBrk="1" hangingPunct="1">
              <a:lnSpc>
                <a:spcPct val="90000"/>
              </a:lnSpc>
            </a:pPr>
            <a:endParaRPr lang="en-US" sz="2000" dirty="0"/>
          </a:p>
          <a:p>
            <a:pPr eaLnBrk="1" hangingPunct="1">
              <a:lnSpc>
                <a:spcPct val="90000"/>
              </a:lnSpc>
            </a:pPr>
            <a:r>
              <a:rPr lang="en-US" sz="2000" dirty="0"/>
              <a:t>It is always preferable to explicitly initialize static variables rather than rely on the default initialization</a:t>
            </a:r>
          </a:p>
        </p:txBody>
      </p:sp>
      <p:sp>
        <p:nvSpPr>
          <p:cNvPr id="6" name="Slide Number Placeholder 5"/>
          <p:cNvSpPr>
            <a:spLocks noGrp="1"/>
          </p:cNvSpPr>
          <p:nvPr>
            <p:ph type="sldNum" sz="quarter" idx="12"/>
          </p:nvPr>
        </p:nvSpPr>
        <p:spPr/>
        <p:txBody>
          <a:bodyPr/>
          <a:lstStyle/>
          <a:p>
            <a:pPr>
              <a:defRPr/>
            </a:pPr>
            <a:r>
              <a:rPr lang="en-US"/>
              <a:t>5-</a:t>
            </a:r>
            <a:fld id="{1D838265-3DD9-4492-8F87-38644F2E5B29}" type="slidenum">
              <a:rPr lang="en-US"/>
              <a:pPr>
                <a:defRPr/>
              </a:pPr>
              <a:t>12</a:t>
            </a:fld>
            <a:endParaRPr lang="en-US"/>
          </a:p>
        </p:txBody>
      </p:sp>
    </p:spTree>
    <p:extLst>
      <p:ext uri="{BB962C8B-B14F-4D97-AF65-F5344CB8AC3E}">
        <p14:creationId xmlns:p14="http://schemas.microsoft.com/office/powerpoint/2010/main" val="382950309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sz="4000" dirty="0"/>
              <a:t>Static Variables</a:t>
            </a:r>
            <a:endParaRPr lang="en-US" sz="4000" dirty="0">
              <a:latin typeface="Courier New" pitchFamily="49" charset="0"/>
            </a:endParaRPr>
          </a:p>
        </p:txBody>
      </p:sp>
      <p:sp>
        <p:nvSpPr>
          <p:cNvPr id="23555" name="Rectangle 3"/>
          <p:cNvSpPr>
            <a:spLocks noGrp="1" noChangeArrowheads="1"/>
          </p:cNvSpPr>
          <p:nvPr>
            <p:ph idx="1"/>
          </p:nvPr>
        </p:nvSpPr>
        <p:spPr/>
        <p:txBody>
          <a:bodyPr/>
          <a:lstStyle/>
          <a:p>
            <a:pPr eaLnBrk="1" hangingPunct="1">
              <a:lnSpc>
                <a:spcPct val="90000"/>
              </a:lnSpc>
            </a:pPr>
            <a:r>
              <a:rPr lang="en-US" sz="2400" dirty="0"/>
              <a:t>A static variable should always be defined </a:t>
            </a:r>
            <a:r>
              <a:rPr lang="en-US" sz="2400" b="1" dirty="0"/>
              <a:t>private</a:t>
            </a:r>
            <a:r>
              <a:rPr lang="en-US" sz="2400" dirty="0"/>
              <a:t>, unless it is also a defined </a:t>
            </a:r>
            <a:r>
              <a:rPr lang="en-US" sz="2400" b="1" dirty="0"/>
              <a:t>constant</a:t>
            </a:r>
          </a:p>
          <a:p>
            <a:pPr lvl="1" eaLnBrk="1" hangingPunct="1">
              <a:lnSpc>
                <a:spcPct val="90000"/>
              </a:lnSpc>
            </a:pPr>
            <a:r>
              <a:rPr lang="en-US" sz="2000" dirty="0"/>
              <a:t>The value of a static defined constant CANNOT be altered, therefore it is safe to make it </a:t>
            </a:r>
            <a:r>
              <a:rPr lang="en-US" sz="2000" b="1" dirty="0">
                <a:solidFill>
                  <a:srgbClr val="034CA1"/>
                </a:solidFill>
                <a:latin typeface="Courier New" pitchFamily="49" charset="0"/>
              </a:rPr>
              <a:t>public</a:t>
            </a:r>
            <a:endParaRPr lang="en-US" sz="2000" dirty="0">
              <a:solidFill>
                <a:srgbClr val="034CA1"/>
              </a:solidFill>
              <a:latin typeface="Courier New" pitchFamily="49" charset="0"/>
            </a:endParaRPr>
          </a:p>
          <a:p>
            <a:pPr lvl="1" eaLnBrk="1" hangingPunct="1">
              <a:lnSpc>
                <a:spcPct val="90000"/>
              </a:lnSpc>
            </a:pPr>
            <a:r>
              <a:rPr lang="en-US" sz="2000" dirty="0"/>
              <a:t>In addition to </a:t>
            </a:r>
            <a:r>
              <a:rPr lang="en-US" sz="2000" b="1" dirty="0">
                <a:solidFill>
                  <a:srgbClr val="034CA1"/>
                </a:solidFill>
                <a:latin typeface="Courier New" pitchFamily="49" charset="0"/>
              </a:rPr>
              <a:t>static</a:t>
            </a:r>
            <a:r>
              <a:rPr lang="en-US" sz="2000" dirty="0"/>
              <a:t>, the declaration for a static defined constant must include the modifier </a:t>
            </a:r>
            <a:r>
              <a:rPr lang="en-US" sz="2000" b="1" dirty="0">
                <a:solidFill>
                  <a:srgbClr val="034CA1"/>
                </a:solidFill>
                <a:latin typeface="Courier New" pitchFamily="49" charset="0"/>
              </a:rPr>
              <a:t>final</a:t>
            </a:r>
            <a:r>
              <a:rPr lang="en-US" sz="2000" dirty="0"/>
              <a:t>, which indicates that its value </a:t>
            </a:r>
            <a:r>
              <a:rPr lang="en-US" sz="2000" b="1" dirty="0"/>
              <a:t>CANNOT</a:t>
            </a:r>
            <a:r>
              <a:rPr lang="en-US" sz="2000" dirty="0"/>
              <a:t> be changed</a:t>
            </a:r>
          </a:p>
          <a:p>
            <a:pPr lvl="1" eaLnBrk="1" hangingPunct="1">
              <a:lnSpc>
                <a:spcPct val="90000"/>
              </a:lnSpc>
              <a:buFontTx/>
              <a:buNone/>
            </a:pPr>
            <a:r>
              <a:rPr lang="en-US" sz="2000" dirty="0">
                <a:solidFill>
                  <a:srgbClr val="034CA1"/>
                </a:solidFill>
                <a:latin typeface="Courier New" pitchFamily="49" charset="0"/>
              </a:rPr>
              <a:t>  </a:t>
            </a:r>
            <a:r>
              <a:rPr lang="en-US" sz="2000" b="1" dirty="0">
                <a:solidFill>
                  <a:srgbClr val="034CA1"/>
                </a:solidFill>
                <a:latin typeface="Courier New" pitchFamily="49" charset="0"/>
              </a:rPr>
              <a:t>public static final </a:t>
            </a:r>
            <a:r>
              <a:rPr lang="en-US" sz="2000" b="1" dirty="0" err="1">
                <a:solidFill>
                  <a:srgbClr val="034CA1"/>
                </a:solidFill>
                <a:latin typeface="Courier New" pitchFamily="49" charset="0"/>
              </a:rPr>
              <a:t>int</a:t>
            </a:r>
            <a:r>
              <a:rPr lang="en-US" sz="2000" b="1" dirty="0">
                <a:solidFill>
                  <a:srgbClr val="034CA1"/>
                </a:solidFill>
                <a:latin typeface="Courier New" pitchFamily="49" charset="0"/>
              </a:rPr>
              <a:t> BIRTH_YEAR = 1954;</a:t>
            </a:r>
            <a:endParaRPr lang="en-US" sz="2000" dirty="0">
              <a:solidFill>
                <a:srgbClr val="034CA1"/>
              </a:solidFill>
              <a:latin typeface="Courier New" pitchFamily="49" charset="0"/>
            </a:endParaRPr>
          </a:p>
          <a:p>
            <a:pPr eaLnBrk="1" hangingPunct="1">
              <a:lnSpc>
                <a:spcPct val="90000"/>
              </a:lnSpc>
            </a:pPr>
            <a:endParaRPr lang="en-US" sz="2400" dirty="0"/>
          </a:p>
          <a:p>
            <a:pPr eaLnBrk="1" hangingPunct="1">
              <a:lnSpc>
                <a:spcPct val="90000"/>
              </a:lnSpc>
            </a:pPr>
            <a:r>
              <a:rPr lang="en-US" sz="2400" dirty="0"/>
              <a:t>When referring to such a defined constant outside its class, use </a:t>
            </a:r>
            <a:r>
              <a:rPr lang="en-US" sz="2400" b="1" dirty="0"/>
              <a:t>the name of its class </a:t>
            </a:r>
            <a:r>
              <a:rPr lang="en-US" sz="2400" dirty="0"/>
              <a:t>in place of a calling object</a:t>
            </a:r>
          </a:p>
          <a:p>
            <a:pPr lvl="2" eaLnBrk="1" hangingPunct="1">
              <a:lnSpc>
                <a:spcPct val="90000"/>
              </a:lnSpc>
              <a:buFontTx/>
              <a:buNone/>
            </a:pPr>
            <a:r>
              <a:rPr lang="en-US" sz="2000" b="1" dirty="0" err="1">
                <a:solidFill>
                  <a:srgbClr val="034CA1"/>
                </a:solidFill>
                <a:latin typeface="Courier New" pitchFamily="49" charset="0"/>
              </a:rPr>
              <a:t>int</a:t>
            </a:r>
            <a:r>
              <a:rPr lang="en-US" sz="2000" b="1" dirty="0">
                <a:solidFill>
                  <a:srgbClr val="034CA1"/>
                </a:solidFill>
                <a:latin typeface="Courier New" pitchFamily="49" charset="0"/>
              </a:rPr>
              <a:t> year = </a:t>
            </a:r>
            <a:r>
              <a:rPr lang="en-US" sz="2000" b="1" dirty="0" err="1">
                <a:solidFill>
                  <a:srgbClr val="FF0000"/>
                </a:solidFill>
                <a:latin typeface="Courier New" pitchFamily="49" charset="0"/>
              </a:rPr>
              <a:t>MyClass</a:t>
            </a:r>
            <a:r>
              <a:rPr lang="en-US" sz="2000" b="1" dirty="0" err="1">
                <a:solidFill>
                  <a:srgbClr val="034CA1"/>
                </a:solidFill>
                <a:latin typeface="Courier New" pitchFamily="49" charset="0"/>
              </a:rPr>
              <a:t>.BIRTH_YEAR</a:t>
            </a:r>
            <a:r>
              <a:rPr lang="en-US" sz="2000" b="1" dirty="0">
                <a:solidFill>
                  <a:srgbClr val="034CA1"/>
                </a:solidFill>
                <a:latin typeface="Courier New" pitchFamily="49" charset="0"/>
              </a:rPr>
              <a:t>;</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A2C38827-DC2D-468C-BF7F-AEA2D1C9D5B9}" type="slidenum">
              <a:rPr lang="en-US"/>
              <a:pPr>
                <a:defRPr/>
              </a:pPr>
              <a:t>13</a:t>
            </a:fld>
            <a:endParaRPr lang="en-US"/>
          </a:p>
        </p:txBody>
      </p:sp>
    </p:spTree>
    <p:extLst>
      <p:ext uri="{BB962C8B-B14F-4D97-AF65-F5344CB8AC3E}">
        <p14:creationId xmlns:p14="http://schemas.microsoft.com/office/powerpoint/2010/main" val="298353309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The </a:t>
            </a:r>
            <a:r>
              <a:rPr lang="en-US" b="1">
                <a:latin typeface="Courier New" pitchFamily="49" charset="0"/>
              </a:rPr>
              <a:t>Math</a:t>
            </a:r>
            <a:r>
              <a:rPr lang="en-US"/>
              <a:t> Class</a:t>
            </a:r>
          </a:p>
        </p:txBody>
      </p:sp>
      <p:sp>
        <p:nvSpPr>
          <p:cNvPr id="24579" name="Rectangle 3"/>
          <p:cNvSpPr>
            <a:spLocks noGrp="1" noChangeArrowheads="1"/>
          </p:cNvSpPr>
          <p:nvPr>
            <p:ph idx="1"/>
          </p:nvPr>
        </p:nvSpPr>
        <p:spPr/>
        <p:txBody>
          <a:bodyPr/>
          <a:lstStyle/>
          <a:p>
            <a:pPr eaLnBrk="1" hangingPunct="1">
              <a:lnSpc>
                <a:spcPct val="80000"/>
              </a:lnSpc>
            </a:pPr>
            <a:r>
              <a:rPr lang="en-US" sz="2800"/>
              <a:t>The </a:t>
            </a:r>
            <a:r>
              <a:rPr lang="en-US" sz="2800" b="1">
                <a:solidFill>
                  <a:srgbClr val="034CA1"/>
                </a:solidFill>
                <a:latin typeface="Courier New" pitchFamily="49" charset="0"/>
              </a:rPr>
              <a:t>Math</a:t>
            </a:r>
            <a:r>
              <a:rPr lang="en-US" sz="2800"/>
              <a:t> class provides a number of standard mathematical methods</a:t>
            </a:r>
          </a:p>
          <a:p>
            <a:pPr lvl="1" eaLnBrk="1" hangingPunct="1">
              <a:lnSpc>
                <a:spcPct val="80000"/>
              </a:lnSpc>
            </a:pPr>
            <a:r>
              <a:rPr lang="en-US" sz="2400"/>
              <a:t>It is found in the </a:t>
            </a:r>
            <a:r>
              <a:rPr lang="en-US" sz="2400" b="1">
                <a:solidFill>
                  <a:srgbClr val="034CA1"/>
                </a:solidFill>
                <a:latin typeface="Courier New" pitchFamily="49" charset="0"/>
              </a:rPr>
              <a:t>java.lang</a:t>
            </a:r>
            <a:r>
              <a:rPr lang="en-US" sz="2400"/>
              <a:t> package, so it does not require an </a:t>
            </a:r>
            <a:r>
              <a:rPr lang="en-US" sz="2400" b="1">
                <a:solidFill>
                  <a:srgbClr val="034CA1"/>
                </a:solidFill>
                <a:latin typeface="Courier New" pitchFamily="49" charset="0"/>
              </a:rPr>
              <a:t>import</a:t>
            </a:r>
            <a:r>
              <a:rPr lang="en-US" sz="2400"/>
              <a:t> statement</a:t>
            </a:r>
          </a:p>
          <a:p>
            <a:pPr lvl="1" eaLnBrk="1" hangingPunct="1">
              <a:lnSpc>
                <a:spcPct val="80000"/>
              </a:lnSpc>
            </a:pPr>
            <a:r>
              <a:rPr lang="en-US" sz="2400"/>
              <a:t>All of its methods and data are static, therefore they are invoked with the class name </a:t>
            </a:r>
            <a:r>
              <a:rPr lang="en-US" sz="2400" b="1">
                <a:solidFill>
                  <a:srgbClr val="034CA1"/>
                </a:solidFill>
                <a:latin typeface="Courier New" pitchFamily="49" charset="0"/>
              </a:rPr>
              <a:t>Math</a:t>
            </a:r>
            <a:r>
              <a:rPr lang="en-US" sz="2400"/>
              <a:t> instead of a calling object</a:t>
            </a:r>
          </a:p>
          <a:p>
            <a:pPr lvl="1" eaLnBrk="1" hangingPunct="1">
              <a:lnSpc>
                <a:spcPct val="80000"/>
              </a:lnSpc>
            </a:pPr>
            <a:r>
              <a:rPr lang="en-US" sz="2400"/>
              <a:t>The </a:t>
            </a:r>
            <a:r>
              <a:rPr lang="en-US" sz="2400" b="1">
                <a:solidFill>
                  <a:srgbClr val="034CA1"/>
                </a:solidFill>
                <a:latin typeface="Courier New" pitchFamily="49" charset="0"/>
              </a:rPr>
              <a:t>Math</a:t>
            </a:r>
            <a:r>
              <a:rPr lang="en-US" sz="2400"/>
              <a:t> class has two predefined constants, </a:t>
            </a:r>
            <a:r>
              <a:rPr lang="en-US" sz="2400" b="1">
                <a:solidFill>
                  <a:srgbClr val="034CA1"/>
                </a:solidFill>
                <a:latin typeface="Courier New" pitchFamily="49" charset="0"/>
              </a:rPr>
              <a:t>E</a:t>
            </a:r>
            <a:r>
              <a:rPr lang="en-US" sz="2400"/>
              <a:t> (</a:t>
            </a:r>
            <a:r>
              <a:rPr lang="en-US" sz="2400">
                <a:latin typeface="Monotype Corsiva" pitchFamily="66" charset="0"/>
              </a:rPr>
              <a:t>e, </a:t>
            </a:r>
            <a:r>
              <a:rPr lang="en-US" sz="2400"/>
              <a:t>the base of the natural logarithm system) and </a:t>
            </a:r>
            <a:r>
              <a:rPr lang="en-US" sz="2400" b="1">
                <a:solidFill>
                  <a:srgbClr val="034CA1"/>
                </a:solidFill>
                <a:latin typeface="Courier New" pitchFamily="49" charset="0"/>
              </a:rPr>
              <a:t>PI</a:t>
            </a:r>
            <a:r>
              <a:rPr lang="en-US" sz="2400"/>
              <a:t> (</a:t>
            </a:r>
            <a:r>
              <a:rPr lang="en-US" sz="2400">
                <a:sym typeface="Symbol" pitchFamily="18" charset="2"/>
              </a:rPr>
              <a:t>, 3.1415 . . .)</a:t>
            </a:r>
          </a:p>
          <a:p>
            <a:pPr lvl="2" eaLnBrk="1" hangingPunct="1">
              <a:lnSpc>
                <a:spcPct val="80000"/>
              </a:lnSpc>
              <a:buFontTx/>
              <a:buNone/>
            </a:pPr>
            <a:r>
              <a:rPr lang="en-US" sz="2000" b="1">
                <a:solidFill>
                  <a:srgbClr val="034CA1"/>
                </a:solidFill>
                <a:latin typeface="Courier New" pitchFamily="49" charset="0"/>
                <a:sym typeface="Symbol" pitchFamily="18" charset="2"/>
              </a:rPr>
              <a:t>area = Math.PI * radius * radius;</a:t>
            </a:r>
            <a:endParaRPr lang="en-US" sz="2000">
              <a:solidFill>
                <a:srgbClr val="034CA1"/>
              </a:solidFill>
              <a:latin typeface="Courier New" pitchFamily="49" charset="0"/>
              <a:sym typeface="Symbol" pitchFamily="18" charset="2"/>
            </a:endParaRPr>
          </a:p>
        </p:txBody>
      </p:sp>
      <p:sp>
        <p:nvSpPr>
          <p:cNvPr id="6" name="Slide Number Placeholder 5"/>
          <p:cNvSpPr>
            <a:spLocks noGrp="1"/>
          </p:cNvSpPr>
          <p:nvPr>
            <p:ph type="sldNum" sz="quarter" idx="12"/>
          </p:nvPr>
        </p:nvSpPr>
        <p:spPr/>
        <p:txBody>
          <a:bodyPr/>
          <a:lstStyle/>
          <a:p>
            <a:pPr>
              <a:defRPr/>
            </a:pPr>
            <a:r>
              <a:rPr lang="en-US"/>
              <a:t>5-</a:t>
            </a:r>
            <a:fld id="{CE2C64CF-9A7A-42F1-9ADB-74C3671A142B}" type="slidenum">
              <a:rPr lang="en-US"/>
              <a:pPr>
                <a:defRPr/>
              </a:pPr>
              <a:t>14</a:t>
            </a:fld>
            <a:endParaRPr lang="en-US"/>
          </a:p>
        </p:txBody>
      </p:sp>
    </p:spTree>
    <p:extLst>
      <p:ext uri="{BB962C8B-B14F-4D97-AF65-F5344CB8AC3E}">
        <p14:creationId xmlns:p14="http://schemas.microsoft.com/office/powerpoint/2010/main" val="242480276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1 of 5)</a:t>
            </a:r>
            <a:endParaRPr lang="en-US" sz="3200">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C018914E-7112-473E-90B9-28B3F166513F}" type="slidenum">
              <a:rPr lang="en-US"/>
              <a:pPr>
                <a:defRPr/>
              </a:pPr>
              <a:t>15</a:t>
            </a:fld>
            <a:endParaRPr lang="en-US"/>
          </a:p>
        </p:txBody>
      </p:sp>
      <p:pic>
        <p:nvPicPr>
          <p:cNvPr id="25603" name="Picture 8" descr="savitch_c05d06_1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85800" y="1988840"/>
            <a:ext cx="77724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499156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2 of 5)</a:t>
            </a:r>
            <a:endParaRPr lang="en-US" sz="3200">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935282B6-A178-44B8-BD30-4B7A49D1D481}" type="slidenum">
              <a:rPr lang="en-US"/>
              <a:pPr>
                <a:defRPr/>
              </a:pPr>
              <a:t>16</a:t>
            </a:fld>
            <a:endParaRPr lang="en-US"/>
          </a:p>
        </p:txBody>
      </p:sp>
      <p:pic>
        <p:nvPicPr>
          <p:cNvPr id="26627" name="Picture 3" descr="savitch_c05d06_2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85800" y="1523742"/>
            <a:ext cx="7772400"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329873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3 of 5)</a:t>
            </a:r>
            <a:endParaRPr lang="en-US" sz="3200">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3060EE3D-2FEA-437D-98FF-FC87A1036975}" type="slidenum">
              <a:rPr lang="en-US"/>
              <a:pPr>
                <a:defRPr/>
              </a:pPr>
              <a:t>17</a:t>
            </a:fld>
            <a:endParaRPr lang="en-US"/>
          </a:p>
        </p:txBody>
      </p:sp>
      <p:pic>
        <p:nvPicPr>
          <p:cNvPr id="27651" name="Picture 3" descr="savitch_c05d06_3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85800" y="1799095"/>
            <a:ext cx="7772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80374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4 of 5)</a:t>
            </a:r>
            <a:endParaRPr lang="en-US" sz="3200">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733B024F-28EC-44BE-A47A-372D219A969E}" type="slidenum">
              <a:rPr lang="en-US"/>
              <a:pPr>
                <a:defRPr/>
              </a:pPr>
              <a:t>18</a:t>
            </a:fld>
            <a:endParaRPr lang="en-US"/>
          </a:p>
        </p:txBody>
      </p:sp>
      <p:pic>
        <p:nvPicPr>
          <p:cNvPr id="28675" name="Picture 3" descr="savitch_c05d06_4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27584" y="2276872"/>
            <a:ext cx="7772400"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78182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5 of 5)</a:t>
            </a:r>
            <a:endParaRPr lang="en-US" sz="3200">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D4329FD8-37B5-437B-8402-2E24E52DA569}" type="slidenum">
              <a:rPr lang="en-US"/>
              <a:pPr>
                <a:defRPr/>
              </a:pPr>
              <a:t>19</a:t>
            </a:fld>
            <a:endParaRPr lang="en-US"/>
          </a:p>
        </p:txBody>
      </p:sp>
      <p:pic>
        <p:nvPicPr>
          <p:cNvPr id="29699" name="Picture 3" descr="savitch_c05d06_5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867892"/>
            <a:ext cx="77724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2911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Static Methods</a:t>
            </a:r>
            <a:endParaRPr lang="en-US">
              <a:latin typeface="Courier New" pitchFamily="49" charset="0"/>
            </a:endParaRPr>
          </a:p>
        </p:txBody>
      </p:sp>
      <p:sp>
        <p:nvSpPr>
          <p:cNvPr id="14339" name="Rectangle 3"/>
          <p:cNvSpPr>
            <a:spLocks noGrp="1" noChangeArrowheads="1"/>
          </p:cNvSpPr>
          <p:nvPr>
            <p:ph idx="1"/>
          </p:nvPr>
        </p:nvSpPr>
        <p:spPr/>
        <p:txBody>
          <a:bodyPr/>
          <a:lstStyle/>
          <a:p>
            <a:pPr eaLnBrk="1" hangingPunct="1">
              <a:lnSpc>
                <a:spcPct val="90000"/>
              </a:lnSpc>
            </a:pPr>
            <a:r>
              <a:rPr lang="en-US" sz="2400" dirty="0"/>
              <a:t>A </a:t>
            </a:r>
            <a:r>
              <a:rPr lang="en-US" sz="2400" b="1" i="1" dirty="0"/>
              <a:t>static method</a:t>
            </a:r>
            <a:r>
              <a:rPr lang="en-US" sz="2400" b="1" dirty="0"/>
              <a:t> </a:t>
            </a:r>
            <a:r>
              <a:rPr lang="en-US" sz="2400" dirty="0"/>
              <a:t>is one that can be used without </a:t>
            </a:r>
            <a:r>
              <a:rPr lang="en-US" sz="2400" b="1" dirty="0"/>
              <a:t>a</a:t>
            </a:r>
            <a:r>
              <a:rPr lang="en-US" sz="2400" dirty="0"/>
              <a:t> </a:t>
            </a:r>
            <a:r>
              <a:rPr lang="en-US" sz="2400" b="1" dirty="0"/>
              <a:t>calling object</a:t>
            </a:r>
          </a:p>
          <a:p>
            <a:pPr eaLnBrk="1" hangingPunct="1">
              <a:lnSpc>
                <a:spcPct val="90000"/>
              </a:lnSpc>
            </a:pPr>
            <a:r>
              <a:rPr lang="en-US" sz="2400" dirty="0"/>
              <a:t>A static method still belongs to a class, and its definition is given inside the class definition</a:t>
            </a:r>
          </a:p>
          <a:p>
            <a:pPr eaLnBrk="1" hangingPunct="1">
              <a:lnSpc>
                <a:spcPct val="90000"/>
              </a:lnSpc>
            </a:pPr>
            <a:r>
              <a:rPr lang="en-US" sz="2400" dirty="0"/>
              <a:t>When a static method is defined,  the keyword </a:t>
            </a:r>
            <a:r>
              <a:rPr lang="en-US" sz="2400" b="1" dirty="0">
                <a:solidFill>
                  <a:srgbClr val="034CA1"/>
                </a:solidFill>
                <a:latin typeface="Courier New" pitchFamily="49" charset="0"/>
              </a:rPr>
              <a:t>static</a:t>
            </a:r>
            <a:r>
              <a:rPr lang="en-US" sz="2400" dirty="0"/>
              <a:t> is placed in the method header</a:t>
            </a:r>
          </a:p>
          <a:p>
            <a:pPr lvl="1" eaLnBrk="1" hangingPunct="1">
              <a:lnSpc>
                <a:spcPct val="90000"/>
              </a:lnSpc>
              <a:buFontTx/>
              <a:buNone/>
            </a:pPr>
            <a:r>
              <a:rPr lang="en-US" sz="1800" b="1" dirty="0">
                <a:solidFill>
                  <a:srgbClr val="034CA1"/>
                </a:solidFill>
                <a:latin typeface="Courier New" pitchFamily="49" charset="0"/>
              </a:rPr>
              <a:t>public static </a:t>
            </a:r>
            <a:r>
              <a:rPr lang="en-US" sz="1800" b="1" dirty="0" err="1">
                <a:solidFill>
                  <a:srgbClr val="034CA1"/>
                </a:solidFill>
                <a:latin typeface="Courier New" pitchFamily="49" charset="0"/>
              </a:rPr>
              <a:t>returnedType</a:t>
            </a:r>
            <a:r>
              <a:rPr lang="en-US" sz="1800" b="1" dirty="0">
                <a:solidFill>
                  <a:srgbClr val="034CA1"/>
                </a:solidFill>
                <a:latin typeface="Courier New" pitchFamily="49" charset="0"/>
              </a:rPr>
              <a:t> </a:t>
            </a:r>
            <a:r>
              <a:rPr lang="en-US" sz="1800" b="1" dirty="0" err="1">
                <a:solidFill>
                  <a:srgbClr val="034CA1"/>
                </a:solidFill>
                <a:latin typeface="Courier New" pitchFamily="49" charset="0"/>
              </a:rPr>
              <a:t>myMethod</a:t>
            </a:r>
            <a:r>
              <a:rPr lang="en-US" sz="1800" b="1" dirty="0">
                <a:solidFill>
                  <a:srgbClr val="034CA1"/>
                </a:solidFill>
                <a:latin typeface="Courier New" pitchFamily="49" charset="0"/>
              </a:rPr>
              <a:t>(parameters) </a:t>
            </a:r>
          </a:p>
          <a:p>
            <a:pPr lvl="1" eaLnBrk="1" hangingPunct="1">
              <a:lnSpc>
                <a:spcPct val="90000"/>
              </a:lnSpc>
              <a:buFontTx/>
              <a:buNone/>
            </a:pPr>
            <a:r>
              <a:rPr lang="en-US" sz="1800" b="1" dirty="0">
                <a:solidFill>
                  <a:srgbClr val="034CA1"/>
                </a:solidFill>
                <a:latin typeface="Courier New" pitchFamily="49" charset="0"/>
              </a:rPr>
              <a:t>{ . . . }</a:t>
            </a:r>
          </a:p>
          <a:p>
            <a:pPr eaLnBrk="1" hangingPunct="1">
              <a:lnSpc>
                <a:spcPct val="90000"/>
              </a:lnSpc>
            </a:pPr>
            <a:r>
              <a:rPr lang="en-US" sz="2400" dirty="0"/>
              <a:t>Static methods are invoked using the class name in place of a calling object</a:t>
            </a:r>
          </a:p>
          <a:p>
            <a:pPr lvl="1" eaLnBrk="1" hangingPunct="1">
              <a:lnSpc>
                <a:spcPct val="90000"/>
              </a:lnSpc>
              <a:buFontTx/>
              <a:buNone/>
            </a:pPr>
            <a:r>
              <a:rPr lang="en-US" sz="2000" b="1" dirty="0" err="1">
                <a:solidFill>
                  <a:srgbClr val="034CA1"/>
                </a:solidFill>
                <a:latin typeface="Courier New" pitchFamily="49" charset="0"/>
              </a:rPr>
              <a:t>returnedValue</a:t>
            </a:r>
            <a:r>
              <a:rPr lang="en-US" sz="2000" b="1" dirty="0">
                <a:solidFill>
                  <a:srgbClr val="034CA1"/>
                </a:solidFill>
                <a:latin typeface="Courier New" pitchFamily="49" charset="0"/>
              </a:rPr>
              <a:t> = </a:t>
            </a:r>
            <a:r>
              <a:rPr lang="en-US" sz="2000" b="1" dirty="0" err="1">
                <a:solidFill>
                  <a:srgbClr val="034CA1"/>
                </a:solidFill>
                <a:latin typeface="Courier New" pitchFamily="49" charset="0"/>
              </a:rPr>
              <a:t>MyClass.myMethod</a:t>
            </a:r>
            <a:r>
              <a:rPr lang="en-US" sz="2000" b="1" dirty="0">
                <a:solidFill>
                  <a:srgbClr val="034CA1"/>
                </a:solidFill>
                <a:latin typeface="Courier New" pitchFamily="49" charset="0"/>
              </a:rPr>
              <a:t>(arguments);</a:t>
            </a:r>
          </a:p>
        </p:txBody>
      </p:sp>
      <p:sp>
        <p:nvSpPr>
          <p:cNvPr id="6" name="Slide Number Placeholder 5"/>
          <p:cNvSpPr>
            <a:spLocks noGrp="1"/>
          </p:cNvSpPr>
          <p:nvPr>
            <p:ph type="sldNum" sz="quarter" idx="12"/>
          </p:nvPr>
        </p:nvSpPr>
        <p:spPr/>
        <p:txBody>
          <a:bodyPr/>
          <a:lstStyle/>
          <a:p>
            <a:pPr>
              <a:defRPr/>
            </a:pPr>
            <a:r>
              <a:rPr lang="en-US"/>
              <a:t>5-</a:t>
            </a:r>
            <a:fld id="{108DB845-8BE9-44DE-826F-84232FCA8B18}" type="slidenum">
              <a:rPr lang="en-US"/>
              <a:pPr>
                <a:defRPr/>
              </a:pPr>
              <a:t>2</a:t>
            </a:fld>
            <a:endParaRPr lang="en-US"/>
          </a:p>
        </p:txBody>
      </p:sp>
    </p:spTree>
    <p:extLst>
      <p:ext uri="{BB962C8B-B14F-4D97-AF65-F5344CB8AC3E}">
        <p14:creationId xmlns:p14="http://schemas.microsoft.com/office/powerpoint/2010/main" val="1112867446"/>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t>Random Numbers</a:t>
            </a:r>
          </a:p>
        </p:txBody>
      </p:sp>
      <p:sp>
        <p:nvSpPr>
          <p:cNvPr id="30723" name="Content Placeholder 2"/>
          <p:cNvSpPr>
            <a:spLocks noGrp="1"/>
          </p:cNvSpPr>
          <p:nvPr>
            <p:ph idx="1"/>
          </p:nvPr>
        </p:nvSpPr>
        <p:spPr/>
        <p:txBody>
          <a:bodyPr>
            <a:normAutofit/>
          </a:bodyPr>
          <a:lstStyle/>
          <a:p>
            <a:pPr eaLnBrk="1" hangingPunct="1"/>
            <a:r>
              <a:rPr lang="en-US" sz="2400" dirty="0"/>
              <a:t>The </a:t>
            </a:r>
            <a:r>
              <a:rPr lang="en-US" sz="2400" b="1" dirty="0"/>
              <a:t>Math</a:t>
            </a:r>
            <a:r>
              <a:rPr lang="en-US" sz="2400" dirty="0"/>
              <a:t> class also provides a facility to generate pseudo-random numbers</a:t>
            </a:r>
          </a:p>
          <a:p>
            <a:pPr lvl="1" eaLnBrk="1" hangingPunct="1"/>
            <a:endParaRPr lang="en-US" sz="2000" dirty="0"/>
          </a:p>
          <a:p>
            <a:pPr lvl="1" eaLnBrk="1" hangingPunct="1"/>
            <a:r>
              <a:rPr lang="en-US" sz="2000" dirty="0"/>
              <a:t>A pseudo-random number appears random but is really generated by a deterministic function</a:t>
            </a:r>
          </a:p>
          <a:p>
            <a:pPr lvl="2" eaLnBrk="1" hangingPunct="1"/>
            <a:r>
              <a:rPr lang="en-US" sz="1800" dirty="0"/>
              <a:t>There is also a more flexible class named </a:t>
            </a:r>
            <a:r>
              <a:rPr lang="en-US" sz="1800" b="1" dirty="0"/>
              <a:t>Random</a:t>
            </a:r>
          </a:p>
          <a:p>
            <a:pPr eaLnBrk="1" hangingPunct="1"/>
            <a:r>
              <a:rPr lang="en-US" sz="2400" dirty="0"/>
              <a:t>Sample use:</a:t>
            </a:r>
          </a:p>
          <a:p>
            <a:pPr eaLnBrk="1" hangingPunct="1"/>
            <a:r>
              <a:rPr lang="en-US" sz="2400" dirty="0"/>
              <a:t>Returns a pseudo-random number greater than or equal to 0.0 and less than 1.0</a:t>
            </a:r>
          </a:p>
        </p:txBody>
      </p:sp>
      <p:sp>
        <p:nvSpPr>
          <p:cNvPr id="4" name="Slide Number Placeholder 3"/>
          <p:cNvSpPr>
            <a:spLocks noGrp="1"/>
          </p:cNvSpPr>
          <p:nvPr>
            <p:ph type="sldNum" sz="quarter" idx="12"/>
          </p:nvPr>
        </p:nvSpPr>
        <p:spPr/>
        <p:txBody>
          <a:bodyPr/>
          <a:lstStyle/>
          <a:p>
            <a:pPr>
              <a:defRPr/>
            </a:pPr>
            <a:r>
              <a:rPr lang="en-US"/>
              <a:t>5-</a:t>
            </a:r>
            <a:fld id="{A72DFAB9-3941-4CDA-8D58-C55E711CAB74}" type="slidenum">
              <a:rPr lang="en-US" smtClean="0"/>
              <a:pPr>
                <a:defRPr/>
              </a:pPr>
              <a:t>20</a:t>
            </a:fld>
            <a:endParaRPr lang="en-US"/>
          </a:p>
        </p:txBody>
      </p:sp>
      <p:sp>
        <p:nvSpPr>
          <p:cNvPr id="30726" name="TextBox 5"/>
          <p:cNvSpPr txBox="1">
            <a:spLocks noChangeArrowheads="1"/>
          </p:cNvSpPr>
          <p:nvPr/>
        </p:nvSpPr>
        <p:spPr bwMode="auto">
          <a:xfrm>
            <a:off x="1905000" y="2362200"/>
            <a:ext cx="460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public static double random()</a:t>
            </a:r>
          </a:p>
        </p:txBody>
      </p:sp>
      <p:sp>
        <p:nvSpPr>
          <p:cNvPr id="30727" name="TextBox 6"/>
          <p:cNvSpPr txBox="1">
            <a:spLocks noChangeArrowheads="1"/>
          </p:cNvSpPr>
          <p:nvPr/>
        </p:nvSpPr>
        <p:spPr bwMode="auto">
          <a:xfrm>
            <a:off x="1115616" y="5085184"/>
            <a:ext cx="429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cs typeface="Courier New" pitchFamily="49" charset="0"/>
              </a:rPr>
              <a:t>double </a:t>
            </a:r>
            <a:r>
              <a:rPr lang="en-US" sz="2000" b="1" dirty="0" err="1">
                <a:latin typeface="Courier New" pitchFamily="49" charset="0"/>
                <a:cs typeface="Courier New" pitchFamily="49" charset="0"/>
              </a:rPr>
              <a:t>num</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Math.random</a:t>
            </a: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151638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Wrapper Classes</a:t>
            </a:r>
          </a:p>
        </p:txBody>
      </p:sp>
      <p:sp>
        <p:nvSpPr>
          <p:cNvPr id="31747" name="Rectangle 3"/>
          <p:cNvSpPr>
            <a:spLocks noGrp="1" noChangeArrowheads="1"/>
          </p:cNvSpPr>
          <p:nvPr>
            <p:ph idx="1"/>
          </p:nvPr>
        </p:nvSpPr>
        <p:spPr/>
        <p:txBody>
          <a:bodyPr>
            <a:normAutofit/>
          </a:bodyPr>
          <a:lstStyle/>
          <a:p>
            <a:pPr eaLnBrk="1" hangingPunct="1">
              <a:lnSpc>
                <a:spcPct val="80000"/>
              </a:lnSpc>
            </a:pPr>
            <a:r>
              <a:rPr lang="en-US" sz="2400" b="1" i="1" dirty="0"/>
              <a:t>Wrapper classes</a:t>
            </a:r>
            <a:r>
              <a:rPr lang="en-US" sz="2400" b="1" dirty="0"/>
              <a:t> </a:t>
            </a:r>
            <a:r>
              <a:rPr lang="en-US" sz="2400" dirty="0"/>
              <a:t>provide a class type corresponding to each of the </a:t>
            </a:r>
            <a:r>
              <a:rPr lang="en-US" sz="2400" b="1" dirty="0"/>
              <a:t>primitive types</a:t>
            </a:r>
          </a:p>
          <a:p>
            <a:pPr lvl="1" eaLnBrk="1" hangingPunct="1">
              <a:lnSpc>
                <a:spcPct val="80000"/>
              </a:lnSpc>
            </a:pPr>
            <a:r>
              <a:rPr lang="en-US" sz="2000" dirty="0"/>
              <a:t>This makes it possible to have class types that behave somewhat like primitive types</a:t>
            </a:r>
          </a:p>
          <a:p>
            <a:pPr lvl="1" eaLnBrk="1" hangingPunct="1">
              <a:lnSpc>
                <a:spcPct val="80000"/>
              </a:lnSpc>
            </a:pPr>
            <a:r>
              <a:rPr lang="en-US" sz="2000" dirty="0"/>
              <a:t>The wrapper classes for the primitive types </a:t>
            </a:r>
            <a:r>
              <a:rPr lang="en-US" sz="2000" b="1" dirty="0">
                <a:solidFill>
                  <a:srgbClr val="034CA1"/>
                </a:solidFill>
                <a:latin typeface="Courier New" pitchFamily="49" charset="0"/>
              </a:rPr>
              <a:t>byte</a:t>
            </a:r>
            <a:r>
              <a:rPr lang="en-US" sz="2000" dirty="0"/>
              <a:t>, </a:t>
            </a:r>
            <a:r>
              <a:rPr lang="en-US" sz="2000" b="1" dirty="0">
                <a:solidFill>
                  <a:srgbClr val="034CA1"/>
                </a:solidFill>
                <a:latin typeface="Courier New" pitchFamily="49" charset="0"/>
              </a:rPr>
              <a:t>short</a:t>
            </a:r>
            <a:r>
              <a:rPr lang="en-US" sz="2000" dirty="0"/>
              <a:t>, </a:t>
            </a:r>
            <a:r>
              <a:rPr lang="en-US" sz="2000" b="1" dirty="0">
                <a:solidFill>
                  <a:srgbClr val="034CA1"/>
                </a:solidFill>
                <a:latin typeface="Courier New" pitchFamily="49" charset="0"/>
              </a:rPr>
              <a:t>long</a:t>
            </a:r>
            <a:r>
              <a:rPr lang="en-US" sz="2000" dirty="0"/>
              <a:t>,</a:t>
            </a:r>
            <a:r>
              <a:rPr lang="en-US" sz="2000" b="1" dirty="0"/>
              <a:t> </a:t>
            </a:r>
            <a:r>
              <a:rPr lang="en-US" sz="2000" b="1" dirty="0">
                <a:solidFill>
                  <a:srgbClr val="034CA1"/>
                </a:solidFill>
                <a:latin typeface="Courier New" pitchFamily="49" charset="0"/>
              </a:rPr>
              <a:t>float</a:t>
            </a:r>
            <a:r>
              <a:rPr lang="en-US" sz="2000" dirty="0"/>
              <a:t>,</a:t>
            </a:r>
            <a:r>
              <a:rPr lang="en-US" sz="2000" b="1" dirty="0"/>
              <a:t> </a:t>
            </a:r>
            <a:r>
              <a:rPr lang="en-US" sz="2000" b="1" dirty="0">
                <a:solidFill>
                  <a:srgbClr val="034CA1"/>
                </a:solidFill>
                <a:latin typeface="Courier New" pitchFamily="49" charset="0"/>
              </a:rPr>
              <a:t>double</a:t>
            </a:r>
            <a:r>
              <a:rPr lang="en-US" sz="2000" dirty="0"/>
              <a:t>, and </a:t>
            </a:r>
            <a:r>
              <a:rPr lang="en-US" sz="2000" b="1" dirty="0">
                <a:solidFill>
                  <a:srgbClr val="034CA1"/>
                </a:solidFill>
                <a:latin typeface="Courier New" pitchFamily="49" charset="0"/>
              </a:rPr>
              <a:t>char</a:t>
            </a:r>
            <a:r>
              <a:rPr lang="en-US" sz="2000" dirty="0"/>
              <a:t> are (in order) </a:t>
            </a:r>
            <a:r>
              <a:rPr lang="en-US" sz="2000" b="1" dirty="0">
                <a:solidFill>
                  <a:srgbClr val="034CA1"/>
                </a:solidFill>
                <a:latin typeface="Courier New" pitchFamily="49" charset="0"/>
              </a:rPr>
              <a:t>Byte</a:t>
            </a:r>
            <a:r>
              <a:rPr lang="en-US" sz="2000" dirty="0"/>
              <a:t>,</a:t>
            </a:r>
            <a:r>
              <a:rPr lang="en-US" sz="2000" b="1" dirty="0"/>
              <a:t> </a:t>
            </a:r>
            <a:r>
              <a:rPr lang="en-US" sz="2000" b="1" dirty="0">
                <a:solidFill>
                  <a:srgbClr val="034CA1"/>
                </a:solidFill>
                <a:latin typeface="Courier New" pitchFamily="49" charset="0"/>
              </a:rPr>
              <a:t>Short</a:t>
            </a:r>
            <a:r>
              <a:rPr lang="en-US" sz="2000" dirty="0"/>
              <a:t>,</a:t>
            </a:r>
            <a:r>
              <a:rPr lang="en-US" sz="2000" b="1" dirty="0"/>
              <a:t> </a:t>
            </a:r>
            <a:r>
              <a:rPr lang="en-US" sz="2000" b="1" dirty="0">
                <a:solidFill>
                  <a:srgbClr val="034CA1"/>
                </a:solidFill>
                <a:latin typeface="Courier New" pitchFamily="49" charset="0"/>
              </a:rPr>
              <a:t>Long</a:t>
            </a:r>
            <a:r>
              <a:rPr lang="en-US" sz="2000" dirty="0"/>
              <a:t>,</a:t>
            </a:r>
            <a:r>
              <a:rPr lang="en-US" sz="2000" b="1" dirty="0"/>
              <a:t> </a:t>
            </a:r>
            <a:r>
              <a:rPr lang="en-US" sz="2000" b="1" dirty="0">
                <a:solidFill>
                  <a:srgbClr val="034CA1"/>
                </a:solidFill>
                <a:latin typeface="Courier New" pitchFamily="49" charset="0"/>
              </a:rPr>
              <a:t>Float</a:t>
            </a:r>
            <a:r>
              <a:rPr lang="en-US" sz="2000" dirty="0"/>
              <a:t>,</a:t>
            </a:r>
            <a:r>
              <a:rPr lang="en-US" sz="2000" b="1" dirty="0"/>
              <a:t> </a:t>
            </a:r>
            <a:r>
              <a:rPr lang="en-US" sz="2000" b="1" dirty="0">
                <a:solidFill>
                  <a:srgbClr val="034CA1"/>
                </a:solidFill>
                <a:latin typeface="Courier New" pitchFamily="49" charset="0"/>
              </a:rPr>
              <a:t>Double</a:t>
            </a:r>
            <a:r>
              <a:rPr lang="en-US" sz="2000" dirty="0"/>
              <a:t>, and </a:t>
            </a:r>
            <a:r>
              <a:rPr lang="en-US" sz="2000" b="1" dirty="0">
                <a:solidFill>
                  <a:srgbClr val="034CA1"/>
                </a:solidFill>
                <a:latin typeface="Courier New" pitchFamily="49" charset="0"/>
              </a:rPr>
              <a:t>Character</a:t>
            </a:r>
            <a:endParaRPr lang="en-US" sz="2000" dirty="0">
              <a:solidFill>
                <a:srgbClr val="034CA1"/>
              </a:solidFill>
              <a:latin typeface="Courier New" pitchFamily="49" charset="0"/>
            </a:endParaRPr>
          </a:p>
          <a:p>
            <a:pPr eaLnBrk="1" hangingPunct="1">
              <a:lnSpc>
                <a:spcPct val="80000"/>
              </a:lnSpc>
            </a:pPr>
            <a:endParaRPr lang="en-US" sz="2400" dirty="0"/>
          </a:p>
          <a:p>
            <a:pPr eaLnBrk="1" hangingPunct="1">
              <a:lnSpc>
                <a:spcPct val="80000"/>
              </a:lnSpc>
            </a:pPr>
            <a:r>
              <a:rPr lang="en-US" sz="2400" dirty="0"/>
              <a:t>Wrapper classes also contain a number of useful predefined constants and static methods</a:t>
            </a:r>
          </a:p>
        </p:txBody>
      </p:sp>
      <p:sp>
        <p:nvSpPr>
          <p:cNvPr id="6" name="Slide Number Placeholder 5"/>
          <p:cNvSpPr>
            <a:spLocks noGrp="1"/>
          </p:cNvSpPr>
          <p:nvPr>
            <p:ph type="sldNum" sz="quarter" idx="12"/>
          </p:nvPr>
        </p:nvSpPr>
        <p:spPr/>
        <p:txBody>
          <a:bodyPr/>
          <a:lstStyle/>
          <a:p>
            <a:pPr>
              <a:defRPr/>
            </a:pPr>
            <a:r>
              <a:rPr lang="en-US"/>
              <a:t>5-</a:t>
            </a:r>
            <a:fld id="{980371C9-E0C1-430A-B81C-A50BD35735C4}" type="slidenum">
              <a:rPr lang="en-US"/>
              <a:pPr>
                <a:defRPr/>
              </a:pPr>
              <a:t>21</a:t>
            </a:fld>
            <a:endParaRPr lang="en-US"/>
          </a:p>
        </p:txBody>
      </p:sp>
    </p:spTree>
    <p:extLst>
      <p:ext uri="{BB962C8B-B14F-4D97-AF65-F5344CB8AC3E}">
        <p14:creationId xmlns:p14="http://schemas.microsoft.com/office/powerpoint/2010/main" val="419551753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Wrapper Classes</a:t>
            </a:r>
          </a:p>
        </p:txBody>
      </p:sp>
      <p:sp>
        <p:nvSpPr>
          <p:cNvPr id="32771" name="Rectangle 3"/>
          <p:cNvSpPr>
            <a:spLocks noGrp="1" noChangeArrowheads="1"/>
          </p:cNvSpPr>
          <p:nvPr>
            <p:ph idx="1"/>
          </p:nvPr>
        </p:nvSpPr>
        <p:spPr/>
        <p:txBody>
          <a:bodyPr>
            <a:normAutofit/>
          </a:bodyPr>
          <a:lstStyle/>
          <a:p>
            <a:pPr eaLnBrk="1" hangingPunct="1">
              <a:lnSpc>
                <a:spcPct val="80000"/>
              </a:lnSpc>
            </a:pPr>
            <a:r>
              <a:rPr lang="en-US" sz="2400" b="1" i="1" dirty="0"/>
              <a:t>Boxing</a:t>
            </a:r>
            <a:r>
              <a:rPr lang="en-US" sz="2400" dirty="0"/>
              <a:t>:  the process of going from a value of a primitive type to an object of its wrapper class</a:t>
            </a:r>
          </a:p>
          <a:p>
            <a:pPr lvl="1" eaLnBrk="1" hangingPunct="1">
              <a:lnSpc>
                <a:spcPct val="80000"/>
              </a:lnSpc>
            </a:pPr>
            <a:r>
              <a:rPr lang="en-US" sz="2000" dirty="0"/>
              <a:t>To convert a primitive value to an </a:t>
            </a:r>
            <a:r>
              <a:rPr lang="en-US" sz="2000" b="1" dirty="0"/>
              <a:t>"equivalent" </a:t>
            </a:r>
            <a:r>
              <a:rPr lang="en-US" sz="2000" dirty="0"/>
              <a:t>class type value, create an object of the corresponding wrapper class using the primitive value as an argument</a:t>
            </a:r>
          </a:p>
          <a:p>
            <a:pPr lvl="1" eaLnBrk="1" hangingPunct="1">
              <a:lnSpc>
                <a:spcPct val="80000"/>
              </a:lnSpc>
            </a:pPr>
            <a:r>
              <a:rPr lang="en-US" sz="2000" dirty="0"/>
              <a:t>The new object will contain an </a:t>
            </a:r>
            <a:r>
              <a:rPr lang="en-US" sz="2000" b="1" dirty="0"/>
              <a:t>instance variable</a:t>
            </a:r>
            <a:r>
              <a:rPr lang="en-US" sz="2000" dirty="0"/>
              <a:t> that stores a copy of the primitive value</a:t>
            </a:r>
          </a:p>
          <a:p>
            <a:pPr lvl="1" eaLnBrk="1" hangingPunct="1">
              <a:lnSpc>
                <a:spcPct val="80000"/>
              </a:lnSpc>
            </a:pPr>
            <a:r>
              <a:rPr lang="en-US" sz="2000" dirty="0"/>
              <a:t>Unlike most other classes, a wrapper class </a:t>
            </a:r>
            <a:r>
              <a:rPr lang="en-US" sz="2000" b="1" dirty="0"/>
              <a:t>does not have </a:t>
            </a:r>
            <a:r>
              <a:rPr lang="en-US" sz="2000" dirty="0"/>
              <a:t>a no-argument constructor</a:t>
            </a:r>
          </a:p>
          <a:p>
            <a:pPr lvl="2" eaLnBrk="1" hangingPunct="1">
              <a:lnSpc>
                <a:spcPct val="80000"/>
              </a:lnSpc>
              <a:buFontTx/>
              <a:buNone/>
            </a:pPr>
            <a:r>
              <a:rPr lang="en-US" sz="1800" b="1" dirty="0">
                <a:solidFill>
                  <a:srgbClr val="034CA1"/>
                </a:solidFill>
                <a:latin typeface="Courier New" pitchFamily="49" charset="0"/>
              </a:rPr>
              <a:t>Integer </a:t>
            </a:r>
            <a:r>
              <a:rPr lang="en-US" sz="1800" b="1" dirty="0" err="1">
                <a:solidFill>
                  <a:srgbClr val="034CA1"/>
                </a:solidFill>
                <a:latin typeface="Courier New" pitchFamily="49" charset="0"/>
              </a:rPr>
              <a:t>integerObject</a:t>
            </a:r>
            <a:r>
              <a:rPr lang="en-US" sz="1800" b="1" dirty="0">
                <a:solidFill>
                  <a:srgbClr val="034CA1"/>
                </a:solidFill>
                <a:latin typeface="Courier New" pitchFamily="49" charset="0"/>
              </a:rPr>
              <a:t> = new Integer(42);</a:t>
            </a:r>
            <a:endParaRPr lang="en-US" sz="1800" dirty="0">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6E558EAD-48EC-407F-ADD1-60427AD8A9E9}" type="slidenum">
              <a:rPr lang="en-US"/>
              <a:pPr>
                <a:defRPr/>
              </a:pPr>
              <a:t>22</a:t>
            </a:fld>
            <a:endParaRPr lang="en-US"/>
          </a:p>
        </p:txBody>
      </p:sp>
    </p:spTree>
    <p:extLst>
      <p:ext uri="{BB962C8B-B14F-4D97-AF65-F5344CB8AC3E}">
        <p14:creationId xmlns:p14="http://schemas.microsoft.com/office/powerpoint/2010/main" val="228465426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Wrapper Classes</a:t>
            </a:r>
          </a:p>
        </p:txBody>
      </p:sp>
      <p:sp>
        <p:nvSpPr>
          <p:cNvPr id="33795" name="Rectangle 3"/>
          <p:cNvSpPr>
            <a:spLocks noGrp="1" noChangeArrowheads="1"/>
          </p:cNvSpPr>
          <p:nvPr>
            <p:ph idx="1"/>
          </p:nvPr>
        </p:nvSpPr>
        <p:spPr/>
        <p:txBody>
          <a:bodyPr>
            <a:normAutofit/>
          </a:bodyPr>
          <a:lstStyle/>
          <a:p>
            <a:pPr eaLnBrk="1" hangingPunct="1">
              <a:lnSpc>
                <a:spcPct val="80000"/>
              </a:lnSpc>
            </a:pPr>
            <a:r>
              <a:rPr lang="en-US" sz="2400" i="1" dirty="0"/>
              <a:t>Unboxing</a:t>
            </a:r>
            <a:r>
              <a:rPr lang="en-US" sz="2400" dirty="0"/>
              <a:t>:  the process of going from an object of a </a:t>
            </a:r>
            <a:r>
              <a:rPr lang="en-US" sz="2400" b="1" dirty="0"/>
              <a:t>wrapper class </a:t>
            </a:r>
            <a:r>
              <a:rPr lang="en-US" sz="2400" dirty="0"/>
              <a:t>to the corresponding </a:t>
            </a:r>
            <a:r>
              <a:rPr lang="en-US" sz="2400" b="1" dirty="0"/>
              <a:t>value of a primitive type</a:t>
            </a:r>
          </a:p>
          <a:p>
            <a:pPr lvl="1" eaLnBrk="1" hangingPunct="1">
              <a:lnSpc>
                <a:spcPct val="80000"/>
              </a:lnSpc>
            </a:pPr>
            <a:r>
              <a:rPr lang="en-US" sz="2000" dirty="0"/>
              <a:t>The methods for converting an object from the wrapper classes </a:t>
            </a:r>
            <a:r>
              <a:rPr lang="en-US" sz="2000" b="1" dirty="0">
                <a:solidFill>
                  <a:srgbClr val="034CA1"/>
                </a:solidFill>
                <a:latin typeface="Courier New" pitchFamily="49" charset="0"/>
              </a:rPr>
              <a:t>Byte</a:t>
            </a:r>
            <a:r>
              <a:rPr lang="en-US" sz="2000" dirty="0"/>
              <a:t>,</a:t>
            </a:r>
            <a:r>
              <a:rPr lang="en-US" sz="2000" b="1" dirty="0"/>
              <a:t> </a:t>
            </a:r>
            <a:r>
              <a:rPr lang="en-US" sz="2000" b="1" dirty="0">
                <a:solidFill>
                  <a:srgbClr val="034CA1"/>
                </a:solidFill>
                <a:latin typeface="Courier New" pitchFamily="49" charset="0"/>
              </a:rPr>
              <a:t>Short</a:t>
            </a:r>
            <a:r>
              <a:rPr lang="en-US" sz="2000" dirty="0"/>
              <a:t>, </a:t>
            </a:r>
            <a:r>
              <a:rPr lang="en-US" sz="2000" b="1" dirty="0">
                <a:solidFill>
                  <a:srgbClr val="034CA1"/>
                </a:solidFill>
                <a:latin typeface="Courier New" pitchFamily="49" charset="0"/>
              </a:rPr>
              <a:t>Integer</a:t>
            </a:r>
            <a:r>
              <a:rPr lang="en-US" sz="2000" dirty="0"/>
              <a:t>,</a:t>
            </a:r>
            <a:r>
              <a:rPr lang="en-US" sz="2000" b="1" dirty="0"/>
              <a:t> </a:t>
            </a:r>
            <a:r>
              <a:rPr lang="en-US" sz="2000" b="1" dirty="0">
                <a:solidFill>
                  <a:srgbClr val="034CA1"/>
                </a:solidFill>
                <a:latin typeface="Courier New" pitchFamily="49" charset="0"/>
              </a:rPr>
              <a:t>Long</a:t>
            </a:r>
            <a:r>
              <a:rPr lang="en-US" sz="2000" dirty="0"/>
              <a:t>, </a:t>
            </a:r>
            <a:r>
              <a:rPr lang="en-US" sz="2000" b="1" dirty="0">
                <a:solidFill>
                  <a:srgbClr val="034CA1"/>
                </a:solidFill>
                <a:latin typeface="Courier New" pitchFamily="49" charset="0"/>
              </a:rPr>
              <a:t>Float</a:t>
            </a:r>
            <a:r>
              <a:rPr lang="en-US" sz="2000" dirty="0"/>
              <a:t>,</a:t>
            </a:r>
            <a:r>
              <a:rPr lang="en-US" sz="2000" b="1" dirty="0"/>
              <a:t> </a:t>
            </a:r>
            <a:r>
              <a:rPr lang="en-US" sz="2000" b="1" dirty="0">
                <a:solidFill>
                  <a:srgbClr val="034CA1"/>
                </a:solidFill>
                <a:latin typeface="Courier New" pitchFamily="49" charset="0"/>
              </a:rPr>
              <a:t>Double</a:t>
            </a:r>
            <a:r>
              <a:rPr lang="en-US" sz="2000" dirty="0"/>
              <a:t>, and </a:t>
            </a:r>
            <a:r>
              <a:rPr lang="en-US" sz="2000" b="1" dirty="0">
                <a:solidFill>
                  <a:srgbClr val="034CA1"/>
                </a:solidFill>
                <a:latin typeface="Courier New" pitchFamily="49" charset="0"/>
              </a:rPr>
              <a:t>Character</a:t>
            </a:r>
            <a:r>
              <a:rPr lang="en-US" sz="2000" dirty="0"/>
              <a:t> to their corresponding primitive type are (in order) </a:t>
            </a:r>
            <a:r>
              <a:rPr lang="en-US" sz="2000" b="1" dirty="0" err="1">
                <a:solidFill>
                  <a:srgbClr val="034CA1"/>
                </a:solidFill>
                <a:latin typeface="Courier New" pitchFamily="49" charset="0"/>
              </a:rPr>
              <a:t>byteValue</a:t>
            </a:r>
            <a:r>
              <a:rPr lang="en-US" sz="2000" dirty="0"/>
              <a:t>,</a:t>
            </a:r>
            <a:r>
              <a:rPr lang="en-US" sz="2000" b="1" dirty="0"/>
              <a:t> </a:t>
            </a:r>
            <a:r>
              <a:rPr lang="en-US" sz="2000" b="1" dirty="0" err="1">
                <a:solidFill>
                  <a:srgbClr val="034CA1"/>
                </a:solidFill>
                <a:latin typeface="Courier New" pitchFamily="49" charset="0"/>
              </a:rPr>
              <a:t>shortValue</a:t>
            </a:r>
            <a:r>
              <a:rPr lang="en-US" sz="2000" dirty="0"/>
              <a:t>,</a:t>
            </a:r>
            <a:r>
              <a:rPr lang="en-US" sz="2000" b="1" dirty="0"/>
              <a:t> </a:t>
            </a:r>
            <a:r>
              <a:rPr lang="en-US" sz="2000" b="1" dirty="0" err="1">
                <a:solidFill>
                  <a:srgbClr val="034CA1"/>
                </a:solidFill>
                <a:latin typeface="Courier New" pitchFamily="49" charset="0"/>
              </a:rPr>
              <a:t>intValue</a:t>
            </a:r>
            <a:r>
              <a:rPr lang="en-US" sz="2000" dirty="0"/>
              <a:t>,</a:t>
            </a:r>
            <a:r>
              <a:rPr lang="en-US" sz="2000" b="1" dirty="0"/>
              <a:t> </a:t>
            </a:r>
            <a:r>
              <a:rPr lang="en-US" sz="2000" b="1" dirty="0" err="1">
                <a:solidFill>
                  <a:srgbClr val="034CA1"/>
                </a:solidFill>
                <a:latin typeface="Courier New" pitchFamily="49" charset="0"/>
              </a:rPr>
              <a:t>longValue</a:t>
            </a:r>
            <a:r>
              <a:rPr lang="en-US" sz="2000" dirty="0"/>
              <a:t>,</a:t>
            </a:r>
            <a:r>
              <a:rPr lang="en-US" sz="2000" b="1" dirty="0"/>
              <a:t> </a:t>
            </a:r>
            <a:r>
              <a:rPr lang="en-US" sz="2000" b="1" dirty="0" err="1">
                <a:solidFill>
                  <a:srgbClr val="034CA1"/>
                </a:solidFill>
                <a:latin typeface="Courier New" pitchFamily="49" charset="0"/>
              </a:rPr>
              <a:t>floatValue</a:t>
            </a:r>
            <a:r>
              <a:rPr lang="en-US" sz="2000" dirty="0"/>
              <a:t>,</a:t>
            </a:r>
            <a:r>
              <a:rPr lang="en-US" sz="2000" b="1" dirty="0"/>
              <a:t> </a:t>
            </a:r>
            <a:r>
              <a:rPr lang="en-US" sz="2000" b="1" dirty="0" err="1">
                <a:solidFill>
                  <a:srgbClr val="034CA1"/>
                </a:solidFill>
                <a:latin typeface="Courier New" pitchFamily="49" charset="0"/>
              </a:rPr>
              <a:t>doubleValue</a:t>
            </a:r>
            <a:r>
              <a:rPr lang="en-US" sz="2000" dirty="0"/>
              <a:t>, and </a:t>
            </a:r>
            <a:r>
              <a:rPr lang="en-US" sz="2000" b="1" dirty="0" err="1">
                <a:solidFill>
                  <a:srgbClr val="034CA1"/>
                </a:solidFill>
                <a:latin typeface="Courier New" pitchFamily="49" charset="0"/>
              </a:rPr>
              <a:t>charValue</a:t>
            </a:r>
            <a:endParaRPr lang="en-US" sz="2000" dirty="0">
              <a:solidFill>
                <a:srgbClr val="034CA1"/>
              </a:solidFill>
              <a:latin typeface="Courier New" pitchFamily="49" charset="0"/>
            </a:endParaRPr>
          </a:p>
          <a:p>
            <a:pPr lvl="1" eaLnBrk="1" hangingPunct="1">
              <a:lnSpc>
                <a:spcPct val="80000"/>
              </a:lnSpc>
            </a:pPr>
            <a:endParaRPr lang="en-US" sz="2000" dirty="0"/>
          </a:p>
          <a:p>
            <a:pPr lvl="1" eaLnBrk="1" hangingPunct="1">
              <a:lnSpc>
                <a:spcPct val="80000"/>
              </a:lnSpc>
            </a:pPr>
            <a:r>
              <a:rPr lang="en-US" sz="2000" dirty="0"/>
              <a:t>None of these methods take an argument</a:t>
            </a:r>
          </a:p>
          <a:p>
            <a:pPr lvl="2" eaLnBrk="1" hangingPunct="1">
              <a:lnSpc>
                <a:spcPct val="80000"/>
              </a:lnSpc>
              <a:buFontTx/>
              <a:buNone/>
            </a:pPr>
            <a:r>
              <a:rPr lang="en-US" sz="1800" b="1" dirty="0" err="1">
                <a:solidFill>
                  <a:srgbClr val="034CA1"/>
                </a:solidFill>
                <a:latin typeface="Courier New" pitchFamily="49" charset="0"/>
              </a:rPr>
              <a:t>int</a:t>
            </a:r>
            <a:r>
              <a:rPr lang="en-US" sz="1800" b="1" dirty="0">
                <a:solidFill>
                  <a:srgbClr val="034CA1"/>
                </a:solidFill>
                <a:latin typeface="Courier New" pitchFamily="49" charset="0"/>
              </a:rPr>
              <a:t> </a:t>
            </a:r>
            <a:r>
              <a:rPr lang="en-US" sz="1800" b="1" dirty="0" err="1">
                <a:solidFill>
                  <a:srgbClr val="034CA1"/>
                </a:solidFill>
                <a:latin typeface="Courier New" pitchFamily="49" charset="0"/>
              </a:rPr>
              <a:t>i</a:t>
            </a:r>
            <a:r>
              <a:rPr lang="en-US" sz="1800" b="1" dirty="0">
                <a:solidFill>
                  <a:srgbClr val="034CA1"/>
                </a:solidFill>
                <a:latin typeface="Courier New" pitchFamily="49" charset="0"/>
              </a:rPr>
              <a:t> = </a:t>
            </a:r>
            <a:r>
              <a:rPr lang="en-US" sz="1800" b="1" dirty="0" err="1">
                <a:solidFill>
                  <a:srgbClr val="034CA1"/>
                </a:solidFill>
                <a:latin typeface="Courier New" pitchFamily="49" charset="0"/>
              </a:rPr>
              <a:t>integerObject.intValue</a:t>
            </a:r>
            <a:r>
              <a:rPr lang="en-US" sz="1800" b="1" dirty="0">
                <a:solidFill>
                  <a:srgbClr val="034CA1"/>
                </a:solidFill>
                <a:latin typeface="Courier New" pitchFamily="49" charset="0"/>
              </a:rPr>
              <a:t>();</a:t>
            </a:r>
            <a:endParaRPr lang="en-US" sz="1800" dirty="0">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9AE004FA-5B5A-4E25-800E-B563EBC7447E}" type="slidenum">
              <a:rPr lang="en-US"/>
              <a:pPr>
                <a:defRPr/>
              </a:pPr>
              <a:t>23</a:t>
            </a:fld>
            <a:endParaRPr lang="en-US"/>
          </a:p>
        </p:txBody>
      </p:sp>
    </p:spTree>
    <p:extLst>
      <p:ext uri="{BB962C8B-B14F-4D97-AF65-F5344CB8AC3E}">
        <p14:creationId xmlns:p14="http://schemas.microsoft.com/office/powerpoint/2010/main" val="379651605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sz="4000" dirty="0"/>
              <a:t>Automatic Boxing and Unboxing</a:t>
            </a:r>
          </a:p>
        </p:txBody>
      </p:sp>
      <p:sp>
        <p:nvSpPr>
          <p:cNvPr id="34819" name="Rectangle 3"/>
          <p:cNvSpPr>
            <a:spLocks noGrp="1" noChangeArrowheads="1"/>
          </p:cNvSpPr>
          <p:nvPr>
            <p:ph idx="1"/>
          </p:nvPr>
        </p:nvSpPr>
        <p:spPr/>
        <p:txBody>
          <a:bodyPr>
            <a:normAutofit/>
          </a:bodyPr>
          <a:lstStyle/>
          <a:p>
            <a:pPr eaLnBrk="1" hangingPunct="1">
              <a:lnSpc>
                <a:spcPct val="80000"/>
              </a:lnSpc>
            </a:pPr>
            <a:r>
              <a:rPr lang="en-US" sz="2000" dirty="0"/>
              <a:t>Starting with version 5.0, Java can automatically do boxing and unboxing</a:t>
            </a:r>
          </a:p>
          <a:p>
            <a:pPr eaLnBrk="1" hangingPunct="1">
              <a:lnSpc>
                <a:spcPct val="80000"/>
              </a:lnSpc>
            </a:pPr>
            <a:endParaRPr lang="en-US" sz="2000" dirty="0"/>
          </a:p>
          <a:p>
            <a:pPr eaLnBrk="1" hangingPunct="1">
              <a:lnSpc>
                <a:spcPct val="80000"/>
              </a:lnSpc>
            </a:pPr>
            <a:r>
              <a:rPr lang="en-US" sz="2000" dirty="0"/>
              <a:t>Instead of creating a wrapper class object using the </a:t>
            </a:r>
            <a:r>
              <a:rPr lang="en-US" sz="2000" b="1" dirty="0">
                <a:solidFill>
                  <a:srgbClr val="034CA1"/>
                </a:solidFill>
                <a:latin typeface="Courier New" pitchFamily="49" charset="0"/>
              </a:rPr>
              <a:t>new</a:t>
            </a:r>
            <a:r>
              <a:rPr lang="en-US" sz="2000" dirty="0"/>
              <a:t> operation (as shown before), it can be done as an </a:t>
            </a:r>
            <a:r>
              <a:rPr lang="en-US" sz="2000" b="1" dirty="0"/>
              <a:t>automatic type cast</a:t>
            </a:r>
            <a:r>
              <a:rPr lang="en-US" sz="2000" dirty="0"/>
              <a:t>:</a:t>
            </a:r>
          </a:p>
          <a:p>
            <a:pPr lvl="1" eaLnBrk="1" hangingPunct="1">
              <a:lnSpc>
                <a:spcPct val="80000"/>
              </a:lnSpc>
              <a:buFontTx/>
              <a:buNone/>
            </a:pPr>
            <a:r>
              <a:rPr lang="en-US" sz="1800" b="1" dirty="0">
                <a:solidFill>
                  <a:srgbClr val="034CA1"/>
                </a:solidFill>
                <a:latin typeface="Courier New" pitchFamily="49" charset="0"/>
              </a:rPr>
              <a:t>Integer </a:t>
            </a:r>
            <a:r>
              <a:rPr lang="en-US" sz="1800" b="1" dirty="0" err="1">
                <a:solidFill>
                  <a:srgbClr val="034CA1"/>
                </a:solidFill>
                <a:latin typeface="Courier New" pitchFamily="49" charset="0"/>
              </a:rPr>
              <a:t>integerObject</a:t>
            </a:r>
            <a:r>
              <a:rPr lang="en-US" sz="1800" b="1" dirty="0">
                <a:solidFill>
                  <a:srgbClr val="034CA1"/>
                </a:solidFill>
                <a:latin typeface="Courier New" pitchFamily="49" charset="0"/>
              </a:rPr>
              <a:t> = 42;</a:t>
            </a:r>
          </a:p>
          <a:p>
            <a:pPr eaLnBrk="1" hangingPunct="1">
              <a:lnSpc>
                <a:spcPct val="80000"/>
              </a:lnSpc>
            </a:pPr>
            <a:endParaRPr lang="en-US" sz="2000" dirty="0"/>
          </a:p>
          <a:p>
            <a:pPr eaLnBrk="1" hangingPunct="1">
              <a:lnSpc>
                <a:spcPct val="80000"/>
              </a:lnSpc>
            </a:pPr>
            <a:r>
              <a:rPr lang="en-US" sz="2000" dirty="0"/>
              <a:t>Instead of having to invoke the appropriate method (such as </a:t>
            </a:r>
            <a:r>
              <a:rPr lang="en-US" sz="2000" b="1" dirty="0" err="1">
                <a:solidFill>
                  <a:srgbClr val="034CA1"/>
                </a:solidFill>
                <a:latin typeface="Courier New" pitchFamily="49" charset="0"/>
              </a:rPr>
              <a:t>intValue</a:t>
            </a:r>
            <a:r>
              <a:rPr lang="en-US" sz="2000" dirty="0"/>
              <a:t>, </a:t>
            </a:r>
            <a:r>
              <a:rPr lang="en-US" sz="2000" b="1" dirty="0" err="1">
                <a:solidFill>
                  <a:srgbClr val="034CA1"/>
                </a:solidFill>
                <a:latin typeface="Courier New" pitchFamily="49" charset="0"/>
              </a:rPr>
              <a:t>doubleValue</a:t>
            </a:r>
            <a:r>
              <a:rPr lang="en-US" sz="2000" dirty="0"/>
              <a:t>, </a:t>
            </a:r>
            <a:r>
              <a:rPr lang="en-US" sz="2000" b="1" dirty="0" err="1">
                <a:solidFill>
                  <a:srgbClr val="034CA1"/>
                </a:solidFill>
                <a:latin typeface="Courier New" pitchFamily="49" charset="0"/>
              </a:rPr>
              <a:t>charValue</a:t>
            </a:r>
            <a:r>
              <a:rPr lang="en-US" sz="2000" dirty="0"/>
              <a:t>, etc.) in order to convert from an object of a wrapper class to a value of its associated primitive type, the primitive value can be recovered automatically</a:t>
            </a:r>
          </a:p>
          <a:p>
            <a:pPr lvl="1" eaLnBrk="1" hangingPunct="1">
              <a:lnSpc>
                <a:spcPct val="80000"/>
              </a:lnSpc>
              <a:buFontTx/>
              <a:buNone/>
            </a:pPr>
            <a:r>
              <a:rPr lang="en-US" sz="1800" b="1" dirty="0" err="1">
                <a:solidFill>
                  <a:srgbClr val="034CA1"/>
                </a:solidFill>
                <a:latin typeface="Courier New" pitchFamily="49" charset="0"/>
              </a:rPr>
              <a:t>int</a:t>
            </a:r>
            <a:r>
              <a:rPr lang="en-US" sz="1800" b="1" dirty="0">
                <a:solidFill>
                  <a:srgbClr val="034CA1"/>
                </a:solidFill>
                <a:latin typeface="Courier New" pitchFamily="49" charset="0"/>
              </a:rPr>
              <a:t> </a:t>
            </a:r>
            <a:r>
              <a:rPr lang="en-US" sz="1800" b="1" dirty="0" err="1">
                <a:solidFill>
                  <a:srgbClr val="034CA1"/>
                </a:solidFill>
                <a:latin typeface="Courier New" pitchFamily="49" charset="0"/>
              </a:rPr>
              <a:t>i</a:t>
            </a:r>
            <a:r>
              <a:rPr lang="en-US" sz="1800" b="1" dirty="0">
                <a:solidFill>
                  <a:srgbClr val="034CA1"/>
                </a:solidFill>
                <a:latin typeface="Courier New" pitchFamily="49" charset="0"/>
              </a:rPr>
              <a:t> = </a:t>
            </a:r>
            <a:r>
              <a:rPr lang="en-US" sz="1800" b="1" dirty="0" err="1">
                <a:solidFill>
                  <a:srgbClr val="034CA1"/>
                </a:solidFill>
                <a:latin typeface="Courier New" pitchFamily="49" charset="0"/>
              </a:rPr>
              <a:t>integerObject</a:t>
            </a:r>
            <a:r>
              <a:rPr lang="en-US" sz="1800" b="1" dirty="0">
                <a:solidFill>
                  <a:srgbClr val="034CA1"/>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r>
              <a:rPr lang="en-US"/>
              <a:t>5-</a:t>
            </a:r>
            <a:fld id="{49BE9440-641E-4FC7-8F85-1ACFF7B46698}" type="slidenum">
              <a:rPr lang="en-US"/>
              <a:pPr>
                <a:defRPr/>
              </a:pPr>
              <a:t>24</a:t>
            </a:fld>
            <a:endParaRPr lang="en-US"/>
          </a:p>
        </p:txBody>
      </p:sp>
    </p:spTree>
    <p:extLst>
      <p:ext uri="{BB962C8B-B14F-4D97-AF65-F5344CB8AC3E}">
        <p14:creationId xmlns:p14="http://schemas.microsoft.com/office/powerpoint/2010/main" val="58782897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sz="3200"/>
              <a:t>Constants and Static Methods in Wrapper Classes</a:t>
            </a:r>
          </a:p>
        </p:txBody>
      </p:sp>
      <p:sp>
        <p:nvSpPr>
          <p:cNvPr id="35843" name="Rectangle 3"/>
          <p:cNvSpPr>
            <a:spLocks noGrp="1" noChangeArrowheads="1"/>
          </p:cNvSpPr>
          <p:nvPr>
            <p:ph idx="1"/>
          </p:nvPr>
        </p:nvSpPr>
        <p:spPr/>
        <p:txBody>
          <a:bodyPr>
            <a:normAutofit/>
          </a:bodyPr>
          <a:lstStyle/>
          <a:p>
            <a:pPr eaLnBrk="1" hangingPunct="1">
              <a:lnSpc>
                <a:spcPct val="80000"/>
              </a:lnSpc>
            </a:pPr>
            <a:r>
              <a:rPr lang="en-US" sz="2400" dirty="0"/>
              <a:t>Wrapper classes include useful constants that provide the largest and smallest values for any of the primitive number types</a:t>
            </a:r>
          </a:p>
          <a:p>
            <a:pPr lvl="1" eaLnBrk="1" hangingPunct="1">
              <a:lnSpc>
                <a:spcPct val="80000"/>
              </a:lnSpc>
            </a:pPr>
            <a:r>
              <a:rPr lang="en-US" sz="2000" dirty="0"/>
              <a:t> For example, </a:t>
            </a:r>
            <a:r>
              <a:rPr lang="en-US" sz="2000" b="1" dirty="0" err="1">
                <a:solidFill>
                  <a:srgbClr val="034CA1"/>
                </a:solidFill>
                <a:latin typeface="Courier New" pitchFamily="49" charset="0"/>
              </a:rPr>
              <a:t>Integer.MAX_VALUE</a:t>
            </a:r>
            <a:r>
              <a:rPr lang="en-US" sz="2000" dirty="0"/>
              <a:t>,</a:t>
            </a:r>
            <a:r>
              <a:rPr lang="en-US" sz="2000" b="1" dirty="0"/>
              <a:t> </a:t>
            </a:r>
            <a:r>
              <a:rPr lang="en-US" sz="2000" b="1" dirty="0" err="1">
                <a:solidFill>
                  <a:srgbClr val="034CA1"/>
                </a:solidFill>
                <a:latin typeface="Courier New" pitchFamily="49" charset="0"/>
              </a:rPr>
              <a:t>Integer.MIN_VALUE</a:t>
            </a:r>
            <a:r>
              <a:rPr lang="en-US" sz="2000" dirty="0"/>
              <a:t>,</a:t>
            </a:r>
            <a:r>
              <a:rPr lang="en-US" sz="2000" b="1" dirty="0"/>
              <a:t> </a:t>
            </a:r>
            <a:r>
              <a:rPr lang="en-US" sz="2000" b="1" dirty="0" err="1">
                <a:solidFill>
                  <a:srgbClr val="034CA1"/>
                </a:solidFill>
                <a:latin typeface="Courier New" pitchFamily="49" charset="0"/>
              </a:rPr>
              <a:t>Double</a:t>
            </a:r>
            <a:r>
              <a:rPr lang="en-US" sz="2000" dirty="0" err="1">
                <a:solidFill>
                  <a:srgbClr val="034CA1"/>
                </a:solidFill>
                <a:latin typeface="Courier New" pitchFamily="49" charset="0"/>
              </a:rPr>
              <a:t>.</a:t>
            </a:r>
            <a:r>
              <a:rPr lang="en-US" sz="2000" b="1" dirty="0" err="1">
                <a:solidFill>
                  <a:srgbClr val="034CA1"/>
                </a:solidFill>
                <a:latin typeface="Courier New" pitchFamily="49" charset="0"/>
              </a:rPr>
              <a:t>MAX_VALUE</a:t>
            </a:r>
            <a:r>
              <a:rPr lang="en-US" sz="2000" dirty="0"/>
              <a:t>, </a:t>
            </a:r>
            <a:r>
              <a:rPr lang="en-US" sz="2000" b="1" dirty="0" err="1">
                <a:solidFill>
                  <a:srgbClr val="034CA1"/>
                </a:solidFill>
                <a:latin typeface="Courier New" pitchFamily="49" charset="0"/>
              </a:rPr>
              <a:t>Double.MIN_VALUE</a:t>
            </a:r>
            <a:r>
              <a:rPr lang="en-US" sz="2000" dirty="0"/>
              <a:t>, etc.</a:t>
            </a:r>
          </a:p>
          <a:p>
            <a:pPr eaLnBrk="1" hangingPunct="1">
              <a:lnSpc>
                <a:spcPct val="80000"/>
              </a:lnSpc>
            </a:pPr>
            <a:endParaRPr lang="en-US" sz="2400" dirty="0"/>
          </a:p>
          <a:p>
            <a:pPr eaLnBrk="1" hangingPunct="1">
              <a:lnSpc>
                <a:spcPct val="80000"/>
              </a:lnSpc>
            </a:pPr>
            <a:r>
              <a:rPr lang="en-US" sz="2400" dirty="0"/>
              <a:t>The </a:t>
            </a:r>
            <a:r>
              <a:rPr lang="en-US" sz="2400" b="1" dirty="0">
                <a:solidFill>
                  <a:srgbClr val="034CA1"/>
                </a:solidFill>
                <a:latin typeface="Courier New" pitchFamily="49" charset="0"/>
              </a:rPr>
              <a:t>Boolean</a:t>
            </a:r>
            <a:r>
              <a:rPr lang="en-US" sz="2400" dirty="0"/>
              <a:t> class has names for two constants of type </a:t>
            </a:r>
            <a:r>
              <a:rPr lang="en-US" sz="2400" b="1" dirty="0">
                <a:solidFill>
                  <a:srgbClr val="034CA1"/>
                </a:solidFill>
                <a:latin typeface="Courier New" pitchFamily="49" charset="0"/>
              </a:rPr>
              <a:t>Boolean</a:t>
            </a:r>
            <a:endParaRPr lang="en-US" sz="2400" dirty="0">
              <a:solidFill>
                <a:srgbClr val="034CA1"/>
              </a:solidFill>
              <a:latin typeface="Courier New" pitchFamily="49" charset="0"/>
            </a:endParaRPr>
          </a:p>
          <a:p>
            <a:pPr lvl="1" eaLnBrk="1" hangingPunct="1">
              <a:lnSpc>
                <a:spcPct val="80000"/>
              </a:lnSpc>
            </a:pPr>
            <a:r>
              <a:rPr lang="en-US" sz="2000" b="1" dirty="0" err="1">
                <a:solidFill>
                  <a:srgbClr val="034CA1"/>
                </a:solidFill>
                <a:latin typeface="Courier New" pitchFamily="49" charset="0"/>
              </a:rPr>
              <a:t>Boolean.TRUE</a:t>
            </a:r>
            <a:r>
              <a:rPr lang="en-US" sz="2000" dirty="0"/>
              <a:t> and </a:t>
            </a:r>
            <a:r>
              <a:rPr lang="en-US" sz="2000" b="1" dirty="0" err="1">
                <a:solidFill>
                  <a:srgbClr val="034CA1"/>
                </a:solidFill>
                <a:latin typeface="Courier New" pitchFamily="49" charset="0"/>
              </a:rPr>
              <a:t>Boolean.FALSE</a:t>
            </a:r>
            <a:r>
              <a:rPr lang="en-US" sz="2000" dirty="0"/>
              <a:t> are the Boolean objects that correspond to the values </a:t>
            </a:r>
            <a:r>
              <a:rPr lang="en-US" sz="2000" b="1" dirty="0">
                <a:solidFill>
                  <a:srgbClr val="034CA1"/>
                </a:solidFill>
                <a:latin typeface="Courier New" pitchFamily="49" charset="0"/>
              </a:rPr>
              <a:t>true</a:t>
            </a:r>
            <a:r>
              <a:rPr lang="en-US" sz="2000" dirty="0"/>
              <a:t> and </a:t>
            </a:r>
            <a:r>
              <a:rPr lang="en-US" sz="2000" b="1" dirty="0">
                <a:solidFill>
                  <a:srgbClr val="034CA1"/>
                </a:solidFill>
                <a:latin typeface="Courier New" pitchFamily="49" charset="0"/>
              </a:rPr>
              <a:t>false</a:t>
            </a:r>
            <a:r>
              <a:rPr lang="en-US" sz="2000" dirty="0"/>
              <a:t> of the primitive type </a:t>
            </a:r>
            <a:r>
              <a:rPr lang="en-US" sz="2000" b="1" dirty="0" err="1">
                <a:solidFill>
                  <a:srgbClr val="034CA1"/>
                </a:solidFill>
                <a:latin typeface="Courier New" pitchFamily="49" charset="0"/>
              </a:rPr>
              <a:t>boolean</a:t>
            </a:r>
            <a:endParaRPr lang="en-US" sz="2000" b="1" dirty="0">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DEA42607-8768-4245-90EE-0730C113139B}" type="slidenum">
              <a:rPr lang="en-US"/>
              <a:pPr>
                <a:defRPr/>
              </a:pPr>
              <a:t>25</a:t>
            </a:fld>
            <a:endParaRPr lang="en-US"/>
          </a:p>
        </p:txBody>
      </p:sp>
    </p:spTree>
    <p:extLst>
      <p:ext uri="{BB962C8B-B14F-4D97-AF65-F5344CB8AC3E}">
        <p14:creationId xmlns:p14="http://schemas.microsoft.com/office/powerpoint/2010/main" val="36077505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sz="3200" dirty="0"/>
              <a:t>Constants and Static Methods in Wrapper Classes</a:t>
            </a:r>
          </a:p>
        </p:txBody>
      </p:sp>
      <p:sp>
        <p:nvSpPr>
          <p:cNvPr id="36867" name="Rectangle 3"/>
          <p:cNvSpPr>
            <a:spLocks noGrp="1" noChangeArrowheads="1"/>
          </p:cNvSpPr>
          <p:nvPr>
            <p:ph idx="1"/>
          </p:nvPr>
        </p:nvSpPr>
        <p:spPr/>
        <p:txBody>
          <a:bodyPr>
            <a:normAutofit/>
          </a:bodyPr>
          <a:lstStyle/>
          <a:p>
            <a:pPr eaLnBrk="1" hangingPunct="1">
              <a:lnSpc>
                <a:spcPct val="80000"/>
              </a:lnSpc>
            </a:pPr>
            <a:r>
              <a:rPr lang="en-US" sz="2400" dirty="0"/>
              <a:t>Wrapper classes have static methods that convert a correctly </a:t>
            </a:r>
            <a:r>
              <a:rPr lang="en-US" sz="2400" b="1" dirty="0"/>
              <a:t>formed string representation </a:t>
            </a:r>
            <a:r>
              <a:rPr lang="en-US" sz="2400" dirty="0"/>
              <a:t>of a number to the number of a given type</a:t>
            </a:r>
          </a:p>
          <a:p>
            <a:pPr lvl="1" eaLnBrk="1" hangingPunct="1">
              <a:lnSpc>
                <a:spcPct val="80000"/>
              </a:lnSpc>
            </a:pPr>
            <a:r>
              <a:rPr lang="en-US" sz="2000" dirty="0"/>
              <a:t>The methods </a:t>
            </a:r>
            <a:r>
              <a:rPr lang="en-US" sz="2000" b="1" dirty="0" err="1">
                <a:solidFill>
                  <a:srgbClr val="034CA1"/>
                </a:solidFill>
                <a:latin typeface="Courier New" pitchFamily="49" charset="0"/>
              </a:rPr>
              <a:t>Integer.parseInt</a:t>
            </a:r>
            <a:r>
              <a:rPr lang="en-US" sz="2000" dirty="0"/>
              <a:t>,</a:t>
            </a:r>
            <a:r>
              <a:rPr lang="en-US" sz="2000" b="1" dirty="0"/>
              <a:t> </a:t>
            </a:r>
            <a:r>
              <a:rPr lang="en-US" sz="2000" b="1" dirty="0" err="1">
                <a:solidFill>
                  <a:srgbClr val="034CA1"/>
                </a:solidFill>
                <a:latin typeface="Courier New" pitchFamily="49" charset="0"/>
              </a:rPr>
              <a:t>Long.parseLong</a:t>
            </a:r>
            <a:r>
              <a:rPr lang="en-US" sz="2000" dirty="0"/>
              <a:t>, </a:t>
            </a:r>
            <a:r>
              <a:rPr lang="en-US" sz="2000" b="1" dirty="0" err="1">
                <a:solidFill>
                  <a:srgbClr val="034CA1"/>
                </a:solidFill>
                <a:latin typeface="Courier New" pitchFamily="49" charset="0"/>
              </a:rPr>
              <a:t>Float.parseFloat</a:t>
            </a:r>
            <a:r>
              <a:rPr lang="en-US" sz="2000" dirty="0"/>
              <a:t>, and </a:t>
            </a:r>
            <a:r>
              <a:rPr lang="en-US" sz="2000" b="1" dirty="0" err="1">
                <a:solidFill>
                  <a:srgbClr val="034CA1"/>
                </a:solidFill>
                <a:latin typeface="Courier New" pitchFamily="49" charset="0"/>
              </a:rPr>
              <a:t>Double.parseDouble</a:t>
            </a:r>
            <a:r>
              <a:rPr lang="en-US" sz="2000" dirty="0"/>
              <a:t> do this for the primitive types (in order) </a:t>
            </a:r>
            <a:r>
              <a:rPr lang="en-US" sz="2000" b="1" dirty="0" err="1">
                <a:solidFill>
                  <a:srgbClr val="034CA1"/>
                </a:solidFill>
                <a:latin typeface="Courier New" pitchFamily="49" charset="0"/>
              </a:rPr>
              <a:t>int</a:t>
            </a:r>
            <a:r>
              <a:rPr lang="en-US" sz="2000" dirty="0"/>
              <a:t>,</a:t>
            </a:r>
            <a:r>
              <a:rPr lang="en-US" sz="2000" b="1" dirty="0"/>
              <a:t> </a:t>
            </a:r>
            <a:r>
              <a:rPr lang="en-US" sz="2000" b="1" dirty="0">
                <a:solidFill>
                  <a:srgbClr val="034CA1"/>
                </a:solidFill>
                <a:latin typeface="Courier New" pitchFamily="49" charset="0"/>
              </a:rPr>
              <a:t>long</a:t>
            </a:r>
            <a:r>
              <a:rPr lang="en-US" sz="2000" dirty="0"/>
              <a:t>,</a:t>
            </a:r>
            <a:r>
              <a:rPr lang="en-US" sz="2000" b="1" dirty="0"/>
              <a:t> </a:t>
            </a:r>
            <a:r>
              <a:rPr lang="en-US" sz="2000" b="1" dirty="0">
                <a:solidFill>
                  <a:srgbClr val="034CA1"/>
                </a:solidFill>
                <a:latin typeface="Courier New" pitchFamily="49" charset="0"/>
              </a:rPr>
              <a:t>float</a:t>
            </a:r>
            <a:r>
              <a:rPr lang="en-US" sz="2000" dirty="0"/>
              <a:t>, and </a:t>
            </a:r>
            <a:r>
              <a:rPr lang="en-US" sz="2000" b="1" dirty="0">
                <a:solidFill>
                  <a:srgbClr val="034CA1"/>
                </a:solidFill>
                <a:latin typeface="Courier New" pitchFamily="49" charset="0"/>
              </a:rPr>
              <a:t>double</a:t>
            </a:r>
            <a:endParaRPr lang="en-US" sz="2000" dirty="0"/>
          </a:p>
          <a:p>
            <a:pPr eaLnBrk="1" hangingPunct="1">
              <a:lnSpc>
                <a:spcPct val="80000"/>
              </a:lnSpc>
            </a:pPr>
            <a:endParaRPr lang="en-US" sz="2400" dirty="0"/>
          </a:p>
        </p:txBody>
      </p:sp>
      <p:sp>
        <p:nvSpPr>
          <p:cNvPr id="6" name="Slide Number Placeholder 5"/>
          <p:cNvSpPr>
            <a:spLocks noGrp="1"/>
          </p:cNvSpPr>
          <p:nvPr>
            <p:ph type="sldNum" sz="quarter" idx="12"/>
          </p:nvPr>
        </p:nvSpPr>
        <p:spPr/>
        <p:txBody>
          <a:bodyPr/>
          <a:lstStyle/>
          <a:p>
            <a:pPr>
              <a:defRPr/>
            </a:pPr>
            <a:r>
              <a:rPr lang="en-US"/>
              <a:t>5-</a:t>
            </a:r>
            <a:fld id="{73C854C9-E0B7-4D04-AB10-D3CB60A0E7EF}" type="slidenum">
              <a:rPr lang="en-US"/>
              <a:pPr>
                <a:defRPr/>
              </a:pPr>
              <a:t>26</a:t>
            </a:fld>
            <a:endParaRPr lang="en-US"/>
          </a:p>
        </p:txBody>
      </p:sp>
      <p:pic>
        <p:nvPicPr>
          <p:cNvPr id="2" name="圖片 1"/>
          <p:cNvPicPr>
            <a:picLocks noChangeAspect="1"/>
          </p:cNvPicPr>
          <p:nvPr/>
        </p:nvPicPr>
        <p:blipFill>
          <a:blip r:embed="rId3"/>
          <a:stretch>
            <a:fillRect/>
          </a:stretch>
        </p:blipFill>
        <p:spPr>
          <a:xfrm>
            <a:off x="2555776" y="3717032"/>
            <a:ext cx="3857625" cy="2085975"/>
          </a:xfrm>
          <a:prstGeom prst="rect">
            <a:avLst/>
          </a:prstGeom>
        </p:spPr>
      </p:pic>
    </p:spTree>
    <p:extLst>
      <p:ext uri="{BB962C8B-B14F-4D97-AF65-F5344CB8AC3E}">
        <p14:creationId xmlns:p14="http://schemas.microsoft.com/office/powerpoint/2010/main" val="77305811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Constants and Static Methods in Wrapper Classes</a:t>
            </a:r>
            <a:endParaRPr lang="zh-TW" altLang="en-US" sz="3200" dirty="0"/>
          </a:p>
        </p:txBody>
      </p:sp>
      <p:sp>
        <p:nvSpPr>
          <p:cNvPr id="3" name="內容版面配置區 2"/>
          <p:cNvSpPr>
            <a:spLocks noGrp="1"/>
          </p:cNvSpPr>
          <p:nvPr>
            <p:ph idx="1"/>
          </p:nvPr>
        </p:nvSpPr>
        <p:spPr/>
        <p:txBody>
          <a:bodyPr>
            <a:normAutofit/>
          </a:bodyPr>
          <a:lstStyle/>
          <a:p>
            <a:pPr>
              <a:lnSpc>
                <a:spcPct val="80000"/>
              </a:lnSpc>
            </a:pPr>
            <a:r>
              <a:rPr lang="en-US" altLang="zh-TW" sz="2400" dirty="0"/>
              <a:t>Wrapper classes also have static methods that convert from a numeric value to a string representation of the value</a:t>
            </a:r>
          </a:p>
          <a:p>
            <a:pPr lvl="1">
              <a:lnSpc>
                <a:spcPct val="80000"/>
              </a:lnSpc>
            </a:pPr>
            <a:r>
              <a:rPr lang="en-US" altLang="zh-TW" sz="2000" dirty="0"/>
              <a:t>For example, the expression</a:t>
            </a:r>
          </a:p>
          <a:p>
            <a:pPr lvl="2">
              <a:lnSpc>
                <a:spcPct val="80000"/>
              </a:lnSpc>
              <a:buNone/>
            </a:pPr>
            <a:r>
              <a:rPr lang="en-US" altLang="zh-TW" sz="2000" b="1" dirty="0" err="1">
                <a:solidFill>
                  <a:srgbClr val="034CA1"/>
                </a:solidFill>
                <a:latin typeface="Courier New" pitchFamily="49" charset="0"/>
              </a:rPr>
              <a:t>Double.toString</a:t>
            </a:r>
            <a:r>
              <a:rPr lang="en-US" altLang="zh-TW" sz="2000" b="1" dirty="0">
                <a:solidFill>
                  <a:srgbClr val="034CA1"/>
                </a:solidFill>
                <a:latin typeface="Courier New" pitchFamily="49" charset="0"/>
              </a:rPr>
              <a:t>(123.99);</a:t>
            </a:r>
            <a:r>
              <a:rPr lang="en-US" altLang="zh-TW" sz="1800" dirty="0"/>
              <a:t> </a:t>
            </a:r>
          </a:p>
          <a:p>
            <a:pPr lvl="1">
              <a:lnSpc>
                <a:spcPct val="80000"/>
              </a:lnSpc>
              <a:buNone/>
            </a:pPr>
            <a:r>
              <a:rPr lang="en-US" altLang="zh-TW" sz="2000" dirty="0"/>
              <a:t>    returns the string value </a:t>
            </a:r>
            <a:r>
              <a:rPr lang="en-US" altLang="zh-TW" sz="2000" b="1" dirty="0">
                <a:solidFill>
                  <a:srgbClr val="034CA1"/>
                </a:solidFill>
                <a:latin typeface="Courier New" pitchFamily="49" charset="0"/>
              </a:rPr>
              <a:t>"123.99"</a:t>
            </a:r>
            <a:endParaRPr lang="en-US" altLang="zh-TW" sz="2000" dirty="0">
              <a:solidFill>
                <a:srgbClr val="034CA1"/>
              </a:solidFill>
              <a:latin typeface="Courier New" pitchFamily="49" charset="0"/>
            </a:endParaRPr>
          </a:p>
          <a:p>
            <a:pPr>
              <a:lnSpc>
                <a:spcPct val="80000"/>
              </a:lnSpc>
            </a:pPr>
            <a:endParaRPr lang="en-US" altLang="zh-TW" sz="2400" dirty="0"/>
          </a:p>
          <a:p>
            <a:pPr>
              <a:lnSpc>
                <a:spcPct val="80000"/>
              </a:lnSpc>
            </a:pPr>
            <a:r>
              <a:rPr lang="en-US" altLang="zh-TW" sz="2400" dirty="0"/>
              <a:t>The </a:t>
            </a:r>
            <a:r>
              <a:rPr lang="en-US" altLang="zh-TW" sz="2400" b="1" dirty="0">
                <a:solidFill>
                  <a:srgbClr val="034CA1"/>
                </a:solidFill>
                <a:latin typeface="Courier New" pitchFamily="49" charset="0"/>
              </a:rPr>
              <a:t>Character</a:t>
            </a:r>
            <a:r>
              <a:rPr lang="en-US" altLang="zh-TW" sz="2400" dirty="0"/>
              <a:t> class contains a number of static methods that are useful for string processing</a:t>
            </a:r>
          </a:p>
          <a:p>
            <a:endParaRPr lang="zh-TW" altLang="en-US" sz="3600" dirty="0"/>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27</a:t>
            </a:fld>
            <a:endParaRPr lang="zh-TW" altLang="en-US"/>
          </a:p>
        </p:txBody>
      </p:sp>
    </p:spTree>
    <p:extLst>
      <p:ext uri="{BB962C8B-B14F-4D97-AF65-F5344CB8AC3E}">
        <p14:creationId xmlns:p14="http://schemas.microsoft.com/office/powerpoint/2010/main" val="183049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sz="3200"/>
              <a:t>Some Methods in the Class </a:t>
            </a:r>
            <a:r>
              <a:rPr lang="en-US" sz="3200" b="1">
                <a:latin typeface="Courier New" pitchFamily="49" charset="0"/>
              </a:rPr>
              <a:t>Character</a:t>
            </a:r>
            <a:r>
              <a:rPr lang="en-US" sz="3200"/>
              <a:t> (Part 1 of 3)</a:t>
            </a:r>
            <a:endParaRPr lang="en-US" sz="3200" b="1">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6A38BE38-7BA7-45F4-8C45-973CDADEC3E4}" type="slidenum">
              <a:rPr lang="en-US"/>
              <a:pPr>
                <a:defRPr/>
              </a:pPr>
              <a:t>28</a:t>
            </a:fld>
            <a:endParaRPr lang="en-US"/>
          </a:p>
        </p:txBody>
      </p:sp>
      <p:pic>
        <p:nvPicPr>
          <p:cNvPr id="37891" name="Picture 10" descr="savitch_c05d08_1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074" b="2328"/>
          <a:stretch>
            <a:fillRect/>
          </a:stretch>
        </p:blipFill>
        <p:spPr bwMode="auto">
          <a:xfrm>
            <a:off x="899592" y="1700183"/>
            <a:ext cx="7075487"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67872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sz="3200"/>
              <a:t>Some Methods in the Class </a:t>
            </a:r>
            <a:r>
              <a:rPr lang="en-US" sz="3200" b="1">
                <a:latin typeface="Courier New" pitchFamily="49" charset="0"/>
              </a:rPr>
              <a:t>Character</a:t>
            </a:r>
            <a:r>
              <a:rPr lang="en-US" sz="3200"/>
              <a:t> (Part 2 of 3)</a:t>
            </a:r>
            <a:endParaRPr lang="en-US" sz="3200" b="1">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477290C0-623D-42A5-9044-B6AA3BB1CF6A}" type="slidenum">
              <a:rPr lang="en-US"/>
              <a:pPr>
                <a:defRPr/>
              </a:pPr>
              <a:t>29</a:t>
            </a:fld>
            <a:endParaRPr lang="en-US"/>
          </a:p>
        </p:txBody>
      </p:sp>
      <p:pic>
        <p:nvPicPr>
          <p:cNvPr id="38915" name="Picture 3" descr="savitch_c05d08_2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742851"/>
            <a:ext cx="77724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218878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z="3200" dirty="0"/>
              <a:t>Pitfall:  Invoking a </a:t>
            </a:r>
            <a:r>
              <a:rPr lang="en-US" sz="3200" dirty="0" err="1"/>
              <a:t>Nonstatic</a:t>
            </a:r>
            <a:r>
              <a:rPr lang="en-US" sz="3200" dirty="0"/>
              <a:t> Method Within a Static Method</a:t>
            </a:r>
          </a:p>
        </p:txBody>
      </p:sp>
      <p:sp>
        <p:nvSpPr>
          <p:cNvPr id="15363" name="Rectangle 3"/>
          <p:cNvSpPr>
            <a:spLocks noGrp="1" noChangeArrowheads="1"/>
          </p:cNvSpPr>
          <p:nvPr>
            <p:ph idx="1"/>
          </p:nvPr>
        </p:nvSpPr>
        <p:spPr/>
        <p:txBody>
          <a:bodyPr>
            <a:normAutofit/>
          </a:bodyPr>
          <a:lstStyle/>
          <a:p>
            <a:pPr eaLnBrk="1" hangingPunct="1"/>
            <a:r>
              <a:rPr lang="en-US" sz="2400" dirty="0"/>
              <a:t>A static method </a:t>
            </a:r>
            <a:r>
              <a:rPr lang="en-US" sz="2400" b="1" dirty="0"/>
              <a:t>CANNOT</a:t>
            </a:r>
            <a:r>
              <a:rPr lang="en-US" sz="2400" dirty="0"/>
              <a:t> refer to an member variable of the class, and it cannot invoke a </a:t>
            </a:r>
            <a:r>
              <a:rPr lang="en-US" sz="2400" dirty="0" err="1"/>
              <a:t>nonstatic</a:t>
            </a:r>
            <a:r>
              <a:rPr lang="en-US" sz="2400" dirty="0"/>
              <a:t> method of the class</a:t>
            </a:r>
          </a:p>
          <a:p>
            <a:pPr lvl="1" eaLnBrk="1" hangingPunct="1"/>
            <a:r>
              <a:rPr lang="en-US" sz="2000" dirty="0"/>
              <a:t>A static method has no </a:t>
            </a:r>
            <a:r>
              <a:rPr lang="en-US" sz="2000" b="1" dirty="0">
                <a:solidFill>
                  <a:srgbClr val="034CA1"/>
                </a:solidFill>
                <a:latin typeface="Courier New" pitchFamily="49" charset="0"/>
              </a:rPr>
              <a:t>this</a:t>
            </a:r>
            <a:r>
              <a:rPr lang="en-US" sz="2000" dirty="0"/>
              <a:t>, so it cannot use an member variable or method that has an implicit or explicit </a:t>
            </a:r>
            <a:r>
              <a:rPr lang="en-US" sz="2000" b="1" dirty="0">
                <a:solidFill>
                  <a:srgbClr val="034CA1"/>
                </a:solidFill>
                <a:latin typeface="Courier New" pitchFamily="49" charset="0"/>
              </a:rPr>
              <a:t>this</a:t>
            </a:r>
            <a:r>
              <a:rPr lang="en-US" sz="2000" dirty="0"/>
              <a:t> for a calling object</a:t>
            </a:r>
          </a:p>
          <a:p>
            <a:pPr lvl="1" eaLnBrk="1" hangingPunct="1"/>
            <a:r>
              <a:rPr lang="en-US" sz="2000" dirty="0"/>
              <a:t>A static method can invoke another static method</a:t>
            </a:r>
          </a:p>
        </p:txBody>
      </p:sp>
      <p:sp>
        <p:nvSpPr>
          <p:cNvPr id="6" name="Slide Number Placeholder 5"/>
          <p:cNvSpPr>
            <a:spLocks noGrp="1"/>
          </p:cNvSpPr>
          <p:nvPr>
            <p:ph type="sldNum" sz="quarter" idx="12"/>
          </p:nvPr>
        </p:nvSpPr>
        <p:spPr/>
        <p:txBody>
          <a:bodyPr/>
          <a:lstStyle/>
          <a:p>
            <a:pPr>
              <a:defRPr/>
            </a:pPr>
            <a:r>
              <a:rPr lang="en-US"/>
              <a:t>5-</a:t>
            </a:r>
            <a:fld id="{4A473748-9D0C-46FF-A468-0C0DF04E5A7A}" type="slidenum">
              <a:rPr lang="en-US"/>
              <a:pPr>
                <a:defRPr/>
              </a:pPr>
              <a:t>3</a:t>
            </a:fld>
            <a:endParaRPr lang="en-US"/>
          </a:p>
        </p:txBody>
      </p:sp>
    </p:spTree>
    <p:extLst>
      <p:ext uri="{BB962C8B-B14F-4D97-AF65-F5344CB8AC3E}">
        <p14:creationId xmlns:p14="http://schemas.microsoft.com/office/powerpoint/2010/main" val="975342480"/>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sz="3200"/>
              <a:t>Some Methods in the Class </a:t>
            </a:r>
            <a:r>
              <a:rPr lang="en-US" sz="3200" b="1">
                <a:latin typeface="Courier New" pitchFamily="49" charset="0"/>
              </a:rPr>
              <a:t>Character</a:t>
            </a:r>
            <a:r>
              <a:rPr lang="en-US" sz="3200"/>
              <a:t> (Part 3 of 3)</a:t>
            </a:r>
            <a:endParaRPr lang="en-US" sz="3200" b="1">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DAFAFC30-E24D-4D0D-A44F-A49A39A0846B}" type="slidenum">
              <a:rPr lang="en-US"/>
              <a:pPr>
                <a:defRPr/>
              </a:pPr>
              <a:t>30</a:t>
            </a:fld>
            <a:endParaRPr lang="en-US"/>
          </a:p>
        </p:txBody>
      </p:sp>
      <p:pic>
        <p:nvPicPr>
          <p:cNvPr id="39939" name="Picture 3" descr="savitch_c05d08_3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b="2441"/>
          <a:stretch>
            <a:fillRect/>
          </a:stretch>
        </p:blipFill>
        <p:spPr bwMode="auto">
          <a:xfrm>
            <a:off x="855663" y="1539131"/>
            <a:ext cx="77724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36069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Variables and Memory</a:t>
            </a:r>
          </a:p>
        </p:txBody>
      </p:sp>
      <p:sp>
        <p:nvSpPr>
          <p:cNvPr id="40963" name="Rectangle 3"/>
          <p:cNvSpPr>
            <a:spLocks noGrp="1" noChangeArrowheads="1"/>
          </p:cNvSpPr>
          <p:nvPr>
            <p:ph idx="1"/>
          </p:nvPr>
        </p:nvSpPr>
        <p:spPr/>
        <p:txBody>
          <a:bodyPr>
            <a:normAutofit/>
          </a:bodyPr>
          <a:lstStyle/>
          <a:p>
            <a:pPr eaLnBrk="1" hangingPunct="1"/>
            <a:r>
              <a:rPr lang="en-US" sz="2800" dirty="0"/>
              <a:t>A computer has two forms of memory</a:t>
            </a:r>
          </a:p>
          <a:p>
            <a:pPr eaLnBrk="1" hangingPunct="1"/>
            <a:r>
              <a:rPr lang="en-US" sz="2800" b="1" i="1" dirty="0"/>
              <a:t>Secondary memory</a:t>
            </a:r>
            <a:r>
              <a:rPr lang="en-US" sz="2800" b="1" dirty="0"/>
              <a:t> </a:t>
            </a:r>
            <a:r>
              <a:rPr lang="en-US" sz="2800" dirty="0"/>
              <a:t>is used to hold files for "permanent" storage</a:t>
            </a:r>
          </a:p>
          <a:p>
            <a:pPr eaLnBrk="1" hangingPunct="1"/>
            <a:r>
              <a:rPr lang="en-US" sz="2800" b="1" i="1" dirty="0"/>
              <a:t>Main memory</a:t>
            </a:r>
            <a:r>
              <a:rPr lang="en-US" sz="2800" b="1" dirty="0"/>
              <a:t> </a:t>
            </a:r>
            <a:r>
              <a:rPr lang="en-US" sz="2800" dirty="0"/>
              <a:t>is used by a computer when it is running a program</a:t>
            </a:r>
          </a:p>
          <a:p>
            <a:pPr lvl="1" eaLnBrk="1" hangingPunct="1"/>
            <a:r>
              <a:rPr lang="en-US" sz="2400" dirty="0"/>
              <a:t>Values stored in a program's variables are kept in main memory</a:t>
            </a:r>
          </a:p>
        </p:txBody>
      </p:sp>
      <p:sp>
        <p:nvSpPr>
          <p:cNvPr id="6" name="Slide Number Placeholder 5"/>
          <p:cNvSpPr>
            <a:spLocks noGrp="1"/>
          </p:cNvSpPr>
          <p:nvPr>
            <p:ph type="sldNum" sz="quarter" idx="12"/>
          </p:nvPr>
        </p:nvSpPr>
        <p:spPr/>
        <p:txBody>
          <a:bodyPr/>
          <a:lstStyle/>
          <a:p>
            <a:pPr>
              <a:defRPr/>
            </a:pPr>
            <a:r>
              <a:rPr lang="en-US"/>
              <a:t>5-</a:t>
            </a:r>
            <a:fld id="{F286428B-D5E4-478B-B091-EFCE427D9AF6}" type="slidenum">
              <a:rPr lang="en-US"/>
              <a:pPr>
                <a:defRPr/>
              </a:pPr>
              <a:t>31</a:t>
            </a:fld>
            <a:endParaRPr lang="en-US"/>
          </a:p>
        </p:txBody>
      </p:sp>
    </p:spTree>
    <p:extLst>
      <p:ext uri="{BB962C8B-B14F-4D97-AF65-F5344CB8AC3E}">
        <p14:creationId xmlns:p14="http://schemas.microsoft.com/office/powerpoint/2010/main" val="2669946788"/>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Variables and Memory</a:t>
            </a:r>
          </a:p>
        </p:txBody>
      </p:sp>
      <p:sp>
        <p:nvSpPr>
          <p:cNvPr id="41987" name="Rectangle 3"/>
          <p:cNvSpPr>
            <a:spLocks noGrp="1" noChangeArrowheads="1"/>
          </p:cNvSpPr>
          <p:nvPr>
            <p:ph idx="1"/>
          </p:nvPr>
        </p:nvSpPr>
        <p:spPr/>
        <p:txBody>
          <a:bodyPr/>
          <a:lstStyle/>
          <a:p>
            <a:pPr eaLnBrk="1" hangingPunct="1"/>
            <a:r>
              <a:rPr lang="en-US" sz="2800" dirty="0"/>
              <a:t>Main memory consists of a long list of numbered locations called </a:t>
            </a:r>
            <a:r>
              <a:rPr lang="en-US" sz="2800" i="1" dirty="0"/>
              <a:t>bytes</a:t>
            </a:r>
          </a:p>
          <a:p>
            <a:pPr lvl="1" eaLnBrk="1" hangingPunct="1"/>
            <a:r>
              <a:rPr lang="en-US" sz="2400" dirty="0"/>
              <a:t>Each byte contains eight </a:t>
            </a:r>
            <a:r>
              <a:rPr lang="en-US" sz="2400" i="1" dirty="0"/>
              <a:t>bits</a:t>
            </a:r>
            <a:r>
              <a:rPr lang="en-US" sz="2400" dirty="0"/>
              <a:t>:  eight 0 or 1 digits</a:t>
            </a:r>
          </a:p>
          <a:p>
            <a:pPr eaLnBrk="1" hangingPunct="1"/>
            <a:r>
              <a:rPr lang="en-US" sz="2800" dirty="0"/>
              <a:t>The number that identifies a byte is called its </a:t>
            </a:r>
            <a:r>
              <a:rPr lang="en-US" sz="2800" i="1" dirty="0"/>
              <a:t>address</a:t>
            </a:r>
          </a:p>
          <a:p>
            <a:pPr lvl="1" eaLnBrk="1" hangingPunct="1"/>
            <a:r>
              <a:rPr lang="en-US" sz="2400" dirty="0"/>
              <a:t>A data item can be stored in one (or more) of these bytes</a:t>
            </a:r>
          </a:p>
          <a:p>
            <a:pPr lvl="1" eaLnBrk="1" hangingPunct="1"/>
            <a:r>
              <a:rPr lang="en-US" sz="2400" dirty="0"/>
              <a:t>The address of the byte is used to find the data item when needed</a:t>
            </a:r>
          </a:p>
        </p:txBody>
      </p:sp>
      <p:sp>
        <p:nvSpPr>
          <p:cNvPr id="6" name="Slide Number Placeholder 5"/>
          <p:cNvSpPr>
            <a:spLocks noGrp="1"/>
          </p:cNvSpPr>
          <p:nvPr>
            <p:ph type="sldNum" sz="quarter" idx="12"/>
          </p:nvPr>
        </p:nvSpPr>
        <p:spPr/>
        <p:txBody>
          <a:bodyPr/>
          <a:lstStyle/>
          <a:p>
            <a:pPr>
              <a:defRPr/>
            </a:pPr>
            <a:r>
              <a:rPr lang="en-US"/>
              <a:t>5-</a:t>
            </a:r>
            <a:fld id="{FFC7A0F9-E6B4-4130-9CAA-D261996E3DFD}" type="slidenum">
              <a:rPr lang="en-US"/>
              <a:pPr>
                <a:defRPr/>
              </a:pPr>
              <a:t>32</a:t>
            </a:fld>
            <a:endParaRPr lang="en-US"/>
          </a:p>
        </p:txBody>
      </p:sp>
    </p:spTree>
    <p:extLst>
      <p:ext uri="{BB962C8B-B14F-4D97-AF65-F5344CB8AC3E}">
        <p14:creationId xmlns:p14="http://schemas.microsoft.com/office/powerpoint/2010/main" val="30798938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Variables and Memory</a:t>
            </a:r>
          </a:p>
        </p:txBody>
      </p:sp>
      <p:sp>
        <p:nvSpPr>
          <p:cNvPr id="43011" name="Rectangle 3"/>
          <p:cNvSpPr>
            <a:spLocks noGrp="1" noChangeArrowheads="1"/>
          </p:cNvSpPr>
          <p:nvPr>
            <p:ph idx="1"/>
          </p:nvPr>
        </p:nvSpPr>
        <p:spPr/>
        <p:txBody>
          <a:bodyPr/>
          <a:lstStyle/>
          <a:p>
            <a:pPr eaLnBrk="1" hangingPunct="1">
              <a:lnSpc>
                <a:spcPct val="80000"/>
              </a:lnSpc>
            </a:pPr>
            <a:r>
              <a:rPr lang="en-US" sz="2800"/>
              <a:t>Values of most data types require more than one byte of storage</a:t>
            </a:r>
          </a:p>
          <a:p>
            <a:pPr lvl="1" eaLnBrk="1" hangingPunct="1">
              <a:lnSpc>
                <a:spcPct val="80000"/>
              </a:lnSpc>
            </a:pPr>
            <a:r>
              <a:rPr lang="en-US" sz="2400"/>
              <a:t>Several adjacent bytes are then used to hold the data item</a:t>
            </a:r>
          </a:p>
          <a:p>
            <a:pPr lvl="1" eaLnBrk="1" hangingPunct="1">
              <a:lnSpc>
                <a:spcPct val="80000"/>
              </a:lnSpc>
            </a:pPr>
            <a:r>
              <a:rPr lang="en-US" sz="2400"/>
              <a:t>The entire chunk of memory that holds the data is called its </a:t>
            </a:r>
            <a:r>
              <a:rPr lang="en-US" sz="2400" i="1"/>
              <a:t>memory location</a:t>
            </a:r>
          </a:p>
          <a:p>
            <a:pPr lvl="1" eaLnBrk="1" hangingPunct="1">
              <a:lnSpc>
                <a:spcPct val="80000"/>
              </a:lnSpc>
            </a:pPr>
            <a:r>
              <a:rPr lang="en-US" sz="2400"/>
              <a:t>The address of the first byte of this memory location is used as the address for the data item</a:t>
            </a:r>
          </a:p>
          <a:p>
            <a:pPr eaLnBrk="1" hangingPunct="1">
              <a:lnSpc>
                <a:spcPct val="80000"/>
              </a:lnSpc>
            </a:pPr>
            <a:r>
              <a:rPr lang="en-US" sz="2800"/>
              <a:t>A computer's main memory can be thought of as a long list of memory locations of </a:t>
            </a:r>
            <a:r>
              <a:rPr lang="en-US" sz="2800" i="1"/>
              <a:t>varying sizes</a:t>
            </a:r>
          </a:p>
        </p:txBody>
      </p:sp>
      <p:sp>
        <p:nvSpPr>
          <p:cNvPr id="6" name="Slide Number Placeholder 5"/>
          <p:cNvSpPr>
            <a:spLocks noGrp="1"/>
          </p:cNvSpPr>
          <p:nvPr>
            <p:ph type="sldNum" sz="quarter" idx="12"/>
          </p:nvPr>
        </p:nvSpPr>
        <p:spPr/>
        <p:txBody>
          <a:bodyPr/>
          <a:lstStyle/>
          <a:p>
            <a:pPr>
              <a:defRPr/>
            </a:pPr>
            <a:r>
              <a:rPr lang="en-US"/>
              <a:t>5-</a:t>
            </a:r>
            <a:fld id="{DFC1EE7E-1507-49E4-9ADC-E3EE8108B6F5}" type="slidenum">
              <a:rPr lang="en-US"/>
              <a:pPr>
                <a:defRPr/>
              </a:pPr>
              <a:t>33</a:t>
            </a:fld>
            <a:endParaRPr lang="en-US"/>
          </a:p>
        </p:txBody>
      </p:sp>
    </p:spTree>
    <p:extLst>
      <p:ext uri="{BB962C8B-B14F-4D97-AF65-F5344CB8AC3E}">
        <p14:creationId xmlns:p14="http://schemas.microsoft.com/office/powerpoint/2010/main" val="420853418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Variables in Memory</a:t>
            </a:r>
          </a:p>
        </p:txBody>
      </p:sp>
      <p:sp>
        <p:nvSpPr>
          <p:cNvPr id="2" name="內容版面配置區 1"/>
          <p:cNvSpPr>
            <a:spLocks noGrp="1"/>
          </p:cNvSpPr>
          <p:nvPr>
            <p:ph idx="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r>
              <a:rPr lang="en-US"/>
              <a:t>5-</a:t>
            </a:r>
            <a:fld id="{E18A9BB9-BD9C-462F-83C8-31DFAE33A26E}" type="slidenum">
              <a:rPr lang="en-US"/>
              <a:pPr>
                <a:defRPr/>
              </a:pPr>
              <a:t>34</a:t>
            </a:fld>
            <a:endParaRPr lang="en-US"/>
          </a:p>
        </p:txBody>
      </p:sp>
      <p:pic>
        <p:nvPicPr>
          <p:cNvPr id="44035" name="Picture 7" descr="savitch_c05d10"/>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57134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References</a:t>
            </a:r>
          </a:p>
        </p:txBody>
      </p:sp>
      <p:sp>
        <p:nvSpPr>
          <p:cNvPr id="45059" name="Rectangle 3"/>
          <p:cNvSpPr>
            <a:spLocks noGrp="1" noChangeArrowheads="1"/>
          </p:cNvSpPr>
          <p:nvPr>
            <p:ph idx="1"/>
          </p:nvPr>
        </p:nvSpPr>
        <p:spPr/>
        <p:txBody>
          <a:bodyPr/>
          <a:lstStyle/>
          <a:p>
            <a:pPr eaLnBrk="1" hangingPunct="1"/>
            <a:r>
              <a:rPr lang="en-US" sz="2800" dirty="0"/>
              <a:t>Every variable is implemented as a location in computer memory</a:t>
            </a:r>
          </a:p>
          <a:p>
            <a:pPr eaLnBrk="1" hangingPunct="1"/>
            <a:r>
              <a:rPr lang="en-US" sz="2800" dirty="0"/>
              <a:t>When the variable is a </a:t>
            </a:r>
            <a:r>
              <a:rPr lang="en-US" sz="2800" b="1" dirty="0"/>
              <a:t>primitive type</a:t>
            </a:r>
            <a:r>
              <a:rPr lang="en-US" sz="2800" dirty="0"/>
              <a:t>, the value of the variable is stored in the memory location assigned to the variable</a:t>
            </a:r>
          </a:p>
          <a:p>
            <a:pPr lvl="1" eaLnBrk="1" hangingPunct="1"/>
            <a:r>
              <a:rPr lang="en-US" sz="2400" dirty="0"/>
              <a:t>Each primitive type always require </a:t>
            </a:r>
            <a:r>
              <a:rPr lang="en-US" sz="2400" b="1" dirty="0"/>
              <a:t>the same </a:t>
            </a:r>
            <a:r>
              <a:rPr lang="en-US" sz="2400" dirty="0"/>
              <a:t>amount of memory to store its values</a:t>
            </a:r>
          </a:p>
        </p:txBody>
      </p:sp>
      <p:sp>
        <p:nvSpPr>
          <p:cNvPr id="6" name="Slide Number Placeholder 5"/>
          <p:cNvSpPr>
            <a:spLocks noGrp="1"/>
          </p:cNvSpPr>
          <p:nvPr>
            <p:ph type="sldNum" sz="quarter" idx="12"/>
          </p:nvPr>
        </p:nvSpPr>
        <p:spPr/>
        <p:txBody>
          <a:bodyPr/>
          <a:lstStyle/>
          <a:p>
            <a:pPr>
              <a:defRPr/>
            </a:pPr>
            <a:r>
              <a:rPr lang="en-US"/>
              <a:t>5-</a:t>
            </a:r>
            <a:fld id="{37BD1BA2-EF90-4154-9540-E0C6F723F3A1}" type="slidenum">
              <a:rPr lang="en-US"/>
              <a:pPr>
                <a:defRPr/>
              </a:pPr>
              <a:t>35</a:t>
            </a:fld>
            <a:endParaRPr lang="en-US"/>
          </a:p>
        </p:txBody>
      </p:sp>
    </p:spTree>
    <p:extLst>
      <p:ext uri="{BB962C8B-B14F-4D97-AF65-F5344CB8AC3E}">
        <p14:creationId xmlns:p14="http://schemas.microsoft.com/office/powerpoint/2010/main" val="1684821887"/>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References</a:t>
            </a:r>
          </a:p>
        </p:txBody>
      </p:sp>
      <p:sp>
        <p:nvSpPr>
          <p:cNvPr id="46083" name="Rectangle 3"/>
          <p:cNvSpPr>
            <a:spLocks noGrp="1" noChangeArrowheads="1"/>
          </p:cNvSpPr>
          <p:nvPr>
            <p:ph idx="1"/>
          </p:nvPr>
        </p:nvSpPr>
        <p:spPr/>
        <p:txBody>
          <a:bodyPr/>
          <a:lstStyle/>
          <a:p>
            <a:pPr eaLnBrk="1" hangingPunct="1">
              <a:lnSpc>
                <a:spcPct val="90000"/>
              </a:lnSpc>
            </a:pPr>
            <a:r>
              <a:rPr lang="en-US" sz="2400" dirty="0"/>
              <a:t>When the variable is a </a:t>
            </a:r>
            <a:r>
              <a:rPr lang="en-US" sz="2400" b="1" dirty="0"/>
              <a:t>class type</a:t>
            </a:r>
            <a:r>
              <a:rPr lang="en-US" sz="2400" dirty="0"/>
              <a:t>, only the memory address (or </a:t>
            </a:r>
            <a:r>
              <a:rPr lang="en-US" sz="2400" i="1" dirty="0"/>
              <a:t>reference</a:t>
            </a:r>
            <a:r>
              <a:rPr lang="en-US" sz="2400" dirty="0"/>
              <a:t>) where its object is located is stored in the memory location assigned to the variable</a:t>
            </a:r>
          </a:p>
          <a:p>
            <a:pPr lvl="1" eaLnBrk="1" hangingPunct="1">
              <a:lnSpc>
                <a:spcPct val="90000"/>
              </a:lnSpc>
            </a:pPr>
            <a:r>
              <a:rPr lang="en-US" sz="2000" dirty="0"/>
              <a:t>The object named by the variable is stored in some other location in memory</a:t>
            </a:r>
          </a:p>
          <a:p>
            <a:pPr lvl="1" eaLnBrk="1" hangingPunct="1">
              <a:lnSpc>
                <a:spcPct val="90000"/>
              </a:lnSpc>
            </a:pPr>
            <a:r>
              <a:rPr lang="en-US" sz="2000" dirty="0"/>
              <a:t>Like primitives, the value of a class variable is a fixed size</a:t>
            </a:r>
          </a:p>
          <a:p>
            <a:pPr lvl="1" eaLnBrk="1" hangingPunct="1">
              <a:lnSpc>
                <a:spcPct val="90000"/>
              </a:lnSpc>
            </a:pPr>
            <a:r>
              <a:rPr lang="en-US" sz="2000" dirty="0"/>
              <a:t>Unlike primitives, the value of a class variable is a memory address or reference  </a:t>
            </a:r>
          </a:p>
          <a:p>
            <a:pPr lvl="1" eaLnBrk="1" hangingPunct="1">
              <a:lnSpc>
                <a:spcPct val="90000"/>
              </a:lnSpc>
            </a:pPr>
            <a:r>
              <a:rPr lang="en-US" sz="2000" dirty="0"/>
              <a:t>The object, whose address is stored in the variable, can be of any size</a:t>
            </a:r>
          </a:p>
        </p:txBody>
      </p:sp>
      <p:sp>
        <p:nvSpPr>
          <p:cNvPr id="6" name="Slide Number Placeholder 5"/>
          <p:cNvSpPr>
            <a:spLocks noGrp="1"/>
          </p:cNvSpPr>
          <p:nvPr>
            <p:ph type="sldNum" sz="quarter" idx="12"/>
          </p:nvPr>
        </p:nvSpPr>
        <p:spPr/>
        <p:txBody>
          <a:bodyPr/>
          <a:lstStyle/>
          <a:p>
            <a:pPr>
              <a:defRPr/>
            </a:pPr>
            <a:r>
              <a:rPr lang="en-US"/>
              <a:t>5-</a:t>
            </a:r>
            <a:fld id="{5F8C1969-10FB-4BB4-8CF2-B072FDE93EC1}" type="slidenum">
              <a:rPr lang="en-US"/>
              <a:pPr>
                <a:defRPr/>
              </a:pPr>
              <a:t>36</a:t>
            </a:fld>
            <a:endParaRPr lang="en-US"/>
          </a:p>
        </p:txBody>
      </p:sp>
    </p:spTree>
    <p:extLst>
      <p:ext uri="{BB962C8B-B14F-4D97-AF65-F5344CB8AC3E}">
        <p14:creationId xmlns:p14="http://schemas.microsoft.com/office/powerpoint/2010/main" val="1973313761"/>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References</a:t>
            </a:r>
          </a:p>
        </p:txBody>
      </p:sp>
      <p:sp>
        <p:nvSpPr>
          <p:cNvPr id="47107" name="Rectangle 3"/>
          <p:cNvSpPr>
            <a:spLocks noGrp="1" noChangeArrowheads="1"/>
          </p:cNvSpPr>
          <p:nvPr>
            <p:ph idx="1"/>
          </p:nvPr>
        </p:nvSpPr>
        <p:spPr/>
        <p:txBody>
          <a:bodyPr/>
          <a:lstStyle/>
          <a:p>
            <a:pPr eaLnBrk="1" hangingPunct="1">
              <a:lnSpc>
                <a:spcPct val="90000"/>
              </a:lnSpc>
            </a:pPr>
            <a:r>
              <a:rPr lang="en-US" sz="2800" dirty="0"/>
              <a:t>Two reference variables can contain the same reference, and therefore name the same object</a:t>
            </a:r>
          </a:p>
          <a:p>
            <a:pPr lvl="1" eaLnBrk="1" hangingPunct="1">
              <a:lnSpc>
                <a:spcPct val="90000"/>
              </a:lnSpc>
            </a:pPr>
            <a:r>
              <a:rPr lang="en-US" sz="2400" dirty="0"/>
              <a:t>The </a:t>
            </a:r>
            <a:r>
              <a:rPr lang="en-US" sz="2400" b="1" dirty="0"/>
              <a:t>assignment operator </a:t>
            </a:r>
            <a:r>
              <a:rPr lang="en-US" sz="2400" dirty="0"/>
              <a:t>sets the reference (memory address) of one class type variable equal to that of another</a:t>
            </a:r>
          </a:p>
          <a:p>
            <a:pPr lvl="1" eaLnBrk="1" hangingPunct="1">
              <a:lnSpc>
                <a:spcPct val="90000"/>
              </a:lnSpc>
            </a:pPr>
            <a:r>
              <a:rPr lang="en-US" sz="2400" dirty="0"/>
              <a:t>Any change to the object named by one of theses variables will produce a change to the object named by the other variable, since they are the same object</a:t>
            </a:r>
          </a:p>
          <a:p>
            <a:pPr lvl="2" eaLnBrk="1" hangingPunct="1">
              <a:lnSpc>
                <a:spcPct val="90000"/>
              </a:lnSpc>
              <a:buFontTx/>
              <a:buNone/>
            </a:pPr>
            <a:r>
              <a:rPr lang="en-US" sz="2000" b="1" dirty="0">
                <a:solidFill>
                  <a:srgbClr val="034CA1"/>
                </a:solidFill>
                <a:latin typeface="Courier New" pitchFamily="49" charset="0"/>
              </a:rPr>
              <a:t>variable2 = variable1;</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EF3FC05A-56C3-4D57-A75D-68B3C8959D5D}" type="slidenum">
              <a:rPr lang="en-US"/>
              <a:pPr>
                <a:defRPr/>
              </a:pPr>
              <a:t>37</a:t>
            </a:fld>
            <a:endParaRPr lang="en-US"/>
          </a:p>
        </p:txBody>
      </p:sp>
    </p:spTree>
    <p:extLst>
      <p:ext uri="{BB962C8B-B14F-4D97-AF65-F5344CB8AC3E}">
        <p14:creationId xmlns:p14="http://schemas.microsoft.com/office/powerpoint/2010/main" val="154383097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Autofit/>
          </a:bodyPr>
          <a:lstStyle/>
          <a:p>
            <a:pPr eaLnBrk="1" hangingPunct="1"/>
            <a:r>
              <a:rPr lang="en-US" sz="2400"/>
              <a:t>Class Type Variables Store a Reference (Part 1 of 2)</a:t>
            </a:r>
          </a:p>
        </p:txBody>
      </p:sp>
      <p:sp>
        <p:nvSpPr>
          <p:cNvPr id="6" name="Slide Number Placeholder 5"/>
          <p:cNvSpPr>
            <a:spLocks noGrp="1"/>
          </p:cNvSpPr>
          <p:nvPr>
            <p:ph type="sldNum" sz="quarter" idx="12"/>
          </p:nvPr>
        </p:nvSpPr>
        <p:spPr/>
        <p:txBody>
          <a:bodyPr/>
          <a:lstStyle/>
          <a:p>
            <a:pPr>
              <a:defRPr/>
            </a:pPr>
            <a:r>
              <a:rPr lang="en-US"/>
              <a:t>5-</a:t>
            </a:r>
            <a:fld id="{1976642D-7741-4CD4-99E2-DB2B08DBF4A8}" type="slidenum">
              <a:rPr lang="en-US"/>
              <a:pPr>
                <a:defRPr/>
              </a:pPr>
              <a:t>38</a:t>
            </a:fld>
            <a:endParaRPr lang="en-US"/>
          </a:p>
        </p:txBody>
      </p:sp>
      <p:pic>
        <p:nvPicPr>
          <p:cNvPr id="48131" name="Picture 8" descr="savitch_c05d12_1of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390" b="1662"/>
          <a:stretch>
            <a:fillRect/>
          </a:stretch>
        </p:blipFill>
        <p:spPr bwMode="auto">
          <a:xfrm>
            <a:off x="886308" y="1628775"/>
            <a:ext cx="77724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24277"/>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eaLnBrk="1" hangingPunct="1"/>
            <a:r>
              <a:rPr lang="en-US" sz="3200"/>
              <a:t>Class Type Variables Store a Reference (Part 2 of 2)</a:t>
            </a:r>
          </a:p>
        </p:txBody>
      </p:sp>
      <p:sp>
        <p:nvSpPr>
          <p:cNvPr id="6" name="Slide Number Placeholder 5"/>
          <p:cNvSpPr>
            <a:spLocks noGrp="1"/>
          </p:cNvSpPr>
          <p:nvPr>
            <p:ph type="sldNum" sz="quarter" idx="12"/>
          </p:nvPr>
        </p:nvSpPr>
        <p:spPr/>
        <p:txBody>
          <a:bodyPr/>
          <a:lstStyle/>
          <a:p>
            <a:pPr>
              <a:defRPr/>
            </a:pPr>
            <a:r>
              <a:rPr lang="en-US"/>
              <a:t>5-</a:t>
            </a:r>
            <a:fld id="{AF6475D5-1466-458C-A0E0-658539744FB5}" type="slidenum">
              <a:rPr lang="en-US"/>
              <a:pPr>
                <a:defRPr/>
              </a:pPr>
              <a:t>39</a:t>
            </a:fld>
            <a:endParaRPr lang="en-US"/>
          </a:p>
        </p:txBody>
      </p:sp>
      <p:pic>
        <p:nvPicPr>
          <p:cNvPr id="49155" name="Picture 3" descr="savitch_c05d12_2of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917" b="1917"/>
          <a:stretch>
            <a:fillRect/>
          </a:stretch>
        </p:blipFill>
        <p:spPr bwMode="auto">
          <a:xfrm>
            <a:off x="971600" y="1601892"/>
            <a:ext cx="6864350"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55882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600" dirty="0"/>
              <a:t>Pitfall:  Invoking a </a:t>
            </a:r>
            <a:r>
              <a:rPr lang="en-US" altLang="zh-TW" sz="3600" dirty="0" err="1"/>
              <a:t>Nonstatic</a:t>
            </a:r>
            <a:r>
              <a:rPr lang="en-US" altLang="zh-TW" sz="3600" dirty="0"/>
              <a:t> Method Within a Static Method</a:t>
            </a:r>
            <a:endParaRPr lang="zh-TW" altLang="en-US" sz="3600" dirty="0"/>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4</a:t>
            </a:fld>
            <a:endParaRPr lang="zh-TW" altLang="en-US"/>
          </a:p>
        </p:txBody>
      </p:sp>
      <p:pic>
        <p:nvPicPr>
          <p:cNvPr id="5" name="圖片 4"/>
          <p:cNvPicPr>
            <a:picLocks noChangeAspect="1"/>
          </p:cNvPicPr>
          <p:nvPr/>
        </p:nvPicPr>
        <p:blipFill>
          <a:blip r:embed="rId2"/>
          <a:stretch>
            <a:fillRect/>
          </a:stretch>
        </p:blipFill>
        <p:spPr>
          <a:xfrm>
            <a:off x="2800350" y="4653136"/>
            <a:ext cx="3543300" cy="1571625"/>
          </a:xfrm>
          <a:prstGeom prst="rect">
            <a:avLst/>
          </a:prstGeom>
        </p:spPr>
      </p:pic>
      <p:pic>
        <p:nvPicPr>
          <p:cNvPr id="6" name="圖片 5"/>
          <p:cNvPicPr>
            <a:picLocks noChangeAspect="1"/>
          </p:cNvPicPr>
          <p:nvPr/>
        </p:nvPicPr>
        <p:blipFill>
          <a:blip r:embed="rId3"/>
          <a:stretch>
            <a:fillRect/>
          </a:stretch>
        </p:blipFill>
        <p:spPr>
          <a:xfrm>
            <a:off x="736982" y="2299526"/>
            <a:ext cx="3619500" cy="1647825"/>
          </a:xfrm>
          <a:prstGeom prst="rect">
            <a:avLst/>
          </a:prstGeom>
        </p:spPr>
      </p:pic>
      <p:sp>
        <p:nvSpPr>
          <p:cNvPr id="7" name="矩形 6"/>
          <p:cNvSpPr/>
          <p:nvPr/>
        </p:nvSpPr>
        <p:spPr>
          <a:xfrm>
            <a:off x="2186692" y="3123439"/>
            <a:ext cx="720080" cy="2071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4"/>
          <a:stretch>
            <a:fillRect/>
          </a:stretch>
        </p:blipFill>
        <p:spPr>
          <a:xfrm>
            <a:off x="4767262" y="2276872"/>
            <a:ext cx="3571875" cy="1590675"/>
          </a:xfrm>
          <a:prstGeom prst="rect">
            <a:avLst/>
          </a:prstGeom>
        </p:spPr>
      </p:pic>
      <p:sp>
        <p:nvSpPr>
          <p:cNvPr id="9" name="矩形 8"/>
          <p:cNvSpPr/>
          <p:nvPr/>
        </p:nvSpPr>
        <p:spPr>
          <a:xfrm>
            <a:off x="6208722" y="3076147"/>
            <a:ext cx="1008112" cy="2009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9"/>
          <p:cNvSpPr/>
          <p:nvPr/>
        </p:nvSpPr>
        <p:spPr>
          <a:xfrm>
            <a:off x="3059832" y="3467158"/>
            <a:ext cx="681922" cy="681922"/>
          </a:xfrm>
          <a:prstGeom prst="mathMultiply">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乘號 10"/>
          <p:cNvSpPr/>
          <p:nvPr/>
        </p:nvSpPr>
        <p:spPr>
          <a:xfrm>
            <a:off x="7380312" y="3467158"/>
            <a:ext cx="681922" cy="681922"/>
          </a:xfrm>
          <a:prstGeom prst="mathMultiply">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L-圖案 11"/>
          <p:cNvSpPr/>
          <p:nvPr/>
        </p:nvSpPr>
        <p:spPr>
          <a:xfrm rot="19042138">
            <a:off x="5775316" y="5730087"/>
            <a:ext cx="521591" cy="270817"/>
          </a:xfrm>
          <a:prstGeom prst="corner">
            <a:avLst>
              <a:gd name="adj1" fmla="val 47879"/>
              <a:gd name="adj2" fmla="val 32913"/>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0268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US" sz="3000"/>
              <a:t>Assignment Operator with Class Type Variables (Part 1 of 3)</a:t>
            </a:r>
          </a:p>
        </p:txBody>
      </p:sp>
      <p:sp>
        <p:nvSpPr>
          <p:cNvPr id="6" name="Slide Number Placeholder 5"/>
          <p:cNvSpPr>
            <a:spLocks noGrp="1"/>
          </p:cNvSpPr>
          <p:nvPr>
            <p:ph type="sldNum" sz="quarter" idx="12"/>
          </p:nvPr>
        </p:nvSpPr>
        <p:spPr/>
        <p:txBody>
          <a:bodyPr/>
          <a:lstStyle/>
          <a:p>
            <a:pPr>
              <a:defRPr/>
            </a:pPr>
            <a:r>
              <a:rPr lang="en-US"/>
              <a:t>5-</a:t>
            </a:r>
            <a:fld id="{8132ACB2-92D3-4F7E-B236-289C9F74477F}" type="slidenum">
              <a:rPr lang="en-US"/>
              <a:pPr>
                <a:defRPr/>
              </a:pPr>
              <a:t>40</a:t>
            </a:fld>
            <a:endParaRPr lang="en-US"/>
          </a:p>
        </p:txBody>
      </p:sp>
      <p:pic>
        <p:nvPicPr>
          <p:cNvPr id="50179" name="Picture 7" descr="savitch_c05d13_1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103312" y="1600200"/>
            <a:ext cx="6937375"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946468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hangingPunct="1"/>
            <a:r>
              <a:rPr lang="en-US" sz="3000"/>
              <a:t>Assignment Operator with Class Type Variables (Part 2 of 3)</a:t>
            </a:r>
          </a:p>
        </p:txBody>
      </p:sp>
      <p:sp>
        <p:nvSpPr>
          <p:cNvPr id="6" name="Slide Number Placeholder 5"/>
          <p:cNvSpPr>
            <a:spLocks noGrp="1"/>
          </p:cNvSpPr>
          <p:nvPr>
            <p:ph type="sldNum" sz="quarter" idx="12"/>
          </p:nvPr>
        </p:nvSpPr>
        <p:spPr/>
        <p:txBody>
          <a:bodyPr/>
          <a:lstStyle/>
          <a:p>
            <a:pPr>
              <a:defRPr/>
            </a:pPr>
            <a:r>
              <a:rPr lang="en-US"/>
              <a:t>5-</a:t>
            </a:r>
            <a:fld id="{D1A69431-7465-45EB-9BB5-A17643279E58}" type="slidenum">
              <a:rPr lang="en-US"/>
              <a:pPr>
                <a:defRPr/>
              </a:pPr>
              <a:t>41</a:t>
            </a:fld>
            <a:endParaRPr lang="en-US"/>
          </a:p>
        </p:txBody>
      </p:sp>
      <p:pic>
        <p:nvPicPr>
          <p:cNvPr id="51203" name="Picture 3" descr="savitch_c05d13_2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753" b="2016"/>
          <a:stretch>
            <a:fillRect/>
          </a:stretch>
        </p:blipFill>
        <p:spPr bwMode="auto">
          <a:xfrm>
            <a:off x="1384126" y="1662385"/>
            <a:ext cx="6572250"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232358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en-US" sz="3000"/>
              <a:t>Assignment Operator with Class Type Variables (Part 3 of 3)</a:t>
            </a:r>
          </a:p>
        </p:txBody>
      </p:sp>
      <p:sp>
        <p:nvSpPr>
          <p:cNvPr id="6" name="Slide Number Placeholder 5"/>
          <p:cNvSpPr>
            <a:spLocks noGrp="1"/>
          </p:cNvSpPr>
          <p:nvPr>
            <p:ph type="sldNum" sz="quarter" idx="12"/>
          </p:nvPr>
        </p:nvSpPr>
        <p:spPr/>
        <p:txBody>
          <a:bodyPr/>
          <a:lstStyle/>
          <a:p>
            <a:pPr>
              <a:defRPr/>
            </a:pPr>
            <a:r>
              <a:rPr lang="en-US"/>
              <a:t>5-</a:t>
            </a:r>
            <a:fld id="{00716F55-35F3-41BA-A1BC-BED92C701D9D}" type="slidenum">
              <a:rPr lang="en-US"/>
              <a:pPr>
                <a:defRPr/>
              </a:pPr>
              <a:t>42</a:t>
            </a:fld>
            <a:endParaRPr lang="en-US"/>
          </a:p>
        </p:txBody>
      </p:sp>
      <p:pic>
        <p:nvPicPr>
          <p:cNvPr id="52227" name="Picture 3" descr="savitch_c05d13_3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451049" y="1556792"/>
            <a:ext cx="6937375"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4128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pPr eaLnBrk="1" hangingPunct="1"/>
            <a:r>
              <a:rPr lang="en-US" sz="4000" dirty="0"/>
              <a:t>Class Parameters</a:t>
            </a:r>
          </a:p>
        </p:txBody>
      </p:sp>
      <p:sp>
        <p:nvSpPr>
          <p:cNvPr id="53251" name="Rectangle 3"/>
          <p:cNvSpPr>
            <a:spLocks noGrp="1" noChangeArrowheads="1"/>
          </p:cNvSpPr>
          <p:nvPr>
            <p:ph idx="1"/>
          </p:nvPr>
        </p:nvSpPr>
        <p:spPr/>
        <p:txBody>
          <a:bodyPr>
            <a:normAutofit/>
          </a:bodyPr>
          <a:lstStyle/>
          <a:p>
            <a:pPr eaLnBrk="1" hangingPunct="1">
              <a:lnSpc>
                <a:spcPct val="80000"/>
              </a:lnSpc>
            </a:pPr>
            <a:r>
              <a:rPr lang="en-US" sz="2400" dirty="0"/>
              <a:t>All parameters in Java are </a:t>
            </a:r>
            <a:r>
              <a:rPr lang="en-US" sz="2400" i="1" dirty="0"/>
              <a:t>call-by-value</a:t>
            </a:r>
            <a:r>
              <a:rPr lang="en-US" sz="2400" dirty="0"/>
              <a:t> parameters</a:t>
            </a:r>
          </a:p>
          <a:p>
            <a:pPr lvl="1" eaLnBrk="1" hangingPunct="1">
              <a:lnSpc>
                <a:spcPct val="80000"/>
              </a:lnSpc>
            </a:pPr>
            <a:r>
              <a:rPr lang="en-US" sz="2000" dirty="0"/>
              <a:t>A parameter is a </a:t>
            </a:r>
            <a:r>
              <a:rPr lang="en-US" sz="2000" b="1" i="1" dirty="0"/>
              <a:t>local variable</a:t>
            </a:r>
            <a:r>
              <a:rPr lang="en-US" sz="2000" b="1" dirty="0"/>
              <a:t> </a:t>
            </a:r>
            <a:r>
              <a:rPr lang="en-US" sz="2000" dirty="0"/>
              <a:t>that is set equal to the value of its argument</a:t>
            </a:r>
          </a:p>
          <a:p>
            <a:pPr lvl="1" eaLnBrk="1" hangingPunct="1">
              <a:lnSpc>
                <a:spcPct val="80000"/>
              </a:lnSpc>
            </a:pPr>
            <a:r>
              <a:rPr lang="en-US" sz="2000" dirty="0"/>
              <a:t>Therefore, any change to the value of the parameter </a:t>
            </a:r>
            <a:r>
              <a:rPr lang="en-US" sz="2000" b="1" dirty="0"/>
              <a:t>cannot</a:t>
            </a:r>
            <a:r>
              <a:rPr lang="en-US" sz="2000" dirty="0"/>
              <a:t> change the value of its argument</a:t>
            </a:r>
          </a:p>
          <a:p>
            <a:pPr eaLnBrk="1" hangingPunct="1">
              <a:lnSpc>
                <a:spcPct val="80000"/>
              </a:lnSpc>
            </a:pPr>
            <a:endParaRPr lang="en-US" sz="2400" dirty="0"/>
          </a:p>
          <a:p>
            <a:pPr eaLnBrk="1" hangingPunct="1">
              <a:lnSpc>
                <a:spcPct val="80000"/>
              </a:lnSpc>
            </a:pPr>
            <a:r>
              <a:rPr lang="en-US" sz="2400" dirty="0"/>
              <a:t>Class type parameters appear to behave differently from primitive type parameters</a:t>
            </a:r>
          </a:p>
          <a:p>
            <a:pPr lvl="1" eaLnBrk="1" hangingPunct="1">
              <a:lnSpc>
                <a:spcPct val="80000"/>
              </a:lnSpc>
            </a:pPr>
            <a:r>
              <a:rPr lang="en-US" sz="2000" dirty="0"/>
              <a:t>They appear to behave in a way similar to parameters in languages that have the </a:t>
            </a:r>
            <a:r>
              <a:rPr lang="en-US" sz="2000" b="1" i="1" dirty="0"/>
              <a:t>call-by-reference</a:t>
            </a:r>
            <a:r>
              <a:rPr lang="en-US" sz="2000" dirty="0"/>
              <a:t> parameter passing mechanism</a:t>
            </a:r>
          </a:p>
        </p:txBody>
      </p:sp>
      <p:sp>
        <p:nvSpPr>
          <p:cNvPr id="6" name="Slide Number Placeholder 5"/>
          <p:cNvSpPr>
            <a:spLocks noGrp="1"/>
          </p:cNvSpPr>
          <p:nvPr>
            <p:ph type="sldNum" sz="quarter" idx="12"/>
          </p:nvPr>
        </p:nvSpPr>
        <p:spPr/>
        <p:txBody>
          <a:bodyPr/>
          <a:lstStyle/>
          <a:p>
            <a:pPr>
              <a:defRPr/>
            </a:pPr>
            <a:r>
              <a:rPr lang="en-US"/>
              <a:t>5-</a:t>
            </a:r>
            <a:fld id="{F7F328B6-7531-4BE5-8FF8-0A9C6E7B1B2B}" type="slidenum">
              <a:rPr lang="en-US"/>
              <a:pPr>
                <a:defRPr/>
              </a:pPr>
              <a:t>43</a:t>
            </a:fld>
            <a:endParaRPr lang="en-US"/>
          </a:p>
        </p:txBody>
      </p:sp>
    </p:spTree>
    <p:extLst>
      <p:ext uri="{BB962C8B-B14F-4D97-AF65-F5344CB8AC3E}">
        <p14:creationId xmlns:p14="http://schemas.microsoft.com/office/powerpoint/2010/main" val="3178887282"/>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eaLnBrk="1" hangingPunct="1"/>
            <a:r>
              <a:rPr lang="en-US" sz="4000" dirty="0"/>
              <a:t>Class Parameters</a:t>
            </a:r>
          </a:p>
        </p:txBody>
      </p:sp>
      <p:sp>
        <p:nvSpPr>
          <p:cNvPr id="54275" name="Rectangle 3"/>
          <p:cNvSpPr>
            <a:spLocks noGrp="1" noChangeArrowheads="1"/>
          </p:cNvSpPr>
          <p:nvPr>
            <p:ph idx="1"/>
          </p:nvPr>
        </p:nvSpPr>
        <p:spPr/>
        <p:txBody>
          <a:bodyPr/>
          <a:lstStyle/>
          <a:p>
            <a:pPr eaLnBrk="1" hangingPunct="1">
              <a:lnSpc>
                <a:spcPct val="80000"/>
              </a:lnSpc>
            </a:pPr>
            <a:r>
              <a:rPr lang="en-US" sz="2800" dirty="0"/>
              <a:t>The value plugged into a class type parameter is a </a:t>
            </a:r>
            <a:r>
              <a:rPr lang="en-US" sz="2800" b="1" dirty="0"/>
              <a:t>reference</a:t>
            </a:r>
            <a:r>
              <a:rPr lang="en-US" sz="2800" dirty="0"/>
              <a:t> (</a:t>
            </a:r>
            <a:r>
              <a:rPr lang="en-US" sz="2800" b="1" dirty="0"/>
              <a:t>memory address</a:t>
            </a:r>
            <a:r>
              <a:rPr lang="en-US" sz="2800" dirty="0"/>
              <a:t>)</a:t>
            </a:r>
          </a:p>
          <a:p>
            <a:pPr lvl="1" eaLnBrk="1" hangingPunct="1">
              <a:lnSpc>
                <a:spcPct val="80000"/>
              </a:lnSpc>
            </a:pPr>
            <a:r>
              <a:rPr lang="en-US" sz="2400" dirty="0"/>
              <a:t>Therefore, the parameter becomes another name for the argument</a:t>
            </a:r>
          </a:p>
          <a:p>
            <a:pPr lvl="1" eaLnBrk="1" hangingPunct="1">
              <a:lnSpc>
                <a:spcPct val="80000"/>
              </a:lnSpc>
            </a:pPr>
            <a:r>
              <a:rPr lang="en-US" sz="2400" dirty="0"/>
              <a:t>Any change made to the object named by the parameter (i.e., changes made to the values of its instance variables) will be made to the object named by the argument, because they are the same object</a:t>
            </a:r>
          </a:p>
          <a:p>
            <a:pPr lvl="1" eaLnBrk="1" hangingPunct="1">
              <a:lnSpc>
                <a:spcPct val="80000"/>
              </a:lnSpc>
            </a:pPr>
            <a:r>
              <a:rPr lang="en-US" sz="2400" dirty="0"/>
              <a:t>Note that, because it still is a call-by-value parameter, any change made to the class type parameter itself (i.e., its address) will not change its argument (the reference or memory address)</a:t>
            </a:r>
          </a:p>
        </p:txBody>
      </p:sp>
      <p:sp>
        <p:nvSpPr>
          <p:cNvPr id="6" name="Slide Number Placeholder 5"/>
          <p:cNvSpPr>
            <a:spLocks noGrp="1"/>
          </p:cNvSpPr>
          <p:nvPr>
            <p:ph type="sldNum" sz="quarter" idx="12"/>
          </p:nvPr>
        </p:nvSpPr>
        <p:spPr/>
        <p:txBody>
          <a:bodyPr/>
          <a:lstStyle/>
          <a:p>
            <a:pPr>
              <a:defRPr/>
            </a:pPr>
            <a:r>
              <a:rPr lang="en-US"/>
              <a:t>5-</a:t>
            </a:r>
            <a:fld id="{5BF1A65D-2AAD-4242-A3E6-8F924CBF3499}" type="slidenum">
              <a:rPr lang="en-US"/>
              <a:pPr>
                <a:defRPr/>
              </a:pPr>
              <a:t>44</a:t>
            </a:fld>
            <a:endParaRPr lang="en-US"/>
          </a:p>
        </p:txBody>
      </p:sp>
    </p:spTree>
    <p:extLst>
      <p:ext uri="{BB962C8B-B14F-4D97-AF65-F5344CB8AC3E}">
        <p14:creationId xmlns:p14="http://schemas.microsoft.com/office/powerpoint/2010/main" val="3974188480"/>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eaLnBrk="1" hangingPunct="1"/>
            <a:r>
              <a:rPr lang="en-US" sz="4000"/>
              <a:t>Parameters of a Class Type</a:t>
            </a:r>
          </a:p>
        </p:txBody>
      </p:sp>
      <p:sp>
        <p:nvSpPr>
          <p:cNvPr id="2" name="內容版面配置區 1"/>
          <p:cNvSpPr>
            <a:spLocks noGrp="1"/>
          </p:cNvSpPr>
          <p:nvPr>
            <p:ph idx="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r>
              <a:rPr lang="en-US"/>
              <a:t>5-</a:t>
            </a:r>
            <a:fld id="{0D7184BD-3F2B-4829-B3D9-7A8BDC57DE47}" type="slidenum">
              <a:rPr lang="en-US"/>
              <a:pPr>
                <a:defRPr/>
              </a:pPr>
              <a:t>45</a:t>
            </a:fld>
            <a:endParaRPr lang="en-US"/>
          </a:p>
        </p:txBody>
      </p:sp>
      <p:pic>
        <p:nvPicPr>
          <p:cNvPr id="55299" name="Picture 8" descr="savitch_c05d14"/>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10965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4367BE0-5FCD-4D51-9842-B3EAE45D1ACD}" type="slidenum">
              <a:rPr lang="zh-TW" altLang="en-US" smtClean="0"/>
              <a:t>46</a:t>
            </a:fld>
            <a:endParaRPr lang="zh-TW" altLang="en-US"/>
          </a:p>
        </p:txBody>
      </p:sp>
      <p:sp>
        <p:nvSpPr>
          <p:cNvPr id="5" name="矩形 4"/>
          <p:cNvSpPr/>
          <p:nvPr/>
        </p:nvSpPr>
        <p:spPr>
          <a:xfrm>
            <a:off x="179512" y="260648"/>
            <a:ext cx="4572000" cy="5909310"/>
          </a:xfrm>
          <a:prstGeom prst="rect">
            <a:avLst/>
          </a:prstGeom>
        </p:spPr>
        <p:txBody>
          <a:bodyPr>
            <a:spAutoFit/>
          </a:bodyPr>
          <a:lstStyle/>
          <a:p>
            <a:r>
              <a:rPr lang="zh-TW" altLang="en-US" dirty="0"/>
              <a:t>public class ToyClass</a:t>
            </a:r>
          </a:p>
          <a:p>
            <a:r>
              <a:rPr lang="zh-TW" altLang="en-US" dirty="0"/>
              <a:t>{</a:t>
            </a:r>
          </a:p>
          <a:p>
            <a:r>
              <a:rPr lang="zh-TW" altLang="en-US" dirty="0"/>
              <a:t>    private String name;</a:t>
            </a:r>
          </a:p>
          <a:p>
            <a:r>
              <a:rPr lang="zh-TW" altLang="en-US" dirty="0"/>
              <a:t>    private int number;</a:t>
            </a:r>
          </a:p>
          <a:p>
            <a:endParaRPr lang="zh-TW" altLang="en-US" dirty="0"/>
          </a:p>
          <a:p>
            <a:r>
              <a:rPr lang="zh-TW" altLang="en-US" dirty="0"/>
              <a:t>    public ToyClass(String initialName, int initialNumber)</a:t>
            </a:r>
          </a:p>
          <a:p>
            <a:r>
              <a:rPr lang="zh-TW" altLang="en-US" dirty="0"/>
              <a:t>    {</a:t>
            </a:r>
          </a:p>
          <a:p>
            <a:r>
              <a:rPr lang="zh-TW" altLang="en-US" dirty="0"/>
              <a:t>        name = initialName;</a:t>
            </a:r>
          </a:p>
          <a:p>
            <a:r>
              <a:rPr lang="zh-TW" altLang="en-US" dirty="0"/>
              <a:t>        number = initialNumber;</a:t>
            </a:r>
          </a:p>
          <a:p>
            <a:r>
              <a:rPr lang="zh-TW" altLang="en-US" dirty="0"/>
              <a:t>    }</a:t>
            </a:r>
          </a:p>
          <a:p>
            <a:endParaRPr lang="zh-TW" altLang="en-US" dirty="0"/>
          </a:p>
          <a:p>
            <a:r>
              <a:rPr lang="zh-TW" altLang="en-US" dirty="0"/>
              <a:t>    public ToyClass( )</a:t>
            </a:r>
          </a:p>
          <a:p>
            <a:r>
              <a:rPr lang="zh-TW" altLang="en-US" dirty="0"/>
              <a:t>    {</a:t>
            </a:r>
          </a:p>
          <a:p>
            <a:r>
              <a:rPr lang="zh-TW" altLang="en-US" dirty="0"/>
              <a:t>        name = "No name yet.";</a:t>
            </a:r>
          </a:p>
          <a:p>
            <a:r>
              <a:rPr lang="zh-TW" altLang="en-US" dirty="0"/>
              <a:t>        number = 0;</a:t>
            </a:r>
          </a:p>
          <a:p>
            <a:r>
              <a:rPr lang="zh-TW" altLang="en-US" dirty="0"/>
              <a:t>    }</a:t>
            </a:r>
          </a:p>
          <a:p>
            <a:endParaRPr lang="zh-TW" altLang="en-US" dirty="0"/>
          </a:p>
          <a:p>
            <a:r>
              <a:rPr lang="zh-TW" altLang="en-US" dirty="0"/>
              <a:t>    public void set(String newName, int newNumber)</a:t>
            </a:r>
          </a:p>
          <a:p>
            <a:r>
              <a:rPr lang="zh-TW" altLang="en-US" dirty="0"/>
              <a:t>    {</a:t>
            </a:r>
          </a:p>
          <a:p>
            <a:r>
              <a:rPr lang="zh-TW" altLang="en-US" dirty="0"/>
              <a:t>        name = newName;</a:t>
            </a:r>
          </a:p>
          <a:p>
            <a:r>
              <a:rPr lang="zh-TW" altLang="en-US" dirty="0"/>
              <a:t>        number = newNumber;</a:t>
            </a:r>
          </a:p>
          <a:p>
            <a:r>
              <a:rPr lang="zh-TW" altLang="en-US" dirty="0"/>
              <a:t>    }</a:t>
            </a:r>
          </a:p>
          <a:p>
            <a:endParaRPr lang="zh-TW" altLang="en-US" dirty="0"/>
          </a:p>
          <a:p>
            <a:r>
              <a:rPr lang="zh-TW" altLang="en-US" dirty="0"/>
              <a:t>    public String toString( )</a:t>
            </a:r>
          </a:p>
          <a:p>
            <a:r>
              <a:rPr lang="zh-TW" altLang="en-US" dirty="0"/>
              <a:t>    {</a:t>
            </a:r>
          </a:p>
          <a:p>
            <a:r>
              <a:rPr lang="zh-TW" altLang="en-US" dirty="0"/>
              <a:t>        return (name + " " + number);</a:t>
            </a:r>
          </a:p>
          <a:p>
            <a:r>
              <a:rPr lang="zh-TW" altLang="en-US" dirty="0"/>
              <a:t>    }</a:t>
            </a:r>
          </a:p>
        </p:txBody>
      </p:sp>
      <p:sp>
        <p:nvSpPr>
          <p:cNvPr id="6" name="矩形 5"/>
          <p:cNvSpPr/>
          <p:nvPr/>
        </p:nvSpPr>
        <p:spPr>
          <a:xfrm>
            <a:off x="4788024" y="260648"/>
            <a:ext cx="4176464" cy="2677656"/>
          </a:xfrm>
          <a:prstGeom prst="rect">
            <a:avLst/>
          </a:prstGeom>
        </p:spPr>
        <p:txBody>
          <a:bodyPr wrap="square">
            <a:spAutoFit/>
          </a:bodyPr>
          <a:lstStyle/>
          <a:p>
            <a:r>
              <a:rPr lang="zh-TW" altLang="en-US" dirty="0"/>
              <a:t>public static void changer(ToyClass aParameter)</a:t>
            </a:r>
          </a:p>
          <a:p>
            <a:r>
              <a:rPr lang="zh-TW" altLang="en-US" dirty="0"/>
              <a:t>    {</a:t>
            </a:r>
          </a:p>
          <a:p>
            <a:r>
              <a:rPr lang="zh-TW" altLang="en-US" dirty="0"/>
              <a:t>        aParameter.name = "Hot Shot";</a:t>
            </a:r>
          </a:p>
          <a:p>
            <a:r>
              <a:rPr lang="zh-TW" altLang="en-US" dirty="0"/>
              <a:t>        aParameter.number = 42;</a:t>
            </a:r>
          </a:p>
          <a:p>
            <a:r>
              <a:rPr lang="zh-TW" altLang="en-US" dirty="0"/>
              <a:t>    }</a:t>
            </a:r>
          </a:p>
          <a:p>
            <a:endParaRPr lang="zh-TW" altLang="en-US" dirty="0"/>
          </a:p>
          <a:p>
            <a:r>
              <a:rPr lang="zh-TW" altLang="en-US" dirty="0"/>
              <a:t>    public boolean equals(ToyClass otherObject)</a:t>
            </a:r>
          </a:p>
          <a:p>
            <a:r>
              <a:rPr lang="zh-TW" altLang="en-US" dirty="0"/>
              <a:t>    {</a:t>
            </a:r>
          </a:p>
          <a:p>
            <a:r>
              <a:rPr lang="zh-TW" altLang="en-US" dirty="0"/>
              <a:t>        return ( (name.equals(otherObject.name))</a:t>
            </a:r>
          </a:p>
          <a:p>
            <a:r>
              <a:rPr lang="zh-TW" altLang="en-US" dirty="0"/>
              <a:t>                  &amp;&amp; (number == otherObject.number) );</a:t>
            </a:r>
          </a:p>
          <a:p>
            <a:r>
              <a:rPr lang="zh-TW" altLang="en-US" dirty="0"/>
              <a:t>    }</a:t>
            </a:r>
          </a:p>
          <a:p>
            <a:r>
              <a:rPr lang="zh-TW" altLang="en-US" dirty="0"/>
              <a:t>}</a:t>
            </a:r>
          </a:p>
        </p:txBody>
      </p:sp>
    </p:spTree>
    <p:extLst>
      <p:ext uri="{BB962C8B-B14F-4D97-AF65-F5344CB8AC3E}">
        <p14:creationId xmlns:p14="http://schemas.microsoft.com/office/powerpoint/2010/main" val="23553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Autofit/>
          </a:bodyPr>
          <a:lstStyle/>
          <a:p>
            <a:pPr eaLnBrk="1" hangingPunct="1"/>
            <a:r>
              <a:rPr lang="en-US" sz="2800"/>
              <a:t>Memory Picture for Display 5.14 </a:t>
            </a:r>
            <a:br>
              <a:rPr lang="en-US" sz="2800"/>
            </a:br>
            <a:r>
              <a:rPr lang="en-US" sz="2800"/>
              <a:t>(Part 1 of 3)</a:t>
            </a:r>
          </a:p>
        </p:txBody>
      </p:sp>
      <p:sp>
        <p:nvSpPr>
          <p:cNvPr id="6" name="Slide Number Placeholder 5"/>
          <p:cNvSpPr>
            <a:spLocks noGrp="1"/>
          </p:cNvSpPr>
          <p:nvPr>
            <p:ph type="sldNum" sz="quarter" idx="12"/>
          </p:nvPr>
        </p:nvSpPr>
        <p:spPr/>
        <p:txBody>
          <a:bodyPr/>
          <a:lstStyle/>
          <a:p>
            <a:pPr>
              <a:defRPr/>
            </a:pPr>
            <a:r>
              <a:rPr lang="en-US"/>
              <a:t>5-</a:t>
            </a:r>
            <a:fld id="{B53A44EA-1C1B-4430-8B15-BD02DC06A0A1}" type="slidenum">
              <a:rPr lang="en-US"/>
              <a:pPr>
                <a:defRPr/>
              </a:pPr>
              <a:t>47</a:t>
            </a:fld>
            <a:endParaRPr lang="en-US"/>
          </a:p>
        </p:txBody>
      </p:sp>
      <p:pic>
        <p:nvPicPr>
          <p:cNvPr id="56323" name="Picture 8" descr="savitch_c05d15_1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2287" b="2023"/>
          <a:stretch>
            <a:fillRect/>
          </a:stretch>
        </p:blipFill>
        <p:spPr bwMode="auto">
          <a:xfrm>
            <a:off x="1307033" y="1565994"/>
            <a:ext cx="6937375"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504071"/>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Autofit/>
          </a:bodyPr>
          <a:lstStyle/>
          <a:p>
            <a:pPr eaLnBrk="1" hangingPunct="1"/>
            <a:r>
              <a:rPr lang="en-US" sz="2800"/>
              <a:t>Memory Picture for Display 5.14 </a:t>
            </a:r>
            <a:br>
              <a:rPr lang="en-US" sz="2800"/>
            </a:br>
            <a:r>
              <a:rPr lang="en-US" sz="2800"/>
              <a:t>(Part 2 of 3)</a:t>
            </a:r>
          </a:p>
        </p:txBody>
      </p:sp>
      <p:sp>
        <p:nvSpPr>
          <p:cNvPr id="6" name="Slide Number Placeholder 5"/>
          <p:cNvSpPr>
            <a:spLocks noGrp="1"/>
          </p:cNvSpPr>
          <p:nvPr>
            <p:ph type="sldNum" sz="quarter" idx="12"/>
          </p:nvPr>
        </p:nvSpPr>
        <p:spPr/>
        <p:txBody>
          <a:bodyPr/>
          <a:lstStyle/>
          <a:p>
            <a:pPr>
              <a:defRPr/>
            </a:pPr>
            <a:r>
              <a:rPr lang="en-US"/>
              <a:t>5-</a:t>
            </a:r>
            <a:fld id="{CC38C58C-CB02-45F7-975B-659FA6C9A0F7}" type="slidenum">
              <a:rPr lang="en-US"/>
              <a:pPr>
                <a:defRPr/>
              </a:pPr>
              <a:t>48</a:t>
            </a:fld>
            <a:endParaRPr lang="en-US"/>
          </a:p>
        </p:txBody>
      </p:sp>
      <p:pic>
        <p:nvPicPr>
          <p:cNvPr id="57347" name="Picture 3" descr="savitch_c05d15_2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2258" b="1788"/>
          <a:stretch>
            <a:fillRect/>
          </a:stretch>
        </p:blipFill>
        <p:spPr bwMode="auto">
          <a:xfrm>
            <a:off x="1389013" y="1628800"/>
            <a:ext cx="6783387"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354380"/>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Autofit/>
          </a:bodyPr>
          <a:lstStyle/>
          <a:p>
            <a:pPr eaLnBrk="1" hangingPunct="1"/>
            <a:r>
              <a:rPr lang="en-US" sz="2400"/>
              <a:t>Memory Picture for Display 5.14 </a:t>
            </a:r>
            <a:br>
              <a:rPr lang="en-US" sz="2400"/>
            </a:br>
            <a:r>
              <a:rPr lang="en-US" sz="2400"/>
              <a:t>(Part 3 of 3)</a:t>
            </a:r>
          </a:p>
        </p:txBody>
      </p:sp>
      <p:sp>
        <p:nvSpPr>
          <p:cNvPr id="6" name="Slide Number Placeholder 5"/>
          <p:cNvSpPr>
            <a:spLocks noGrp="1"/>
          </p:cNvSpPr>
          <p:nvPr>
            <p:ph type="sldNum" sz="quarter" idx="12"/>
          </p:nvPr>
        </p:nvSpPr>
        <p:spPr/>
        <p:txBody>
          <a:bodyPr/>
          <a:lstStyle/>
          <a:p>
            <a:pPr>
              <a:defRPr/>
            </a:pPr>
            <a:r>
              <a:rPr lang="en-US"/>
              <a:t>5-</a:t>
            </a:r>
            <a:fld id="{BB9B9AB8-BB41-468B-A817-B57EF9D2C8DD}" type="slidenum">
              <a:rPr lang="en-US"/>
              <a:pPr>
                <a:defRPr/>
              </a:pPr>
              <a:t>49</a:t>
            </a:fld>
            <a:endParaRPr lang="en-US"/>
          </a:p>
        </p:txBody>
      </p:sp>
      <p:pic>
        <p:nvPicPr>
          <p:cNvPr id="58371" name="Picture 3" descr="savitch_c05d15_3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421656" y="1556792"/>
            <a:ext cx="646271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01226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200" dirty="0"/>
              <a:t>Tip:  You Can Put a </a:t>
            </a:r>
            <a:r>
              <a:rPr lang="en-US" sz="3200" b="1" dirty="0">
                <a:latin typeface="Courier New" pitchFamily="49" charset="0"/>
              </a:rPr>
              <a:t>main</a:t>
            </a:r>
            <a:r>
              <a:rPr lang="en-US" sz="3200" dirty="0"/>
              <a:t> in any Class</a:t>
            </a:r>
          </a:p>
        </p:txBody>
      </p:sp>
      <p:sp>
        <p:nvSpPr>
          <p:cNvPr id="16387" name="Rectangle 3"/>
          <p:cNvSpPr>
            <a:spLocks noGrp="1" noChangeArrowheads="1"/>
          </p:cNvSpPr>
          <p:nvPr>
            <p:ph idx="1"/>
          </p:nvPr>
        </p:nvSpPr>
        <p:spPr/>
        <p:txBody>
          <a:bodyPr>
            <a:normAutofit/>
          </a:bodyPr>
          <a:lstStyle/>
          <a:p>
            <a:pPr eaLnBrk="1" hangingPunct="1">
              <a:lnSpc>
                <a:spcPct val="90000"/>
              </a:lnSpc>
            </a:pPr>
            <a:r>
              <a:rPr lang="en-US" sz="2400" dirty="0"/>
              <a:t>Although the main method is often by itself in a class separate from the other classes of a program, it can also be contained within a regular class definition</a:t>
            </a:r>
          </a:p>
          <a:p>
            <a:pPr lvl="1" eaLnBrk="1" hangingPunct="1">
              <a:lnSpc>
                <a:spcPct val="90000"/>
              </a:lnSpc>
            </a:pPr>
            <a:r>
              <a:rPr lang="en-US" sz="2000" dirty="0"/>
              <a:t>In this way the class in which it is contained can be used to create objects in other classes, or it can be run as a program</a:t>
            </a:r>
          </a:p>
          <a:p>
            <a:pPr lvl="1" eaLnBrk="1" hangingPunct="1">
              <a:lnSpc>
                <a:spcPct val="90000"/>
              </a:lnSpc>
            </a:pPr>
            <a:r>
              <a:rPr lang="en-US" sz="2000" dirty="0"/>
              <a:t>A main method so included in a regular class definition is especially useful when it contains </a:t>
            </a:r>
            <a:r>
              <a:rPr lang="en-US" sz="2000" b="1" dirty="0"/>
              <a:t>diagnostic code </a:t>
            </a:r>
            <a:r>
              <a:rPr lang="en-US" sz="2000" dirty="0"/>
              <a:t>for the class</a:t>
            </a:r>
          </a:p>
        </p:txBody>
      </p:sp>
      <p:sp>
        <p:nvSpPr>
          <p:cNvPr id="6" name="Slide Number Placeholder 5"/>
          <p:cNvSpPr>
            <a:spLocks noGrp="1"/>
          </p:cNvSpPr>
          <p:nvPr>
            <p:ph type="sldNum" sz="quarter" idx="12"/>
          </p:nvPr>
        </p:nvSpPr>
        <p:spPr/>
        <p:txBody>
          <a:bodyPr/>
          <a:lstStyle/>
          <a:p>
            <a:pPr>
              <a:defRPr/>
            </a:pPr>
            <a:r>
              <a:rPr lang="en-US"/>
              <a:t>5-</a:t>
            </a:r>
            <a:fld id="{B8EBCCF5-5EA3-4A8F-9C8B-F4C20E5BBB24}" type="slidenum">
              <a:rPr lang="en-US"/>
              <a:pPr>
                <a:defRPr/>
              </a:pPr>
              <a:t>5</a:t>
            </a:fld>
            <a:endParaRPr lang="en-US"/>
          </a:p>
        </p:txBody>
      </p:sp>
    </p:spTree>
    <p:extLst>
      <p:ext uri="{BB962C8B-B14F-4D97-AF65-F5344CB8AC3E}">
        <p14:creationId xmlns:p14="http://schemas.microsoft.com/office/powerpoint/2010/main" val="605742387"/>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pPr eaLnBrk="1" hangingPunct="1"/>
            <a:r>
              <a:rPr lang="en-US" sz="3200"/>
              <a:t>Differences Between Primitive and Class-Type Parameters</a:t>
            </a:r>
          </a:p>
        </p:txBody>
      </p:sp>
      <p:sp>
        <p:nvSpPr>
          <p:cNvPr id="59395" name="Rectangle 3"/>
          <p:cNvSpPr>
            <a:spLocks noGrp="1" noChangeArrowheads="1"/>
          </p:cNvSpPr>
          <p:nvPr>
            <p:ph idx="1"/>
          </p:nvPr>
        </p:nvSpPr>
        <p:spPr/>
        <p:txBody>
          <a:bodyPr/>
          <a:lstStyle/>
          <a:p>
            <a:pPr eaLnBrk="1" hangingPunct="1"/>
            <a:r>
              <a:rPr lang="en-US" dirty="0"/>
              <a:t>A method </a:t>
            </a:r>
            <a:r>
              <a:rPr lang="en-US" u="sng" dirty="0"/>
              <a:t>cannot</a:t>
            </a:r>
            <a:r>
              <a:rPr lang="en-US" dirty="0"/>
              <a:t> change the value of a </a:t>
            </a:r>
            <a:r>
              <a:rPr lang="en-US" u="sng" dirty="0"/>
              <a:t>variable</a:t>
            </a:r>
            <a:r>
              <a:rPr lang="en-US" dirty="0"/>
              <a:t> of a </a:t>
            </a:r>
            <a:r>
              <a:rPr lang="en-US" u="sng" dirty="0"/>
              <a:t>primitive</a:t>
            </a:r>
            <a:r>
              <a:rPr lang="en-US" dirty="0"/>
              <a:t> type that is an </a:t>
            </a:r>
            <a:r>
              <a:rPr lang="en-US" u="sng" dirty="0"/>
              <a:t>argument</a:t>
            </a:r>
            <a:r>
              <a:rPr lang="en-US" dirty="0"/>
              <a:t> to the method</a:t>
            </a:r>
          </a:p>
          <a:p>
            <a:pPr eaLnBrk="1" hangingPunct="1"/>
            <a:r>
              <a:rPr lang="en-US" dirty="0"/>
              <a:t>In contrast, a method </a:t>
            </a:r>
            <a:r>
              <a:rPr lang="en-US" u="sng" dirty="0"/>
              <a:t>can</a:t>
            </a:r>
            <a:r>
              <a:rPr lang="en-US" dirty="0"/>
              <a:t> change the values of the </a:t>
            </a:r>
            <a:r>
              <a:rPr lang="en-US" u="sng" dirty="0"/>
              <a:t>instance</a:t>
            </a:r>
            <a:r>
              <a:rPr lang="en-US" dirty="0"/>
              <a:t> </a:t>
            </a:r>
            <a:r>
              <a:rPr lang="en-US" u="sng" dirty="0"/>
              <a:t>variables</a:t>
            </a:r>
            <a:r>
              <a:rPr lang="en-US" dirty="0"/>
              <a:t> of a </a:t>
            </a:r>
            <a:r>
              <a:rPr lang="en-US" u="sng" dirty="0"/>
              <a:t>class</a:t>
            </a:r>
            <a:r>
              <a:rPr lang="en-US" dirty="0"/>
              <a:t> type that is an </a:t>
            </a:r>
            <a:r>
              <a:rPr lang="en-US" u="sng" dirty="0"/>
              <a:t>argument</a:t>
            </a:r>
            <a:r>
              <a:rPr lang="en-US" dirty="0"/>
              <a:t> to the method</a:t>
            </a:r>
          </a:p>
        </p:txBody>
      </p:sp>
      <p:sp>
        <p:nvSpPr>
          <p:cNvPr id="6" name="Slide Number Placeholder 5"/>
          <p:cNvSpPr>
            <a:spLocks noGrp="1"/>
          </p:cNvSpPr>
          <p:nvPr>
            <p:ph type="sldNum" sz="quarter" idx="12"/>
          </p:nvPr>
        </p:nvSpPr>
        <p:spPr/>
        <p:txBody>
          <a:bodyPr/>
          <a:lstStyle/>
          <a:p>
            <a:pPr>
              <a:defRPr/>
            </a:pPr>
            <a:r>
              <a:rPr lang="en-US"/>
              <a:t>5-</a:t>
            </a:r>
            <a:fld id="{E86916B4-4D1B-4566-93F8-DC043F6341BE}" type="slidenum">
              <a:rPr lang="en-US"/>
              <a:pPr>
                <a:defRPr/>
              </a:pPr>
              <a:t>50</a:t>
            </a:fld>
            <a:endParaRPr lang="en-US"/>
          </a:p>
        </p:txBody>
      </p:sp>
    </p:spTree>
    <p:extLst>
      <p:ext uri="{BB962C8B-B14F-4D97-AF65-F5344CB8AC3E}">
        <p14:creationId xmlns:p14="http://schemas.microsoft.com/office/powerpoint/2010/main" val="2383438887"/>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en-US" sz="3200"/>
              <a:t>Comparing Parameters of a Class Type and a Primitive Type (Part 1 of 2)</a:t>
            </a:r>
          </a:p>
        </p:txBody>
      </p:sp>
      <p:sp>
        <p:nvSpPr>
          <p:cNvPr id="6" name="Slide Number Placeholder 5"/>
          <p:cNvSpPr>
            <a:spLocks noGrp="1"/>
          </p:cNvSpPr>
          <p:nvPr>
            <p:ph type="sldNum" sz="quarter" idx="12"/>
          </p:nvPr>
        </p:nvSpPr>
        <p:spPr/>
        <p:txBody>
          <a:bodyPr/>
          <a:lstStyle/>
          <a:p>
            <a:pPr>
              <a:defRPr/>
            </a:pPr>
            <a:r>
              <a:rPr lang="en-US"/>
              <a:t>5-</a:t>
            </a:r>
            <a:fld id="{FDBE8C43-4FFF-46A7-8905-99F71AF3FF93}" type="slidenum">
              <a:rPr lang="en-US"/>
              <a:pPr>
                <a:defRPr/>
              </a:pPr>
              <a:t>51</a:t>
            </a:fld>
            <a:endParaRPr lang="en-US"/>
          </a:p>
        </p:txBody>
      </p:sp>
      <p:pic>
        <p:nvPicPr>
          <p:cNvPr id="60419" name="Picture 6" descr="savitch_c05d16_1of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845" b="2121"/>
          <a:stretch>
            <a:fillRect/>
          </a:stretch>
        </p:blipFill>
        <p:spPr bwMode="auto">
          <a:xfrm>
            <a:off x="965994" y="1732516"/>
            <a:ext cx="7212012" cy="494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312050"/>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sz="3200"/>
              <a:t>Comparing Parameters of a Class Type and a Primitive Type (Part 2 of 2)</a:t>
            </a:r>
          </a:p>
        </p:txBody>
      </p:sp>
      <p:sp>
        <p:nvSpPr>
          <p:cNvPr id="6" name="Slide Number Placeholder 5"/>
          <p:cNvSpPr>
            <a:spLocks noGrp="1"/>
          </p:cNvSpPr>
          <p:nvPr>
            <p:ph type="sldNum" sz="quarter" idx="12"/>
          </p:nvPr>
        </p:nvSpPr>
        <p:spPr/>
        <p:txBody>
          <a:bodyPr/>
          <a:lstStyle/>
          <a:p>
            <a:pPr>
              <a:defRPr/>
            </a:pPr>
            <a:r>
              <a:rPr lang="en-US"/>
              <a:t>5-</a:t>
            </a:r>
            <a:fld id="{8F3FDFD0-678B-41FE-B6E3-D531D6F6DF4E}" type="slidenum">
              <a:rPr lang="en-US"/>
              <a:pPr>
                <a:defRPr/>
              </a:pPr>
              <a:t>52</a:t>
            </a:fld>
            <a:endParaRPr lang="en-US"/>
          </a:p>
        </p:txBody>
      </p:sp>
      <p:pic>
        <p:nvPicPr>
          <p:cNvPr id="61443" name="Picture 3" descr="savitch_c05d16_2of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10625" y="2132856"/>
            <a:ext cx="7772400"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65788"/>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r>
              <a:rPr lang="en-US" sz="3200"/>
              <a:t>A Toy Class to Use in Display 5.16 </a:t>
            </a:r>
            <a:br>
              <a:rPr lang="en-US" sz="3200"/>
            </a:br>
            <a:r>
              <a:rPr lang="en-US" sz="3200"/>
              <a:t>(Part 1 of 2)</a:t>
            </a:r>
          </a:p>
        </p:txBody>
      </p:sp>
      <p:sp>
        <p:nvSpPr>
          <p:cNvPr id="6" name="Slide Number Placeholder 5"/>
          <p:cNvSpPr>
            <a:spLocks noGrp="1"/>
          </p:cNvSpPr>
          <p:nvPr>
            <p:ph type="sldNum" sz="quarter" idx="12"/>
          </p:nvPr>
        </p:nvSpPr>
        <p:spPr/>
        <p:txBody>
          <a:bodyPr/>
          <a:lstStyle/>
          <a:p>
            <a:pPr>
              <a:defRPr/>
            </a:pPr>
            <a:r>
              <a:rPr lang="en-US"/>
              <a:t>5-</a:t>
            </a:r>
            <a:fld id="{7364010F-F71D-4F52-9CD1-FB3D2216B279}" type="slidenum">
              <a:rPr lang="en-US"/>
              <a:pPr>
                <a:defRPr/>
              </a:pPr>
              <a:t>53</a:t>
            </a:fld>
            <a:endParaRPr lang="en-US"/>
          </a:p>
        </p:txBody>
      </p:sp>
      <p:pic>
        <p:nvPicPr>
          <p:cNvPr id="62467" name="Picture 6" descr="savitch_c05d17_1of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14400" y="1922462"/>
            <a:ext cx="77724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25672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en-US" sz="3200"/>
              <a:t>A Toy Class to Use in Display 5.16 </a:t>
            </a:r>
            <a:br>
              <a:rPr lang="en-US" sz="3200"/>
            </a:br>
            <a:r>
              <a:rPr lang="en-US" sz="3200"/>
              <a:t>(Part 2 of 2)</a:t>
            </a:r>
          </a:p>
        </p:txBody>
      </p:sp>
      <p:sp>
        <p:nvSpPr>
          <p:cNvPr id="6" name="Slide Number Placeholder 5"/>
          <p:cNvSpPr>
            <a:spLocks noGrp="1"/>
          </p:cNvSpPr>
          <p:nvPr>
            <p:ph type="sldNum" sz="quarter" idx="12"/>
          </p:nvPr>
        </p:nvSpPr>
        <p:spPr/>
        <p:txBody>
          <a:bodyPr/>
          <a:lstStyle/>
          <a:p>
            <a:pPr>
              <a:defRPr/>
            </a:pPr>
            <a:r>
              <a:rPr lang="en-US"/>
              <a:t>5-</a:t>
            </a:r>
            <a:fld id="{55E0178A-483A-4376-AFBA-99A82BB75459}" type="slidenum">
              <a:rPr lang="en-US"/>
              <a:pPr>
                <a:defRPr/>
              </a:pPr>
              <a:t>54</a:t>
            </a:fld>
            <a:endParaRPr lang="en-US"/>
          </a:p>
        </p:txBody>
      </p:sp>
      <p:pic>
        <p:nvPicPr>
          <p:cNvPr id="63491" name="Picture 3" descr="savitch_c05d17_2of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43608" y="1615680"/>
            <a:ext cx="77724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54339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Autofit/>
          </a:bodyPr>
          <a:lstStyle/>
          <a:p>
            <a:pPr eaLnBrk="1" hangingPunct="1"/>
            <a:r>
              <a:rPr lang="en-US" sz="2800"/>
              <a:t>Pitfall:  Use of = and == with Variables of a Class Type</a:t>
            </a:r>
          </a:p>
        </p:txBody>
      </p:sp>
      <p:sp>
        <p:nvSpPr>
          <p:cNvPr id="64515" name="Rectangle 3"/>
          <p:cNvSpPr>
            <a:spLocks noGrp="1" noChangeArrowheads="1"/>
          </p:cNvSpPr>
          <p:nvPr>
            <p:ph idx="1"/>
          </p:nvPr>
        </p:nvSpPr>
        <p:spPr/>
        <p:txBody>
          <a:bodyPr/>
          <a:lstStyle/>
          <a:p>
            <a:pPr eaLnBrk="1" hangingPunct="1">
              <a:lnSpc>
                <a:spcPct val="80000"/>
              </a:lnSpc>
            </a:pPr>
            <a:r>
              <a:rPr lang="en-US" sz="2400" dirty="0"/>
              <a:t>Used with variables of a class type, the assignment operator (</a:t>
            </a:r>
            <a:r>
              <a:rPr lang="en-US" sz="2400" b="1" dirty="0">
                <a:solidFill>
                  <a:srgbClr val="034CA1"/>
                </a:solidFill>
                <a:latin typeface="Courier New" pitchFamily="49" charset="0"/>
              </a:rPr>
              <a:t>=</a:t>
            </a:r>
            <a:r>
              <a:rPr lang="en-US" sz="2400" dirty="0"/>
              <a:t>) produces two variables that name the same object</a:t>
            </a:r>
          </a:p>
          <a:p>
            <a:pPr lvl="1" eaLnBrk="1" hangingPunct="1">
              <a:lnSpc>
                <a:spcPct val="80000"/>
              </a:lnSpc>
            </a:pPr>
            <a:r>
              <a:rPr lang="en-US" sz="2000" dirty="0"/>
              <a:t>This is very different from how it behaves with primitive type variables</a:t>
            </a:r>
          </a:p>
          <a:p>
            <a:pPr eaLnBrk="1" hangingPunct="1">
              <a:lnSpc>
                <a:spcPct val="80000"/>
              </a:lnSpc>
            </a:pPr>
            <a:r>
              <a:rPr lang="en-US" sz="2400" dirty="0"/>
              <a:t>The test for equality (</a:t>
            </a:r>
            <a:r>
              <a:rPr lang="en-US" sz="2400" b="1" dirty="0">
                <a:solidFill>
                  <a:srgbClr val="034CA1"/>
                </a:solidFill>
                <a:latin typeface="Courier New" pitchFamily="49" charset="0"/>
              </a:rPr>
              <a:t>==</a:t>
            </a:r>
            <a:r>
              <a:rPr lang="en-US" sz="2400" dirty="0"/>
              <a:t>) also behaves differently for class type variables</a:t>
            </a:r>
          </a:p>
          <a:p>
            <a:pPr lvl="1" eaLnBrk="1" hangingPunct="1">
              <a:lnSpc>
                <a:spcPct val="80000"/>
              </a:lnSpc>
            </a:pPr>
            <a:r>
              <a:rPr lang="en-US" sz="2000" dirty="0"/>
              <a:t>The </a:t>
            </a:r>
            <a:r>
              <a:rPr lang="en-US" sz="2000" b="1" dirty="0">
                <a:solidFill>
                  <a:srgbClr val="034CA1"/>
                </a:solidFill>
                <a:latin typeface="Courier New" pitchFamily="49" charset="0"/>
              </a:rPr>
              <a:t>==</a:t>
            </a:r>
            <a:r>
              <a:rPr lang="en-US" sz="2000" dirty="0"/>
              <a:t> operator only checks that two class type variables have </a:t>
            </a:r>
            <a:r>
              <a:rPr lang="en-US" sz="2000" b="1" dirty="0"/>
              <a:t>the same memory address</a:t>
            </a:r>
          </a:p>
          <a:p>
            <a:pPr lvl="1" eaLnBrk="1" hangingPunct="1">
              <a:lnSpc>
                <a:spcPct val="80000"/>
              </a:lnSpc>
            </a:pPr>
            <a:r>
              <a:rPr lang="en-US" sz="2000" dirty="0"/>
              <a:t>Unlike the </a:t>
            </a:r>
            <a:r>
              <a:rPr lang="en-US" sz="2000" b="1" dirty="0">
                <a:solidFill>
                  <a:srgbClr val="034CA1"/>
                </a:solidFill>
                <a:latin typeface="Courier New" pitchFamily="49" charset="0"/>
              </a:rPr>
              <a:t>equals</a:t>
            </a:r>
            <a:r>
              <a:rPr lang="en-US" sz="2000" dirty="0"/>
              <a:t> method, it does not check that their instance variables have the same values</a:t>
            </a:r>
          </a:p>
          <a:p>
            <a:pPr lvl="1" eaLnBrk="1" hangingPunct="1">
              <a:lnSpc>
                <a:spcPct val="80000"/>
              </a:lnSpc>
            </a:pPr>
            <a:r>
              <a:rPr lang="en-US" sz="2000" dirty="0"/>
              <a:t>Two objects in two different locations whose instance variables have exactly the same values would still test as being "not equal"</a:t>
            </a:r>
          </a:p>
        </p:txBody>
      </p:sp>
      <p:sp>
        <p:nvSpPr>
          <p:cNvPr id="6" name="Slide Number Placeholder 5"/>
          <p:cNvSpPr>
            <a:spLocks noGrp="1"/>
          </p:cNvSpPr>
          <p:nvPr>
            <p:ph type="sldNum" sz="quarter" idx="12"/>
          </p:nvPr>
        </p:nvSpPr>
        <p:spPr/>
        <p:txBody>
          <a:bodyPr/>
          <a:lstStyle/>
          <a:p>
            <a:pPr>
              <a:defRPr/>
            </a:pPr>
            <a:r>
              <a:rPr lang="en-US"/>
              <a:t>5-</a:t>
            </a:r>
            <a:fld id="{76ECD369-F694-4122-B7BA-9A09C5464C74}" type="slidenum">
              <a:rPr lang="en-US"/>
              <a:pPr>
                <a:defRPr/>
              </a:pPr>
              <a:t>55</a:t>
            </a:fld>
            <a:endParaRPr lang="en-US"/>
          </a:p>
        </p:txBody>
      </p:sp>
    </p:spTree>
    <p:extLst>
      <p:ext uri="{BB962C8B-B14F-4D97-AF65-F5344CB8AC3E}">
        <p14:creationId xmlns:p14="http://schemas.microsoft.com/office/powerpoint/2010/main" val="2638501865"/>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sz="4000"/>
              <a:t>The Constant </a:t>
            </a:r>
            <a:r>
              <a:rPr lang="en-US" sz="4000" b="1">
                <a:latin typeface="Courier New" pitchFamily="49" charset="0"/>
              </a:rPr>
              <a:t>null</a:t>
            </a:r>
            <a:endParaRPr lang="en-US" sz="4000"/>
          </a:p>
        </p:txBody>
      </p:sp>
      <p:sp>
        <p:nvSpPr>
          <p:cNvPr id="65539" name="Rectangle 3"/>
          <p:cNvSpPr>
            <a:spLocks noGrp="1" noChangeArrowheads="1"/>
          </p:cNvSpPr>
          <p:nvPr>
            <p:ph idx="1"/>
          </p:nvPr>
        </p:nvSpPr>
        <p:spPr/>
        <p:txBody>
          <a:bodyPr/>
          <a:lstStyle/>
          <a:p>
            <a:pPr eaLnBrk="1" hangingPunct="1">
              <a:lnSpc>
                <a:spcPct val="80000"/>
              </a:lnSpc>
            </a:pPr>
            <a:r>
              <a:rPr lang="en-US" sz="2400" b="1" dirty="0">
                <a:solidFill>
                  <a:srgbClr val="034CA1"/>
                </a:solidFill>
                <a:latin typeface="Courier New" pitchFamily="49" charset="0"/>
              </a:rPr>
              <a:t>null</a:t>
            </a:r>
            <a:r>
              <a:rPr lang="en-US" sz="2400" dirty="0"/>
              <a:t> is a </a:t>
            </a:r>
            <a:r>
              <a:rPr lang="en-US" sz="2400" b="1" dirty="0"/>
              <a:t>special constant </a:t>
            </a:r>
            <a:r>
              <a:rPr lang="en-US" sz="2400" dirty="0"/>
              <a:t>that may be assigned to a variable of any class type</a:t>
            </a:r>
          </a:p>
          <a:p>
            <a:pPr lvl="2" eaLnBrk="1" hangingPunct="1">
              <a:lnSpc>
                <a:spcPct val="80000"/>
              </a:lnSpc>
              <a:buFontTx/>
              <a:buNone/>
            </a:pPr>
            <a:r>
              <a:rPr lang="en-US" sz="2000" b="1" dirty="0" err="1">
                <a:solidFill>
                  <a:srgbClr val="034CA1"/>
                </a:solidFill>
                <a:latin typeface="Courier New" pitchFamily="49" charset="0"/>
              </a:rPr>
              <a:t>YourClass</a:t>
            </a:r>
            <a:r>
              <a:rPr lang="en-US" sz="2000" b="1" dirty="0">
                <a:solidFill>
                  <a:srgbClr val="034CA1"/>
                </a:solidFill>
                <a:latin typeface="Courier New" pitchFamily="49" charset="0"/>
              </a:rPr>
              <a:t> </a:t>
            </a:r>
            <a:r>
              <a:rPr lang="en-US" sz="2000" b="1" dirty="0" err="1">
                <a:solidFill>
                  <a:srgbClr val="034CA1"/>
                </a:solidFill>
                <a:latin typeface="Courier New" pitchFamily="49" charset="0"/>
              </a:rPr>
              <a:t>yourObject</a:t>
            </a:r>
            <a:r>
              <a:rPr lang="en-US" sz="2000" b="1" dirty="0">
                <a:solidFill>
                  <a:srgbClr val="034CA1"/>
                </a:solidFill>
                <a:latin typeface="Courier New" pitchFamily="49" charset="0"/>
              </a:rPr>
              <a:t> = null;</a:t>
            </a:r>
          </a:p>
          <a:p>
            <a:pPr eaLnBrk="1" hangingPunct="1">
              <a:lnSpc>
                <a:spcPct val="80000"/>
              </a:lnSpc>
            </a:pPr>
            <a:r>
              <a:rPr lang="en-US" sz="2400" dirty="0"/>
              <a:t>It is used to indicate that the variable has </a:t>
            </a:r>
            <a:r>
              <a:rPr lang="en-US" sz="2400" b="1" dirty="0"/>
              <a:t>no</a:t>
            </a:r>
            <a:r>
              <a:rPr lang="en-US" sz="2400" dirty="0"/>
              <a:t> "</a:t>
            </a:r>
            <a:r>
              <a:rPr lang="en-US" sz="2400" b="1" dirty="0"/>
              <a:t>real value</a:t>
            </a:r>
            <a:r>
              <a:rPr lang="en-US" sz="2400" dirty="0"/>
              <a:t>"</a:t>
            </a:r>
          </a:p>
          <a:p>
            <a:pPr lvl="1" eaLnBrk="1" hangingPunct="1">
              <a:lnSpc>
                <a:spcPct val="80000"/>
              </a:lnSpc>
            </a:pPr>
            <a:r>
              <a:rPr lang="en-US" sz="2000" dirty="0"/>
              <a:t>It is often used in constructors to initialize class type instance variables when there is no obvious object to use</a:t>
            </a:r>
          </a:p>
          <a:p>
            <a:pPr eaLnBrk="1" hangingPunct="1">
              <a:lnSpc>
                <a:spcPct val="80000"/>
              </a:lnSpc>
            </a:pPr>
            <a:r>
              <a:rPr lang="en-US" sz="2400" b="1" dirty="0">
                <a:solidFill>
                  <a:srgbClr val="034CA1"/>
                </a:solidFill>
                <a:latin typeface="Courier New" pitchFamily="49" charset="0"/>
              </a:rPr>
              <a:t>null</a:t>
            </a:r>
            <a:r>
              <a:rPr lang="en-US" sz="2400" dirty="0"/>
              <a:t> is NOT an object:  It is, rather, a kind of "placeholder" for a reference that does not name any memory location</a:t>
            </a:r>
          </a:p>
          <a:p>
            <a:pPr lvl="1" eaLnBrk="1" hangingPunct="1">
              <a:lnSpc>
                <a:spcPct val="80000"/>
              </a:lnSpc>
            </a:pPr>
            <a:r>
              <a:rPr lang="en-US" sz="2000" dirty="0"/>
              <a:t>Because it is like a memory address, use </a:t>
            </a:r>
            <a:r>
              <a:rPr lang="en-US" sz="2000" b="1" dirty="0">
                <a:solidFill>
                  <a:srgbClr val="034CA1"/>
                </a:solidFill>
                <a:latin typeface="Courier New" pitchFamily="49" charset="0"/>
              </a:rPr>
              <a:t>==</a:t>
            </a:r>
            <a:r>
              <a:rPr lang="en-US" sz="2000" dirty="0"/>
              <a:t> or </a:t>
            </a:r>
            <a:r>
              <a:rPr lang="en-US" sz="2000" b="1" dirty="0">
                <a:solidFill>
                  <a:srgbClr val="034CA1"/>
                </a:solidFill>
              </a:rPr>
              <a:t>!=</a:t>
            </a:r>
            <a:r>
              <a:rPr lang="en-US" sz="2000" dirty="0"/>
              <a:t> (instead of </a:t>
            </a:r>
            <a:r>
              <a:rPr lang="en-US" sz="2000" b="1" dirty="0">
                <a:solidFill>
                  <a:srgbClr val="034CA1"/>
                </a:solidFill>
                <a:latin typeface="Courier New" pitchFamily="49" charset="0"/>
              </a:rPr>
              <a:t>equals</a:t>
            </a:r>
            <a:r>
              <a:rPr lang="en-US" sz="2000" dirty="0"/>
              <a:t>) to test if a class variable contains null</a:t>
            </a:r>
          </a:p>
          <a:p>
            <a:pPr lvl="2" eaLnBrk="1" hangingPunct="1">
              <a:lnSpc>
                <a:spcPct val="80000"/>
              </a:lnSpc>
              <a:buFontTx/>
              <a:buNone/>
            </a:pPr>
            <a:r>
              <a:rPr lang="en-US" sz="2000" b="1" dirty="0">
                <a:solidFill>
                  <a:srgbClr val="034CA1"/>
                </a:solidFill>
                <a:latin typeface="Courier New" pitchFamily="49" charset="0"/>
              </a:rPr>
              <a:t>if (</a:t>
            </a:r>
            <a:r>
              <a:rPr lang="en-US" sz="2000" b="1" dirty="0" err="1">
                <a:solidFill>
                  <a:srgbClr val="034CA1"/>
                </a:solidFill>
                <a:latin typeface="Courier New" pitchFamily="49" charset="0"/>
              </a:rPr>
              <a:t>yourObject</a:t>
            </a:r>
            <a:r>
              <a:rPr lang="en-US" sz="2000" b="1" dirty="0">
                <a:solidFill>
                  <a:srgbClr val="034CA1"/>
                </a:solidFill>
                <a:latin typeface="Courier New" pitchFamily="49" charset="0"/>
              </a:rPr>
              <a:t> == null)  . . .</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18D02E5E-DFE4-4DC1-9B08-BF84976EF8CA}" type="slidenum">
              <a:rPr lang="en-US"/>
              <a:pPr>
                <a:defRPr/>
              </a:pPr>
              <a:t>56</a:t>
            </a:fld>
            <a:endParaRPr lang="en-US"/>
          </a:p>
        </p:txBody>
      </p:sp>
    </p:spTree>
    <p:extLst>
      <p:ext uri="{BB962C8B-B14F-4D97-AF65-F5344CB8AC3E}">
        <p14:creationId xmlns:p14="http://schemas.microsoft.com/office/powerpoint/2010/main" val="2410028301"/>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pPr eaLnBrk="1" hangingPunct="1"/>
            <a:r>
              <a:rPr lang="en-US" sz="4000" dirty="0"/>
              <a:t>Pitfall:  Null Pointer Exception</a:t>
            </a:r>
          </a:p>
        </p:txBody>
      </p:sp>
      <p:sp>
        <p:nvSpPr>
          <p:cNvPr id="66563" name="Rectangle 3"/>
          <p:cNvSpPr>
            <a:spLocks noGrp="1" noChangeArrowheads="1"/>
          </p:cNvSpPr>
          <p:nvPr>
            <p:ph idx="1"/>
          </p:nvPr>
        </p:nvSpPr>
        <p:spPr/>
        <p:txBody>
          <a:bodyPr/>
          <a:lstStyle/>
          <a:p>
            <a:pPr eaLnBrk="1" hangingPunct="1">
              <a:lnSpc>
                <a:spcPct val="90000"/>
              </a:lnSpc>
            </a:pPr>
            <a:r>
              <a:rPr lang="en-US" sz="2400"/>
              <a:t>Even though a class variable can be initialized to </a:t>
            </a:r>
            <a:r>
              <a:rPr lang="en-US" sz="2400" b="1">
                <a:solidFill>
                  <a:srgbClr val="034CA1"/>
                </a:solidFill>
                <a:latin typeface="Courier New" pitchFamily="49" charset="0"/>
              </a:rPr>
              <a:t>null</a:t>
            </a:r>
            <a:r>
              <a:rPr lang="en-US" sz="2400"/>
              <a:t>, this does not mean that </a:t>
            </a:r>
            <a:r>
              <a:rPr lang="en-US" sz="2400" b="1">
                <a:solidFill>
                  <a:srgbClr val="034CA1"/>
                </a:solidFill>
                <a:latin typeface="Courier New" pitchFamily="49" charset="0"/>
              </a:rPr>
              <a:t>null</a:t>
            </a:r>
            <a:r>
              <a:rPr lang="en-US" sz="2400"/>
              <a:t> is an object</a:t>
            </a:r>
          </a:p>
          <a:p>
            <a:pPr lvl="1" eaLnBrk="1" hangingPunct="1">
              <a:lnSpc>
                <a:spcPct val="90000"/>
              </a:lnSpc>
            </a:pPr>
            <a:r>
              <a:rPr lang="en-US" sz="2000" b="1">
                <a:solidFill>
                  <a:srgbClr val="034CA1"/>
                </a:solidFill>
                <a:latin typeface="Courier New" pitchFamily="49" charset="0"/>
              </a:rPr>
              <a:t>null</a:t>
            </a:r>
            <a:r>
              <a:rPr lang="en-US" sz="2000"/>
              <a:t> is only a placeholder for an object</a:t>
            </a:r>
          </a:p>
          <a:p>
            <a:pPr eaLnBrk="1" hangingPunct="1">
              <a:lnSpc>
                <a:spcPct val="90000"/>
              </a:lnSpc>
            </a:pPr>
            <a:r>
              <a:rPr lang="en-US" sz="2400"/>
              <a:t>A method cannot be invoked using a variable that is initialized to </a:t>
            </a:r>
            <a:r>
              <a:rPr lang="en-US" sz="2400" b="1">
                <a:solidFill>
                  <a:srgbClr val="034CA1"/>
                </a:solidFill>
                <a:latin typeface="Courier New" pitchFamily="49" charset="0"/>
              </a:rPr>
              <a:t>null</a:t>
            </a:r>
            <a:endParaRPr lang="en-US" sz="2400">
              <a:solidFill>
                <a:srgbClr val="034CA1"/>
              </a:solidFill>
              <a:latin typeface="Courier New" pitchFamily="49" charset="0"/>
            </a:endParaRPr>
          </a:p>
          <a:p>
            <a:pPr lvl="1" eaLnBrk="1" hangingPunct="1">
              <a:lnSpc>
                <a:spcPct val="90000"/>
              </a:lnSpc>
            </a:pPr>
            <a:r>
              <a:rPr lang="en-US" sz="2000"/>
              <a:t>The calling object that must invoke a method does not exist</a:t>
            </a:r>
          </a:p>
          <a:p>
            <a:pPr eaLnBrk="1" hangingPunct="1">
              <a:lnSpc>
                <a:spcPct val="90000"/>
              </a:lnSpc>
            </a:pPr>
            <a:r>
              <a:rPr lang="en-US" sz="2400"/>
              <a:t>Any attempt to do this will result in a "Null Pointer Exception" error message</a:t>
            </a:r>
          </a:p>
          <a:p>
            <a:pPr lvl="1" eaLnBrk="1" hangingPunct="1">
              <a:lnSpc>
                <a:spcPct val="90000"/>
              </a:lnSpc>
            </a:pPr>
            <a:r>
              <a:rPr lang="en-US" sz="2000"/>
              <a:t>For example, if the class variable has not been initialized at all (and is not assigned to </a:t>
            </a:r>
            <a:r>
              <a:rPr lang="en-US" sz="2000" b="1">
                <a:solidFill>
                  <a:srgbClr val="034CA1"/>
                </a:solidFill>
                <a:latin typeface="Courier New" pitchFamily="49" charset="0"/>
              </a:rPr>
              <a:t>null</a:t>
            </a:r>
            <a:r>
              <a:rPr lang="en-US" sz="2000"/>
              <a:t>), the results will be the same</a:t>
            </a:r>
          </a:p>
        </p:txBody>
      </p:sp>
      <p:sp>
        <p:nvSpPr>
          <p:cNvPr id="6" name="Slide Number Placeholder 5"/>
          <p:cNvSpPr>
            <a:spLocks noGrp="1"/>
          </p:cNvSpPr>
          <p:nvPr>
            <p:ph type="sldNum" sz="quarter" idx="12"/>
          </p:nvPr>
        </p:nvSpPr>
        <p:spPr/>
        <p:txBody>
          <a:bodyPr/>
          <a:lstStyle/>
          <a:p>
            <a:pPr>
              <a:defRPr/>
            </a:pPr>
            <a:r>
              <a:rPr lang="en-US"/>
              <a:t>5-</a:t>
            </a:r>
            <a:fld id="{D84D2D62-D313-457F-B3A8-5B9C15E129D3}" type="slidenum">
              <a:rPr lang="en-US"/>
              <a:pPr>
                <a:defRPr/>
              </a:pPr>
              <a:t>57</a:t>
            </a:fld>
            <a:endParaRPr lang="en-US"/>
          </a:p>
        </p:txBody>
      </p:sp>
    </p:spTree>
    <p:extLst>
      <p:ext uri="{BB962C8B-B14F-4D97-AF65-F5344CB8AC3E}">
        <p14:creationId xmlns:p14="http://schemas.microsoft.com/office/powerpoint/2010/main" val="1519410658"/>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3200" dirty="0"/>
              <a:t>The </a:t>
            </a:r>
            <a:r>
              <a:rPr lang="en-US" sz="3200" b="1" dirty="0">
                <a:latin typeface="Courier New" pitchFamily="49" charset="0"/>
              </a:rPr>
              <a:t>new</a:t>
            </a:r>
            <a:r>
              <a:rPr lang="en-US" sz="3200" dirty="0"/>
              <a:t> Operator</a:t>
            </a:r>
          </a:p>
        </p:txBody>
      </p:sp>
      <p:sp>
        <p:nvSpPr>
          <p:cNvPr id="67587" name="Rectangle 3"/>
          <p:cNvSpPr>
            <a:spLocks noGrp="1" noChangeArrowheads="1"/>
          </p:cNvSpPr>
          <p:nvPr>
            <p:ph idx="1"/>
          </p:nvPr>
        </p:nvSpPr>
        <p:spPr/>
        <p:txBody>
          <a:bodyPr/>
          <a:lstStyle/>
          <a:p>
            <a:pPr eaLnBrk="1" hangingPunct="1">
              <a:lnSpc>
                <a:spcPct val="90000"/>
              </a:lnSpc>
            </a:pPr>
            <a:r>
              <a:rPr lang="en-US" sz="2400" dirty="0"/>
              <a:t>The </a:t>
            </a:r>
            <a:r>
              <a:rPr lang="en-US" sz="2400" b="1" dirty="0">
                <a:solidFill>
                  <a:srgbClr val="034CA1"/>
                </a:solidFill>
                <a:latin typeface="Courier New" pitchFamily="49" charset="0"/>
              </a:rPr>
              <a:t>new</a:t>
            </a:r>
            <a:r>
              <a:rPr lang="en-US" sz="2400" dirty="0"/>
              <a:t> operator invokes a constructor which initializes an object, and returns a reference to the location in memory of the object created</a:t>
            </a:r>
          </a:p>
          <a:p>
            <a:pPr lvl="1" eaLnBrk="1" hangingPunct="1">
              <a:lnSpc>
                <a:spcPct val="90000"/>
              </a:lnSpc>
            </a:pPr>
            <a:r>
              <a:rPr lang="en-US" sz="2000" dirty="0"/>
              <a:t>This reference can be assigned to a variable of the object's class type</a:t>
            </a:r>
          </a:p>
          <a:p>
            <a:pPr eaLnBrk="1" hangingPunct="1">
              <a:lnSpc>
                <a:spcPct val="90000"/>
              </a:lnSpc>
            </a:pPr>
            <a:endParaRPr lang="en-US" sz="2400" dirty="0">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269C8580-0081-47C2-A512-6110D4F89C6C}" type="slidenum">
              <a:rPr lang="en-US"/>
              <a:pPr>
                <a:defRPr/>
              </a:pPr>
              <a:t>58</a:t>
            </a:fld>
            <a:endParaRPr lang="en-US"/>
          </a:p>
        </p:txBody>
      </p:sp>
    </p:spTree>
    <p:extLst>
      <p:ext uri="{BB962C8B-B14F-4D97-AF65-F5344CB8AC3E}">
        <p14:creationId xmlns:p14="http://schemas.microsoft.com/office/powerpoint/2010/main" val="410495230"/>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eaLnBrk="1" hangingPunct="1"/>
            <a:r>
              <a:rPr lang="en-US" sz="4000"/>
              <a:t>Using and Misusing References</a:t>
            </a:r>
          </a:p>
        </p:txBody>
      </p:sp>
      <p:sp>
        <p:nvSpPr>
          <p:cNvPr id="71683" name="Rectangle 3"/>
          <p:cNvSpPr>
            <a:spLocks noGrp="1" noChangeArrowheads="1"/>
          </p:cNvSpPr>
          <p:nvPr>
            <p:ph idx="1"/>
          </p:nvPr>
        </p:nvSpPr>
        <p:spPr/>
        <p:txBody>
          <a:bodyPr>
            <a:normAutofit/>
          </a:bodyPr>
          <a:lstStyle/>
          <a:p>
            <a:pPr eaLnBrk="1" hangingPunct="1">
              <a:lnSpc>
                <a:spcPct val="80000"/>
              </a:lnSpc>
            </a:pPr>
            <a:r>
              <a:rPr lang="en-US" sz="2400" dirty="0"/>
              <a:t>When writing a program, it is very important to insure that </a:t>
            </a:r>
            <a:r>
              <a:rPr lang="en-US" sz="2400" b="1" dirty="0"/>
              <a:t>private instance variables </a:t>
            </a:r>
            <a:r>
              <a:rPr lang="en-US" sz="2400" dirty="0"/>
              <a:t>remain </a:t>
            </a:r>
            <a:r>
              <a:rPr lang="en-US" sz="2400" b="1" dirty="0"/>
              <a:t>truly private</a:t>
            </a:r>
          </a:p>
          <a:p>
            <a:pPr eaLnBrk="1" hangingPunct="1">
              <a:lnSpc>
                <a:spcPct val="80000"/>
              </a:lnSpc>
            </a:pPr>
            <a:endParaRPr lang="en-US" sz="2400" dirty="0"/>
          </a:p>
          <a:p>
            <a:pPr eaLnBrk="1" hangingPunct="1">
              <a:lnSpc>
                <a:spcPct val="80000"/>
              </a:lnSpc>
            </a:pPr>
            <a:r>
              <a:rPr lang="en-US" sz="2400" dirty="0"/>
              <a:t>For a primitive type instance variable, just adding the </a:t>
            </a:r>
            <a:r>
              <a:rPr lang="en-US" sz="2400" b="1" dirty="0">
                <a:solidFill>
                  <a:srgbClr val="034CA1"/>
                </a:solidFill>
                <a:latin typeface="Courier New" pitchFamily="49" charset="0"/>
              </a:rPr>
              <a:t>private</a:t>
            </a:r>
            <a:r>
              <a:rPr lang="en-US" sz="2400" dirty="0"/>
              <a:t> modifier to its declaration should insure that there will be </a:t>
            </a:r>
            <a:r>
              <a:rPr lang="en-US" sz="2400" b="1" dirty="0"/>
              <a:t>no </a:t>
            </a:r>
            <a:r>
              <a:rPr lang="en-US" sz="2400" b="1" i="1" dirty="0"/>
              <a:t>privacy leaks</a:t>
            </a:r>
          </a:p>
          <a:p>
            <a:pPr eaLnBrk="1" hangingPunct="1">
              <a:lnSpc>
                <a:spcPct val="80000"/>
              </a:lnSpc>
            </a:pPr>
            <a:endParaRPr lang="en-US" sz="2400" dirty="0"/>
          </a:p>
          <a:p>
            <a:pPr eaLnBrk="1" hangingPunct="1">
              <a:lnSpc>
                <a:spcPct val="80000"/>
              </a:lnSpc>
            </a:pPr>
            <a:r>
              <a:rPr lang="en-US" sz="2400" dirty="0"/>
              <a:t>For a </a:t>
            </a:r>
            <a:r>
              <a:rPr lang="en-US" sz="2400" b="1" dirty="0"/>
              <a:t>class type </a:t>
            </a:r>
            <a:r>
              <a:rPr lang="en-US" sz="2400" dirty="0"/>
              <a:t>instance variable, however, adding the </a:t>
            </a:r>
            <a:r>
              <a:rPr lang="en-US" sz="2400" b="1" dirty="0">
                <a:solidFill>
                  <a:srgbClr val="034CA1"/>
                </a:solidFill>
                <a:latin typeface="Courier New" pitchFamily="49" charset="0"/>
              </a:rPr>
              <a:t>private</a:t>
            </a:r>
            <a:r>
              <a:rPr lang="en-US" sz="2400" dirty="0"/>
              <a:t> modifier alone is </a:t>
            </a:r>
            <a:r>
              <a:rPr lang="en-US" sz="2400" b="1" dirty="0"/>
              <a:t>NOT</a:t>
            </a:r>
            <a:r>
              <a:rPr lang="en-US" sz="2400" dirty="0"/>
              <a:t> sufficient</a:t>
            </a:r>
          </a:p>
          <a:p>
            <a:pPr lvl="1">
              <a:lnSpc>
                <a:spcPct val="80000"/>
              </a:lnSpc>
            </a:pPr>
            <a:r>
              <a:rPr lang="en-US" sz="2000" dirty="0"/>
              <a:t>e.g. private </a:t>
            </a:r>
            <a:r>
              <a:rPr lang="en-US" sz="2000" dirty="0" err="1"/>
              <a:t>Psyduck</a:t>
            </a:r>
            <a:r>
              <a:rPr lang="en-US" sz="2000" dirty="0"/>
              <a:t>  duck;</a:t>
            </a:r>
          </a:p>
        </p:txBody>
      </p:sp>
      <p:sp>
        <p:nvSpPr>
          <p:cNvPr id="6" name="Slide Number Placeholder 5"/>
          <p:cNvSpPr>
            <a:spLocks noGrp="1"/>
          </p:cNvSpPr>
          <p:nvPr>
            <p:ph type="sldNum" sz="quarter" idx="12"/>
          </p:nvPr>
        </p:nvSpPr>
        <p:spPr/>
        <p:txBody>
          <a:bodyPr/>
          <a:lstStyle/>
          <a:p>
            <a:pPr>
              <a:defRPr/>
            </a:pPr>
            <a:r>
              <a:rPr lang="en-US"/>
              <a:t>5-</a:t>
            </a:r>
            <a:fld id="{FD87D0B7-E6B8-4D09-965F-9A0783529F6B}" type="slidenum">
              <a:rPr lang="en-US"/>
              <a:pPr>
                <a:defRPr/>
              </a:pPr>
              <a:t>59</a:t>
            </a:fld>
            <a:endParaRPr lang="en-US"/>
          </a:p>
        </p:txBody>
      </p:sp>
    </p:spTree>
    <p:extLst>
      <p:ext uri="{BB962C8B-B14F-4D97-AF65-F5344CB8AC3E}">
        <p14:creationId xmlns:p14="http://schemas.microsoft.com/office/powerpoint/2010/main" val="7730201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Tip:  You Can Put a </a:t>
            </a:r>
            <a:r>
              <a:rPr lang="en-US" altLang="zh-TW" sz="3600" b="1" dirty="0">
                <a:latin typeface="Courier New" pitchFamily="49" charset="0"/>
              </a:rPr>
              <a:t>main</a:t>
            </a:r>
            <a:r>
              <a:rPr lang="en-US" altLang="zh-TW" sz="3600" dirty="0"/>
              <a:t> in any Class</a:t>
            </a:r>
            <a:endParaRPr lang="zh-TW" altLang="en-US" sz="3600" dirty="0"/>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1403648" y="1738050"/>
            <a:ext cx="3067050" cy="1628775"/>
          </a:xfrm>
          <a:prstGeom prst="rect">
            <a:avLst/>
          </a:prstGeom>
        </p:spPr>
      </p:pic>
      <p:pic>
        <p:nvPicPr>
          <p:cNvPr id="6" name="圖片 5"/>
          <p:cNvPicPr>
            <a:picLocks noChangeAspect="1"/>
          </p:cNvPicPr>
          <p:nvPr/>
        </p:nvPicPr>
        <p:blipFill>
          <a:blip r:embed="rId3"/>
          <a:stretch>
            <a:fillRect/>
          </a:stretch>
        </p:blipFill>
        <p:spPr>
          <a:xfrm>
            <a:off x="4676378" y="1700808"/>
            <a:ext cx="3429000" cy="1266825"/>
          </a:xfrm>
          <a:prstGeom prst="rect">
            <a:avLst/>
          </a:prstGeom>
        </p:spPr>
      </p:pic>
      <p:pic>
        <p:nvPicPr>
          <p:cNvPr id="7" name="圖片 6"/>
          <p:cNvPicPr>
            <a:picLocks noChangeAspect="1"/>
          </p:cNvPicPr>
          <p:nvPr/>
        </p:nvPicPr>
        <p:blipFill>
          <a:blip r:embed="rId4"/>
          <a:stretch>
            <a:fillRect/>
          </a:stretch>
        </p:blipFill>
        <p:spPr>
          <a:xfrm>
            <a:off x="2722860" y="4243387"/>
            <a:ext cx="3495675" cy="2295525"/>
          </a:xfrm>
          <a:prstGeom prst="rect">
            <a:avLst/>
          </a:prstGeom>
        </p:spPr>
      </p:pic>
      <p:sp>
        <p:nvSpPr>
          <p:cNvPr id="8" name="等於 7"/>
          <p:cNvSpPr/>
          <p:nvPr/>
        </p:nvSpPr>
        <p:spPr>
          <a:xfrm rot="5400000">
            <a:off x="3866930" y="3440549"/>
            <a:ext cx="638239" cy="49079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514655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pPr eaLnBrk="1" hangingPunct="1"/>
            <a:r>
              <a:rPr lang="en-US" sz="3200"/>
              <a:t>Designing A </a:t>
            </a:r>
            <a:r>
              <a:rPr lang="en-US" sz="3200" b="1">
                <a:latin typeface="Courier New" pitchFamily="49" charset="0"/>
              </a:rPr>
              <a:t>Person</a:t>
            </a:r>
            <a:r>
              <a:rPr lang="en-US" sz="3200"/>
              <a:t> Class:  Instance Variables</a:t>
            </a:r>
          </a:p>
        </p:txBody>
      </p:sp>
      <p:sp>
        <p:nvSpPr>
          <p:cNvPr id="72707" name="Rectangle 3"/>
          <p:cNvSpPr>
            <a:spLocks noGrp="1" noChangeArrowheads="1"/>
          </p:cNvSpPr>
          <p:nvPr>
            <p:ph idx="1"/>
          </p:nvPr>
        </p:nvSpPr>
        <p:spPr/>
        <p:txBody>
          <a:bodyPr/>
          <a:lstStyle/>
          <a:p>
            <a:pPr eaLnBrk="1" hangingPunct="1">
              <a:lnSpc>
                <a:spcPct val="80000"/>
              </a:lnSpc>
            </a:pPr>
            <a:r>
              <a:rPr lang="en-US" sz="2400" dirty="0"/>
              <a:t>A simple </a:t>
            </a:r>
            <a:r>
              <a:rPr lang="en-US" sz="2400" b="1" dirty="0">
                <a:solidFill>
                  <a:srgbClr val="034CA1"/>
                </a:solidFill>
                <a:latin typeface="Courier New" pitchFamily="49" charset="0"/>
              </a:rPr>
              <a:t>Person</a:t>
            </a:r>
            <a:r>
              <a:rPr lang="en-US" sz="2400" dirty="0"/>
              <a:t> class could contain instance variables </a:t>
            </a:r>
          </a:p>
          <a:p>
            <a:pPr lvl="1">
              <a:lnSpc>
                <a:spcPct val="80000"/>
              </a:lnSpc>
            </a:pPr>
            <a:r>
              <a:rPr lang="en-US" sz="2000" dirty="0"/>
              <a:t>person's name (String type), </a:t>
            </a:r>
          </a:p>
          <a:p>
            <a:pPr lvl="1">
              <a:lnSpc>
                <a:spcPct val="80000"/>
              </a:lnSpc>
            </a:pPr>
            <a:r>
              <a:rPr lang="en-US" sz="2000" dirty="0"/>
              <a:t>the date (Date type) on which they were born, and </a:t>
            </a:r>
          </a:p>
          <a:p>
            <a:pPr lvl="1">
              <a:lnSpc>
                <a:spcPct val="80000"/>
              </a:lnSpc>
            </a:pPr>
            <a:r>
              <a:rPr lang="en-US" sz="2000" dirty="0"/>
              <a:t>the date (Date type)on which they died</a:t>
            </a:r>
          </a:p>
          <a:p>
            <a:pPr eaLnBrk="1" hangingPunct="1">
              <a:lnSpc>
                <a:spcPct val="80000"/>
              </a:lnSpc>
            </a:pPr>
            <a:endParaRPr lang="en-US" sz="2400" dirty="0">
              <a:solidFill>
                <a:srgbClr val="034CA1"/>
              </a:solidFill>
              <a:latin typeface="Courier New" pitchFamily="49" charset="0"/>
            </a:endParaRPr>
          </a:p>
          <a:p>
            <a:pPr eaLnBrk="1" hangingPunct="1">
              <a:lnSpc>
                <a:spcPct val="80000"/>
              </a:lnSpc>
            </a:pPr>
            <a:r>
              <a:rPr lang="en-US" sz="2400" dirty="0"/>
              <a:t>As a first line of defense for privacy, each of the instance variables would be declared </a:t>
            </a:r>
            <a:r>
              <a:rPr lang="en-US" sz="2400" b="1" dirty="0">
                <a:solidFill>
                  <a:srgbClr val="034CA1"/>
                </a:solidFill>
                <a:latin typeface="Courier New" pitchFamily="49" charset="0"/>
              </a:rPr>
              <a:t>private</a:t>
            </a:r>
          </a:p>
          <a:p>
            <a:pPr lvl="1" eaLnBrk="1" hangingPunct="1">
              <a:lnSpc>
                <a:spcPct val="80000"/>
              </a:lnSpc>
              <a:buFontTx/>
              <a:buNone/>
            </a:pPr>
            <a:r>
              <a:rPr lang="en-US" sz="1800" b="1" dirty="0">
                <a:solidFill>
                  <a:srgbClr val="034CA1"/>
                </a:solidFill>
                <a:latin typeface="Courier New" pitchFamily="49" charset="0"/>
              </a:rPr>
              <a:t>public class Person</a:t>
            </a:r>
          </a:p>
          <a:p>
            <a:pPr lvl="1" eaLnBrk="1" hangingPunct="1">
              <a:lnSpc>
                <a:spcPct val="80000"/>
              </a:lnSpc>
              <a:buFontTx/>
              <a:buNone/>
            </a:pPr>
            <a:r>
              <a:rPr lang="en-US" sz="1800" b="1" dirty="0">
                <a:solidFill>
                  <a:srgbClr val="034CA1"/>
                </a:solidFill>
                <a:latin typeface="Courier New" pitchFamily="49" charset="0"/>
              </a:rPr>
              <a:t>{</a:t>
            </a:r>
          </a:p>
          <a:p>
            <a:pPr lvl="1" eaLnBrk="1" hangingPunct="1">
              <a:lnSpc>
                <a:spcPct val="80000"/>
              </a:lnSpc>
              <a:buFontTx/>
              <a:buNone/>
            </a:pPr>
            <a:r>
              <a:rPr lang="en-US" sz="1800" b="1" dirty="0">
                <a:solidFill>
                  <a:srgbClr val="034CA1"/>
                </a:solidFill>
                <a:latin typeface="Courier New" pitchFamily="49" charset="0"/>
              </a:rPr>
              <a:t>  private String name;</a:t>
            </a:r>
          </a:p>
          <a:p>
            <a:pPr lvl="1" eaLnBrk="1" hangingPunct="1">
              <a:lnSpc>
                <a:spcPct val="80000"/>
              </a:lnSpc>
              <a:buFontTx/>
              <a:buNone/>
            </a:pPr>
            <a:r>
              <a:rPr lang="en-US" sz="1800" b="1" dirty="0">
                <a:solidFill>
                  <a:srgbClr val="034CA1"/>
                </a:solidFill>
                <a:latin typeface="Courier New" pitchFamily="49" charset="0"/>
              </a:rPr>
              <a:t>  private Date born;</a:t>
            </a:r>
          </a:p>
          <a:p>
            <a:pPr lvl="1" eaLnBrk="1" hangingPunct="1">
              <a:lnSpc>
                <a:spcPct val="80000"/>
              </a:lnSpc>
              <a:buFontTx/>
              <a:buNone/>
            </a:pPr>
            <a:r>
              <a:rPr lang="en-US" sz="1800" b="1" dirty="0">
                <a:solidFill>
                  <a:srgbClr val="034CA1"/>
                </a:solidFill>
                <a:latin typeface="Courier New" pitchFamily="49" charset="0"/>
              </a:rPr>
              <a:t>  private Date died;  //null is still alive</a:t>
            </a:r>
          </a:p>
          <a:p>
            <a:pPr lvl="1" eaLnBrk="1" hangingPunct="1">
              <a:lnSpc>
                <a:spcPct val="80000"/>
              </a:lnSpc>
              <a:buFontTx/>
              <a:buNone/>
            </a:pPr>
            <a:r>
              <a:rPr lang="en-US" sz="1800" b="1" dirty="0">
                <a:solidFill>
                  <a:srgbClr val="034CA1"/>
                </a:solidFill>
                <a:latin typeface="Courier New" pitchFamily="49" charset="0"/>
              </a:rPr>
              <a:t>        . . .</a:t>
            </a:r>
          </a:p>
        </p:txBody>
      </p:sp>
      <p:sp>
        <p:nvSpPr>
          <p:cNvPr id="6" name="Slide Number Placeholder 5"/>
          <p:cNvSpPr>
            <a:spLocks noGrp="1"/>
          </p:cNvSpPr>
          <p:nvPr>
            <p:ph type="sldNum" sz="quarter" idx="12"/>
          </p:nvPr>
        </p:nvSpPr>
        <p:spPr/>
        <p:txBody>
          <a:bodyPr/>
          <a:lstStyle/>
          <a:p>
            <a:pPr>
              <a:defRPr/>
            </a:pPr>
            <a:r>
              <a:rPr lang="en-US"/>
              <a:t>5-</a:t>
            </a:r>
            <a:fld id="{B87E2712-F8DE-4283-8011-73007E785D66}" type="slidenum">
              <a:rPr lang="en-US"/>
              <a:pPr>
                <a:defRPr/>
              </a:pPr>
              <a:t>60</a:t>
            </a:fld>
            <a:endParaRPr lang="en-US"/>
          </a:p>
        </p:txBody>
      </p:sp>
    </p:spTree>
    <p:extLst>
      <p:ext uri="{BB962C8B-B14F-4D97-AF65-F5344CB8AC3E}">
        <p14:creationId xmlns:p14="http://schemas.microsoft.com/office/powerpoint/2010/main" val="2164302366"/>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Constructor</a:t>
            </a:r>
          </a:p>
        </p:txBody>
      </p:sp>
      <p:sp>
        <p:nvSpPr>
          <p:cNvPr id="73731" name="Rectangle 3"/>
          <p:cNvSpPr>
            <a:spLocks noGrp="1" noChangeArrowheads="1"/>
          </p:cNvSpPr>
          <p:nvPr>
            <p:ph idx="1"/>
          </p:nvPr>
        </p:nvSpPr>
        <p:spPr/>
        <p:txBody>
          <a:bodyPr/>
          <a:lstStyle/>
          <a:p>
            <a:pPr eaLnBrk="1" hangingPunct="1">
              <a:lnSpc>
                <a:spcPct val="90000"/>
              </a:lnSpc>
            </a:pPr>
            <a:r>
              <a:rPr lang="en-US" sz="2400" dirty="0"/>
              <a:t>In order to </a:t>
            </a:r>
            <a:r>
              <a:rPr lang="en-US" sz="2400" b="1" dirty="0"/>
              <a:t>exist</a:t>
            </a:r>
            <a:r>
              <a:rPr lang="en-US" sz="2400" dirty="0"/>
              <a:t>, a person </a:t>
            </a:r>
            <a:r>
              <a:rPr lang="en-US" sz="2400" b="1" dirty="0"/>
              <a:t>must</a:t>
            </a:r>
            <a:r>
              <a:rPr lang="en-US" sz="2400" dirty="0"/>
              <a:t> have (at least) a name and a birth date</a:t>
            </a:r>
          </a:p>
          <a:p>
            <a:pPr lvl="1" eaLnBrk="1" hangingPunct="1">
              <a:lnSpc>
                <a:spcPct val="90000"/>
              </a:lnSpc>
            </a:pPr>
            <a:r>
              <a:rPr lang="en-US" sz="2000" dirty="0"/>
              <a:t>Therefore, it would make no sense to have a </a:t>
            </a:r>
            <a:r>
              <a:rPr lang="en-US" sz="2000" b="1" dirty="0"/>
              <a:t>no-argument</a:t>
            </a:r>
            <a:r>
              <a:rPr lang="en-US" sz="2000" dirty="0"/>
              <a:t> </a:t>
            </a:r>
            <a:r>
              <a:rPr lang="en-US" sz="2000" b="1" dirty="0">
                <a:solidFill>
                  <a:srgbClr val="034CA1"/>
                </a:solidFill>
                <a:latin typeface="Courier New" pitchFamily="49" charset="0"/>
              </a:rPr>
              <a:t>Person</a:t>
            </a:r>
            <a:r>
              <a:rPr lang="en-US" sz="2000" dirty="0"/>
              <a:t> class </a:t>
            </a:r>
            <a:r>
              <a:rPr lang="en-US" sz="2000" b="1" dirty="0"/>
              <a:t>constructor</a:t>
            </a:r>
          </a:p>
          <a:p>
            <a:pPr eaLnBrk="1" hangingPunct="1">
              <a:lnSpc>
                <a:spcPct val="90000"/>
              </a:lnSpc>
            </a:pPr>
            <a:r>
              <a:rPr lang="en-US" sz="2400" dirty="0"/>
              <a:t>A person who is still alive does not yet have a date of death</a:t>
            </a:r>
          </a:p>
          <a:p>
            <a:pPr lvl="1" eaLnBrk="1" hangingPunct="1">
              <a:lnSpc>
                <a:spcPct val="90000"/>
              </a:lnSpc>
            </a:pPr>
            <a:r>
              <a:rPr lang="en-US" sz="2000" dirty="0"/>
              <a:t>Therefore, the </a:t>
            </a:r>
            <a:r>
              <a:rPr lang="en-US" sz="2000" b="1" dirty="0">
                <a:solidFill>
                  <a:srgbClr val="034CA1"/>
                </a:solidFill>
                <a:latin typeface="Courier New" pitchFamily="49" charset="0"/>
              </a:rPr>
              <a:t>Person</a:t>
            </a:r>
            <a:r>
              <a:rPr lang="en-US" sz="2000" dirty="0"/>
              <a:t> class constructor will need to be able to deal with a </a:t>
            </a:r>
            <a:r>
              <a:rPr lang="en-US" sz="2000" b="1" dirty="0">
                <a:solidFill>
                  <a:srgbClr val="034CA1"/>
                </a:solidFill>
                <a:latin typeface="Courier New" pitchFamily="49" charset="0"/>
              </a:rPr>
              <a:t>null</a:t>
            </a:r>
            <a:r>
              <a:rPr lang="en-US" sz="2000" dirty="0"/>
              <a:t> value for date of death</a:t>
            </a:r>
          </a:p>
          <a:p>
            <a:pPr eaLnBrk="1" hangingPunct="1">
              <a:lnSpc>
                <a:spcPct val="90000"/>
              </a:lnSpc>
            </a:pPr>
            <a:r>
              <a:rPr lang="en-US" sz="2400" dirty="0"/>
              <a:t>A person who has died must have had a birth date that </a:t>
            </a:r>
            <a:r>
              <a:rPr lang="en-US" sz="2400" b="1" dirty="0"/>
              <a:t>preceded</a:t>
            </a:r>
            <a:r>
              <a:rPr lang="en-US" sz="2400" dirty="0"/>
              <a:t> his or her date of death</a:t>
            </a:r>
          </a:p>
          <a:p>
            <a:pPr lvl="1" eaLnBrk="1" hangingPunct="1">
              <a:lnSpc>
                <a:spcPct val="90000"/>
              </a:lnSpc>
            </a:pPr>
            <a:r>
              <a:rPr lang="en-US" sz="2000" dirty="0"/>
              <a:t>Therefore, when both dates are provided, they will need to be checked for consistency</a:t>
            </a:r>
          </a:p>
        </p:txBody>
      </p:sp>
      <p:sp>
        <p:nvSpPr>
          <p:cNvPr id="6" name="Slide Number Placeholder 5"/>
          <p:cNvSpPr>
            <a:spLocks noGrp="1"/>
          </p:cNvSpPr>
          <p:nvPr>
            <p:ph type="sldNum" sz="quarter" idx="12"/>
          </p:nvPr>
        </p:nvSpPr>
        <p:spPr/>
        <p:txBody>
          <a:bodyPr/>
          <a:lstStyle/>
          <a:p>
            <a:pPr>
              <a:defRPr/>
            </a:pPr>
            <a:r>
              <a:rPr lang="en-US"/>
              <a:t>5-</a:t>
            </a:r>
            <a:fld id="{102C5D5F-B062-4E1E-ACB9-E20B97FD7BFE}" type="slidenum">
              <a:rPr lang="en-US"/>
              <a:pPr>
                <a:defRPr/>
              </a:pPr>
              <a:t>61</a:t>
            </a:fld>
            <a:endParaRPr lang="en-US"/>
          </a:p>
        </p:txBody>
      </p:sp>
    </p:spTree>
    <p:extLst>
      <p:ext uri="{BB962C8B-B14F-4D97-AF65-F5344CB8AC3E}">
        <p14:creationId xmlns:p14="http://schemas.microsoft.com/office/powerpoint/2010/main" val="1261417212"/>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t>A </a:t>
            </a:r>
            <a:r>
              <a:rPr lang="en-US" b="1">
                <a:latin typeface="Courier New" pitchFamily="49" charset="0"/>
              </a:rPr>
              <a:t>Person</a:t>
            </a:r>
            <a:r>
              <a:rPr lang="en-US"/>
              <a:t> Class Constructor</a:t>
            </a:r>
          </a:p>
        </p:txBody>
      </p:sp>
      <p:sp>
        <p:nvSpPr>
          <p:cNvPr id="74755" name="Rectangle 3"/>
          <p:cNvSpPr>
            <a:spLocks noGrp="1" noChangeArrowheads="1"/>
          </p:cNvSpPr>
          <p:nvPr>
            <p:ph idx="1"/>
          </p:nvPr>
        </p:nvSpPr>
        <p:spPr/>
        <p:txBody>
          <a:bodyPr/>
          <a:lstStyle/>
          <a:p>
            <a:pPr eaLnBrk="1" hangingPunct="1">
              <a:lnSpc>
                <a:spcPct val="80000"/>
              </a:lnSpc>
              <a:buFontTx/>
              <a:buNone/>
            </a:pPr>
            <a:r>
              <a:rPr lang="en-US" sz="1800" b="1">
                <a:solidFill>
                  <a:srgbClr val="034CA1"/>
                </a:solidFill>
                <a:latin typeface="Courier New" pitchFamily="49" charset="0"/>
              </a:rPr>
              <a:t>public Person(String initialName, Date birthDate,</a:t>
            </a:r>
          </a:p>
          <a:p>
            <a:pPr eaLnBrk="1" hangingPunct="1">
              <a:lnSpc>
                <a:spcPct val="80000"/>
              </a:lnSpc>
              <a:buFontTx/>
              <a:buNone/>
            </a:pPr>
            <a:r>
              <a:rPr lang="en-US" sz="1800" b="1">
                <a:solidFill>
                  <a:srgbClr val="034CA1"/>
                </a:solidFill>
                <a:latin typeface="Courier New" pitchFamily="49" charset="0"/>
              </a:rPr>
              <a:t>                                  Date deathDate)</a:t>
            </a:r>
          </a:p>
          <a:p>
            <a:pPr eaLnBrk="1" hangingPunct="1">
              <a:lnSpc>
                <a:spcPct val="80000"/>
              </a:lnSpc>
              <a:buFontTx/>
              <a:buNone/>
            </a:pPr>
            <a:r>
              <a:rPr lang="en-US" sz="1800" b="1">
                <a:solidFill>
                  <a:srgbClr val="034CA1"/>
                </a:solidFill>
                <a:latin typeface="Courier New" pitchFamily="49" charset="0"/>
              </a:rPr>
              <a:t>{</a:t>
            </a:r>
          </a:p>
          <a:p>
            <a:pPr eaLnBrk="1" hangingPunct="1">
              <a:lnSpc>
                <a:spcPct val="80000"/>
              </a:lnSpc>
              <a:buFontTx/>
              <a:buNone/>
            </a:pPr>
            <a:r>
              <a:rPr lang="en-US" sz="1800" b="1">
                <a:solidFill>
                  <a:srgbClr val="034CA1"/>
                </a:solidFill>
                <a:latin typeface="Courier New" pitchFamily="49" charset="0"/>
              </a:rPr>
              <a:t>  if (consistent(birthDate, deathDate))</a:t>
            </a:r>
          </a:p>
          <a:p>
            <a:pPr eaLnBrk="1" hangingPunct="1">
              <a:lnSpc>
                <a:spcPct val="80000"/>
              </a:lnSpc>
              <a:buFontTx/>
              <a:buNone/>
            </a:pPr>
            <a:r>
              <a:rPr lang="en-US" sz="1800" b="1">
                <a:solidFill>
                  <a:srgbClr val="034CA1"/>
                </a:solidFill>
                <a:latin typeface="Courier New" pitchFamily="49" charset="0"/>
              </a:rPr>
              <a:t>  { name = initialName;</a:t>
            </a:r>
          </a:p>
          <a:p>
            <a:pPr eaLnBrk="1" hangingPunct="1">
              <a:lnSpc>
                <a:spcPct val="80000"/>
              </a:lnSpc>
              <a:buFontTx/>
              <a:buNone/>
            </a:pPr>
            <a:r>
              <a:rPr lang="en-US" sz="1800" b="1">
                <a:solidFill>
                  <a:srgbClr val="034CA1"/>
                </a:solidFill>
                <a:latin typeface="Courier New" pitchFamily="49" charset="0"/>
              </a:rPr>
              <a:t>    born = new Date(birthDate);</a:t>
            </a:r>
          </a:p>
          <a:p>
            <a:pPr eaLnBrk="1" hangingPunct="1">
              <a:lnSpc>
                <a:spcPct val="80000"/>
              </a:lnSpc>
              <a:buFontTx/>
              <a:buNone/>
            </a:pPr>
            <a:r>
              <a:rPr lang="en-US" sz="1800" b="1">
                <a:solidFill>
                  <a:srgbClr val="034CA1"/>
                </a:solidFill>
                <a:latin typeface="Courier New" pitchFamily="49" charset="0"/>
              </a:rPr>
              <a:t>    if (deathDate == null)</a:t>
            </a:r>
          </a:p>
          <a:p>
            <a:pPr eaLnBrk="1" hangingPunct="1">
              <a:lnSpc>
                <a:spcPct val="80000"/>
              </a:lnSpc>
              <a:buFontTx/>
              <a:buNone/>
            </a:pPr>
            <a:r>
              <a:rPr lang="en-US" sz="1800" b="1">
                <a:solidFill>
                  <a:srgbClr val="034CA1"/>
                </a:solidFill>
                <a:latin typeface="Courier New" pitchFamily="49" charset="0"/>
              </a:rPr>
              <a:t>      died = null;</a:t>
            </a:r>
          </a:p>
          <a:p>
            <a:pPr eaLnBrk="1" hangingPunct="1">
              <a:lnSpc>
                <a:spcPct val="80000"/>
              </a:lnSpc>
              <a:buFontTx/>
              <a:buNone/>
            </a:pPr>
            <a:r>
              <a:rPr lang="en-US" sz="1800" b="1">
                <a:solidFill>
                  <a:srgbClr val="034CA1"/>
                </a:solidFill>
                <a:latin typeface="Courier New" pitchFamily="49" charset="0"/>
              </a:rPr>
              <a:t>    else</a:t>
            </a:r>
          </a:p>
          <a:p>
            <a:pPr eaLnBrk="1" hangingPunct="1">
              <a:lnSpc>
                <a:spcPct val="80000"/>
              </a:lnSpc>
              <a:buFontTx/>
              <a:buNone/>
            </a:pPr>
            <a:r>
              <a:rPr lang="en-US" sz="1800" b="1">
                <a:solidFill>
                  <a:srgbClr val="034CA1"/>
                </a:solidFill>
                <a:latin typeface="Courier New" pitchFamily="49" charset="0"/>
              </a:rPr>
              <a:t>      died = new Date(deathDate);</a:t>
            </a:r>
          </a:p>
          <a:p>
            <a:pPr eaLnBrk="1" hangingPunct="1">
              <a:lnSpc>
                <a:spcPct val="80000"/>
              </a:lnSpc>
              <a:buFontTx/>
              <a:buNone/>
            </a:pPr>
            <a:r>
              <a:rPr lang="en-US" sz="1800" b="1">
                <a:solidFill>
                  <a:srgbClr val="034CA1"/>
                </a:solidFill>
                <a:latin typeface="Courier New" pitchFamily="49" charset="0"/>
              </a:rPr>
              <a:t>  }</a:t>
            </a:r>
          </a:p>
          <a:p>
            <a:pPr eaLnBrk="1" hangingPunct="1">
              <a:lnSpc>
                <a:spcPct val="80000"/>
              </a:lnSpc>
              <a:buFontTx/>
              <a:buNone/>
            </a:pPr>
            <a:r>
              <a:rPr lang="en-US" sz="1800" b="1">
                <a:solidFill>
                  <a:srgbClr val="034CA1"/>
                </a:solidFill>
                <a:latin typeface="Courier New" pitchFamily="49" charset="0"/>
              </a:rPr>
              <a:t>  else</a:t>
            </a:r>
          </a:p>
          <a:p>
            <a:pPr eaLnBrk="1" hangingPunct="1">
              <a:lnSpc>
                <a:spcPct val="80000"/>
              </a:lnSpc>
              <a:buFontTx/>
              <a:buNone/>
            </a:pPr>
            <a:r>
              <a:rPr lang="en-US" sz="1800" b="1">
                <a:solidFill>
                  <a:srgbClr val="034CA1"/>
                </a:solidFill>
                <a:latin typeface="Courier New" pitchFamily="49" charset="0"/>
              </a:rPr>
              <a:t>  { System.out.println("Inconsistent dates.");</a:t>
            </a:r>
          </a:p>
          <a:p>
            <a:pPr eaLnBrk="1" hangingPunct="1">
              <a:lnSpc>
                <a:spcPct val="80000"/>
              </a:lnSpc>
              <a:buFontTx/>
              <a:buNone/>
            </a:pPr>
            <a:r>
              <a:rPr lang="en-US" sz="1800" b="1">
                <a:solidFill>
                  <a:srgbClr val="034CA1"/>
                </a:solidFill>
                <a:latin typeface="Courier New" pitchFamily="49" charset="0"/>
              </a:rPr>
              <a:t>    System.exit(0);</a:t>
            </a:r>
          </a:p>
          <a:p>
            <a:pPr eaLnBrk="1" hangingPunct="1">
              <a:lnSpc>
                <a:spcPct val="80000"/>
              </a:lnSpc>
              <a:buFontTx/>
              <a:buNone/>
            </a:pPr>
            <a:r>
              <a:rPr lang="en-US" sz="1800" b="1">
                <a:solidFill>
                  <a:srgbClr val="034CA1"/>
                </a:solidFill>
                <a:latin typeface="Courier New" pitchFamily="49" charset="0"/>
              </a:rPr>
              <a:t>  }</a:t>
            </a:r>
          </a:p>
          <a:p>
            <a:pPr eaLnBrk="1" hangingPunct="1">
              <a:lnSpc>
                <a:spcPct val="80000"/>
              </a:lnSpc>
              <a:buFontTx/>
              <a:buNone/>
            </a:pPr>
            <a:r>
              <a:rPr lang="en-US" sz="1800" b="1">
                <a:solidFill>
                  <a:srgbClr val="034CA1"/>
                </a:solidFill>
                <a:latin typeface="Courier New" pitchFamily="49" charset="0"/>
              </a:rPr>
              <a:t>}</a:t>
            </a:r>
          </a:p>
          <a:p>
            <a:pPr eaLnBrk="1" hangingPunct="1">
              <a:lnSpc>
                <a:spcPct val="80000"/>
              </a:lnSpc>
            </a:pPr>
            <a:endParaRPr lang="en-US" sz="1800" b="1">
              <a:solidFill>
                <a:srgbClr val="034CA1"/>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r>
              <a:rPr lang="en-US"/>
              <a:t>5-</a:t>
            </a:r>
            <a:fld id="{4A2CFBDA-4DDE-41F9-B20E-6A16CBC925AE}" type="slidenum">
              <a:rPr lang="en-US"/>
              <a:pPr>
                <a:defRPr/>
              </a:pPr>
              <a:t>62</a:t>
            </a:fld>
            <a:endParaRPr lang="en-US"/>
          </a:p>
        </p:txBody>
      </p:sp>
    </p:spTree>
    <p:extLst>
      <p:ext uri="{BB962C8B-B14F-4D97-AF65-F5344CB8AC3E}">
        <p14:creationId xmlns:p14="http://schemas.microsoft.com/office/powerpoint/2010/main" val="414369937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eaLnBrk="1" hangingPunct="1"/>
            <a:r>
              <a:rPr lang="en-US" sz="3200"/>
              <a:t>Designing a </a:t>
            </a:r>
            <a:r>
              <a:rPr lang="en-US" sz="3200" b="1">
                <a:latin typeface="Courier New" pitchFamily="49" charset="0"/>
              </a:rPr>
              <a:t>Person</a:t>
            </a:r>
            <a:r>
              <a:rPr lang="en-US" sz="3200"/>
              <a:t> Class:  the Class Invariant</a:t>
            </a:r>
          </a:p>
        </p:txBody>
      </p:sp>
      <p:sp>
        <p:nvSpPr>
          <p:cNvPr id="76803" name="Rectangle 3"/>
          <p:cNvSpPr>
            <a:spLocks noGrp="1" noChangeArrowheads="1"/>
          </p:cNvSpPr>
          <p:nvPr>
            <p:ph idx="1"/>
          </p:nvPr>
        </p:nvSpPr>
        <p:spPr/>
        <p:txBody>
          <a:bodyPr/>
          <a:lstStyle/>
          <a:p>
            <a:pPr eaLnBrk="1" hangingPunct="1">
              <a:lnSpc>
                <a:spcPct val="80000"/>
              </a:lnSpc>
              <a:buFontTx/>
              <a:buNone/>
            </a:pPr>
            <a:r>
              <a:rPr lang="en-US" sz="1600" b="1" dirty="0">
                <a:solidFill>
                  <a:srgbClr val="034CA1"/>
                </a:solidFill>
                <a:latin typeface="Courier New" pitchFamily="49" charset="0"/>
              </a:rPr>
              <a:t>/**  Class invariant: A Person always has a date of birth,</a:t>
            </a:r>
          </a:p>
          <a:p>
            <a:pPr eaLnBrk="1" hangingPunct="1">
              <a:lnSpc>
                <a:spcPct val="80000"/>
              </a:lnSpc>
              <a:buFontTx/>
              <a:buNone/>
            </a:pPr>
            <a:r>
              <a:rPr lang="en-US" sz="1600" b="1" dirty="0">
                <a:solidFill>
                  <a:srgbClr val="034CA1"/>
                </a:solidFill>
                <a:latin typeface="Courier New" pitchFamily="49" charset="0"/>
              </a:rPr>
              <a:t>     and if the Person has a date of death, then the date of</a:t>
            </a:r>
          </a:p>
          <a:p>
            <a:pPr eaLnBrk="1" hangingPunct="1">
              <a:lnSpc>
                <a:spcPct val="80000"/>
              </a:lnSpc>
              <a:buFontTx/>
              <a:buNone/>
            </a:pPr>
            <a:r>
              <a:rPr lang="en-US" sz="1600" b="1" dirty="0">
                <a:solidFill>
                  <a:srgbClr val="034CA1"/>
                </a:solidFill>
                <a:latin typeface="Courier New" pitchFamily="49" charset="0"/>
              </a:rPr>
              <a:t>     death is equal to or later than the date of birth.</a:t>
            </a:r>
          </a:p>
          <a:p>
            <a:pPr eaLnBrk="1" hangingPunct="1">
              <a:lnSpc>
                <a:spcPct val="80000"/>
              </a:lnSpc>
              <a:buFontTx/>
              <a:buNone/>
            </a:pPr>
            <a:r>
              <a:rPr lang="en-US" sz="1600" b="1" dirty="0">
                <a:solidFill>
                  <a:srgbClr val="034CA1"/>
                </a:solidFill>
                <a:latin typeface="Courier New" pitchFamily="49" charset="0"/>
              </a:rPr>
              <a:t>     To be consistent, </a:t>
            </a:r>
            <a:r>
              <a:rPr lang="en-US" sz="1600" b="1" dirty="0" err="1">
                <a:solidFill>
                  <a:srgbClr val="034CA1"/>
                </a:solidFill>
                <a:latin typeface="Courier New" pitchFamily="49" charset="0"/>
              </a:rPr>
              <a:t>birthDate</a:t>
            </a:r>
            <a:r>
              <a:rPr lang="en-US" sz="1600" b="1" dirty="0">
                <a:solidFill>
                  <a:srgbClr val="034CA1"/>
                </a:solidFill>
                <a:latin typeface="Courier New" pitchFamily="49" charset="0"/>
              </a:rPr>
              <a:t> must not be null. If there</a:t>
            </a:r>
          </a:p>
          <a:p>
            <a:pPr eaLnBrk="1" hangingPunct="1">
              <a:lnSpc>
                <a:spcPct val="80000"/>
              </a:lnSpc>
              <a:buFontTx/>
              <a:buNone/>
            </a:pPr>
            <a:r>
              <a:rPr lang="en-US" sz="1600" b="1" dirty="0">
                <a:solidFill>
                  <a:srgbClr val="034CA1"/>
                </a:solidFill>
                <a:latin typeface="Courier New" pitchFamily="49" charset="0"/>
              </a:rPr>
              <a:t>     is no date of death (</a:t>
            </a:r>
            <a:r>
              <a:rPr lang="en-US" sz="1600" b="1" dirty="0" err="1">
                <a:solidFill>
                  <a:srgbClr val="034CA1"/>
                </a:solidFill>
                <a:latin typeface="Courier New" pitchFamily="49" charset="0"/>
              </a:rPr>
              <a:t>deathDate</a:t>
            </a:r>
            <a:r>
              <a:rPr lang="en-US" sz="1600" b="1" dirty="0">
                <a:solidFill>
                  <a:srgbClr val="034CA1"/>
                </a:solidFill>
                <a:latin typeface="Courier New" pitchFamily="49" charset="0"/>
              </a:rPr>
              <a:t> == null), that is</a:t>
            </a:r>
          </a:p>
          <a:p>
            <a:pPr eaLnBrk="1" hangingPunct="1">
              <a:lnSpc>
                <a:spcPct val="80000"/>
              </a:lnSpc>
              <a:buFontTx/>
              <a:buNone/>
            </a:pPr>
            <a:r>
              <a:rPr lang="en-US" sz="1600" b="1" dirty="0">
                <a:solidFill>
                  <a:srgbClr val="034CA1"/>
                </a:solidFill>
                <a:latin typeface="Courier New" pitchFamily="49" charset="0"/>
              </a:rPr>
              <a:t>     consistent with any </a:t>
            </a:r>
            <a:r>
              <a:rPr lang="en-US" sz="1600" b="1" dirty="0" err="1">
                <a:solidFill>
                  <a:srgbClr val="034CA1"/>
                </a:solidFill>
                <a:latin typeface="Courier New" pitchFamily="49" charset="0"/>
              </a:rPr>
              <a:t>birthDate</a:t>
            </a:r>
            <a:r>
              <a:rPr lang="en-US" sz="1600" b="1" dirty="0">
                <a:solidFill>
                  <a:srgbClr val="034CA1"/>
                </a:solidFill>
                <a:latin typeface="Courier New" pitchFamily="49" charset="0"/>
              </a:rPr>
              <a:t>. Otherwise, the </a:t>
            </a:r>
            <a:r>
              <a:rPr lang="en-US" sz="1600" b="1" dirty="0" err="1">
                <a:solidFill>
                  <a:srgbClr val="034CA1"/>
                </a:solidFill>
                <a:latin typeface="Courier New" pitchFamily="49" charset="0"/>
              </a:rPr>
              <a:t>birthDate</a:t>
            </a:r>
            <a:endParaRPr lang="en-US" sz="1600" b="1" dirty="0">
              <a:solidFill>
                <a:srgbClr val="034CA1"/>
              </a:solidFill>
              <a:latin typeface="Courier New" pitchFamily="49" charset="0"/>
            </a:endParaRPr>
          </a:p>
          <a:p>
            <a:pPr eaLnBrk="1" hangingPunct="1">
              <a:lnSpc>
                <a:spcPct val="80000"/>
              </a:lnSpc>
              <a:buFontTx/>
              <a:buNone/>
            </a:pPr>
            <a:r>
              <a:rPr lang="en-US" sz="1600" b="1" dirty="0">
                <a:solidFill>
                  <a:srgbClr val="034CA1"/>
                </a:solidFill>
                <a:latin typeface="Courier New" pitchFamily="49" charset="0"/>
              </a:rPr>
              <a:t>     must come before or be equal to the </a:t>
            </a:r>
            <a:r>
              <a:rPr lang="en-US" sz="1600" b="1" dirty="0" err="1">
                <a:solidFill>
                  <a:srgbClr val="034CA1"/>
                </a:solidFill>
                <a:latin typeface="Courier New" pitchFamily="49" charset="0"/>
              </a:rPr>
              <a:t>deathDate</a:t>
            </a:r>
            <a:r>
              <a:rPr lang="en-US" sz="1600" b="1" dirty="0">
                <a:solidFill>
                  <a:srgbClr val="034CA1"/>
                </a:solidFill>
                <a:latin typeface="Courier New" pitchFamily="49" charset="0"/>
              </a:rPr>
              <a:t>.</a:t>
            </a:r>
          </a:p>
          <a:p>
            <a:pPr eaLnBrk="1" hangingPunct="1">
              <a:lnSpc>
                <a:spcPct val="80000"/>
              </a:lnSpc>
              <a:buFontTx/>
              <a:buNone/>
            </a:pPr>
            <a:r>
              <a:rPr lang="en-US" sz="1600" b="1" dirty="0">
                <a:solidFill>
                  <a:srgbClr val="034CA1"/>
                </a:solidFill>
                <a:latin typeface="Courier New" pitchFamily="49" charset="0"/>
              </a:rPr>
              <a:t>*/</a:t>
            </a:r>
          </a:p>
          <a:p>
            <a:pPr eaLnBrk="1" hangingPunct="1">
              <a:lnSpc>
                <a:spcPct val="80000"/>
              </a:lnSpc>
              <a:buFontTx/>
              <a:buNone/>
            </a:pPr>
            <a:r>
              <a:rPr lang="en-US" sz="1600" b="1" dirty="0">
                <a:solidFill>
                  <a:srgbClr val="034CA1"/>
                </a:solidFill>
                <a:latin typeface="Courier New" pitchFamily="49" charset="0"/>
              </a:rPr>
              <a:t>private static </a:t>
            </a:r>
            <a:r>
              <a:rPr lang="en-US" sz="1600" b="1" dirty="0" err="1">
                <a:solidFill>
                  <a:srgbClr val="034CA1"/>
                </a:solidFill>
                <a:latin typeface="Courier New" pitchFamily="49" charset="0"/>
              </a:rPr>
              <a:t>boolean</a:t>
            </a:r>
            <a:r>
              <a:rPr lang="en-US" sz="1600" b="1" dirty="0">
                <a:solidFill>
                  <a:srgbClr val="034CA1"/>
                </a:solidFill>
                <a:latin typeface="Courier New" pitchFamily="49" charset="0"/>
              </a:rPr>
              <a:t> consistent(Date </a:t>
            </a:r>
            <a:r>
              <a:rPr lang="en-US" sz="1600" b="1" dirty="0" err="1">
                <a:solidFill>
                  <a:srgbClr val="034CA1"/>
                </a:solidFill>
                <a:latin typeface="Courier New" pitchFamily="49" charset="0"/>
              </a:rPr>
              <a:t>birthDate</a:t>
            </a:r>
            <a:r>
              <a:rPr lang="en-US" sz="1600" b="1" dirty="0">
                <a:solidFill>
                  <a:srgbClr val="034CA1"/>
                </a:solidFill>
                <a:latin typeface="Courier New" pitchFamily="49" charset="0"/>
              </a:rPr>
              <a:t>, Date</a:t>
            </a:r>
          </a:p>
          <a:p>
            <a:pPr eaLnBrk="1" hangingPunct="1">
              <a:lnSpc>
                <a:spcPct val="80000"/>
              </a:lnSpc>
              <a:buFontTx/>
              <a:buNone/>
            </a:pPr>
            <a:r>
              <a:rPr lang="en-US" sz="1600" b="1" dirty="0">
                <a:solidFill>
                  <a:srgbClr val="034CA1"/>
                </a:solidFill>
                <a:latin typeface="Courier New" pitchFamily="49" charset="0"/>
              </a:rPr>
              <a:t>                                                  </a:t>
            </a:r>
            <a:r>
              <a:rPr lang="en-US" sz="1600" b="1" dirty="0" err="1">
                <a:solidFill>
                  <a:srgbClr val="034CA1"/>
                </a:solidFill>
                <a:latin typeface="Courier New" pitchFamily="49" charset="0"/>
              </a:rPr>
              <a:t>deathDate</a:t>
            </a:r>
            <a:r>
              <a:rPr lang="en-US" sz="1600" b="1" dirty="0">
                <a:solidFill>
                  <a:srgbClr val="034CA1"/>
                </a:solidFill>
                <a:latin typeface="Courier New" pitchFamily="49" charset="0"/>
              </a:rPr>
              <a:t>)</a:t>
            </a:r>
          </a:p>
          <a:p>
            <a:pPr eaLnBrk="1" hangingPunct="1">
              <a:lnSpc>
                <a:spcPct val="80000"/>
              </a:lnSpc>
              <a:buFontTx/>
              <a:buNone/>
            </a:pPr>
            <a:r>
              <a:rPr lang="en-US" sz="1600" b="1" dirty="0">
                <a:solidFill>
                  <a:srgbClr val="034CA1"/>
                </a:solidFill>
                <a:latin typeface="Courier New" pitchFamily="49" charset="0"/>
              </a:rPr>
              <a:t>{</a:t>
            </a:r>
          </a:p>
          <a:p>
            <a:pPr eaLnBrk="1" hangingPunct="1">
              <a:lnSpc>
                <a:spcPct val="80000"/>
              </a:lnSpc>
              <a:buFontTx/>
              <a:buNone/>
            </a:pPr>
            <a:r>
              <a:rPr lang="en-US" sz="1600" b="1" dirty="0">
                <a:solidFill>
                  <a:srgbClr val="034CA1"/>
                </a:solidFill>
                <a:latin typeface="Courier New" pitchFamily="49" charset="0"/>
              </a:rPr>
              <a:t>    if (</a:t>
            </a:r>
            <a:r>
              <a:rPr lang="en-US" sz="1600" b="1" dirty="0" err="1">
                <a:solidFill>
                  <a:srgbClr val="034CA1"/>
                </a:solidFill>
                <a:latin typeface="Courier New" pitchFamily="49" charset="0"/>
              </a:rPr>
              <a:t>birthDate</a:t>
            </a:r>
            <a:r>
              <a:rPr lang="en-US" sz="1600" b="1" dirty="0">
                <a:solidFill>
                  <a:srgbClr val="034CA1"/>
                </a:solidFill>
                <a:latin typeface="Courier New" pitchFamily="49" charset="0"/>
              </a:rPr>
              <a:t> == null)  return false;</a:t>
            </a:r>
          </a:p>
          <a:p>
            <a:pPr eaLnBrk="1" hangingPunct="1">
              <a:lnSpc>
                <a:spcPct val="80000"/>
              </a:lnSpc>
              <a:buFontTx/>
              <a:buNone/>
            </a:pPr>
            <a:r>
              <a:rPr lang="en-US" sz="1600" b="1" dirty="0">
                <a:solidFill>
                  <a:srgbClr val="034CA1"/>
                </a:solidFill>
                <a:latin typeface="Courier New" pitchFamily="49" charset="0"/>
              </a:rPr>
              <a:t>    else if (</a:t>
            </a:r>
            <a:r>
              <a:rPr lang="en-US" sz="1600" b="1" dirty="0" err="1">
                <a:solidFill>
                  <a:srgbClr val="034CA1"/>
                </a:solidFill>
                <a:latin typeface="Courier New" pitchFamily="49" charset="0"/>
              </a:rPr>
              <a:t>deathDate</a:t>
            </a:r>
            <a:r>
              <a:rPr lang="en-US" sz="1600" b="1" dirty="0">
                <a:solidFill>
                  <a:srgbClr val="034CA1"/>
                </a:solidFill>
                <a:latin typeface="Courier New" pitchFamily="49" charset="0"/>
              </a:rPr>
              <a:t> == null)  return true;</a:t>
            </a:r>
          </a:p>
          <a:p>
            <a:pPr eaLnBrk="1" hangingPunct="1">
              <a:lnSpc>
                <a:spcPct val="80000"/>
              </a:lnSpc>
              <a:buFontTx/>
              <a:buNone/>
            </a:pPr>
            <a:r>
              <a:rPr lang="en-US" sz="1600" b="1" dirty="0">
                <a:solidFill>
                  <a:srgbClr val="034CA1"/>
                </a:solidFill>
                <a:latin typeface="Courier New" pitchFamily="49" charset="0"/>
              </a:rPr>
              <a:t>    else  return (</a:t>
            </a:r>
            <a:r>
              <a:rPr lang="en-US" sz="1600" b="1" dirty="0" err="1">
                <a:solidFill>
                  <a:srgbClr val="034CA1"/>
                </a:solidFill>
                <a:latin typeface="Courier New" pitchFamily="49" charset="0"/>
              </a:rPr>
              <a:t>birthDate</a:t>
            </a:r>
            <a:r>
              <a:rPr lang="en-US" sz="1600" b="1" dirty="0" err="1">
                <a:solidFill>
                  <a:srgbClr val="FF0000"/>
                </a:solidFill>
                <a:latin typeface="Courier New" pitchFamily="49" charset="0"/>
              </a:rPr>
              <a:t>.precedes</a:t>
            </a:r>
            <a:r>
              <a:rPr lang="en-US" sz="1600" b="1" dirty="0">
                <a:solidFill>
                  <a:srgbClr val="034CA1"/>
                </a:solidFill>
                <a:latin typeface="Courier New" pitchFamily="49" charset="0"/>
              </a:rPr>
              <a:t>(</a:t>
            </a:r>
            <a:r>
              <a:rPr lang="en-US" sz="1600" b="1" dirty="0" err="1">
                <a:solidFill>
                  <a:srgbClr val="034CA1"/>
                </a:solidFill>
                <a:latin typeface="Courier New" pitchFamily="49" charset="0"/>
              </a:rPr>
              <a:t>deathDate</a:t>
            </a:r>
            <a:r>
              <a:rPr lang="en-US" sz="1600" b="1" dirty="0">
                <a:solidFill>
                  <a:srgbClr val="034CA1"/>
                </a:solidFill>
                <a:latin typeface="Courier New" pitchFamily="49" charset="0"/>
              </a:rPr>
              <a:t> ||</a:t>
            </a:r>
          </a:p>
          <a:p>
            <a:pPr eaLnBrk="1" hangingPunct="1">
              <a:lnSpc>
                <a:spcPct val="80000"/>
              </a:lnSpc>
              <a:buFontTx/>
              <a:buNone/>
            </a:pPr>
            <a:r>
              <a:rPr lang="en-US" sz="1600" b="1" dirty="0">
                <a:solidFill>
                  <a:srgbClr val="034CA1"/>
                </a:solidFill>
                <a:latin typeface="Courier New" pitchFamily="49" charset="0"/>
              </a:rPr>
              <a:t>                  </a:t>
            </a:r>
            <a:r>
              <a:rPr lang="en-US" sz="1600" b="1" dirty="0" err="1">
                <a:solidFill>
                  <a:srgbClr val="034CA1"/>
                </a:solidFill>
                <a:latin typeface="Courier New" pitchFamily="49" charset="0"/>
              </a:rPr>
              <a:t>birthDate</a:t>
            </a:r>
            <a:r>
              <a:rPr lang="en-US" sz="1600" b="1" dirty="0" err="1">
                <a:solidFill>
                  <a:srgbClr val="FF0000"/>
                </a:solidFill>
                <a:latin typeface="Courier New" pitchFamily="49" charset="0"/>
              </a:rPr>
              <a:t>.equals</a:t>
            </a:r>
            <a:r>
              <a:rPr lang="en-US" sz="1600" b="1" dirty="0">
                <a:solidFill>
                  <a:srgbClr val="034CA1"/>
                </a:solidFill>
                <a:latin typeface="Courier New" pitchFamily="49" charset="0"/>
              </a:rPr>
              <a:t>(</a:t>
            </a:r>
            <a:r>
              <a:rPr lang="en-US" sz="1600" b="1" dirty="0" err="1">
                <a:solidFill>
                  <a:srgbClr val="034CA1"/>
                </a:solidFill>
                <a:latin typeface="Courier New" pitchFamily="49" charset="0"/>
              </a:rPr>
              <a:t>deathDate</a:t>
            </a:r>
            <a:r>
              <a:rPr lang="en-US" sz="1600" b="1" dirty="0">
                <a:solidFill>
                  <a:srgbClr val="034CA1"/>
                </a:solidFill>
                <a:latin typeface="Courier New" pitchFamily="49" charset="0"/>
              </a:rPr>
              <a:t>));</a:t>
            </a:r>
          </a:p>
          <a:p>
            <a:pPr eaLnBrk="1" hangingPunct="1">
              <a:lnSpc>
                <a:spcPct val="80000"/>
              </a:lnSpc>
              <a:buFontTx/>
              <a:buNone/>
            </a:pPr>
            <a:r>
              <a:rPr lang="en-US" sz="1600" b="1" dirty="0">
                <a:solidFill>
                  <a:srgbClr val="034CA1"/>
                </a:solidFill>
                <a:latin typeface="Courier New" pitchFamily="49" charset="0"/>
              </a:rPr>
              <a:t> }</a:t>
            </a:r>
          </a:p>
        </p:txBody>
      </p:sp>
      <p:sp>
        <p:nvSpPr>
          <p:cNvPr id="6" name="Slide Number Placeholder 5"/>
          <p:cNvSpPr>
            <a:spLocks noGrp="1"/>
          </p:cNvSpPr>
          <p:nvPr>
            <p:ph type="sldNum" sz="quarter" idx="12"/>
          </p:nvPr>
        </p:nvSpPr>
        <p:spPr/>
        <p:txBody>
          <a:bodyPr/>
          <a:lstStyle/>
          <a:p>
            <a:pPr>
              <a:defRPr/>
            </a:pPr>
            <a:r>
              <a:rPr lang="en-US"/>
              <a:t>5-</a:t>
            </a:r>
            <a:fld id="{C2F55FD4-D289-49F2-8F9E-C16330E4C764}" type="slidenum">
              <a:rPr lang="en-US"/>
              <a:pPr>
                <a:defRPr/>
              </a:pPr>
              <a:t>63</a:t>
            </a:fld>
            <a:endParaRPr lang="en-US"/>
          </a:p>
        </p:txBody>
      </p:sp>
    </p:spTree>
    <p:extLst>
      <p:ext uri="{BB962C8B-B14F-4D97-AF65-F5344CB8AC3E}">
        <p14:creationId xmlns:p14="http://schemas.microsoft.com/office/powerpoint/2010/main" val="61397393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pPr eaLnBrk="1" hangingPunct="1"/>
            <a:r>
              <a:rPr lang="en-US" sz="3200"/>
              <a:t>Designing a </a:t>
            </a:r>
            <a:r>
              <a:rPr lang="en-US" sz="3200" b="1">
                <a:latin typeface="Courier New" pitchFamily="49" charset="0"/>
              </a:rPr>
              <a:t>Person</a:t>
            </a:r>
            <a:r>
              <a:rPr lang="en-US" sz="3200"/>
              <a:t> Class:  the </a:t>
            </a:r>
            <a:r>
              <a:rPr lang="en-US" sz="3200" b="1">
                <a:latin typeface="Courier New" pitchFamily="49" charset="0"/>
              </a:rPr>
              <a:t>toString</a:t>
            </a:r>
            <a:r>
              <a:rPr lang="en-US" sz="3200"/>
              <a:t> Method</a:t>
            </a:r>
          </a:p>
        </p:txBody>
      </p:sp>
      <p:sp>
        <p:nvSpPr>
          <p:cNvPr id="80899" name="Rectangle 3"/>
          <p:cNvSpPr>
            <a:spLocks noGrp="1" noChangeArrowheads="1"/>
          </p:cNvSpPr>
          <p:nvPr>
            <p:ph idx="1"/>
          </p:nvPr>
        </p:nvSpPr>
        <p:spPr/>
        <p:txBody>
          <a:bodyPr/>
          <a:lstStyle/>
          <a:p>
            <a:pPr eaLnBrk="1" hangingPunct="1">
              <a:lnSpc>
                <a:spcPct val="80000"/>
              </a:lnSpc>
            </a:pPr>
            <a:r>
              <a:rPr lang="en-US" sz="2400"/>
              <a:t>Like the </a:t>
            </a:r>
            <a:r>
              <a:rPr lang="en-US" sz="2400" b="1">
                <a:solidFill>
                  <a:srgbClr val="034CA1"/>
                </a:solidFill>
                <a:latin typeface="Courier New" pitchFamily="49" charset="0"/>
              </a:rPr>
              <a:t>equals</a:t>
            </a:r>
            <a:r>
              <a:rPr lang="en-US" sz="2400"/>
              <a:t> method, note that the </a:t>
            </a:r>
            <a:r>
              <a:rPr lang="en-US" sz="2400" b="1">
                <a:solidFill>
                  <a:srgbClr val="034CA1"/>
                </a:solidFill>
                <a:latin typeface="Courier New" pitchFamily="49" charset="0"/>
              </a:rPr>
              <a:t>Person</a:t>
            </a:r>
            <a:r>
              <a:rPr lang="en-US" sz="2400"/>
              <a:t> class </a:t>
            </a:r>
            <a:r>
              <a:rPr lang="en-US" sz="2400" b="1">
                <a:solidFill>
                  <a:srgbClr val="034CA1"/>
                </a:solidFill>
                <a:latin typeface="Courier New" pitchFamily="49" charset="0"/>
              </a:rPr>
              <a:t>toString</a:t>
            </a:r>
            <a:r>
              <a:rPr lang="en-US" sz="2400"/>
              <a:t> method includes invocations of the </a:t>
            </a:r>
            <a:r>
              <a:rPr lang="en-US" sz="2400" b="1">
                <a:solidFill>
                  <a:srgbClr val="034CA1"/>
                </a:solidFill>
                <a:latin typeface="Courier New" pitchFamily="49" charset="0"/>
              </a:rPr>
              <a:t>Date</a:t>
            </a:r>
            <a:r>
              <a:rPr lang="en-US" sz="2400"/>
              <a:t> class </a:t>
            </a:r>
            <a:r>
              <a:rPr lang="en-US" sz="2400" b="1">
                <a:solidFill>
                  <a:srgbClr val="034CA1"/>
                </a:solidFill>
                <a:latin typeface="Courier New" pitchFamily="49" charset="0"/>
              </a:rPr>
              <a:t>toString</a:t>
            </a:r>
            <a:r>
              <a:rPr lang="en-US" sz="2400"/>
              <a:t> method</a:t>
            </a:r>
          </a:p>
          <a:p>
            <a:pPr eaLnBrk="1" hangingPunct="1">
              <a:lnSpc>
                <a:spcPct val="80000"/>
              </a:lnSpc>
              <a:buFontTx/>
              <a:buNone/>
            </a:pPr>
            <a:endParaRPr lang="en-US" sz="2400"/>
          </a:p>
          <a:p>
            <a:pPr lvl="1" eaLnBrk="1" hangingPunct="1">
              <a:lnSpc>
                <a:spcPct val="80000"/>
              </a:lnSpc>
              <a:buFontTx/>
              <a:buNone/>
            </a:pPr>
            <a:r>
              <a:rPr lang="en-US" sz="1800" b="1">
                <a:solidFill>
                  <a:srgbClr val="034CA1"/>
                </a:solidFill>
                <a:latin typeface="Courier New" pitchFamily="49" charset="0"/>
              </a:rPr>
              <a:t>public String toString( )</a:t>
            </a:r>
          </a:p>
          <a:p>
            <a:pPr lvl="1" eaLnBrk="1" hangingPunct="1">
              <a:lnSpc>
                <a:spcPct val="80000"/>
              </a:lnSpc>
              <a:buFontTx/>
              <a:buNone/>
            </a:pPr>
            <a:r>
              <a:rPr lang="en-US" sz="1800" b="1">
                <a:solidFill>
                  <a:srgbClr val="034CA1"/>
                </a:solidFill>
                <a:latin typeface="Courier New" pitchFamily="49" charset="0"/>
              </a:rPr>
              <a:t>{</a:t>
            </a:r>
          </a:p>
          <a:p>
            <a:pPr lvl="1" eaLnBrk="1" hangingPunct="1">
              <a:lnSpc>
                <a:spcPct val="80000"/>
              </a:lnSpc>
              <a:buFontTx/>
              <a:buNone/>
            </a:pPr>
            <a:r>
              <a:rPr lang="en-US" sz="1800" b="1">
                <a:solidFill>
                  <a:srgbClr val="034CA1"/>
                </a:solidFill>
                <a:latin typeface="Courier New" pitchFamily="49" charset="0"/>
              </a:rPr>
              <a:t>  String diedString;</a:t>
            </a:r>
          </a:p>
          <a:p>
            <a:pPr lvl="1" eaLnBrk="1" hangingPunct="1">
              <a:lnSpc>
                <a:spcPct val="80000"/>
              </a:lnSpc>
              <a:buFontTx/>
              <a:buNone/>
            </a:pPr>
            <a:r>
              <a:rPr lang="en-US" sz="1800" b="1">
                <a:solidFill>
                  <a:srgbClr val="034CA1"/>
                </a:solidFill>
                <a:latin typeface="Courier New" pitchFamily="49" charset="0"/>
              </a:rPr>
              <a:t>  if (died == null)</a:t>
            </a:r>
          </a:p>
          <a:p>
            <a:pPr lvl="1" eaLnBrk="1" hangingPunct="1">
              <a:lnSpc>
                <a:spcPct val="80000"/>
              </a:lnSpc>
              <a:buFontTx/>
              <a:buNone/>
            </a:pPr>
            <a:r>
              <a:rPr lang="en-US" sz="1800" b="1">
                <a:solidFill>
                  <a:srgbClr val="034CA1"/>
                </a:solidFill>
                <a:latin typeface="Courier New" pitchFamily="49" charset="0"/>
              </a:rPr>
              <a:t>    diedString = ""; //Empty string</a:t>
            </a:r>
          </a:p>
          <a:p>
            <a:pPr lvl="1" eaLnBrk="1" hangingPunct="1">
              <a:lnSpc>
                <a:spcPct val="80000"/>
              </a:lnSpc>
              <a:buFontTx/>
              <a:buNone/>
            </a:pPr>
            <a:r>
              <a:rPr lang="en-US" sz="1800" b="1">
                <a:solidFill>
                  <a:srgbClr val="034CA1"/>
                </a:solidFill>
                <a:latin typeface="Courier New" pitchFamily="49" charset="0"/>
              </a:rPr>
              <a:t>  else</a:t>
            </a:r>
          </a:p>
          <a:p>
            <a:pPr lvl="1" eaLnBrk="1" hangingPunct="1">
              <a:lnSpc>
                <a:spcPct val="80000"/>
              </a:lnSpc>
              <a:buFontTx/>
              <a:buNone/>
            </a:pPr>
            <a:r>
              <a:rPr lang="en-US" sz="1800" b="1">
                <a:solidFill>
                  <a:srgbClr val="034CA1"/>
                </a:solidFill>
                <a:latin typeface="Courier New" pitchFamily="49" charset="0"/>
              </a:rPr>
              <a:t>    diedString = died.toString( );</a:t>
            </a:r>
          </a:p>
          <a:p>
            <a:pPr lvl="1" eaLnBrk="1" hangingPunct="1">
              <a:lnSpc>
                <a:spcPct val="80000"/>
              </a:lnSpc>
              <a:buFontTx/>
              <a:buNone/>
            </a:pPr>
            <a:endParaRPr lang="en-US" sz="1800" b="1">
              <a:solidFill>
                <a:srgbClr val="034CA1"/>
              </a:solidFill>
              <a:latin typeface="Courier New" pitchFamily="49" charset="0"/>
            </a:endParaRPr>
          </a:p>
          <a:p>
            <a:pPr lvl="1" eaLnBrk="1" hangingPunct="1">
              <a:lnSpc>
                <a:spcPct val="80000"/>
              </a:lnSpc>
              <a:buFontTx/>
              <a:buNone/>
            </a:pPr>
            <a:r>
              <a:rPr lang="en-US" sz="1800" b="1">
                <a:solidFill>
                  <a:srgbClr val="034CA1"/>
                </a:solidFill>
                <a:latin typeface="Courier New" pitchFamily="49" charset="0"/>
              </a:rPr>
              <a:t>  return (name + ", " + born + "-" + diedString);</a:t>
            </a:r>
          </a:p>
          <a:p>
            <a:pPr lvl="1" eaLnBrk="1" hangingPunct="1">
              <a:lnSpc>
                <a:spcPct val="80000"/>
              </a:lnSpc>
              <a:buFontTx/>
              <a:buNone/>
            </a:pPr>
            <a:r>
              <a:rPr lang="en-US" sz="1800" b="1">
                <a:solidFill>
                  <a:srgbClr val="034CA1"/>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r>
              <a:rPr lang="en-US"/>
              <a:t>5-</a:t>
            </a:r>
            <a:fld id="{E8215ED4-61DA-4D34-8D4E-E1D8E5210F2E}" type="slidenum">
              <a:rPr lang="en-US"/>
              <a:pPr>
                <a:defRPr/>
              </a:pPr>
              <a:t>64</a:t>
            </a:fld>
            <a:endParaRPr lang="en-US"/>
          </a:p>
        </p:txBody>
      </p:sp>
    </p:spTree>
    <p:extLst>
      <p:ext uri="{BB962C8B-B14F-4D97-AF65-F5344CB8AC3E}">
        <p14:creationId xmlns:p14="http://schemas.microsoft.com/office/powerpoint/2010/main" val="850650159"/>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t>Pitfall:  Privacy Leaks</a:t>
            </a:r>
          </a:p>
        </p:txBody>
      </p:sp>
      <p:sp>
        <p:nvSpPr>
          <p:cNvPr id="87043" name="Rectangle 3"/>
          <p:cNvSpPr>
            <a:spLocks noGrp="1" noChangeArrowheads="1"/>
          </p:cNvSpPr>
          <p:nvPr>
            <p:ph idx="1"/>
          </p:nvPr>
        </p:nvSpPr>
        <p:spPr/>
        <p:txBody>
          <a:bodyPr/>
          <a:lstStyle/>
          <a:p>
            <a:pPr eaLnBrk="1" hangingPunct="1">
              <a:lnSpc>
                <a:spcPct val="80000"/>
              </a:lnSpc>
            </a:pPr>
            <a:r>
              <a:rPr lang="en-US" sz="2400" dirty="0"/>
              <a:t>The previously illustrated examples from the </a:t>
            </a:r>
            <a:r>
              <a:rPr lang="en-US" sz="2400" b="1" dirty="0">
                <a:solidFill>
                  <a:srgbClr val="034CA1"/>
                </a:solidFill>
                <a:latin typeface="Courier New" pitchFamily="49" charset="0"/>
              </a:rPr>
              <a:t>Person</a:t>
            </a:r>
            <a:r>
              <a:rPr lang="en-US" sz="2400" dirty="0"/>
              <a:t> class show how an incorrect definition of a constructor can result in a </a:t>
            </a:r>
            <a:r>
              <a:rPr lang="en-US" sz="2400" b="1" i="1" dirty="0"/>
              <a:t>privacy leak</a:t>
            </a:r>
            <a:endParaRPr lang="en-US" sz="2400" b="1" dirty="0"/>
          </a:p>
          <a:p>
            <a:pPr eaLnBrk="1" hangingPunct="1">
              <a:lnSpc>
                <a:spcPct val="80000"/>
              </a:lnSpc>
            </a:pPr>
            <a:r>
              <a:rPr lang="en-US" sz="2400" dirty="0"/>
              <a:t>A similar problem can occur with incorrectly defined </a:t>
            </a:r>
            <a:r>
              <a:rPr lang="en-US" sz="2400" b="1" dirty="0" err="1"/>
              <a:t>mutator</a:t>
            </a:r>
            <a:r>
              <a:rPr lang="en-US" sz="2400" dirty="0"/>
              <a:t> or </a:t>
            </a:r>
            <a:r>
              <a:rPr lang="en-US" sz="2400" b="1" dirty="0" err="1"/>
              <a:t>accessor</a:t>
            </a:r>
            <a:r>
              <a:rPr lang="en-US" sz="2400" dirty="0"/>
              <a:t> methods</a:t>
            </a:r>
          </a:p>
          <a:p>
            <a:pPr lvl="1" eaLnBrk="1" hangingPunct="1">
              <a:lnSpc>
                <a:spcPct val="80000"/>
              </a:lnSpc>
            </a:pPr>
            <a:r>
              <a:rPr lang="en-US" sz="2000" dirty="0"/>
              <a:t>For example:</a:t>
            </a:r>
          </a:p>
          <a:p>
            <a:pPr lvl="2" eaLnBrk="1" hangingPunct="1">
              <a:lnSpc>
                <a:spcPct val="80000"/>
              </a:lnSpc>
              <a:buFontTx/>
              <a:buNone/>
            </a:pPr>
            <a:r>
              <a:rPr lang="en-US" sz="1800" b="1" dirty="0">
                <a:solidFill>
                  <a:srgbClr val="034CA1"/>
                </a:solidFill>
                <a:latin typeface="Courier New" pitchFamily="49" charset="0"/>
              </a:rPr>
              <a:t>public Date </a:t>
            </a:r>
            <a:r>
              <a:rPr lang="en-US" sz="1800" b="1" dirty="0" err="1">
                <a:solidFill>
                  <a:srgbClr val="034CA1"/>
                </a:solidFill>
                <a:latin typeface="Courier New" pitchFamily="49" charset="0"/>
              </a:rPr>
              <a:t>getBirthDate</a:t>
            </a:r>
            <a:r>
              <a:rPr lang="en-US" sz="1800" b="1" dirty="0">
                <a:solidFill>
                  <a:srgbClr val="034CA1"/>
                </a:solidFill>
                <a:latin typeface="Courier New" pitchFamily="49" charset="0"/>
              </a:rPr>
              <a:t>()</a:t>
            </a:r>
          </a:p>
          <a:p>
            <a:pPr lvl="2" eaLnBrk="1" hangingPunct="1">
              <a:lnSpc>
                <a:spcPct val="80000"/>
              </a:lnSpc>
              <a:buFontTx/>
              <a:buNone/>
            </a:pPr>
            <a:r>
              <a:rPr lang="en-US" sz="1800" b="1" dirty="0">
                <a:solidFill>
                  <a:srgbClr val="034CA1"/>
                </a:solidFill>
                <a:latin typeface="Courier New" pitchFamily="49" charset="0"/>
              </a:rPr>
              <a:t>{</a:t>
            </a:r>
          </a:p>
          <a:p>
            <a:pPr lvl="2" eaLnBrk="1" hangingPunct="1">
              <a:lnSpc>
                <a:spcPct val="80000"/>
              </a:lnSpc>
              <a:buFontTx/>
              <a:buNone/>
            </a:pPr>
            <a:r>
              <a:rPr lang="en-US" sz="1800" b="1" dirty="0">
                <a:solidFill>
                  <a:srgbClr val="034CA1"/>
                </a:solidFill>
                <a:latin typeface="Courier New" pitchFamily="49" charset="0"/>
              </a:rPr>
              <a:t>   </a:t>
            </a:r>
            <a:r>
              <a:rPr lang="en-US" sz="1800" b="1" dirty="0">
                <a:solidFill>
                  <a:srgbClr val="FF0000"/>
                </a:solidFill>
                <a:latin typeface="Courier New" pitchFamily="49" charset="0"/>
              </a:rPr>
              <a:t>return born;  //dangerous</a:t>
            </a:r>
          </a:p>
          <a:p>
            <a:pPr lvl="2" eaLnBrk="1" hangingPunct="1">
              <a:lnSpc>
                <a:spcPct val="80000"/>
              </a:lnSpc>
              <a:buFontTx/>
              <a:buNone/>
            </a:pPr>
            <a:r>
              <a:rPr lang="en-US" sz="1800" b="1" dirty="0">
                <a:solidFill>
                  <a:srgbClr val="034CA1"/>
                </a:solidFill>
                <a:latin typeface="Courier New" pitchFamily="49" charset="0"/>
              </a:rPr>
              <a:t>}</a:t>
            </a:r>
          </a:p>
          <a:p>
            <a:pPr lvl="1" eaLnBrk="1" hangingPunct="1">
              <a:lnSpc>
                <a:spcPct val="80000"/>
              </a:lnSpc>
            </a:pPr>
            <a:r>
              <a:rPr lang="en-US" sz="2000" dirty="0"/>
              <a:t>Instead of:</a:t>
            </a:r>
          </a:p>
          <a:p>
            <a:pPr lvl="2" eaLnBrk="1" hangingPunct="1">
              <a:lnSpc>
                <a:spcPct val="80000"/>
              </a:lnSpc>
              <a:buFontTx/>
              <a:buNone/>
            </a:pPr>
            <a:r>
              <a:rPr lang="en-US" sz="1800" b="1" dirty="0">
                <a:solidFill>
                  <a:srgbClr val="034CA1"/>
                </a:solidFill>
                <a:latin typeface="Courier New" pitchFamily="49" charset="0"/>
              </a:rPr>
              <a:t>public Date </a:t>
            </a:r>
            <a:r>
              <a:rPr lang="en-US" sz="1800" b="1" dirty="0" err="1">
                <a:solidFill>
                  <a:srgbClr val="034CA1"/>
                </a:solidFill>
                <a:latin typeface="Courier New" pitchFamily="49" charset="0"/>
              </a:rPr>
              <a:t>getBirthDate</a:t>
            </a:r>
            <a:r>
              <a:rPr lang="en-US" sz="1800" b="1" dirty="0">
                <a:solidFill>
                  <a:srgbClr val="034CA1"/>
                </a:solidFill>
                <a:latin typeface="Courier New" pitchFamily="49" charset="0"/>
              </a:rPr>
              <a:t>()</a:t>
            </a:r>
          </a:p>
          <a:p>
            <a:pPr lvl="2" eaLnBrk="1" hangingPunct="1">
              <a:lnSpc>
                <a:spcPct val="80000"/>
              </a:lnSpc>
              <a:buFontTx/>
              <a:buNone/>
            </a:pPr>
            <a:r>
              <a:rPr lang="en-US" sz="1800" b="1" dirty="0">
                <a:solidFill>
                  <a:srgbClr val="034CA1"/>
                </a:solidFill>
                <a:latin typeface="Courier New" pitchFamily="49" charset="0"/>
              </a:rPr>
              <a:t>{</a:t>
            </a:r>
          </a:p>
          <a:p>
            <a:pPr lvl="2" eaLnBrk="1" hangingPunct="1">
              <a:lnSpc>
                <a:spcPct val="80000"/>
              </a:lnSpc>
              <a:buFontTx/>
              <a:buNone/>
            </a:pPr>
            <a:r>
              <a:rPr lang="en-US" sz="1800" b="1" dirty="0">
                <a:solidFill>
                  <a:srgbClr val="034CA1"/>
                </a:solidFill>
                <a:latin typeface="Courier New" pitchFamily="49" charset="0"/>
              </a:rPr>
              <a:t>   return new </a:t>
            </a:r>
            <a:r>
              <a:rPr lang="en-US" sz="1800" b="1" dirty="0">
                <a:solidFill>
                  <a:srgbClr val="FF0000"/>
                </a:solidFill>
                <a:latin typeface="Courier New" pitchFamily="49" charset="0"/>
              </a:rPr>
              <a:t>Date(born)</a:t>
            </a:r>
            <a:r>
              <a:rPr lang="en-US" sz="1800" b="1" dirty="0">
                <a:solidFill>
                  <a:srgbClr val="034CA1"/>
                </a:solidFill>
                <a:latin typeface="Courier New" pitchFamily="49" charset="0"/>
              </a:rPr>
              <a:t>;  //correct</a:t>
            </a:r>
          </a:p>
          <a:p>
            <a:pPr lvl="2" eaLnBrk="1" hangingPunct="1">
              <a:lnSpc>
                <a:spcPct val="80000"/>
              </a:lnSpc>
              <a:buFontTx/>
              <a:buNone/>
            </a:pPr>
            <a:r>
              <a:rPr lang="en-US" sz="1800" b="1" dirty="0">
                <a:solidFill>
                  <a:srgbClr val="034CA1"/>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r>
              <a:rPr lang="en-US"/>
              <a:t>5-</a:t>
            </a:r>
            <a:fld id="{0E977546-E5A5-4081-840F-039EF662DAF5}" type="slidenum">
              <a:rPr lang="en-US"/>
              <a:pPr>
                <a:defRPr/>
              </a:pPr>
              <a:t>65</a:t>
            </a:fld>
            <a:endParaRPr lang="en-US"/>
          </a:p>
        </p:txBody>
      </p:sp>
    </p:spTree>
    <p:extLst>
      <p:ext uri="{BB962C8B-B14F-4D97-AF65-F5344CB8AC3E}">
        <p14:creationId xmlns:p14="http://schemas.microsoft.com/office/powerpoint/2010/main" val="16614113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Copy Constructors</a:t>
            </a:r>
          </a:p>
        </p:txBody>
      </p:sp>
      <p:sp>
        <p:nvSpPr>
          <p:cNvPr id="81923" name="Rectangle 3"/>
          <p:cNvSpPr>
            <a:spLocks noGrp="1" noChangeArrowheads="1"/>
          </p:cNvSpPr>
          <p:nvPr>
            <p:ph idx="1"/>
          </p:nvPr>
        </p:nvSpPr>
        <p:spPr/>
        <p:txBody>
          <a:bodyPr/>
          <a:lstStyle/>
          <a:p>
            <a:pPr eaLnBrk="1" hangingPunct="1">
              <a:lnSpc>
                <a:spcPct val="80000"/>
              </a:lnSpc>
            </a:pPr>
            <a:r>
              <a:rPr lang="en-US" sz="2800" dirty="0"/>
              <a:t>A </a:t>
            </a:r>
            <a:r>
              <a:rPr lang="en-US" sz="2800" b="1" i="1" dirty="0"/>
              <a:t>copy constructor</a:t>
            </a:r>
            <a:r>
              <a:rPr lang="en-US" sz="2800" b="1" dirty="0"/>
              <a:t> </a:t>
            </a:r>
            <a:r>
              <a:rPr lang="en-US" sz="2800" dirty="0"/>
              <a:t>is a constructor with a </a:t>
            </a:r>
            <a:r>
              <a:rPr lang="en-US" sz="2800" b="1" dirty="0"/>
              <a:t>single</a:t>
            </a:r>
            <a:r>
              <a:rPr lang="en-US" sz="2800" dirty="0"/>
              <a:t> argument of the same type as the class</a:t>
            </a:r>
          </a:p>
          <a:p>
            <a:pPr eaLnBrk="1" hangingPunct="1">
              <a:lnSpc>
                <a:spcPct val="80000"/>
              </a:lnSpc>
            </a:pPr>
            <a:endParaRPr lang="en-US" sz="2800" dirty="0"/>
          </a:p>
          <a:p>
            <a:pPr eaLnBrk="1" hangingPunct="1">
              <a:lnSpc>
                <a:spcPct val="80000"/>
              </a:lnSpc>
            </a:pPr>
            <a:r>
              <a:rPr lang="en-US" sz="2800" dirty="0"/>
              <a:t>The copy constructor should create an object that is a </a:t>
            </a:r>
            <a:r>
              <a:rPr lang="en-US" sz="2800" b="1" dirty="0"/>
              <a:t>separate, independent object</a:t>
            </a:r>
            <a:r>
              <a:rPr lang="en-US" sz="2800" dirty="0"/>
              <a:t>, but with the instance variables set so that it is an exact copy of the argument object</a:t>
            </a:r>
          </a:p>
          <a:p>
            <a:pPr eaLnBrk="1" hangingPunct="1">
              <a:lnSpc>
                <a:spcPct val="80000"/>
              </a:lnSpc>
            </a:pPr>
            <a:endParaRPr lang="en-US" sz="2800" dirty="0"/>
          </a:p>
          <a:p>
            <a:pPr eaLnBrk="1" hangingPunct="1">
              <a:lnSpc>
                <a:spcPct val="80000"/>
              </a:lnSpc>
            </a:pPr>
            <a:r>
              <a:rPr lang="en-US" sz="2800" dirty="0"/>
              <a:t>Note how, in the </a:t>
            </a:r>
            <a:r>
              <a:rPr lang="en-US" sz="2800" b="1" dirty="0">
                <a:solidFill>
                  <a:srgbClr val="034CA1"/>
                </a:solidFill>
                <a:latin typeface="Courier New" pitchFamily="49" charset="0"/>
              </a:rPr>
              <a:t>Date</a:t>
            </a:r>
            <a:r>
              <a:rPr lang="en-US" sz="2800" dirty="0"/>
              <a:t> copy constructor, the values of all of the primitive type private instance variables are merely copied</a:t>
            </a:r>
          </a:p>
        </p:txBody>
      </p:sp>
      <p:sp>
        <p:nvSpPr>
          <p:cNvPr id="6" name="Slide Number Placeholder 5"/>
          <p:cNvSpPr>
            <a:spLocks noGrp="1"/>
          </p:cNvSpPr>
          <p:nvPr>
            <p:ph type="sldNum" sz="quarter" idx="12"/>
          </p:nvPr>
        </p:nvSpPr>
        <p:spPr/>
        <p:txBody>
          <a:bodyPr/>
          <a:lstStyle/>
          <a:p>
            <a:pPr>
              <a:defRPr/>
            </a:pPr>
            <a:r>
              <a:rPr lang="en-US"/>
              <a:t>5-</a:t>
            </a:r>
            <a:fld id="{3809BD46-AE56-4E6E-9204-6B0967C80C1E}" type="slidenum">
              <a:rPr lang="en-US"/>
              <a:pPr>
                <a:defRPr/>
              </a:pPr>
              <a:t>66</a:t>
            </a:fld>
            <a:endParaRPr lang="en-US"/>
          </a:p>
        </p:txBody>
      </p:sp>
    </p:spTree>
    <p:extLst>
      <p:ext uri="{BB962C8B-B14F-4D97-AF65-F5344CB8AC3E}">
        <p14:creationId xmlns:p14="http://schemas.microsoft.com/office/powerpoint/2010/main" val="1738463925"/>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pPr eaLnBrk="1" hangingPunct="1"/>
            <a:r>
              <a:rPr lang="en-US" sz="3200"/>
              <a:t>Copy Constructor for a Class with Primitive Type Instance Variables</a:t>
            </a:r>
          </a:p>
        </p:txBody>
      </p:sp>
      <p:sp>
        <p:nvSpPr>
          <p:cNvPr id="82947" name="Rectangle 3"/>
          <p:cNvSpPr>
            <a:spLocks noGrp="1" noChangeArrowheads="1"/>
          </p:cNvSpPr>
          <p:nvPr>
            <p:ph idx="1"/>
          </p:nvPr>
        </p:nvSpPr>
        <p:spPr>
          <a:xfrm>
            <a:off x="1187624" y="1600200"/>
            <a:ext cx="7499176" cy="4525963"/>
          </a:xfrm>
        </p:spPr>
        <p:txBody>
          <a:bodyPr/>
          <a:lstStyle/>
          <a:p>
            <a:pPr eaLnBrk="1" hangingPunct="1">
              <a:lnSpc>
                <a:spcPct val="80000"/>
              </a:lnSpc>
              <a:buFontTx/>
              <a:buNone/>
            </a:pPr>
            <a:r>
              <a:rPr lang="en-US" sz="2000" b="1" dirty="0">
                <a:solidFill>
                  <a:srgbClr val="034CA1"/>
                </a:solidFill>
                <a:latin typeface="Courier New" pitchFamily="49" charset="0"/>
              </a:rPr>
              <a:t>public Date(Date </a:t>
            </a:r>
            <a:r>
              <a:rPr lang="en-US" sz="2000" b="1" dirty="0" err="1">
                <a:solidFill>
                  <a:srgbClr val="034CA1"/>
                </a:solidFill>
                <a:latin typeface="Courier New" pitchFamily="49" charset="0"/>
              </a:rPr>
              <a:t>aDate</a:t>
            </a:r>
            <a:r>
              <a:rPr lang="en-US" sz="2000" b="1" dirty="0">
                <a:solidFill>
                  <a:srgbClr val="034CA1"/>
                </a:solidFill>
                <a:latin typeface="Courier New" pitchFamily="49" charset="0"/>
              </a:rPr>
              <a:t>)</a:t>
            </a:r>
          </a:p>
          <a:p>
            <a:pPr eaLnBrk="1" hangingPunct="1">
              <a:lnSpc>
                <a:spcPct val="80000"/>
              </a:lnSpc>
              <a:buFontTx/>
              <a:buNone/>
            </a:pPr>
            <a:r>
              <a:rPr lang="en-US" sz="2000" b="1" dirty="0">
                <a:solidFill>
                  <a:srgbClr val="034CA1"/>
                </a:solidFill>
                <a:latin typeface="Courier New" pitchFamily="49" charset="0"/>
              </a:rPr>
              <a:t>{</a:t>
            </a:r>
          </a:p>
          <a:p>
            <a:pPr eaLnBrk="1" hangingPunct="1">
              <a:lnSpc>
                <a:spcPct val="80000"/>
              </a:lnSpc>
              <a:buFontTx/>
              <a:buNone/>
            </a:pPr>
            <a:r>
              <a:rPr lang="en-US" sz="2000" b="1" dirty="0">
                <a:solidFill>
                  <a:srgbClr val="034CA1"/>
                </a:solidFill>
                <a:latin typeface="Courier New" pitchFamily="49" charset="0"/>
              </a:rPr>
              <a:t>  if (</a:t>
            </a:r>
            <a:r>
              <a:rPr lang="en-US" sz="2000" b="1" dirty="0" err="1">
                <a:solidFill>
                  <a:srgbClr val="034CA1"/>
                </a:solidFill>
                <a:latin typeface="Courier New" pitchFamily="49" charset="0"/>
              </a:rPr>
              <a:t>aDate</a:t>
            </a:r>
            <a:r>
              <a:rPr lang="en-US" sz="2000" b="1" dirty="0">
                <a:solidFill>
                  <a:srgbClr val="034CA1"/>
                </a:solidFill>
                <a:latin typeface="Courier New" pitchFamily="49" charset="0"/>
              </a:rPr>
              <a:t> == null) //Not a real date.</a:t>
            </a:r>
          </a:p>
          <a:p>
            <a:pPr eaLnBrk="1" hangingPunct="1">
              <a:lnSpc>
                <a:spcPct val="80000"/>
              </a:lnSpc>
              <a:buFontTx/>
              <a:buNone/>
            </a:pPr>
            <a:r>
              <a:rPr lang="en-US" sz="2000" b="1" dirty="0">
                <a:solidFill>
                  <a:srgbClr val="034CA1"/>
                </a:solidFill>
                <a:latin typeface="Courier New" pitchFamily="49" charset="0"/>
              </a:rPr>
              <a:t>  {</a:t>
            </a:r>
          </a:p>
          <a:p>
            <a:pPr eaLnBrk="1" hangingPunct="1">
              <a:lnSpc>
                <a:spcPct val="80000"/>
              </a:lnSpc>
              <a:buFontTx/>
              <a:buNone/>
            </a:pPr>
            <a:r>
              <a:rPr lang="en-US" sz="2000" b="1" dirty="0">
                <a:solidFill>
                  <a:srgbClr val="034CA1"/>
                </a:solidFill>
                <a:latin typeface="Courier New" pitchFamily="49" charset="0"/>
              </a:rPr>
              <a:t>    </a:t>
            </a:r>
            <a:r>
              <a:rPr lang="en-US" sz="2000" b="1" dirty="0" err="1">
                <a:solidFill>
                  <a:srgbClr val="034CA1"/>
                </a:solidFill>
                <a:latin typeface="Courier New" pitchFamily="49" charset="0"/>
              </a:rPr>
              <a:t>System.out.println</a:t>
            </a:r>
            <a:r>
              <a:rPr lang="en-US" sz="2000" b="1" dirty="0">
                <a:solidFill>
                  <a:srgbClr val="034CA1"/>
                </a:solidFill>
                <a:latin typeface="Courier New" pitchFamily="49" charset="0"/>
              </a:rPr>
              <a:t>("Fatal Error.");</a:t>
            </a:r>
          </a:p>
          <a:p>
            <a:pPr eaLnBrk="1" hangingPunct="1">
              <a:lnSpc>
                <a:spcPct val="80000"/>
              </a:lnSpc>
              <a:buFontTx/>
              <a:buNone/>
            </a:pPr>
            <a:r>
              <a:rPr lang="en-US" sz="2000" b="1" dirty="0">
                <a:solidFill>
                  <a:srgbClr val="034CA1"/>
                </a:solidFill>
                <a:latin typeface="Courier New" pitchFamily="49" charset="0"/>
              </a:rPr>
              <a:t>    </a:t>
            </a:r>
            <a:r>
              <a:rPr lang="en-US" sz="2000" b="1" dirty="0" err="1">
                <a:solidFill>
                  <a:srgbClr val="034CA1"/>
                </a:solidFill>
                <a:latin typeface="Courier New" pitchFamily="49" charset="0"/>
              </a:rPr>
              <a:t>System.exit</a:t>
            </a:r>
            <a:r>
              <a:rPr lang="en-US" sz="2000" b="1" dirty="0">
                <a:solidFill>
                  <a:srgbClr val="034CA1"/>
                </a:solidFill>
                <a:latin typeface="Courier New" pitchFamily="49" charset="0"/>
              </a:rPr>
              <a:t>(0);</a:t>
            </a:r>
          </a:p>
          <a:p>
            <a:pPr eaLnBrk="1" hangingPunct="1">
              <a:lnSpc>
                <a:spcPct val="80000"/>
              </a:lnSpc>
              <a:buFontTx/>
              <a:buNone/>
            </a:pPr>
            <a:r>
              <a:rPr lang="en-US" sz="2000" b="1" dirty="0">
                <a:solidFill>
                  <a:srgbClr val="034CA1"/>
                </a:solidFill>
                <a:latin typeface="Courier New" pitchFamily="49" charset="0"/>
              </a:rPr>
              <a:t>  }</a:t>
            </a:r>
          </a:p>
          <a:p>
            <a:pPr eaLnBrk="1" hangingPunct="1">
              <a:lnSpc>
                <a:spcPct val="80000"/>
              </a:lnSpc>
              <a:buFontTx/>
              <a:buNone/>
            </a:pPr>
            <a:endParaRPr lang="en-US" sz="2000" b="1" dirty="0">
              <a:solidFill>
                <a:srgbClr val="034CA1"/>
              </a:solidFill>
              <a:latin typeface="Courier New" pitchFamily="49" charset="0"/>
            </a:endParaRPr>
          </a:p>
          <a:p>
            <a:pPr eaLnBrk="1" hangingPunct="1">
              <a:lnSpc>
                <a:spcPct val="80000"/>
              </a:lnSpc>
              <a:buFontTx/>
              <a:buNone/>
            </a:pPr>
            <a:r>
              <a:rPr lang="en-US" sz="2000" b="1" dirty="0">
                <a:solidFill>
                  <a:srgbClr val="034CA1"/>
                </a:solidFill>
                <a:latin typeface="Courier New" pitchFamily="49" charset="0"/>
              </a:rPr>
              <a:t>  month = </a:t>
            </a:r>
            <a:r>
              <a:rPr lang="en-US" sz="2000" b="1" dirty="0" err="1">
                <a:solidFill>
                  <a:srgbClr val="034CA1"/>
                </a:solidFill>
                <a:latin typeface="Courier New" pitchFamily="49" charset="0"/>
              </a:rPr>
              <a:t>aDate.month</a:t>
            </a:r>
            <a:r>
              <a:rPr lang="en-US" sz="2000" b="1" dirty="0">
                <a:solidFill>
                  <a:srgbClr val="034CA1"/>
                </a:solidFill>
                <a:latin typeface="Courier New" pitchFamily="49" charset="0"/>
              </a:rPr>
              <a:t>;</a:t>
            </a:r>
          </a:p>
          <a:p>
            <a:pPr eaLnBrk="1" hangingPunct="1">
              <a:lnSpc>
                <a:spcPct val="80000"/>
              </a:lnSpc>
              <a:buFontTx/>
              <a:buNone/>
            </a:pPr>
            <a:r>
              <a:rPr lang="en-US" sz="2000" b="1" dirty="0">
                <a:solidFill>
                  <a:srgbClr val="034CA1"/>
                </a:solidFill>
                <a:latin typeface="Courier New" pitchFamily="49" charset="0"/>
              </a:rPr>
              <a:t>  day = </a:t>
            </a:r>
            <a:r>
              <a:rPr lang="en-US" sz="2000" b="1" dirty="0" err="1">
                <a:solidFill>
                  <a:srgbClr val="034CA1"/>
                </a:solidFill>
                <a:latin typeface="Courier New" pitchFamily="49" charset="0"/>
              </a:rPr>
              <a:t>aDate.day</a:t>
            </a:r>
            <a:r>
              <a:rPr lang="en-US" sz="2000" b="1" dirty="0">
                <a:solidFill>
                  <a:srgbClr val="034CA1"/>
                </a:solidFill>
                <a:latin typeface="Courier New" pitchFamily="49" charset="0"/>
              </a:rPr>
              <a:t>;</a:t>
            </a:r>
          </a:p>
          <a:p>
            <a:pPr eaLnBrk="1" hangingPunct="1">
              <a:lnSpc>
                <a:spcPct val="80000"/>
              </a:lnSpc>
              <a:buFontTx/>
              <a:buNone/>
            </a:pPr>
            <a:r>
              <a:rPr lang="en-US" sz="2000" b="1" dirty="0">
                <a:solidFill>
                  <a:srgbClr val="034CA1"/>
                </a:solidFill>
                <a:latin typeface="Courier New" pitchFamily="49" charset="0"/>
              </a:rPr>
              <a:t>  year = </a:t>
            </a:r>
            <a:r>
              <a:rPr lang="en-US" sz="2000" b="1" dirty="0" err="1">
                <a:solidFill>
                  <a:srgbClr val="034CA1"/>
                </a:solidFill>
                <a:latin typeface="Courier New" pitchFamily="49" charset="0"/>
              </a:rPr>
              <a:t>aDate.year</a:t>
            </a:r>
            <a:r>
              <a:rPr lang="en-US" sz="2000" b="1" dirty="0">
                <a:solidFill>
                  <a:srgbClr val="034CA1"/>
                </a:solidFill>
                <a:latin typeface="Courier New" pitchFamily="49" charset="0"/>
              </a:rPr>
              <a:t>;</a:t>
            </a:r>
          </a:p>
          <a:p>
            <a:pPr eaLnBrk="1" hangingPunct="1">
              <a:lnSpc>
                <a:spcPct val="80000"/>
              </a:lnSpc>
              <a:buFontTx/>
              <a:buNone/>
            </a:pPr>
            <a:r>
              <a:rPr lang="en-US" sz="2000" b="1" dirty="0">
                <a:solidFill>
                  <a:srgbClr val="034CA1"/>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r>
              <a:rPr lang="en-US"/>
              <a:t>5-</a:t>
            </a:r>
            <a:fld id="{5F1C18BF-4E51-4A9F-A30A-E9E30448E938}" type="slidenum">
              <a:rPr lang="en-US"/>
              <a:pPr>
                <a:defRPr/>
              </a:pPr>
              <a:t>67</a:t>
            </a:fld>
            <a:endParaRPr lang="en-US"/>
          </a:p>
        </p:txBody>
      </p:sp>
    </p:spTree>
    <p:extLst>
      <p:ext uri="{BB962C8B-B14F-4D97-AF65-F5344CB8AC3E}">
        <p14:creationId xmlns:p14="http://schemas.microsoft.com/office/powerpoint/2010/main" val="990392072"/>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t>Mutable and Immutable Classes</a:t>
            </a:r>
          </a:p>
        </p:txBody>
      </p:sp>
      <p:sp>
        <p:nvSpPr>
          <p:cNvPr id="88067" name="Rectangle 3"/>
          <p:cNvSpPr>
            <a:spLocks noGrp="1" noChangeArrowheads="1"/>
          </p:cNvSpPr>
          <p:nvPr>
            <p:ph idx="1"/>
          </p:nvPr>
        </p:nvSpPr>
        <p:spPr/>
        <p:txBody>
          <a:bodyPr/>
          <a:lstStyle/>
          <a:p>
            <a:pPr eaLnBrk="1" hangingPunct="1">
              <a:lnSpc>
                <a:spcPct val="90000"/>
              </a:lnSpc>
            </a:pPr>
            <a:r>
              <a:rPr lang="en-US" sz="2400" dirty="0"/>
              <a:t>The </a:t>
            </a:r>
            <a:r>
              <a:rPr lang="en-US" sz="2400" dirty="0" err="1"/>
              <a:t>accessor</a:t>
            </a:r>
            <a:r>
              <a:rPr lang="en-US" sz="2400" dirty="0"/>
              <a:t> method </a:t>
            </a:r>
            <a:r>
              <a:rPr lang="en-US" sz="2400" b="1" dirty="0" err="1">
                <a:solidFill>
                  <a:srgbClr val="034CA1"/>
                </a:solidFill>
                <a:latin typeface="Courier New" pitchFamily="49" charset="0"/>
              </a:rPr>
              <a:t>getName</a:t>
            </a:r>
            <a:r>
              <a:rPr lang="en-US" sz="2400" dirty="0"/>
              <a:t> from the </a:t>
            </a:r>
            <a:r>
              <a:rPr lang="en-US" sz="2400" b="1" dirty="0">
                <a:solidFill>
                  <a:srgbClr val="034CA1"/>
                </a:solidFill>
                <a:latin typeface="Courier New" pitchFamily="49" charset="0"/>
              </a:rPr>
              <a:t>Person</a:t>
            </a:r>
            <a:r>
              <a:rPr lang="en-US" sz="2400" dirty="0"/>
              <a:t> class appears to contradict the rules for avoiding privacy leaks:</a:t>
            </a:r>
          </a:p>
          <a:p>
            <a:pPr lvl="1" eaLnBrk="1" hangingPunct="1">
              <a:lnSpc>
                <a:spcPct val="90000"/>
              </a:lnSpc>
              <a:buFontTx/>
              <a:buNone/>
            </a:pPr>
            <a:r>
              <a:rPr lang="en-US" sz="2000" b="1" dirty="0">
                <a:solidFill>
                  <a:srgbClr val="034CA1"/>
                </a:solidFill>
                <a:latin typeface="Courier New" pitchFamily="49" charset="0"/>
              </a:rPr>
              <a:t>public String </a:t>
            </a:r>
            <a:r>
              <a:rPr lang="en-US" sz="2000" b="1" dirty="0" err="1">
                <a:solidFill>
                  <a:srgbClr val="034CA1"/>
                </a:solidFill>
                <a:latin typeface="Courier New" pitchFamily="49" charset="0"/>
              </a:rPr>
              <a:t>getName</a:t>
            </a:r>
            <a:r>
              <a:rPr lang="en-US" sz="2000" b="1" dirty="0">
                <a:solidFill>
                  <a:srgbClr val="034CA1"/>
                </a:solidFill>
                <a:latin typeface="Courier New" pitchFamily="49" charset="0"/>
              </a:rPr>
              <a:t>()</a:t>
            </a:r>
          </a:p>
          <a:p>
            <a:pPr lvl="1" eaLnBrk="1" hangingPunct="1">
              <a:lnSpc>
                <a:spcPct val="90000"/>
              </a:lnSpc>
              <a:buFontTx/>
              <a:buNone/>
            </a:pPr>
            <a:r>
              <a:rPr lang="en-US" sz="2000" b="1" dirty="0">
                <a:solidFill>
                  <a:srgbClr val="034CA1"/>
                </a:solidFill>
                <a:latin typeface="Courier New" pitchFamily="49" charset="0"/>
              </a:rPr>
              <a:t>{</a:t>
            </a:r>
          </a:p>
          <a:p>
            <a:pPr lvl="1" eaLnBrk="1" hangingPunct="1">
              <a:lnSpc>
                <a:spcPct val="90000"/>
              </a:lnSpc>
              <a:buFontTx/>
              <a:buNone/>
            </a:pPr>
            <a:r>
              <a:rPr lang="en-US" sz="2000" b="1" dirty="0">
                <a:solidFill>
                  <a:srgbClr val="034CA1"/>
                </a:solidFill>
                <a:latin typeface="Courier New" pitchFamily="49" charset="0"/>
              </a:rPr>
              <a:t>  return name; //Isn't this dangerous?</a:t>
            </a:r>
          </a:p>
          <a:p>
            <a:pPr lvl="1" eaLnBrk="1" hangingPunct="1">
              <a:lnSpc>
                <a:spcPct val="90000"/>
              </a:lnSpc>
              <a:buFontTx/>
              <a:buNone/>
            </a:pPr>
            <a:r>
              <a:rPr lang="en-US" sz="2000" b="1" dirty="0">
                <a:solidFill>
                  <a:srgbClr val="034CA1"/>
                </a:solidFill>
                <a:latin typeface="Courier New" pitchFamily="49" charset="0"/>
              </a:rPr>
              <a:t>}</a:t>
            </a:r>
          </a:p>
          <a:p>
            <a:pPr eaLnBrk="1" hangingPunct="1">
              <a:lnSpc>
                <a:spcPct val="90000"/>
              </a:lnSpc>
            </a:pPr>
            <a:endParaRPr lang="en-US" sz="2400" dirty="0"/>
          </a:p>
          <a:p>
            <a:pPr eaLnBrk="1" hangingPunct="1">
              <a:lnSpc>
                <a:spcPct val="90000"/>
              </a:lnSpc>
            </a:pPr>
            <a:r>
              <a:rPr lang="en-US" sz="2400" dirty="0"/>
              <a:t>Although it appears the same as some of the previous examples, it is not:  The class </a:t>
            </a:r>
            <a:r>
              <a:rPr lang="en-US" sz="2400" b="1" dirty="0">
                <a:solidFill>
                  <a:srgbClr val="034CA1"/>
                </a:solidFill>
                <a:latin typeface="Courier New" pitchFamily="49" charset="0"/>
              </a:rPr>
              <a:t>String</a:t>
            </a:r>
            <a:r>
              <a:rPr lang="en-US" sz="2400" dirty="0"/>
              <a:t> contains </a:t>
            </a:r>
            <a:r>
              <a:rPr lang="en-US" sz="2400" b="1" dirty="0"/>
              <a:t>no</a:t>
            </a:r>
            <a:r>
              <a:rPr lang="en-US" sz="2400" dirty="0"/>
              <a:t> </a:t>
            </a:r>
            <a:r>
              <a:rPr lang="en-US" sz="2400" b="1" dirty="0" err="1"/>
              <a:t>mutator</a:t>
            </a:r>
            <a:r>
              <a:rPr lang="en-US" sz="2400" b="1" dirty="0"/>
              <a:t> methods</a:t>
            </a:r>
            <a:r>
              <a:rPr lang="en-US" sz="2400" dirty="0"/>
              <a:t> that can change any of the data in a </a:t>
            </a:r>
            <a:r>
              <a:rPr lang="en-US" sz="2400" b="1" dirty="0">
                <a:solidFill>
                  <a:srgbClr val="034CA1"/>
                </a:solidFill>
                <a:latin typeface="Courier New" pitchFamily="49" charset="0"/>
              </a:rPr>
              <a:t>String</a:t>
            </a:r>
            <a:r>
              <a:rPr lang="en-US" sz="2400" dirty="0"/>
              <a:t> object</a:t>
            </a:r>
          </a:p>
        </p:txBody>
      </p:sp>
      <p:sp>
        <p:nvSpPr>
          <p:cNvPr id="6" name="Slide Number Placeholder 5"/>
          <p:cNvSpPr>
            <a:spLocks noGrp="1"/>
          </p:cNvSpPr>
          <p:nvPr>
            <p:ph type="sldNum" sz="quarter" idx="12"/>
          </p:nvPr>
        </p:nvSpPr>
        <p:spPr/>
        <p:txBody>
          <a:bodyPr/>
          <a:lstStyle/>
          <a:p>
            <a:pPr>
              <a:defRPr/>
            </a:pPr>
            <a:r>
              <a:rPr lang="en-US"/>
              <a:t>5-</a:t>
            </a:r>
            <a:fld id="{FEE48F74-2321-41A9-86A8-B7D2C2ACE912}" type="slidenum">
              <a:rPr lang="en-US"/>
              <a:pPr>
                <a:defRPr/>
              </a:pPr>
              <a:t>68</a:t>
            </a:fld>
            <a:endParaRPr lang="en-US"/>
          </a:p>
        </p:txBody>
      </p:sp>
    </p:spTree>
    <p:extLst>
      <p:ext uri="{BB962C8B-B14F-4D97-AF65-F5344CB8AC3E}">
        <p14:creationId xmlns:p14="http://schemas.microsoft.com/office/powerpoint/2010/main" val="3801121490"/>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t>Mutable and Immutable Classes</a:t>
            </a:r>
          </a:p>
        </p:txBody>
      </p:sp>
      <p:sp>
        <p:nvSpPr>
          <p:cNvPr id="89091" name="Rectangle 3"/>
          <p:cNvSpPr>
            <a:spLocks noGrp="1" noChangeArrowheads="1"/>
          </p:cNvSpPr>
          <p:nvPr>
            <p:ph idx="1"/>
          </p:nvPr>
        </p:nvSpPr>
        <p:spPr/>
        <p:txBody>
          <a:bodyPr/>
          <a:lstStyle/>
          <a:p>
            <a:pPr eaLnBrk="1" hangingPunct="1">
              <a:lnSpc>
                <a:spcPct val="90000"/>
              </a:lnSpc>
            </a:pPr>
            <a:r>
              <a:rPr lang="en-US" sz="2800" dirty="0"/>
              <a:t>A class that contains no methods (other than constructors) that change any of the data in an object of the class is called an </a:t>
            </a:r>
            <a:r>
              <a:rPr lang="en-US" sz="2800" b="1" i="1" dirty="0"/>
              <a:t>immutable class</a:t>
            </a:r>
          </a:p>
          <a:p>
            <a:pPr lvl="1" eaLnBrk="1" hangingPunct="1">
              <a:lnSpc>
                <a:spcPct val="90000"/>
              </a:lnSpc>
            </a:pPr>
            <a:endParaRPr lang="en-US" sz="2400" dirty="0"/>
          </a:p>
          <a:p>
            <a:pPr lvl="1" eaLnBrk="1" hangingPunct="1">
              <a:lnSpc>
                <a:spcPct val="90000"/>
              </a:lnSpc>
            </a:pPr>
            <a:r>
              <a:rPr lang="en-US" sz="2400" dirty="0"/>
              <a:t>Objects of such a class are called </a:t>
            </a:r>
            <a:r>
              <a:rPr lang="en-US" sz="2400" i="1" dirty="0"/>
              <a:t>immutable objects</a:t>
            </a:r>
          </a:p>
          <a:p>
            <a:pPr lvl="1" eaLnBrk="1" hangingPunct="1">
              <a:lnSpc>
                <a:spcPct val="90000"/>
              </a:lnSpc>
            </a:pPr>
            <a:endParaRPr lang="en-US" sz="2400" dirty="0"/>
          </a:p>
          <a:p>
            <a:pPr lvl="1" eaLnBrk="1" hangingPunct="1">
              <a:lnSpc>
                <a:spcPct val="90000"/>
              </a:lnSpc>
            </a:pPr>
            <a:r>
              <a:rPr lang="en-US" sz="2400" dirty="0"/>
              <a:t>It is </a:t>
            </a:r>
            <a:r>
              <a:rPr lang="en-US" sz="2400" b="1" dirty="0"/>
              <a:t>perfectly safe </a:t>
            </a:r>
            <a:r>
              <a:rPr lang="en-US" sz="2400" dirty="0"/>
              <a:t>to return a reference to an </a:t>
            </a:r>
            <a:r>
              <a:rPr lang="en-US" sz="2400" b="1" dirty="0"/>
              <a:t>immutable object </a:t>
            </a:r>
            <a:r>
              <a:rPr lang="en-US" sz="2400" dirty="0"/>
              <a:t>because the object cannot be changed in any way</a:t>
            </a:r>
          </a:p>
          <a:p>
            <a:pPr lvl="1" eaLnBrk="1" hangingPunct="1">
              <a:lnSpc>
                <a:spcPct val="90000"/>
              </a:lnSpc>
            </a:pPr>
            <a:endParaRPr lang="en-US" sz="2400" dirty="0"/>
          </a:p>
          <a:p>
            <a:pPr lvl="1" eaLnBrk="1" hangingPunct="1">
              <a:lnSpc>
                <a:spcPct val="90000"/>
              </a:lnSpc>
            </a:pPr>
            <a:r>
              <a:rPr lang="en-US" sz="2400" dirty="0"/>
              <a:t>The </a:t>
            </a:r>
            <a:r>
              <a:rPr lang="en-US" sz="2400" b="1" dirty="0">
                <a:solidFill>
                  <a:srgbClr val="034CA1"/>
                </a:solidFill>
                <a:latin typeface="Courier New" pitchFamily="49" charset="0"/>
              </a:rPr>
              <a:t>String</a:t>
            </a:r>
            <a:r>
              <a:rPr lang="en-US" sz="2400" dirty="0"/>
              <a:t> class is an immutable class</a:t>
            </a:r>
          </a:p>
        </p:txBody>
      </p:sp>
      <p:sp>
        <p:nvSpPr>
          <p:cNvPr id="6" name="Slide Number Placeholder 5"/>
          <p:cNvSpPr>
            <a:spLocks noGrp="1"/>
          </p:cNvSpPr>
          <p:nvPr>
            <p:ph type="sldNum" sz="quarter" idx="12"/>
          </p:nvPr>
        </p:nvSpPr>
        <p:spPr/>
        <p:txBody>
          <a:bodyPr/>
          <a:lstStyle/>
          <a:p>
            <a:pPr>
              <a:defRPr/>
            </a:pPr>
            <a:r>
              <a:rPr lang="en-US"/>
              <a:t>5-</a:t>
            </a:r>
            <a:fld id="{997A6154-B646-4DDC-ACC9-DAA49CA46267}" type="slidenum">
              <a:rPr lang="en-US"/>
              <a:pPr>
                <a:defRPr/>
              </a:pPr>
              <a:t>69</a:t>
            </a:fld>
            <a:endParaRPr lang="en-US"/>
          </a:p>
        </p:txBody>
      </p:sp>
    </p:spTree>
    <p:extLst>
      <p:ext uri="{BB962C8B-B14F-4D97-AF65-F5344CB8AC3E}">
        <p14:creationId xmlns:p14="http://schemas.microsoft.com/office/powerpoint/2010/main" val="298438490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sz="3200"/>
              <a:t>Another Class with a </a:t>
            </a:r>
            <a:r>
              <a:rPr lang="en-US" sz="3200" b="1">
                <a:latin typeface="Courier New" pitchFamily="49" charset="0"/>
              </a:rPr>
              <a:t>main</a:t>
            </a:r>
            <a:r>
              <a:rPr lang="en-US" sz="3200"/>
              <a:t> Added </a:t>
            </a:r>
            <a:br>
              <a:rPr lang="en-US" sz="3200"/>
            </a:br>
            <a:r>
              <a:rPr lang="en-US" sz="3200"/>
              <a:t>(Part 1 of 4)</a:t>
            </a:r>
          </a:p>
        </p:txBody>
      </p:sp>
      <p:sp>
        <p:nvSpPr>
          <p:cNvPr id="6" name="Slide Number Placeholder 5"/>
          <p:cNvSpPr>
            <a:spLocks noGrp="1"/>
          </p:cNvSpPr>
          <p:nvPr>
            <p:ph type="sldNum" sz="quarter" idx="12"/>
          </p:nvPr>
        </p:nvSpPr>
        <p:spPr/>
        <p:txBody>
          <a:bodyPr/>
          <a:lstStyle/>
          <a:p>
            <a:pPr>
              <a:defRPr/>
            </a:pPr>
            <a:r>
              <a:rPr lang="en-US"/>
              <a:t>5-</a:t>
            </a:r>
            <a:fld id="{A69066E3-8DB9-4E33-A7F5-9484C462ABF3}" type="slidenum">
              <a:rPr lang="en-US"/>
              <a:pPr>
                <a:defRPr/>
              </a:pPr>
              <a:t>7</a:t>
            </a:fld>
            <a:endParaRPr lang="en-US"/>
          </a:p>
        </p:txBody>
      </p:sp>
      <p:pic>
        <p:nvPicPr>
          <p:cNvPr id="17411" name="Picture 6" descr="savitch_c05d03_1of4"/>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215" b="2257"/>
          <a:stretch>
            <a:fillRect/>
          </a:stretch>
        </p:blipFill>
        <p:spPr bwMode="auto">
          <a:xfrm>
            <a:off x="944389" y="1618506"/>
            <a:ext cx="7011987"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036928"/>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Mutable and Immutable Classes</a:t>
            </a:r>
          </a:p>
        </p:txBody>
      </p:sp>
      <p:sp>
        <p:nvSpPr>
          <p:cNvPr id="90115" name="Rectangle 3"/>
          <p:cNvSpPr>
            <a:spLocks noGrp="1" noChangeArrowheads="1"/>
          </p:cNvSpPr>
          <p:nvPr>
            <p:ph idx="1"/>
          </p:nvPr>
        </p:nvSpPr>
        <p:spPr/>
        <p:txBody>
          <a:bodyPr/>
          <a:lstStyle/>
          <a:p>
            <a:pPr>
              <a:lnSpc>
                <a:spcPct val="90000"/>
              </a:lnSpc>
            </a:pPr>
            <a:r>
              <a:rPr lang="en-US" altLang="zh-TW" sz="2800" i="1" dirty="0"/>
              <a:t>mutable class</a:t>
            </a:r>
            <a:endParaRPr lang="en-US" sz="2800" dirty="0"/>
          </a:p>
          <a:p>
            <a:pPr lvl="1">
              <a:lnSpc>
                <a:spcPct val="90000"/>
              </a:lnSpc>
            </a:pPr>
            <a:r>
              <a:rPr lang="en-US" sz="2400" dirty="0"/>
              <a:t>A class that contains public </a:t>
            </a:r>
            <a:r>
              <a:rPr lang="en-US" sz="2400" dirty="0" err="1"/>
              <a:t>mutator</a:t>
            </a:r>
            <a:r>
              <a:rPr lang="en-US" sz="2400" dirty="0"/>
              <a:t> methods or </a:t>
            </a:r>
          </a:p>
          <a:p>
            <a:pPr lvl="1">
              <a:lnSpc>
                <a:spcPct val="90000"/>
              </a:lnSpc>
            </a:pPr>
            <a:r>
              <a:rPr lang="en-US" sz="2400" dirty="0"/>
              <a:t>other public methods that can change the data in </a:t>
            </a:r>
          </a:p>
          <a:p>
            <a:pPr lvl="1">
              <a:lnSpc>
                <a:spcPct val="90000"/>
              </a:lnSpc>
            </a:pPr>
            <a:r>
              <a:rPr lang="en-US" sz="2400" dirty="0"/>
              <a:t>its objects are called </a:t>
            </a:r>
            <a:r>
              <a:rPr lang="en-US" sz="2400" i="1" dirty="0"/>
              <a:t>mutable objects</a:t>
            </a:r>
          </a:p>
          <a:p>
            <a:pPr lvl="1" eaLnBrk="1" hangingPunct="1">
              <a:lnSpc>
                <a:spcPct val="90000"/>
              </a:lnSpc>
            </a:pPr>
            <a:endParaRPr lang="en-US" sz="2400" dirty="0"/>
          </a:p>
          <a:p>
            <a:pPr lvl="1" eaLnBrk="1" hangingPunct="1">
              <a:lnSpc>
                <a:spcPct val="90000"/>
              </a:lnSpc>
            </a:pPr>
            <a:r>
              <a:rPr lang="en-US" sz="2400" b="1" dirty="0"/>
              <a:t>NEVER</a:t>
            </a:r>
            <a:r>
              <a:rPr lang="en-US" sz="2400" dirty="0"/>
              <a:t> write a method that returns a </a:t>
            </a:r>
            <a:r>
              <a:rPr lang="en-US" sz="2400" b="1" dirty="0"/>
              <a:t>mutable object</a:t>
            </a:r>
          </a:p>
          <a:p>
            <a:pPr lvl="1" eaLnBrk="1" hangingPunct="1">
              <a:lnSpc>
                <a:spcPct val="90000"/>
              </a:lnSpc>
            </a:pPr>
            <a:r>
              <a:rPr lang="en-US" sz="2400" dirty="0"/>
              <a:t>Instead, use a </a:t>
            </a:r>
            <a:r>
              <a:rPr lang="en-US" sz="2400" b="1" dirty="0"/>
              <a:t>copy constructor </a:t>
            </a:r>
            <a:r>
              <a:rPr lang="en-US" sz="2400" dirty="0"/>
              <a:t>to return a reference to a completely independent copy of the mutable object</a:t>
            </a:r>
          </a:p>
        </p:txBody>
      </p:sp>
      <p:sp>
        <p:nvSpPr>
          <p:cNvPr id="6" name="Slide Number Placeholder 5"/>
          <p:cNvSpPr>
            <a:spLocks noGrp="1"/>
          </p:cNvSpPr>
          <p:nvPr>
            <p:ph type="sldNum" sz="quarter" idx="12"/>
          </p:nvPr>
        </p:nvSpPr>
        <p:spPr/>
        <p:txBody>
          <a:bodyPr/>
          <a:lstStyle/>
          <a:p>
            <a:pPr>
              <a:defRPr/>
            </a:pPr>
            <a:r>
              <a:rPr lang="en-US"/>
              <a:t>5-</a:t>
            </a:r>
            <a:fld id="{D4EF1708-7337-4512-BFBB-2E525C262AC4}" type="slidenum">
              <a:rPr lang="en-US"/>
              <a:pPr>
                <a:defRPr/>
              </a:pPr>
              <a:t>70</a:t>
            </a:fld>
            <a:endParaRPr lang="en-US"/>
          </a:p>
        </p:txBody>
      </p:sp>
    </p:spTree>
    <p:extLst>
      <p:ext uri="{BB962C8B-B14F-4D97-AF65-F5344CB8AC3E}">
        <p14:creationId xmlns:p14="http://schemas.microsoft.com/office/powerpoint/2010/main" val="1607474739"/>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pPr eaLnBrk="1" hangingPunct="1"/>
            <a:r>
              <a:rPr lang="en-US"/>
              <a:t>Packages and Import </a:t>
            </a:r>
            <a:r>
              <a:rPr lang="en-US" b="1">
                <a:latin typeface="Courier New" pitchFamily="49" charset="0"/>
              </a:rPr>
              <a:t>Statements</a:t>
            </a:r>
            <a:endParaRPr lang="en-US">
              <a:latin typeface="Courier New" pitchFamily="49" charset="0"/>
            </a:endParaRPr>
          </a:p>
        </p:txBody>
      </p:sp>
      <p:sp>
        <p:nvSpPr>
          <p:cNvPr id="92163" name="Rectangle 3"/>
          <p:cNvSpPr>
            <a:spLocks noGrp="1" noChangeArrowheads="1"/>
          </p:cNvSpPr>
          <p:nvPr>
            <p:ph idx="1"/>
          </p:nvPr>
        </p:nvSpPr>
        <p:spPr/>
        <p:txBody>
          <a:bodyPr>
            <a:normAutofit/>
          </a:bodyPr>
          <a:lstStyle/>
          <a:p>
            <a:pPr eaLnBrk="1" hangingPunct="1">
              <a:lnSpc>
                <a:spcPct val="80000"/>
              </a:lnSpc>
            </a:pPr>
            <a:r>
              <a:rPr lang="en-US" sz="2400" dirty="0"/>
              <a:t>Java uses </a:t>
            </a:r>
            <a:r>
              <a:rPr lang="en-US" sz="2400" b="1" i="1" dirty="0"/>
              <a:t>packages</a:t>
            </a:r>
            <a:r>
              <a:rPr lang="en-US" sz="2400" dirty="0"/>
              <a:t> to form libraries of classes</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A package is </a:t>
            </a:r>
            <a:r>
              <a:rPr lang="en-US" sz="2400" b="1" dirty="0"/>
              <a:t>a group of classes </a:t>
            </a:r>
            <a:r>
              <a:rPr lang="en-US" sz="2400" dirty="0"/>
              <a:t>that have been placed in a directory or folder, and that can be used in any program that includes an </a:t>
            </a:r>
            <a:r>
              <a:rPr lang="en-US" sz="2400" b="1" i="1" dirty="0"/>
              <a:t>import statement</a:t>
            </a:r>
            <a:r>
              <a:rPr lang="en-US" sz="2400" dirty="0"/>
              <a:t> that names the package</a:t>
            </a:r>
            <a:endParaRPr lang="en-US" sz="2800" dirty="0"/>
          </a:p>
          <a:p>
            <a:pPr>
              <a:lnSpc>
                <a:spcPct val="80000"/>
              </a:lnSpc>
            </a:pPr>
            <a:endParaRPr lang="en-US" sz="2800" dirty="0"/>
          </a:p>
          <a:p>
            <a:pPr>
              <a:lnSpc>
                <a:spcPct val="80000"/>
              </a:lnSpc>
            </a:pPr>
            <a:r>
              <a:rPr lang="en-US" sz="2800" dirty="0"/>
              <a:t>The import statement must be located </a:t>
            </a:r>
            <a:r>
              <a:rPr lang="en-US" sz="2800" b="1" dirty="0"/>
              <a:t>at the beginning</a:t>
            </a:r>
            <a:r>
              <a:rPr lang="en-US" sz="2800" dirty="0"/>
              <a:t> of the program file</a:t>
            </a:r>
          </a:p>
        </p:txBody>
      </p:sp>
      <p:sp>
        <p:nvSpPr>
          <p:cNvPr id="6" name="Slide Number Placeholder 5"/>
          <p:cNvSpPr>
            <a:spLocks noGrp="1"/>
          </p:cNvSpPr>
          <p:nvPr>
            <p:ph type="sldNum" sz="quarter" idx="12"/>
          </p:nvPr>
        </p:nvSpPr>
        <p:spPr/>
        <p:txBody>
          <a:bodyPr/>
          <a:lstStyle/>
          <a:p>
            <a:pPr>
              <a:defRPr/>
            </a:pPr>
            <a:r>
              <a:rPr lang="en-US"/>
              <a:t>5-</a:t>
            </a:r>
            <a:fld id="{B4057F89-D57E-4995-88AF-F40260A04867}" type="slidenum">
              <a:rPr lang="en-US"/>
              <a:pPr>
                <a:defRPr/>
              </a:pPr>
              <a:t>71</a:t>
            </a:fld>
            <a:endParaRPr lang="en-US"/>
          </a:p>
        </p:txBody>
      </p:sp>
      <p:sp>
        <p:nvSpPr>
          <p:cNvPr id="2" name="文字方塊 1"/>
          <p:cNvSpPr txBox="1"/>
          <p:nvPr/>
        </p:nvSpPr>
        <p:spPr>
          <a:xfrm>
            <a:off x="1187624" y="1988840"/>
            <a:ext cx="3174267" cy="1015663"/>
          </a:xfrm>
          <a:prstGeom prst="rect">
            <a:avLst/>
          </a:prstGeom>
          <a:noFill/>
        </p:spPr>
        <p:txBody>
          <a:bodyPr wrap="none" rtlCol="0">
            <a:spAutoFit/>
          </a:bodyPr>
          <a:lstStyle/>
          <a:p>
            <a:r>
              <a:rPr kumimoji="1" lang="en-US" altLang="zh-TW" sz="2000" dirty="0"/>
              <a:t>e.g. </a:t>
            </a:r>
          </a:p>
          <a:p>
            <a:r>
              <a:rPr kumimoji="1" lang="en-US" altLang="zh-TW" sz="2000" dirty="0"/>
              <a:t>  </a:t>
            </a:r>
            <a:r>
              <a:rPr kumimoji="1" lang="en-US" altLang="zh-TW" sz="2000" dirty="0" err="1"/>
              <a:t>fcu.student.authenticaion</a:t>
            </a:r>
            <a:endParaRPr kumimoji="1" lang="en-US" altLang="zh-TW" sz="2000" dirty="0"/>
          </a:p>
          <a:p>
            <a:r>
              <a:rPr kumimoji="1" lang="en-US" altLang="zh-TW" sz="2000" dirty="0"/>
              <a:t>  </a:t>
            </a:r>
            <a:r>
              <a:rPr kumimoji="1" lang="en-US" altLang="zh-TW" sz="2000" dirty="0" err="1"/>
              <a:t>fcu.student.coursequery</a:t>
            </a:r>
            <a:endParaRPr kumimoji="1" lang="zh-TW" altLang="en-US" sz="2000" dirty="0"/>
          </a:p>
        </p:txBody>
      </p:sp>
    </p:spTree>
    <p:extLst>
      <p:ext uri="{BB962C8B-B14F-4D97-AF65-F5344CB8AC3E}">
        <p14:creationId xmlns:p14="http://schemas.microsoft.com/office/powerpoint/2010/main" val="3178514166"/>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4367BE0-5FCD-4D51-9842-B3EAE45D1ACD}" type="slidenum">
              <a:rPr lang="zh-TW" altLang="en-US" smtClean="0"/>
              <a:t>72</a:t>
            </a:fld>
            <a:endParaRPr lang="zh-TW" altLang="en-US"/>
          </a:p>
        </p:txBody>
      </p:sp>
      <p:sp>
        <p:nvSpPr>
          <p:cNvPr id="5" name="矩形 4"/>
          <p:cNvSpPr/>
          <p:nvPr/>
        </p:nvSpPr>
        <p:spPr>
          <a:xfrm>
            <a:off x="251520" y="1093371"/>
            <a:ext cx="8352928" cy="5262979"/>
          </a:xfrm>
          <a:prstGeom prst="rect">
            <a:avLst/>
          </a:prstGeom>
          <a:ln>
            <a:solidFill>
              <a:schemeClr val="bg1">
                <a:lumMod val="50000"/>
              </a:schemeClr>
            </a:solidFill>
          </a:ln>
        </p:spPr>
        <p:txBody>
          <a:bodyPr wrap="square">
            <a:spAutoFit/>
          </a:bodyPr>
          <a:lstStyle/>
          <a:p>
            <a:r>
              <a:rPr lang="en-US" altLang="zh-TW" b="1" dirty="0">
                <a:solidFill>
                  <a:srgbClr val="7F0055"/>
                </a:solidFill>
                <a:latin typeface="Monaco" charset="0"/>
              </a:rPr>
              <a:t>package</a:t>
            </a:r>
            <a:r>
              <a:rPr lang="en-US" altLang="zh-TW" b="1" dirty="0">
                <a:latin typeface="Monaco" charset="0"/>
              </a:rPr>
              <a:t> </a:t>
            </a:r>
            <a:r>
              <a:rPr lang="en-US" altLang="zh-TW" b="1" dirty="0" err="1">
                <a:latin typeface="Monaco" charset="0"/>
              </a:rPr>
              <a:t>fcu.iesc.oop</a:t>
            </a:r>
            <a:r>
              <a:rPr lang="en-US" altLang="zh-TW" b="1" dirty="0">
                <a:latin typeface="Monaco" charset="0"/>
              </a:rPr>
              <a:t>;</a:t>
            </a:r>
          </a:p>
          <a:p>
            <a:endParaRPr lang="en-US" altLang="zh-TW" dirty="0">
              <a:latin typeface="Monaco" charset="0"/>
            </a:endParaRPr>
          </a:p>
          <a:p>
            <a:r>
              <a:rPr lang="en-US" altLang="zh-TW" b="1" dirty="0">
                <a:solidFill>
                  <a:srgbClr val="7F0055"/>
                </a:solidFill>
                <a:latin typeface="Monaco" charset="0"/>
              </a:rPr>
              <a:t>import</a:t>
            </a:r>
            <a:r>
              <a:rPr lang="en-US" altLang="zh-TW" b="1" dirty="0">
                <a:latin typeface="Monaco" charset="0"/>
              </a:rPr>
              <a:t> </a:t>
            </a:r>
            <a:r>
              <a:rPr lang="en-US" altLang="zh-TW" b="1" dirty="0" err="1">
                <a:latin typeface="Monaco" charset="0"/>
              </a:rPr>
              <a:t>java.util.Scanner</a:t>
            </a:r>
            <a:r>
              <a:rPr lang="en-US" altLang="zh-TW" b="1" dirty="0">
                <a:latin typeface="Monaco" charset="0"/>
              </a:rPr>
              <a:t>;</a:t>
            </a:r>
          </a:p>
          <a:p>
            <a:endParaRPr lang="en-US" altLang="zh-TW" dirty="0">
              <a:latin typeface="Monaco" charset="0"/>
            </a:endParaRPr>
          </a:p>
          <a:p>
            <a:r>
              <a:rPr lang="en-US" altLang="zh-TW" b="1" dirty="0">
                <a:solidFill>
                  <a:srgbClr val="7F0055"/>
                </a:solidFill>
                <a:latin typeface="Monaco" charset="0"/>
              </a:rPr>
              <a:t>public</a:t>
            </a:r>
            <a:r>
              <a:rPr lang="en-US" altLang="zh-TW" b="1" dirty="0">
                <a:latin typeface="Monaco" charset="0"/>
              </a:rPr>
              <a:t> </a:t>
            </a:r>
            <a:r>
              <a:rPr lang="en-US" altLang="zh-TW" b="1" dirty="0">
                <a:solidFill>
                  <a:srgbClr val="7F0055"/>
                </a:solidFill>
                <a:latin typeface="Monaco" charset="0"/>
              </a:rPr>
              <a:t>class</a:t>
            </a:r>
            <a:r>
              <a:rPr lang="en-US" altLang="zh-TW" b="1" dirty="0">
                <a:latin typeface="Monaco" charset="0"/>
              </a:rPr>
              <a:t> </a:t>
            </a:r>
            <a:r>
              <a:rPr lang="en-US" altLang="zh-TW" b="1" dirty="0" err="1">
                <a:latin typeface="Monaco" charset="0"/>
              </a:rPr>
              <a:t>KeyboardScanner</a:t>
            </a:r>
            <a:r>
              <a:rPr lang="en-US" altLang="zh-TW" b="1" dirty="0">
                <a:latin typeface="Monaco" charset="0"/>
              </a:rPr>
              <a:t> {</a:t>
            </a:r>
          </a:p>
          <a:p>
            <a:endParaRPr lang="en-US" altLang="zh-TW" dirty="0">
              <a:latin typeface="Monaco" charset="0"/>
            </a:endParaRPr>
          </a:p>
          <a:p>
            <a:r>
              <a:rPr lang="en-US" altLang="zh-TW" dirty="0">
                <a:latin typeface="Monaco" charset="0"/>
              </a:rPr>
              <a:t>  </a:t>
            </a:r>
            <a:r>
              <a:rPr lang="en-US" altLang="zh-TW" b="1" dirty="0">
                <a:solidFill>
                  <a:srgbClr val="7F0055"/>
                </a:solidFill>
                <a:latin typeface="Monaco" charset="0"/>
              </a:rPr>
              <a:t>public</a:t>
            </a:r>
            <a:r>
              <a:rPr lang="en-US" altLang="zh-TW" b="1" dirty="0">
                <a:latin typeface="Monaco" charset="0"/>
              </a:rPr>
              <a:t> </a:t>
            </a:r>
            <a:r>
              <a:rPr lang="en-US" altLang="zh-TW" b="1" dirty="0">
                <a:solidFill>
                  <a:srgbClr val="7F0055"/>
                </a:solidFill>
                <a:latin typeface="Monaco" charset="0"/>
              </a:rPr>
              <a:t>static</a:t>
            </a:r>
            <a:r>
              <a:rPr lang="en-US" altLang="zh-TW" b="1" dirty="0">
                <a:latin typeface="Monaco" charset="0"/>
              </a:rPr>
              <a:t> </a:t>
            </a:r>
            <a:r>
              <a:rPr lang="en-US" altLang="zh-TW" b="1" dirty="0">
                <a:solidFill>
                  <a:srgbClr val="7F0055"/>
                </a:solidFill>
                <a:latin typeface="Monaco" charset="0"/>
              </a:rPr>
              <a:t>void</a:t>
            </a:r>
            <a:r>
              <a:rPr lang="en-US" altLang="zh-TW" b="1" dirty="0">
                <a:latin typeface="Monaco" charset="0"/>
              </a:rPr>
              <a:t> main(String[] </a:t>
            </a:r>
            <a:r>
              <a:rPr lang="en-US" altLang="zh-TW" b="1" dirty="0" err="1">
                <a:solidFill>
                  <a:srgbClr val="6A3E3E"/>
                </a:solidFill>
                <a:latin typeface="Monaco" charset="0"/>
              </a:rPr>
              <a:t>args</a:t>
            </a:r>
            <a:r>
              <a:rPr lang="en-US" altLang="zh-TW" b="1" dirty="0">
                <a:latin typeface="Monaco" charset="0"/>
              </a:rPr>
              <a:t>) {</a:t>
            </a:r>
          </a:p>
          <a:p>
            <a:endParaRPr lang="en-US" altLang="zh-TW" dirty="0">
              <a:latin typeface="Monaco" charset="0"/>
            </a:endParaRPr>
          </a:p>
          <a:p>
            <a:r>
              <a:rPr lang="en-US" altLang="zh-TW" dirty="0">
                <a:latin typeface="Monaco" charset="0"/>
              </a:rPr>
              <a:t>    Scanner </a:t>
            </a:r>
            <a:r>
              <a:rPr lang="en-US" altLang="zh-TW" dirty="0">
                <a:solidFill>
                  <a:srgbClr val="6A3E3E"/>
                </a:solidFill>
                <a:latin typeface="Monaco" charset="0"/>
              </a:rPr>
              <a:t>keyboard</a:t>
            </a:r>
            <a:r>
              <a:rPr lang="en-US" altLang="zh-TW" dirty="0">
                <a:latin typeface="Monaco" charset="0"/>
              </a:rPr>
              <a:t> = </a:t>
            </a:r>
            <a:r>
              <a:rPr lang="en-US" altLang="zh-TW" b="1" dirty="0">
                <a:solidFill>
                  <a:srgbClr val="7F0055"/>
                </a:solidFill>
                <a:latin typeface="Monaco" charset="0"/>
              </a:rPr>
              <a:t>new</a:t>
            </a:r>
            <a:r>
              <a:rPr lang="en-US" altLang="zh-TW" b="1" dirty="0">
                <a:latin typeface="Monaco" charset="0"/>
              </a:rPr>
              <a:t> Scanner(</a:t>
            </a:r>
            <a:r>
              <a:rPr lang="en-US" altLang="zh-TW" b="1" dirty="0" err="1">
                <a:latin typeface="Monaco" charset="0"/>
              </a:rPr>
              <a:t>System.</a:t>
            </a:r>
            <a:r>
              <a:rPr lang="en-US" altLang="zh-TW" b="1" i="1" dirty="0" err="1">
                <a:solidFill>
                  <a:srgbClr val="0000C0"/>
                </a:solidFill>
                <a:latin typeface="Monaco" charset="0"/>
              </a:rPr>
              <a:t>in</a:t>
            </a:r>
            <a:r>
              <a:rPr lang="en-US" altLang="zh-TW" b="1" i="1" dirty="0">
                <a:latin typeface="Monaco" charset="0"/>
              </a:rPr>
              <a:t>);</a:t>
            </a:r>
          </a:p>
          <a:p>
            <a:endParaRPr lang="en-US" altLang="zh-TW" dirty="0">
              <a:latin typeface="Monaco" charset="0"/>
            </a:endParaRPr>
          </a:p>
          <a:p>
            <a:r>
              <a:rPr lang="en-US" altLang="zh-TW" dirty="0">
                <a:latin typeface="Monaco" charset="0"/>
              </a:rPr>
              <a:t>    </a:t>
            </a:r>
            <a:r>
              <a:rPr lang="en-US" altLang="zh-TW" dirty="0" err="1">
                <a:latin typeface="Monaco" charset="0"/>
              </a:rPr>
              <a:t>System.</a:t>
            </a:r>
            <a:r>
              <a:rPr lang="en-US" altLang="zh-TW" b="1" i="1" dirty="0" err="1">
                <a:solidFill>
                  <a:srgbClr val="0000C0"/>
                </a:solidFill>
                <a:latin typeface="Monaco" charset="0"/>
              </a:rPr>
              <a:t>out</a:t>
            </a:r>
            <a:r>
              <a:rPr lang="en-US" altLang="zh-TW" b="1" i="1" dirty="0" err="1">
                <a:latin typeface="Monaco" charset="0"/>
              </a:rPr>
              <a:t>.print</a:t>
            </a:r>
            <a:r>
              <a:rPr lang="en-US" altLang="zh-TW" b="1" i="1" dirty="0">
                <a:latin typeface="Monaco" charset="0"/>
              </a:rPr>
              <a:t>(</a:t>
            </a:r>
            <a:r>
              <a:rPr lang="en-US" altLang="zh-TW" b="1" i="1" dirty="0">
                <a:solidFill>
                  <a:srgbClr val="2A00FF"/>
                </a:solidFill>
                <a:latin typeface="Monaco" charset="0"/>
              </a:rPr>
              <a:t>"Please enter an integer:"</a:t>
            </a:r>
            <a:r>
              <a:rPr lang="en-US" altLang="zh-TW" b="1" i="1" dirty="0">
                <a:latin typeface="Monaco" charset="0"/>
              </a:rPr>
              <a:t>);</a:t>
            </a:r>
          </a:p>
          <a:p>
            <a:r>
              <a:rPr lang="en-US" altLang="zh-TW" dirty="0">
                <a:latin typeface="Monaco" charset="0"/>
              </a:rPr>
              <a:t>    </a:t>
            </a:r>
            <a:r>
              <a:rPr lang="en-US" altLang="zh-TW" b="1" dirty="0" err="1">
                <a:solidFill>
                  <a:srgbClr val="7F0055"/>
                </a:solidFill>
                <a:latin typeface="Monaco" charset="0"/>
              </a:rPr>
              <a:t>int</a:t>
            </a:r>
            <a:r>
              <a:rPr lang="en-US" altLang="zh-TW" b="1" dirty="0">
                <a:latin typeface="Monaco" charset="0"/>
              </a:rPr>
              <a:t> </a:t>
            </a:r>
            <a:r>
              <a:rPr lang="en-US" altLang="zh-TW" b="1" dirty="0">
                <a:solidFill>
                  <a:srgbClr val="6A3E3E"/>
                </a:solidFill>
                <a:latin typeface="Monaco" charset="0"/>
              </a:rPr>
              <a:t>first</a:t>
            </a:r>
            <a:r>
              <a:rPr lang="en-US" altLang="zh-TW" b="1" dirty="0">
                <a:latin typeface="Monaco" charset="0"/>
              </a:rPr>
              <a:t> = </a:t>
            </a:r>
            <a:r>
              <a:rPr lang="en-US" altLang="zh-TW" b="1" dirty="0" err="1">
                <a:solidFill>
                  <a:srgbClr val="6A3E3E"/>
                </a:solidFill>
                <a:latin typeface="Monaco" charset="0"/>
              </a:rPr>
              <a:t>keyboard</a:t>
            </a:r>
            <a:r>
              <a:rPr lang="en-US" altLang="zh-TW" b="1" dirty="0" err="1">
                <a:latin typeface="Monaco" charset="0"/>
              </a:rPr>
              <a:t>.nextInt</a:t>
            </a:r>
            <a:r>
              <a:rPr lang="en-US" altLang="zh-TW" b="1" dirty="0">
                <a:latin typeface="Monaco" charset="0"/>
              </a:rPr>
              <a:t>();</a:t>
            </a:r>
          </a:p>
          <a:p>
            <a:r>
              <a:rPr lang="en-US" altLang="zh-TW" dirty="0">
                <a:latin typeface="Monaco" charset="0"/>
              </a:rPr>
              <a:t>    </a:t>
            </a:r>
            <a:r>
              <a:rPr lang="en-US" altLang="zh-TW" dirty="0" err="1">
                <a:latin typeface="Monaco" charset="0"/>
              </a:rPr>
              <a:t>System.</a:t>
            </a:r>
            <a:r>
              <a:rPr lang="en-US" altLang="zh-TW" b="1" i="1" dirty="0" err="1">
                <a:solidFill>
                  <a:srgbClr val="0000C0"/>
                </a:solidFill>
                <a:latin typeface="Monaco" charset="0"/>
              </a:rPr>
              <a:t>out</a:t>
            </a:r>
            <a:r>
              <a:rPr lang="en-US" altLang="zh-TW" b="1" i="1" dirty="0" err="1">
                <a:latin typeface="Monaco" charset="0"/>
              </a:rPr>
              <a:t>.print</a:t>
            </a:r>
            <a:r>
              <a:rPr lang="en-US" altLang="zh-TW" b="1" i="1" dirty="0">
                <a:latin typeface="Monaco" charset="0"/>
              </a:rPr>
              <a:t>(</a:t>
            </a:r>
            <a:r>
              <a:rPr lang="en-US" altLang="zh-TW" b="1" i="1" dirty="0">
                <a:solidFill>
                  <a:srgbClr val="2A00FF"/>
                </a:solidFill>
                <a:latin typeface="Monaco" charset="0"/>
              </a:rPr>
              <a:t>"Please enter a float point number:"</a:t>
            </a:r>
            <a:r>
              <a:rPr lang="en-US" altLang="zh-TW" b="1" i="1" dirty="0">
                <a:latin typeface="Monaco" charset="0"/>
              </a:rPr>
              <a:t>);</a:t>
            </a:r>
          </a:p>
          <a:p>
            <a:r>
              <a:rPr lang="en-US" altLang="zh-TW" dirty="0">
                <a:latin typeface="Monaco" charset="0"/>
              </a:rPr>
              <a:t>    </a:t>
            </a:r>
            <a:r>
              <a:rPr lang="en-US" altLang="zh-TW" b="1" dirty="0">
                <a:solidFill>
                  <a:srgbClr val="7F0055"/>
                </a:solidFill>
                <a:latin typeface="Monaco" charset="0"/>
              </a:rPr>
              <a:t>float</a:t>
            </a:r>
            <a:r>
              <a:rPr lang="en-US" altLang="zh-TW" b="1" dirty="0">
                <a:latin typeface="Monaco" charset="0"/>
              </a:rPr>
              <a:t> </a:t>
            </a:r>
            <a:r>
              <a:rPr lang="en-US" altLang="zh-TW" b="1" dirty="0">
                <a:solidFill>
                  <a:srgbClr val="6A3E3E"/>
                </a:solidFill>
                <a:latin typeface="Monaco" charset="0"/>
              </a:rPr>
              <a:t>second</a:t>
            </a:r>
            <a:r>
              <a:rPr lang="en-US" altLang="zh-TW" b="1" dirty="0">
                <a:latin typeface="Monaco" charset="0"/>
              </a:rPr>
              <a:t> = </a:t>
            </a:r>
            <a:r>
              <a:rPr lang="en-US" altLang="zh-TW" b="1" dirty="0" err="1">
                <a:solidFill>
                  <a:srgbClr val="6A3E3E"/>
                </a:solidFill>
                <a:latin typeface="Monaco" charset="0"/>
              </a:rPr>
              <a:t>keyboard</a:t>
            </a:r>
            <a:r>
              <a:rPr lang="en-US" altLang="zh-TW" b="1" dirty="0" err="1">
                <a:latin typeface="Monaco" charset="0"/>
              </a:rPr>
              <a:t>.nextFloat</a:t>
            </a:r>
            <a:r>
              <a:rPr lang="en-US" altLang="zh-TW" b="1" dirty="0">
                <a:latin typeface="Monaco" charset="0"/>
              </a:rPr>
              <a:t>();</a:t>
            </a:r>
          </a:p>
          <a:p>
            <a:r>
              <a:rPr lang="en-US" altLang="zh-TW" dirty="0">
                <a:latin typeface="Monaco" charset="0"/>
              </a:rPr>
              <a:t>    </a:t>
            </a:r>
            <a:r>
              <a:rPr lang="en-US" altLang="zh-TW" dirty="0" err="1">
                <a:latin typeface="Monaco" charset="0"/>
              </a:rPr>
              <a:t>System.</a:t>
            </a:r>
            <a:r>
              <a:rPr lang="en-US" altLang="zh-TW" b="1" i="1" dirty="0" err="1">
                <a:solidFill>
                  <a:srgbClr val="0000C0"/>
                </a:solidFill>
                <a:latin typeface="Monaco" charset="0"/>
              </a:rPr>
              <a:t>out</a:t>
            </a:r>
            <a:r>
              <a:rPr lang="en-US" altLang="zh-TW" b="1" i="1" dirty="0" err="1">
                <a:latin typeface="Monaco" charset="0"/>
              </a:rPr>
              <a:t>.print</a:t>
            </a:r>
            <a:r>
              <a:rPr lang="en-US" altLang="zh-TW" b="1" i="1" dirty="0">
                <a:latin typeface="Monaco" charset="0"/>
              </a:rPr>
              <a:t>(</a:t>
            </a:r>
            <a:r>
              <a:rPr lang="en-US" altLang="zh-TW" b="1" i="1" dirty="0">
                <a:solidFill>
                  <a:srgbClr val="2A00FF"/>
                </a:solidFill>
                <a:latin typeface="Monaco" charset="0"/>
              </a:rPr>
              <a:t>"Enter a you name:"</a:t>
            </a:r>
            <a:r>
              <a:rPr lang="en-US" altLang="zh-TW" b="1" i="1" dirty="0">
                <a:latin typeface="Monaco" charset="0"/>
              </a:rPr>
              <a:t>);</a:t>
            </a:r>
          </a:p>
          <a:p>
            <a:r>
              <a:rPr lang="en-US" altLang="zh-TW" dirty="0">
                <a:latin typeface="Monaco" charset="0"/>
              </a:rPr>
              <a:t>    String </a:t>
            </a:r>
            <a:r>
              <a:rPr lang="en-US" altLang="zh-TW" dirty="0">
                <a:solidFill>
                  <a:srgbClr val="6A3E3E"/>
                </a:solidFill>
                <a:latin typeface="Monaco" charset="0"/>
              </a:rPr>
              <a:t>name</a:t>
            </a:r>
            <a:r>
              <a:rPr lang="en-US" altLang="zh-TW" dirty="0">
                <a:latin typeface="Monaco" charset="0"/>
              </a:rPr>
              <a:t> = </a:t>
            </a:r>
            <a:r>
              <a:rPr lang="en-US" altLang="zh-TW" dirty="0" err="1">
                <a:solidFill>
                  <a:srgbClr val="6A3E3E"/>
                </a:solidFill>
                <a:latin typeface="Monaco" charset="0"/>
              </a:rPr>
              <a:t>keyboard</a:t>
            </a:r>
            <a:r>
              <a:rPr lang="en-US" altLang="zh-TW" dirty="0" err="1">
                <a:latin typeface="Monaco" charset="0"/>
              </a:rPr>
              <a:t>.next</a:t>
            </a:r>
            <a:r>
              <a:rPr lang="en-US" altLang="zh-TW" dirty="0">
                <a:latin typeface="Monaco" charset="0"/>
              </a:rPr>
              <a:t>();</a:t>
            </a:r>
          </a:p>
          <a:p>
            <a:endParaRPr lang="en-US" altLang="zh-TW" dirty="0">
              <a:latin typeface="Monaco" charset="0"/>
            </a:endParaRPr>
          </a:p>
          <a:p>
            <a:r>
              <a:rPr lang="en-US" altLang="zh-TW" dirty="0">
                <a:latin typeface="Monaco" charset="0"/>
              </a:rPr>
              <a:t>    </a:t>
            </a:r>
            <a:r>
              <a:rPr lang="en-US" altLang="zh-TW" dirty="0" err="1">
                <a:latin typeface="Monaco" charset="0"/>
              </a:rPr>
              <a:t>System.</a:t>
            </a:r>
            <a:r>
              <a:rPr lang="en-US" altLang="zh-TW" b="1" i="1" dirty="0" err="1">
                <a:solidFill>
                  <a:srgbClr val="0000C0"/>
                </a:solidFill>
                <a:latin typeface="Monaco" charset="0"/>
              </a:rPr>
              <a:t>out</a:t>
            </a:r>
            <a:r>
              <a:rPr lang="en-US" altLang="zh-TW" b="1" i="1" dirty="0" err="1">
                <a:latin typeface="Monaco" charset="0"/>
              </a:rPr>
              <a:t>.printf</a:t>
            </a:r>
            <a:r>
              <a:rPr lang="en-US" altLang="zh-TW" b="1" i="1" dirty="0">
                <a:latin typeface="Monaco" charset="0"/>
              </a:rPr>
              <a:t>(</a:t>
            </a:r>
            <a:r>
              <a:rPr lang="en-US" altLang="zh-TW" b="1" i="1" dirty="0">
                <a:solidFill>
                  <a:srgbClr val="2A00FF"/>
                </a:solidFill>
                <a:latin typeface="Monaco" charset="0"/>
              </a:rPr>
              <a:t>"Hi %s, the multiplication of %d and %.5f is %.2e."</a:t>
            </a:r>
            <a:r>
              <a:rPr lang="en-US" altLang="zh-TW" b="1" i="1" dirty="0">
                <a:latin typeface="Monaco" charset="0"/>
              </a:rPr>
              <a:t>, </a:t>
            </a:r>
            <a:r>
              <a:rPr lang="en-US" altLang="zh-TW" b="1" i="1" dirty="0">
                <a:solidFill>
                  <a:srgbClr val="6A3E3E"/>
                </a:solidFill>
                <a:latin typeface="Monaco" charset="0"/>
              </a:rPr>
              <a:t>name</a:t>
            </a:r>
            <a:r>
              <a:rPr lang="en-US" altLang="zh-TW" b="1" i="1" dirty="0">
                <a:latin typeface="Monaco" charset="0"/>
              </a:rPr>
              <a:t>, </a:t>
            </a:r>
            <a:r>
              <a:rPr lang="en-US" altLang="zh-TW" b="1" i="1" dirty="0">
                <a:solidFill>
                  <a:srgbClr val="6A3E3E"/>
                </a:solidFill>
                <a:latin typeface="Monaco" charset="0"/>
              </a:rPr>
              <a:t>first</a:t>
            </a:r>
            <a:r>
              <a:rPr lang="en-US" altLang="zh-TW" b="1" i="1" dirty="0">
                <a:latin typeface="Monaco" charset="0"/>
              </a:rPr>
              <a:t>, </a:t>
            </a:r>
            <a:r>
              <a:rPr lang="en-US" altLang="zh-TW" b="1" i="1" dirty="0">
                <a:solidFill>
                  <a:srgbClr val="6A3E3E"/>
                </a:solidFill>
                <a:latin typeface="Monaco" charset="0"/>
              </a:rPr>
              <a:t>second</a:t>
            </a:r>
            <a:r>
              <a:rPr lang="en-US" altLang="zh-TW" b="1" i="1" dirty="0">
                <a:latin typeface="Monaco" charset="0"/>
              </a:rPr>
              <a:t>, </a:t>
            </a:r>
            <a:r>
              <a:rPr lang="en-US" altLang="zh-TW" b="1" i="1" dirty="0">
                <a:solidFill>
                  <a:srgbClr val="6A3E3E"/>
                </a:solidFill>
                <a:latin typeface="Monaco" charset="0"/>
              </a:rPr>
              <a:t>first</a:t>
            </a:r>
            <a:r>
              <a:rPr lang="en-US" altLang="zh-TW" b="1" i="1" dirty="0">
                <a:latin typeface="Monaco" charset="0"/>
              </a:rPr>
              <a:t> * </a:t>
            </a:r>
            <a:r>
              <a:rPr lang="en-US" altLang="zh-TW" b="1" i="1" dirty="0">
                <a:solidFill>
                  <a:srgbClr val="6A3E3E"/>
                </a:solidFill>
                <a:latin typeface="Monaco" charset="0"/>
              </a:rPr>
              <a:t>second</a:t>
            </a:r>
            <a:r>
              <a:rPr lang="en-US" altLang="zh-TW" b="1" i="1" dirty="0">
                <a:latin typeface="Monaco" charset="0"/>
              </a:rPr>
              <a:t>);</a:t>
            </a:r>
          </a:p>
          <a:p>
            <a:endParaRPr lang="en-US" altLang="zh-TW" dirty="0">
              <a:latin typeface="Monaco" charset="0"/>
            </a:endParaRPr>
          </a:p>
          <a:p>
            <a:r>
              <a:rPr lang="en-US" altLang="zh-TW" dirty="0">
                <a:latin typeface="Monaco" charset="0"/>
              </a:rPr>
              <a:t>    </a:t>
            </a:r>
            <a:r>
              <a:rPr lang="en-US" altLang="zh-TW" dirty="0" err="1">
                <a:solidFill>
                  <a:srgbClr val="6A3E3E"/>
                </a:solidFill>
                <a:latin typeface="Monaco" charset="0"/>
              </a:rPr>
              <a:t>keyboard</a:t>
            </a:r>
            <a:r>
              <a:rPr lang="en-US" altLang="zh-TW" dirty="0" err="1">
                <a:latin typeface="Monaco" charset="0"/>
              </a:rPr>
              <a:t>.close</a:t>
            </a:r>
            <a:r>
              <a:rPr lang="en-US" altLang="zh-TW" dirty="0">
                <a:latin typeface="Monaco" charset="0"/>
              </a:rPr>
              <a:t>();</a:t>
            </a:r>
          </a:p>
          <a:p>
            <a:r>
              <a:rPr lang="mr-IN" altLang="zh-TW" dirty="0">
                <a:latin typeface="Monaco" charset="0"/>
              </a:rPr>
              <a:t>  }</a:t>
            </a:r>
          </a:p>
          <a:p>
            <a:endParaRPr lang="mr-IN" altLang="zh-TW" dirty="0">
              <a:latin typeface="Monaco" charset="0"/>
            </a:endParaRPr>
          </a:p>
          <a:p>
            <a:r>
              <a:rPr lang="mr-IN" altLang="zh-TW" dirty="0">
                <a:latin typeface="Monaco" charset="0"/>
              </a:rPr>
              <a:t>}</a:t>
            </a:r>
            <a:endParaRPr lang="zh-TW" altLang="en-US" dirty="0"/>
          </a:p>
        </p:txBody>
      </p:sp>
      <p:sp>
        <p:nvSpPr>
          <p:cNvPr id="6" name="矩形 5"/>
          <p:cNvSpPr/>
          <p:nvPr/>
        </p:nvSpPr>
        <p:spPr>
          <a:xfrm>
            <a:off x="251520" y="1484784"/>
            <a:ext cx="2808312" cy="360040"/>
          </a:xfrm>
          <a:prstGeom prst="rect">
            <a:avLst/>
          </a:prstGeom>
          <a:solidFill>
            <a:srgbClr val="4F81B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6"/>
          <p:cNvSpPr/>
          <p:nvPr/>
        </p:nvSpPr>
        <p:spPr>
          <a:xfrm>
            <a:off x="683568" y="2780928"/>
            <a:ext cx="4608512" cy="360040"/>
          </a:xfrm>
          <a:prstGeom prst="rect">
            <a:avLst/>
          </a:prstGeom>
          <a:solidFill>
            <a:srgbClr val="4F81B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p:cNvSpPr/>
          <p:nvPr/>
        </p:nvSpPr>
        <p:spPr>
          <a:xfrm>
            <a:off x="251520" y="1101933"/>
            <a:ext cx="2808312" cy="310843"/>
          </a:xfrm>
          <a:prstGeom prst="rect">
            <a:avLst/>
          </a:prstGeom>
          <a:solidFill>
            <a:srgbClr val="4F81B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929178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t>The Package </a:t>
            </a:r>
            <a:r>
              <a:rPr lang="en-US" b="1">
                <a:latin typeface="Courier New" pitchFamily="49" charset="0"/>
              </a:rPr>
              <a:t>java.lang</a:t>
            </a:r>
            <a:endParaRPr lang="en-US"/>
          </a:p>
        </p:txBody>
      </p:sp>
      <p:sp>
        <p:nvSpPr>
          <p:cNvPr id="95235" name="Rectangle 3"/>
          <p:cNvSpPr>
            <a:spLocks noGrp="1" noChangeArrowheads="1"/>
          </p:cNvSpPr>
          <p:nvPr>
            <p:ph idx="1"/>
          </p:nvPr>
        </p:nvSpPr>
        <p:spPr/>
        <p:txBody>
          <a:bodyPr>
            <a:normAutofit/>
          </a:bodyPr>
          <a:lstStyle/>
          <a:p>
            <a:pPr eaLnBrk="1" hangingPunct="1"/>
            <a:r>
              <a:rPr lang="en-US" sz="2800" dirty="0"/>
              <a:t>The package </a:t>
            </a:r>
            <a:r>
              <a:rPr lang="en-US" sz="2800" b="1" dirty="0" err="1">
                <a:solidFill>
                  <a:srgbClr val="034CA1"/>
                </a:solidFill>
                <a:latin typeface="Courier New" pitchFamily="49" charset="0"/>
              </a:rPr>
              <a:t>java.lang</a:t>
            </a:r>
            <a:r>
              <a:rPr lang="en-US" sz="2800" dirty="0"/>
              <a:t> contains the classes that are </a:t>
            </a:r>
            <a:r>
              <a:rPr lang="en-US" sz="2800" b="1" dirty="0"/>
              <a:t>fundamental</a:t>
            </a:r>
            <a:r>
              <a:rPr lang="en-US" sz="2800" dirty="0"/>
              <a:t> to Java programming</a:t>
            </a:r>
          </a:p>
          <a:p>
            <a:pPr lvl="1" eaLnBrk="1" hangingPunct="1"/>
            <a:r>
              <a:rPr lang="en-US" sz="2400" dirty="0"/>
              <a:t>It is </a:t>
            </a:r>
            <a:r>
              <a:rPr lang="en-US" sz="2400" b="1" dirty="0"/>
              <a:t>imported automatically</a:t>
            </a:r>
            <a:r>
              <a:rPr lang="en-US" sz="2400" dirty="0"/>
              <a:t>, so NO import statement is needed</a:t>
            </a:r>
          </a:p>
          <a:p>
            <a:pPr lvl="1" eaLnBrk="1" hangingPunct="1"/>
            <a:endParaRPr lang="en-US" sz="2400" dirty="0"/>
          </a:p>
          <a:p>
            <a:pPr lvl="1" eaLnBrk="1" hangingPunct="1"/>
            <a:r>
              <a:rPr lang="en-US" sz="2400" dirty="0"/>
              <a:t>Classes made available by </a:t>
            </a:r>
            <a:r>
              <a:rPr lang="en-US" sz="2400" b="1" dirty="0" err="1">
                <a:solidFill>
                  <a:srgbClr val="034CA1"/>
                </a:solidFill>
                <a:latin typeface="Courier New" pitchFamily="49" charset="0"/>
              </a:rPr>
              <a:t>java.lang</a:t>
            </a:r>
            <a:r>
              <a:rPr lang="en-US" sz="2400" dirty="0"/>
              <a:t> include </a:t>
            </a:r>
            <a:r>
              <a:rPr lang="en-US" sz="2400" b="1" dirty="0">
                <a:solidFill>
                  <a:srgbClr val="034CA1"/>
                </a:solidFill>
                <a:latin typeface="Courier New" pitchFamily="49" charset="0"/>
              </a:rPr>
              <a:t>Math</a:t>
            </a:r>
            <a:r>
              <a:rPr lang="en-US" sz="2400" b="1" dirty="0"/>
              <a:t>, </a:t>
            </a:r>
            <a:r>
              <a:rPr lang="en-US" sz="2400" b="1" dirty="0">
                <a:solidFill>
                  <a:srgbClr val="034CA1"/>
                </a:solidFill>
                <a:latin typeface="Courier New" pitchFamily="49" charset="0"/>
              </a:rPr>
              <a:t>String</a:t>
            </a:r>
            <a:r>
              <a:rPr lang="en-US" sz="2400" dirty="0"/>
              <a:t>, and the wrapper classes</a:t>
            </a:r>
          </a:p>
        </p:txBody>
      </p:sp>
      <p:sp>
        <p:nvSpPr>
          <p:cNvPr id="6" name="Slide Number Placeholder 5"/>
          <p:cNvSpPr>
            <a:spLocks noGrp="1"/>
          </p:cNvSpPr>
          <p:nvPr>
            <p:ph type="sldNum" sz="quarter" idx="12"/>
          </p:nvPr>
        </p:nvSpPr>
        <p:spPr/>
        <p:txBody>
          <a:bodyPr/>
          <a:lstStyle/>
          <a:p>
            <a:pPr>
              <a:defRPr/>
            </a:pPr>
            <a:r>
              <a:rPr lang="en-US"/>
              <a:t>5-</a:t>
            </a:r>
            <a:fld id="{DA47820E-BA1E-4821-8139-870DB8078010}" type="slidenum">
              <a:rPr lang="en-US"/>
              <a:pPr>
                <a:defRPr/>
              </a:pPr>
              <a:t>73</a:t>
            </a:fld>
            <a:endParaRPr lang="en-US"/>
          </a:p>
        </p:txBody>
      </p:sp>
    </p:spTree>
    <p:extLst>
      <p:ext uri="{BB962C8B-B14F-4D97-AF65-F5344CB8AC3E}">
        <p14:creationId xmlns:p14="http://schemas.microsoft.com/office/powerpoint/2010/main" val="1292370302"/>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dirty="0"/>
              <a:t>Name Clashes (</a:t>
            </a:r>
            <a:r>
              <a:rPr lang="zh-TW" altLang="en-US" dirty="0"/>
              <a:t>碰撞</a:t>
            </a:r>
            <a:r>
              <a:rPr lang="en-US" dirty="0"/>
              <a:t>)</a:t>
            </a:r>
          </a:p>
        </p:txBody>
      </p:sp>
      <p:sp>
        <p:nvSpPr>
          <p:cNvPr id="102403" name="Rectangle 3"/>
          <p:cNvSpPr>
            <a:spLocks noGrp="1" noChangeArrowheads="1"/>
          </p:cNvSpPr>
          <p:nvPr>
            <p:ph idx="1"/>
          </p:nvPr>
        </p:nvSpPr>
        <p:spPr/>
        <p:txBody>
          <a:bodyPr>
            <a:normAutofit/>
          </a:bodyPr>
          <a:lstStyle/>
          <a:p>
            <a:pPr>
              <a:lnSpc>
                <a:spcPct val="80000"/>
              </a:lnSpc>
            </a:pPr>
            <a:r>
              <a:rPr lang="en-US" sz="2800" dirty="0"/>
              <a:t>A situation in which two classes have the same name</a:t>
            </a:r>
            <a:endParaRPr lang="en-US" sz="2800" i="1" dirty="0"/>
          </a:p>
          <a:p>
            <a:pPr lvl="1" eaLnBrk="1" hangingPunct="1">
              <a:lnSpc>
                <a:spcPct val="80000"/>
              </a:lnSpc>
            </a:pPr>
            <a:endParaRPr lang="en-US" sz="2400" dirty="0"/>
          </a:p>
          <a:p>
            <a:pPr lvl="1" eaLnBrk="1" hangingPunct="1">
              <a:lnSpc>
                <a:spcPct val="80000"/>
              </a:lnSpc>
            </a:pPr>
            <a:r>
              <a:rPr lang="en-US" sz="2400" dirty="0"/>
              <a:t>Different programmers writing different packages may use the same name for one or more of their classes</a:t>
            </a:r>
          </a:p>
          <a:p>
            <a:pPr lvl="1" eaLnBrk="1" hangingPunct="1">
              <a:lnSpc>
                <a:spcPct val="80000"/>
              </a:lnSpc>
            </a:pPr>
            <a:endParaRPr lang="en-US" sz="2400" dirty="0"/>
          </a:p>
          <a:p>
            <a:pPr lvl="1" eaLnBrk="1" hangingPunct="1">
              <a:lnSpc>
                <a:spcPct val="80000"/>
              </a:lnSpc>
            </a:pPr>
            <a:r>
              <a:rPr lang="en-US" sz="2400" dirty="0"/>
              <a:t>This ambiguity can be resolved by using </a:t>
            </a:r>
            <a:r>
              <a:rPr lang="en-US" sz="2400" b="1" dirty="0"/>
              <a:t>the </a:t>
            </a:r>
            <a:r>
              <a:rPr lang="en-US" sz="2400" b="1" i="1" dirty="0"/>
              <a:t>fully qualified name</a:t>
            </a:r>
            <a:r>
              <a:rPr lang="en-US" sz="2400" b="1" dirty="0"/>
              <a:t> </a:t>
            </a:r>
            <a:r>
              <a:rPr lang="en-US" sz="2400" dirty="0"/>
              <a:t>(i.e., precede the class name by its package name) to distinguish between each class</a:t>
            </a:r>
          </a:p>
          <a:p>
            <a:pPr lvl="2" algn="ctr" eaLnBrk="1" hangingPunct="1">
              <a:lnSpc>
                <a:spcPct val="80000"/>
              </a:lnSpc>
              <a:buFontTx/>
              <a:buNone/>
            </a:pPr>
            <a:r>
              <a:rPr lang="en-US" b="1" dirty="0" err="1">
                <a:solidFill>
                  <a:srgbClr val="034CA1"/>
                </a:solidFill>
                <a:latin typeface="Courier New" pitchFamily="49" charset="0"/>
              </a:rPr>
              <a:t>package_name.ClassName</a:t>
            </a:r>
            <a:endParaRPr lang="en-US" dirty="0">
              <a:solidFill>
                <a:srgbClr val="034CA1"/>
              </a:solidFill>
              <a:latin typeface="Courier New" pitchFamily="49" charset="0"/>
            </a:endParaRPr>
          </a:p>
          <a:p>
            <a:pPr lvl="1" eaLnBrk="1" hangingPunct="1">
              <a:lnSpc>
                <a:spcPct val="80000"/>
              </a:lnSpc>
            </a:pPr>
            <a:endParaRPr lang="en-US" sz="2400" dirty="0"/>
          </a:p>
          <a:p>
            <a:pPr lvl="1" eaLnBrk="1" hangingPunct="1">
              <a:lnSpc>
                <a:spcPct val="80000"/>
              </a:lnSpc>
            </a:pPr>
            <a:r>
              <a:rPr lang="en-US" sz="2400" dirty="0"/>
              <a:t>If the fully qualified name is used, it is no longer necessary to import the class</a:t>
            </a:r>
          </a:p>
        </p:txBody>
      </p:sp>
      <p:sp>
        <p:nvSpPr>
          <p:cNvPr id="6" name="Slide Number Placeholder 5"/>
          <p:cNvSpPr>
            <a:spLocks noGrp="1"/>
          </p:cNvSpPr>
          <p:nvPr>
            <p:ph type="sldNum" sz="quarter" idx="12"/>
          </p:nvPr>
        </p:nvSpPr>
        <p:spPr/>
        <p:txBody>
          <a:bodyPr/>
          <a:lstStyle/>
          <a:p>
            <a:pPr>
              <a:defRPr/>
            </a:pPr>
            <a:r>
              <a:rPr lang="en-US"/>
              <a:t>5-</a:t>
            </a:r>
            <a:fld id="{9E5211C2-0B85-49E2-9987-A6255D764A74}" type="slidenum">
              <a:rPr lang="en-US"/>
              <a:pPr>
                <a:defRPr/>
              </a:pPr>
              <a:t>74</a:t>
            </a:fld>
            <a:endParaRPr lang="en-US"/>
          </a:p>
        </p:txBody>
      </p:sp>
    </p:spTree>
    <p:extLst>
      <p:ext uri="{BB962C8B-B14F-4D97-AF65-F5344CB8AC3E}">
        <p14:creationId xmlns:p14="http://schemas.microsoft.com/office/powerpoint/2010/main" val="152061145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sz="3200"/>
              <a:t>Another Class with a </a:t>
            </a:r>
            <a:r>
              <a:rPr lang="en-US" sz="3200" b="1">
                <a:latin typeface="Courier New" pitchFamily="49" charset="0"/>
              </a:rPr>
              <a:t>main</a:t>
            </a:r>
            <a:r>
              <a:rPr lang="en-US" sz="3200"/>
              <a:t> Added </a:t>
            </a:r>
            <a:br>
              <a:rPr lang="en-US" sz="3200"/>
            </a:br>
            <a:r>
              <a:rPr lang="en-US" sz="3200"/>
              <a:t>(Part 2 of 4)</a:t>
            </a:r>
          </a:p>
        </p:txBody>
      </p:sp>
      <p:sp>
        <p:nvSpPr>
          <p:cNvPr id="2" name="內容版面配置區 1"/>
          <p:cNvSpPr>
            <a:spLocks noGrp="1"/>
          </p:cNvSpPr>
          <p:nvPr>
            <p:ph idx="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r>
              <a:rPr lang="en-US"/>
              <a:t>5-</a:t>
            </a:r>
            <a:fld id="{7231D6B1-F09C-4E4A-93E9-E39A70FD35F6}" type="slidenum">
              <a:rPr lang="en-US"/>
              <a:pPr>
                <a:defRPr/>
              </a:pPr>
              <a:t>8</a:t>
            </a:fld>
            <a:endParaRPr lang="en-US"/>
          </a:p>
        </p:txBody>
      </p:sp>
      <p:pic>
        <p:nvPicPr>
          <p:cNvPr id="18435" name="Picture 4" descr="savitch_c05d03_2of4"/>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4465361"/>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sz="3200"/>
              <a:t>Another Class with a </a:t>
            </a:r>
            <a:r>
              <a:rPr lang="en-US" sz="3200" b="1">
                <a:latin typeface="Courier New" pitchFamily="49" charset="0"/>
              </a:rPr>
              <a:t>main</a:t>
            </a:r>
            <a:r>
              <a:rPr lang="en-US" sz="3200"/>
              <a:t> Added </a:t>
            </a:r>
            <a:br>
              <a:rPr lang="en-US" sz="3200"/>
            </a:br>
            <a:r>
              <a:rPr lang="en-US" sz="3200"/>
              <a:t>(Part 3 of 4)</a:t>
            </a:r>
          </a:p>
        </p:txBody>
      </p:sp>
      <p:sp>
        <p:nvSpPr>
          <p:cNvPr id="2" name="內容版面配置區 1"/>
          <p:cNvSpPr>
            <a:spLocks noGrp="1"/>
          </p:cNvSpPr>
          <p:nvPr>
            <p:ph idx="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r>
              <a:rPr lang="en-US"/>
              <a:t>5-</a:t>
            </a:r>
            <a:fld id="{462B400B-B867-404D-8139-4C50DD85E230}" type="slidenum">
              <a:rPr lang="en-US"/>
              <a:pPr>
                <a:defRPr/>
              </a:pPr>
              <a:t>9</a:t>
            </a:fld>
            <a:endParaRPr lang="en-US"/>
          </a:p>
        </p:txBody>
      </p:sp>
      <p:pic>
        <p:nvPicPr>
          <p:cNvPr id="19459" name="Picture 3" descr="savitch_c05d03_3of4"/>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5829592"/>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度">
  <a:themeElements>
    <a:clrScheme name="清晰度">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古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度">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物件導向設計-5-Defining Class</Template>
  <TotalTime>6096</TotalTime>
  <Words>4162</Words>
  <Application>Microsoft Macintosh PowerPoint</Application>
  <PresentationFormat>如螢幕大小 (4:3)</PresentationFormat>
  <Paragraphs>562</Paragraphs>
  <Slides>74</Slides>
  <Notes>69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74</vt:i4>
      </vt:variant>
    </vt:vector>
  </HeadingPairs>
  <TitlesOfParts>
    <vt:vector size="80" baseType="lpstr">
      <vt:lpstr>微軟正黑體</vt:lpstr>
      <vt:lpstr>Arial</vt:lpstr>
      <vt:lpstr>Courier New</vt:lpstr>
      <vt:lpstr>Monaco</vt:lpstr>
      <vt:lpstr>Monotype Corsiva</vt:lpstr>
      <vt:lpstr>清晰度</vt:lpstr>
      <vt:lpstr>物件導向設計</vt:lpstr>
      <vt:lpstr>Static Methods</vt:lpstr>
      <vt:lpstr>Pitfall:  Invoking a Nonstatic Method Within a Static Method</vt:lpstr>
      <vt:lpstr>Pitfall:  Invoking a Nonstatic Method Within a Static Method</vt:lpstr>
      <vt:lpstr>Tip:  You Can Put a main in any Class</vt:lpstr>
      <vt:lpstr>Tip:  You Can Put a main in any Class</vt:lpstr>
      <vt:lpstr>Another Class with a main Added  (Part 1 of 4)</vt:lpstr>
      <vt:lpstr>Another Class with a main Added  (Part 2 of 4)</vt:lpstr>
      <vt:lpstr>Another Class with a main Added  (Part 3 of 4)</vt:lpstr>
      <vt:lpstr>Another Class with a main Added  (Part 4 of 4)</vt:lpstr>
      <vt:lpstr>Static Variables</vt:lpstr>
      <vt:lpstr>Static Variables</vt:lpstr>
      <vt:lpstr>Static Variables</vt:lpstr>
      <vt:lpstr>The Math Class</vt:lpstr>
      <vt:lpstr>Some Methods in the Class Math  (Part 1 of 5)</vt:lpstr>
      <vt:lpstr>Some Methods in the Class Math  (Part 2 of 5)</vt:lpstr>
      <vt:lpstr>Some Methods in the Class Math  (Part 3 of 5)</vt:lpstr>
      <vt:lpstr>Some Methods in the Class Math  (Part 4 of 5)</vt:lpstr>
      <vt:lpstr>Some Methods in the Class Math  (Part 5 of 5)</vt:lpstr>
      <vt:lpstr>Random Numbers</vt:lpstr>
      <vt:lpstr>Wrapper Classes</vt:lpstr>
      <vt:lpstr>Wrapper Classes</vt:lpstr>
      <vt:lpstr>Wrapper Classes</vt:lpstr>
      <vt:lpstr>Automatic Boxing and Unboxing</vt:lpstr>
      <vt:lpstr>Constants and Static Methods in Wrapper Classes</vt:lpstr>
      <vt:lpstr>Constants and Static Methods in Wrapper Classes</vt:lpstr>
      <vt:lpstr>Constants and Static Methods in Wrapper Classes</vt:lpstr>
      <vt:lpstr>Some Methods in the Class Character (Part 1 of 3)</vt:lpstr>
      <vt:lpstr>Some Methods in the Class Character (Part 2 of 3)</vt:lpstr>
      <vt:lpstr>Some Methods in the Class Character (Part 3 of 3)</vt:lpstr>
      <vt:lpstr>Variables and Memory</vt:lpstr>
      <vt:lpstr>Variables and Memory</vt:lpstr>
      <vt:lpstr>Variables and Memory</vt:lpstr>
      <vt:lpstr>Variables in Memory</vt:lpstr>
      <vt:lpstr>References</vt:lpstr>
      <vt:lpstr>References</vt:lpstr>
      <vt:lpstr>References</vt:lpstr>
      <vt:lpstr>Class Type Variables Store a Reference (Part 1 of 2)</vt:lpstr>
      <vt:lpstr>Class Type Variables Store a Reference (Part 2 of 2)</vt:lpstr>
      <vt:lpstr>Assignment Operator with Class Type Variables (Part 1 of 3)</vt:lpstr>
      <vt:lpstr>Assignment Operator with Class Type Variables (Part 2 of 3)</vt:lpstr>
      <vt:lpstr>Assignment Operator with Class Type Variables (Part 3 of 3)</vt:lpstr>
      <vt:lpstr>Class Parameters</vt:lpstr>
      <vt:lpstr>Class Parameters</vt:lpstr>
      <vt:lpstr>Parameters of a Class Type</vt:lpstr>
      <vt:lpstr>PowerPoint 簡報</vt:lpstr>
      <vt:lpstr>Memory Picture for Display 5.14  (Part 1 of 3)</vt:lpstr>
      <vt:lpstr>Memory Picture for Display 5.14  (Part 2 of 3)</vt:lpstr>
      <vt:lpstr>Memory Picture for Display 5.14  (Part 3 of 3)</vt:lpstr>
      <vt:lpstr>Differences Between Primitive and Class-Type Parameters</vt:lpstr>
      <vt:lpstr>Comparing Parameters of a Class Type and a Primitive Type (Part 1 of 2)</vt:lpstr>
      <vt:lpstr>Comparing Parameters of a Class Type and a Primitive Type (Part 2 of 2)</vt:lpstr>
      <vt:lpstr>A Toy Class to Use in Display 5.16  (Part 1 of 2)</vt:lpstr>
      <vt:lpstr>A Toy Class to Use in Display 5.16  (Part 2 of 2)</vt:lpstr>
      <vt:lpstr>Pitfall:  Use of = and == with Variables of a Class Type</vt:lpstr>
      <vt:lpstr>The Constant null</vt:lpstr>
      <vt:lpstr>Pitfall:  Null Pointer Exception</vt:lpstr>
      <vt:lpstr>The new Operator</vt:lpstr>
      <vt:lpstr>Using and Misusing References</vt:lpstr>
      <vt:lpstr>Designing A Person Class:  Instance Variables</vt:lpstr>
      <vt:lpstr>Designing a Person Class:  Constructor</vt:lpstr>
      <vt:lpstr>A Person Class Constructor</vt:lpstr>
      <vt:lpstr>Designing a Person Class:  the Class Invariant</vt:lpstr>
      <vt:lpstr>Designing a Person Class:  the toString Method</vt:lpstr>
      <vt:lpstr>Pitfall:  Privacy Leaks</vt:lpstr>
      <vt:lpstr>Copy Constructors</vt:lpstr>
      <vt:lpstr>Copy Constructor for a Class with Primitive Type Instance Variables</vt:lpstr>
      <vt:lpstr>Mutable and Immutable Classes</vt:lpstr>
      <vt:lpstr>Mutable and Immutable Classes</vt:lpstr>
      <vt:lpstr>Mutable and Immutable Classes</vt:lpstr>
      <vt:lpstr>Packages and Import Statements</vt:lpstr>
      <vt:lpstr>PowerPoint 簡報</vt:lpstr>
      <vt:lpstr>The Package java.lang</vt:lpstr>
      <vt:lpstr>Name Clashes (碰撞)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物件導向設計 - Console Input and Output</dc:title>
  <dc:creator>sammy</dc:creator>
  <cp:lastModifiedBy>陳錫民</cp:lastModifiedBy>
  <cp:revision>140</cp:revision>
  <dcterms:modified xsi:type="dcterms:W3CDTF">2019-03-26T14:18:01Z</dcterms:modified>
</cp:coreProperties>
</file>