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9"/>
  </p:notesMasterIdLst>
  <p:sldIdLst>
    <p:sldId id="256" r:id="rId2"/>
    <p:sldId id="258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7" r:id="rId13"/>
    <p:sldId id="278" r:id="rId14"/>
    <p:sldId id="279" r:id="rId15"/>
    <p:sldId id="280" r:id="rId16"/>
    <p:sldId id="282" r:id="rId17"/>
    <p:sldId id="289" r:id="rId18"/>
    <p:sldId id="290" r:id="rId19"/>
    <p:sldId id="291" r:id="rId20"/>
    <p:sldId id="292" r:id="rId21"/>
    <p:sldId id="296" r:id="rId22"/>
    <p:sldId id="298" r:id="rId23"/>
    <p:sldId id="299" r:id="rId24"/>
    <p:sldId id="301" r:id="rId25"/>
    <p:sldId id="303" r:id="rId26"/>
    <p:sldId id="304" r:id="rId27"/>
    <p:sldId id="305" r:id="rId28"/>
    <p:sldId id="314" r:id="rId29"/>
    <p:sldId id="319" r:id="rId30"/>
    <p:sldId id="317" r:id="rId31"/>
    <p:sldId id="318" r:id="rId32"/>
    <p:sldId id="320" r:id="rId33"/>
    <p:sldId id="321" r:id="rId34"/>
    <p:sldId id="315" r:id="rId35"/>
    <p:sldId id="322" r:id="rId36"/>
    <p:sldId id="323" r:id="rId37"/>
    <p:sldId id="324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6"/>
    <p:restoredTop sz="93089"/>
  </p:normalViewPr>
  <p:slideViewPr>
    <p:cSldViewPr>
      <p:cViewPr varScale="1">
        <p:scale>
          <a:sx n="111" d="100"/>
          <a:sy n="111" d="100"/>
        </p:scale>
        <p:origin x="23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9C5E47-1924-4A18-ADF1-26C263B31E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17D764-08CA-4E47-8204-739F6941A1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85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FF5A4-7875-4801-9B3D-6DC61239B8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4EEEA-95B7-4B26-A519-9D9730E8F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7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78D4CD-10F9-42DD-8C1E-F5C37A8975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0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A489D7-562D-4EBA-B0FE-1B0F466263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5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291FC7-09AE-4DB7-A384-F8FF377566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6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CF46D8-D539-4497-8DC5-0DD30BE677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82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677BE-56FC-4E97-88A1-58837E4549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0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8F0C7E-0891-4E41-948B-186C492A66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19E576-2310-4774-98FD-A333B9841E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16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821648-5606-4BC5-8DAA-7C5CE873EE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8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950C0C-7367-40A3-8FB1-3C3E3D3DE3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6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52B1EB-D02B-4615-8BFA-8C15605377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2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61E44-9D2F-4F10-A054-128C581BD3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1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B55B6-18CC-47EC-8010-8002F933AD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8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EE6608-5A22-4F31-81CF-69F98BE85D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5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653189-4B65-4A85-8753-37BC0CAF38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088DA2-E9F7-4FF9-9CF3-45C73C4427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ED5566-FF0C-4161-929F-D6157FBA5E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3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E2D09B-B429-4BAB-9656-3D32F58E30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3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55173-1CF8-438B-9062-69485A585C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3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37452-4D6D-463C-9C6A-01FEE8710D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CE9CD6-EFD2-400B-9F9C-95A474326E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E84D22-271C-416C-90B1-7C2F0DEE9B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5B6816-9771-4227-8E0A-91E817851F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9779CE-4467-4075-9361-ACB48FD729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CB925-5323-476E-B9A0-D73E62DCB4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2D82-254B-C940-86A7-BE9C9C1F74CB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1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87F8-FF93-564C-BF7A-14108C33DDE7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DA51-D115-794D-A933-25F913051603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CB12-444B-3E4E-8A89-2F7B5ECECBDF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9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2681-85A5-204B-B091-971EF97691CF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9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8BC9-6ABF-1347-902C-C061D08BDE45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4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C3C0-3775-F049-AB90-D80E4B9A5D49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BDE-A514-3745-ADFB-1AFBDA27291C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97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FA4-B170-6746-B2AC-F36C52DE450D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7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5249-BE09-7143-83F7-C40E28E42EDB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B86-7E31-3245-9593-85D4BB5F32FD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01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040BAE-31C4-4C43-8AF8-E8E7A30055A5}" type="datetime1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7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/>
              <a:t>物件導向設計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Array &amp; Enumerated Types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/>
              <a:t>Pitfall:  An Array of Characters Is Not a String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An array of characters is conceptually a list of characters, and so is conceptually like a string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However, an array of characters is not an object of the class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char[] a = {'A', 'B', 'C'};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String s = a; //Illegal!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 array of characters can be converted to an object of type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/>
              <a:t>, however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FB5EF14-D001-4251-A2D8-32D0F4DCDF3C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350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/>
              <a:t>Pitfall:  An Array of Characters Is Not a String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class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/>
              <a:t> has a constructor that has a single parameter of type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String s = new String(a);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object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</a:t>
            </a:r>
            <a:r>
              <a:rPr lang="en-US" sz="2000" dirty="0"/>
              <a:t> will have the same sequence of characters as the entire array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"ABC"</a:t>
            </a:r>
            <a:r>
              <a:rPr lang="en-US" sz="2000" dirty="0"/>
              <a:t>)</a:t>
            </a:r>
            <a:r>
              <a:rPr lang="en-US" sz="2000" b="1" dirty="0"/>
              <a:t>,</a:t>
            </a:r>
            <a:r>
              <a:rPr lang="en-US" sz="2000" dirty="0"/>
              <a:t> but is an </a:t>
            </a:r>
            <a:r>
              <a:rPr lang="en-US" sz="2000" i="1" dirty="0"/>
              <a:t>independent</a:t>
            </a:r>
            <a:r>
              <a:rPr lang="en-US" sz="2000" dirty="0"/>
              <a:t> copy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Another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/>
              <a:t> constructor uses a </a:t>
            </a:r>
            <a:r>
              <a:rPr lang="en-US" sz="2400" dirty="0" err="1"/>
              <a:t>subrange</a:t>
            </a:r>
            <a:r>
              <a:rPr lang="en-US" sz="2400" dirty="0"/>
              <a:t> of a character array instead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String s2 = new String(a,0,2);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Given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 dirty="0"/>
              <a:t> as before, the new string object is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"AB"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82E65BD-4849-47E5-8C39-09ACFAF71E34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602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Arrays with a Class Base Type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The base type of an array can be a class type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Date[]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holidayList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new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Date[20]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above example creates 20 indexed variables of type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It does </a:t>
            </a:r>
            <a:r>
              <a:rPr lang="en-US" sz="2000" b="1" dirty="0"/>
              <a:t>NOT</a:t>
            </a:r>
            <a:r>
              <a:rPr lang="en-US" sz="2000" dirty="0"/>
              <a:t> create 20 objects of the class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Each of these indexed variables are automatically initialized to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Any attempt to reference any them at this point would result in a "null pointer exception"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515D275-380E-49C3-A2D5-696F21E944B2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550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Arrays with a Class Base Type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Like any other object, each of the indexed variables requires a separate invocation of a constructor using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dirty="0"/>
              <a:t> to create an object to reference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holidayList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[0]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Date();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      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holidayList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[19]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Date();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                     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holidayList.length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holidayList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[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] = new Date();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373349D-FEB7-4FFC-8861-1AD944D29493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1134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Both array indexed variables and entire arrays can be used as </a:t>
            </a:r>
            <a:r>
              <a:rPr lang="en-US" sz="2800" b="1" dirty="0"/>
              <a:t>arguments</a:t>
            </a:r>
            <a:r>
              <a:rPr lang="en-US" sz="2800" dirty="0"/>
              <a:t> to methods</a:t>
            </a:r>
          </a:p>
          <a:p>
            <a:pPr lvl="1" eaLnBrk="1" hangingPunct="1"/>
            <a:r>
              <a:rPr lang="en-US" sz="2400" dirty="0"/>
              <a:t>An indexed variable can be an argument to a method in exactly the same way that any variable of the array base type can be an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55F7049-5F95-4F81-8436-A15685798EB8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739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double n = 0.0;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double[] a = new double[10];//all elements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             //are initialized to 0.0</a:t>
            </a:r>
          </a:p>
          <a:p>
            <a:pPr lvl="1" eaLnBrk="1" hangingPunct="1"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3;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Given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400" dirty="0"/>
              <a:t> which takes one argument of type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, then all of the following are legal:</a:t>
            </a:r>
          </a:p>
          <a:p>
            <a:pPr lvl="1" eaLnBrk="1" hangingPunct="1"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(n);//n evaluates to 0.0</a:t>
            </a:r>
          </a:p>
          <a:p>
            <a:pPr lvl="1" eaLnBrk="1" hangingPunct="1"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(a[3]);//a[3] evaluates to 0.0</a:t>
            </a:r>
          </a:p>
          <a:p>
            <a:pPr lvl="1" eaLnBrk="1" hangingPunct="1"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(a[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]);//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evaluates to 3, 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           //a[3] evaluates to 0.0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F4A6F2A-F5FA-43E5-98E0-36B67DE8D13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302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The following method,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 dirty="0"/>
              <a:t>, specifies an array of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 as its single argument: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class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SampleClass</a:t>
            </a: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public static void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double[] a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for 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a.length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  a[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] = a[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]*2;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45D50AD-9C85-4D0B-8540-CC33FD3EC90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6019800" y="2276872"/>
            <a:ext cx="2959465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b="1"/>
              <a:t>NOT </a:t>
            </a:r>
            <a:r>
              <a:rPr lang="en-US" altLang="zh-TW"/>
              <a:t>specify the length of the array</a:t>
            </a:r>
            <a:endParaRPr lang="zh-TW" altLang="en-US" dirty="0"/>
          </a:p>
        </p:txBody>
      </p:sp>
      <p:cxnSp>
        <p:nvCxnSpPr>
          <p:cNvPr id="4" name="直線箭頭接點 3"/>
          <p:cNvCxnSpPr/>
          <p:nvPr/>
        </p:nvCxnSpPr>
        <p:spPr>
          <a:xfrm flipH="1">
            <a:off x="7092280" y="2564904"/>
            <a:ext cx="21602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40932" y="5271760"/>
            <a:ext cx="4824536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000" b="1" dirty="0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lvl="1">
              <a:lnSpc>
                <a:spcPct val="90000"/>
              </a:lnSpc>
            </a:pPr>
            <a:r>
              <a:rPr lang="en-US" altLang="zh-TW" sz="2000" b="1" dirty="0" err="1">
                <a:solidFill>
                  <a:srgbClr val="034CA1"/>
                </a:solidFill>
                <a:latin typeface="Courier New" pitchFamily="49" charset="0"/>
              </a:rPr>
              <a:t>SampleClass.doubleElements</a:t>
            </a:r>
            <a:r>
              <a:rPr lang="en-US" altLang="zh-TW" sz="2000" b="1" dirty="0">
                <a:solidFill>
                  <a:srgbClr val="034CA1"/>
                </a:solidFill>
                <a:latin typeface="Courier New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471206936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Arguments for the Method </a:t>
            </a:r>
            <a:r>
              <a:rPr lang="en-US" b="1">
                <a:latin typeface="Courier New" pitchFamily="49" charset="0"/>
              </a:rPr>
              <a:t>main</a:t>
            </a:r>
            <a:endParaRPr lang="en-US">
              <a:latin typeface="Courier New" pitchFamily="49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heading for 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dirty="0"/>
              <a:t> method of a program has a parameter for an array of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 is usually called </a:t>
            </a:r>
            <a:r>
              <a:rPr lang="en-US" sz="2400" b="1" i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dirty="0"/>
              <a:t> by convention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static void main(String[] </a:t>
            </a:r>
            <a:r>
              <a:rPr lang="en-US" sz="2000" b="1" i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 that since </a:t>
            </a:r>
            <a:r>
              <a:rPr lang="en-US" sz="2400" b="1" i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dirty="0"/>
              <a:t> is a parameter, it could be replaced by any other non-keyword identifier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a Java program is run without giving an argument to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dirty="0"/>
              <a:t>, then a default </a:t>
            </a:r>
            <a:r>
              <a:rPr lang="en-US" sz="2800" b="1" dirty="0"/>
              <a:t>empty</a:t>
            </a:r>
            <a:r>
              <a:rPr lang="en-US" sz="2800" dirty="0"/>
              <a:t> array of strings is automatically provided</a:t>
            </a:r>
            <a:endParaRPr lang="en-US" sz="28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22FCB97-8969-4C41-BD87-32C0E6660DA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5466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Arguments for the Method </a:t>
            </a:r>
            <a:r>
              <a:rPr lang="en-US" b="1">
                <a:latin typeface="Courier New" pitchFamily="49" charset="0"/>
              </a:rPr>
              <a:t>main</a:t>
            </a:r>
            <a:endParaRPr lang="en-US">
              <a:latin typeface="Courier New" pitchFamily="49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Here is a program that expects three string arguments: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class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SomeProgram</a:t>
            </a: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[0] + " " 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                  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[2] +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[1]);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D1E91C7-0413-41C3-87DB-38841A8AC52C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77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Arguments for the Method </a:t>
            </a:r>
            <a:r>
              <a:rPr lang="en-US" b="1">
                <a:latin typeface="Courier New" pitchFamily="49" charset="0"/>
              </a:rPr>
              <a:t>main</a:t>
            </a:r>
            <a:endParaRPr lang="en-US">
              <a:latin typeface="Courier New" pitchFamily="49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java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SomeProgram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Hi ! there</a:t>
            </a:r>
            <a:r>
              <a:rPr lang="en-US" sz="2400" dirty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This will set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[0]</a:t>
            </a:r>
            <a:r>
              <a:rPr lang="en-US" sz="2400" dirty="0"/>
              <a:t> to "Hi",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[1]</a:t>
            </a:r>
            <a:r>
              <a:rPr lang="en-US" sz="2400" dirty="0"/>
              <a:t> to "!", and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[2]</a:t>
            </a:r>
            <a:r>
              <a:rPr lang="en-US" sz="2400" dirty="0"/>
              <a:t> to "there"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It will also set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args.length</a:t>
            </a:r>
            <a:r>
              <a:rPr lang="en-US" sz="2400" dirty="0"/>
              <a:t> to 3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When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SomeProgram</a:t>
            </a:r>
            <a:r>
              <a:rPr lang="en-US" sz="2800" dirty="0"/>
              <a:t> is run as shown, its output will be: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Hi there!</a:t>
            </a:r>
            <a:endParaRPr lang="en-US" sz="24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4588EC2-F6BC-40FA-BC09-1C588C7C7FE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65958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b="1" i="1" dirty="0"/>
              <a:t>array</a:t>
            </a:r>
            <a:r>
              <a:rPr lang="en-US" sz="2800" dirty="0"/>
              <a:t> is a </a:t>
            </a:r>
            <a:r>
              <a:rPr lang="en-US" sz="2800" b="1" dirty="0"/>
              <a:t>data structure </a:t>
            </a:r>
            <a:r>
              <a:rPr lang="en-US" sz="2800" dirty="0"/>
              <a:t>used to process a </a:t>
            </a:r>
            <a:r>
              <a:rPr lang="en-US" sz="2800" b="1" dirty="0"/>
              <a:t>collection of data </a:t>
            </a:r>
            <a:r>
              <a:rPr lang="en-US" sz="2800" dirty="0"/>
              <a:t>that is all of the </a:t>
            </a:r>
            <a:r>
              <a:rPr lang="en-US" sz="2800" b="1" dirty="0"/>
              <a:t>same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An array behaves like a numbered list of variables with a </a:t>
            </a:r>
            <a:r>
              <a:rPr lang="en-US" sz="2400" b="1" dirty="0"/>
              <a:t>uniform naming mechanism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It has a part that does not change:  the name of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It has a part that can change:  an integer in square brackets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For example, given five scores: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8D505DF-792B-4AA5-8C42-127C6019E43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07215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Methods That Return an Array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In Java, a method may also return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The return type is specified in the same way that an array parameter is specified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public static </a:t>
            </a:r>
            <a:r>
              <a:rPr lang="en-US" b="1" i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b="1" i="1" dirty="0">
                <a:solidFill>
                  <a:srgbClr val="034CA1"/>
                </a:solidFill>
                <a:latin typeface="Courier New" pitchFamily="49" charset="0"/>
              </a:rPr>
              <a:t>[]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incrementArray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[] a,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increment){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[] temp = new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a.length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 for (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= 0;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&lt;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a.length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;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   temp[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] = a[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] + increment;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	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3600D39-FA09-42A5-9F00-984B3F271F40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0157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"</a:t>
            </a:r>
            <a:r>
              <a:rPr lang="en-US" b="1">
                <a:latin typeface="Courier New" pitchFamily="49" charset="0"/>
              </a:rPr>
              <a:t>for each</a:t>
            </a:r>
            <a:r>
              <a:rPr lang="en-US"/>
              <a:t>" Loop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There is a new kind of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dirty="0"/>
              <a:t> loop, first available in Java 5.0, called a </a:t>
            </a:r>
            <a:r>
              <a:rPr lang="en-US" sz="2400" b="1" i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 dirty="0"/>
              <a:t>-each loop</a:t>
            </a:r>
            <a:r>
              <a:rPr lang="en-US" sz="2400" dirty="0"/>
              <a:t> or </a:t>
            </a:r>
            <a:r>
              <a:rPr lang="en-US" sz="2400" i="1" dirty="0"/>
              <a:t>enhanced </a:t>
            </a:r>
            <a:r>
              <a:rPr lang="en-US" sz="2400" b="1" i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 dirty="0"/>
              <a:t> loop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This kind of loop can cycle through each element in a collection even though the elements are </a:t>
            </a:r>
            <a:r>
              <a:rPr lang="en-US" sz="2400" b="1" dirty="0"/>
              <a:t>not indexed</a:t>
            </a:r>
          </a:p>
          <a:p>
            <a:pPr eaLnBrk="1" hangingPunct="1">
              <a:lnSpc>
                <a:spcPct val="80000"/>
              </a:lnSpc>
            </a:pP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altLang="zh-TW" sz="2400" dirty="0"/>
              <a:t>The general syntax for a </a:t>
            </a:r>
            <a:r>
              <a:rPr lang="en-US" altLang="zh-TW" sz="2400" b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altLang="zh-TW" sz="2400" dirty="0"/>
              <a:t>-each loop statement used with an array is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b="1" dirty="0">
                <a:solidFill>
                  <a:srgbClr val="034CA1"/>
                </a:solidFill>
                <a:latin typeface="Courier New" pitchFamily="49" charset="0"/>
              </a:rPr>
              <a:t>for (</a:t>
            </a:r>
            <a:r>
              <a:rPr lang="en-US" altLang="zh-TW" sz="2000" b="1" i="1" dirty="0" err="1">
                <a:solidFill>
                  <a:srgbClr val="034CA1"/>
                </a:solidFill>
                <a:latin typeface="Courier New" pitchFamily="49" charset="0"/>
              </a:rPr>
              <a:t>ArrayBaseType</a:t>
            </a:r>
            <a:r>
              <a:rPr lang="en-US" altLang="zh-TW" sz="2000" b="1" i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altLang="zh-TW" sz="2000" b="1" i="1" dirty="0" err="1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altLang="zh-TW" sz="2000" b="1" i="1" dirty="0">
                <a:solidFill>
                  <a:srgbClr val="034CA1"/>
                </a:solidFill>
                <a:latin typeface="Courier New" pitchFamily="49" charset="0"/>
              </a:rPr>
              <a:t> : </a:t>
            </a:r>
            <a:r>
              <a:rPr lang="en-US" altLang="zh-TW" sz="2000" b="1" i="1" dirty="0" err="1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altLang="zh-TW" sz="20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b="1" dirty="0">
                <a:solidFill>
                  <a:srgbClr val="034CA1"/>
                </a:solidFill>
                <a:latin typeface="Courier New" pitchFamily="49" charset="0"/>
              </a:rPr>
              <a:t>	</a:t>
            </a:r>
            <a:r>
              <a:rPr lang="en-US" altLang="zh-TW" sz="2000" b="1" i="1" dirty="0">
                <a:solidFill>
                  <a:srgbClr val="034CA1"/>
                </a:solidFill>
                <a:latin typeface="Courier New" pitchFamily="49" charset="0"/>
              </a:rPr>
              <a:t>Statement</a:t>
            </a:r>
          </a:p>
          <a:p>
            <a:pPr eaLnBrk="1" hangingPunct="1">
              <a:lnSpc>
                <a:spcPct val="80000"/>
              </a:lnSpc>
            </a:pP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5658E65-493E-4253-89E8-4B596BF5FA0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4158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"For-Each" Loop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34CA1"/>
                </a:solidFill>
              </a:rPr>
              <a:t>for</a:t>
            </a:r>
            <a:r>
              <a:rPr lang="en-US" sz="2400" dirty="0"/>
              <a:t>-each loop</a:t>
            </a:r>
            <a:r>
              <a:rPr lang="en-US" sz="2400" dirty="0">
                <a:solidFill>
                  <a:srgbClr val="034CA1"/>
                </a:solidFill>
              </a:rPr>
              <a:t> </a:t>
            </a:r>
            <a:r>
              <a:rPr lang="en-US" sz="2400" dirty="0"/>
              <a:t>can make code cleaner and less error prone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the indexed variable in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dirty="0"/>
              <a:t> loop is used only as a way to </a:t>
            </a:r>
            <a:r>
              <a:rPr lang="en-US" sz="2400" b="1" dirty="0"/>
              <a:t>cycle through the elements</a:t>
            </a:r>
            <a:r>
              <a:rPr lang="en-US" sz="2400" dirty="0"/>
              <a:t>, then it would be preferable to change it to a </a:t>
            </a:r>
            <a:r>
              <a:rPr lang="en-US" sz="2400" dirty="0">
                <a:solidFill>
                  <a:srgbClr val="034CA1"/>
                </a:solidFill>
              </a:rPr>
              <a:t>for</a:t>
            </a:r>
            <a:r>
              <a:rPr lang="en-US" sz="2400" dirty="0"/>
              <a:t>-each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For 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for (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= 0; 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 &lt; 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a.length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; 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++)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	a[</a:t>
            </a:r>
            <a:r>
              <a:rPr lang="en-US" sz="18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] = 0.0;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be changed to: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for (double element : a)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34CA1"/>
                </a:solidFill>
                <a:latin typeface="Courier New" pitchFamily="49" charset="0"/>
              </a:rPr>
              <a:t>	element = 0.0;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270370-1353-4F30-B870-6C533DFD7914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2842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/>
              <a:t>Methods with a Variable Number of Parameters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Starting with Java 5.0, methods can be defined that take </a:t>
            </a:r>
            <a:r>
              <a:rPr lang="en-US" sz="2800" b="1" dirty="0"/>
              <a:t>any number of arguments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altLang="zh-TW" sz="2400" dirty="0"/>
              <a:t>Such a method has as the last item on its parameter list a </a:t>
            </a:r>
            <a:r>
              <a:rPr lang="en-US" altLang="zh-TW" sz="2400" i="1" dirty="0" err="1"/>
              <a:t>vararg</a:t>
            </a:r>
            <a:r>
              <a:rPr lang="en-US" altLang="zh-TW" sz="2400" i="1" dirty="0"/>
              <a:t> specification</a:t>
            </a:r>
            <a:r>
              <a:rPr lang="en-US" altLang="zh-TW" sz="2400" dirty="0"/>
              <a:t> of the form: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TW" sz="2000" b="1" dirty="0">
                <a:solidFill>
                  <a:srgbClr val="034CA1"/>
                </a:solidFill>
                <a:latin typeface="Courier New" pitchFamily="49" charset="0"/>
              </a:rPr>
              <a:t>Type... </a:t>
            </a:r>
            <a:r>
              <a:rPr lang="en-US" altLang="zh-TW" sz="2000" b="1" dirty="0" err="1">
                <a:solidFill>
                  <a:srgbClr val="034CA1"/>
                </a:solidFill>
                <a:latin typeface="Courier New" pitchFamily="49" charset="0"/>
              </a:rPr>
              <a:t>ArrayName</a:t>
            </a:r>
            <a:endParaRPr lang="en-US" altLang="zh-TW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BB05A6-B00B-428F-A23B-CBE61622DE86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3536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Method with a Variable Number of Parameters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C474CBE-F09A-4DDD-AC67-696CBE0349B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58371" name="Picture 5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995936" y="5587666"/>
            <a:ext cx="4824536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000" b="1" dirty="0" err="1">
                <a:solidFill>
                  <a:srgbClr val="034CA1"/>
                </a:solidFill>
                <a:latin typeface="Courier New" pitchFamily="49" charset="0"/>
              </a:rPr>
              <a:t>UtilityClass.max</a:t>
            </a:r>
            <a:r>
              <a:rPr lang="en-US" altLang="zh-TW" sz="2000" b="1" dirty="0">
                <a:solidFill>
                  <a:srgbClr val="034CA1"/>
                </a:solidFill>
                <a:latin typeface="Courier New" pitchFamily="49" charset="0"/>
              </a:rPr>
              <a:t>(13, 8, 6, 25);</a:t>
            </a:r>
          </a:p>
        </p:txBody>
      </p:sp>
    </p:spTree>
    <p:extLst>
      <p:ext uri="{BB962C8B-B14F-4D97-AF65-F5344CB8AC3E}">
        <p14:creationId xmlns:p14="http://schemas.microsoft.com/office/powerpoint/2010/main" val="952280515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Privacy Leaks with Array Instance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If an </a:t>
            </a:r>
            <a:r>
              <a:rPr lang="en-US" sz="2400" dirty="0" err="1"/>
              <a:t>accessor</a:t>
            </a:r>
            <a:r>
              <a:rPr lang="en-US" sz="2400" dirty="0"/>
              <a:t>(getter) method does return the contents of an array, special care must be taken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Just as when an </a:t>
            </a:r>
            <a:r>
              <a:rPr lang="en-US" sz="2000" dirty="0" err="1"/>
              <a:t>accessor</a:t>
            </a:r>
            <a:r>
              <a:rPr lang="en-US" sz="2000" dirty="0"/>
              <a:t> returns a reference to any private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public double[]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getArray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anArray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;//BAD!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example above will result in a </a:t>
            </a:r>
            <a:r>
              <a:rPr lang="en-US" sz="2000" b="1" i="1" dirty="0"/>
              <a:t>privacy leak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CF13037-CA3D-4401-9CF7-88100F635AC3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669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Privacy Leaks with Array Instance Variables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The previous </a:t>
            </a:r>
            <a:r>
              <a:rPr lang="en-US" sz="2400" dirty="0" err="1"/>
              <a:t>accessor</a:t>
            </a:r>
            <a:r>
              <a:rPr lang="en-US" sz="2400" dirty="0"/>
              <a:t> method would simply return a reference to the array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anArray</a:t>
            </a:r>
            <a:r>
              <a:rPr lang="en-US" sz="2400" dirty="0"/>
              <a:t> itself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Instead, an </a:t>
            </a:r>
            <a:r>
              <a:rPr lang="en-US" sz="2400" dirty="0" err="1"/>
              <a:t>accessor</a:t>
            </a:r>
            <a:r>
              <a:rPr lang="en-US" sz="2400" dirty="0"/>
              <a:t> method should return a reference to a </a:t>
            </a:r>
            <a:r>
              <a:rPr lang="en-US" sz="2400" b="1" i="1" dirty="0"/>
              <a:t>deep copy</a:t>
            </a:r>
            <a:r>
              <a:rPr lang="en-US" sz="2400" b="1" dirty="0"/>
              <a:t> </a:t>
            </a:r>
            <a:r>
              <a:rPr lang="en-US" sz="2400" dirty="0"/>
              <a:t>of the private array object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9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private double[] scores = new double[5];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public double[]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getScores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double[] temp = new double[</a:t>
            </a:r>
            <a:r>
              <a:rPr lang="en-US" altLang="zh-TW" sz="2000" b="1" dirty="0" err="1">
                <a:solidFill>
                  <a:srgbClr val="034CA1"/>
                </a:solidFill>
                <a:latin typeface="Courier New" pitchFamily="49" charset="0"/>
              </a:rPr>
              <a:t>scores.length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for (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&lt; count;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temp[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] = a[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return temp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C0337E-5A97-4658-929E-A69447C6834D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0878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Privacy Leaks with Array Instance Variables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a private instance variable is an array that has a class as its base type, then copies must be made of each class object in the array when the array is copied: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temp = new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[count];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temp[i] = new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(someArray[i]);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8A40EA7-FA6C-404E-A663-1991F031EA7B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796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/>
              <a:t>Enumerated Types</a:t>
            </a:r>
            <a:br>
              <a:rPr lang="en-US" sz="2800" dirty="0"/>
            </a:br>
            <a:r>
              <a:rPr lang="zh-TW" altLang="en-US" sz="2800" dirty="0"/>
              <a:t>列舉型態</a:t>
            </a:r>
            <a:endParaRPr lang="en-US" sz="280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n-ea"/>
              </a:rPr>
              <a:t>Enumerated Values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n-ea"/>
              </a:rPr>
              <a:t>Enumerated values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列舉值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sz="2400" dirty="0">
                <a:latin typeface="+mn-ea"/>
              </a:rPr>
              <a:t>are used to represent a set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sz="2400" dirty="0">
                <a:latin typeface="+mn-ea"/>
              </a:rPr>
              <a:t>of named values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賦予名字的值</a:t>
            </a:r>
            <a:r>
              <a:rPr lang="en-US" altLang="zh-TW" sz="2400" dirty="0">
                <a:latin typeface="+mn-ea"/>
              </a:rPr>
              <a:t>)</a:t>
            </a:r>
            <a:r>
              <a:rPr lang="en-US" sz="2400" dirty="0">
                <a:latin typeface="+mn-ea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n-ea"/>
              </a:rPr>
              <a:t>Historically in Java (and other languages),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sz="2400" dirty="0">
                <a:latin typeface="+mn-ea"/>
              </a:rPr>
              <a:t>these were often stored as constants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常數</a:t>
            </a:r>
            <a:r>
              <a:rPr lang="en-US" altLang="zh-TW" sz="2400" dirty="0">
                <a:latin typeface="+mn-ea"/>
              </a:rPr>
              <a:t>)</a:t>
            </a:r>
            <a:r>
              <a:rPr lang="en-US" sz="2400" dirty="0">
                <a:latin typeface="+mn-ea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n-ea"/>
              </a:rPr>
              <a:t>For example, in Java . . .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+mn-ea"/>
              </a:rPr>
              <a:t>public static final 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RED = 1;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+mn-ea"/>
              </a:rPr>
              <a:t>public static final 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YELLOW = 2;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+mn-ea"/>
              </a:rPr>
              <a:t>public static final 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GREEN = 3;</a:t>
            </a:r>
          </a:p>
          <a:p>
            <a:pPr lvl="1">
              <a:lnSpc>
                <a:spcPct val="80000"/>
              </a:lnSpc>
            </a:pPr>
            <a:endParaRPr lang="en-US" sz="1600" b="1" dirty="0">
              <a:solidFill>
                <a:srgbClr val="034CA1"/>
              </a:solidFill>
              <a:latin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FB83F87-F7F1-48A6-BC2D-D1A0DF25CF92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696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Representing a Set of Enumerated Values –</a:t>
            </a:r>
            <a:br>
              <a:rPr lang="en-US" altLang="zh-TW" sz="3200" dirty="0"/>
            </a:br>
            <a:r>
              <a:rPr lang="zh-TW" altLang="en-US" sz="3200" dirty="0"/>
              <a:t>傳統作法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19672" y="1916832"/>
            <a:ext cx="6120680" cy="39703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OldTrafficLight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RED = 1;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ELLOW = 2;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GREEN = 3;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altLang="zh-TW" i="1" dirty="0">
                <a:latin typeface="Courier New" panose="02070309020205020404" pitchFamily="49" charset="0"/>
                <a:cs typeface="Courier New" panose="02070309020205020404" pitchFamily="49" charset="0"/>
              </a:rPr>
              <a:t>RED;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zh-TW" i="1" dirty="0">
                <a:latin typeface="Courier New" panose="02070309020205020404" pitchFamily="49" charset="0"/>
                <a:cs typeface="Courier New" panose="02070309020205020404" pitchFamily="49" charset="0"/>
              </a:rPr>
              <a:t>RED &amp;&amp; </a:t>
            </a:r>
            <a:r>
              <a:rPr lang="en-US" altLang="zh-TW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altLang="zh-TW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GREEN)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2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and Creating an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An array is declared and created in almost the same way that objects are declared and created:</a:t>
            </a:r>
          </a:p>
          <a:p>
            <a:pPr algn="ctr" eaLnBrk="1" hangingPunct="1">
              <a:buFontTx/>
              <a:buNone/>
            </a:pPr>
            <a:r>
              <a:rPr lang="en-US" sz="2000" b="1" i="1" dirty="0" err="1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[] </a:t>
            </a:r>
            <a:r>
              <a:rPr lang="en-US" sz="2000" b="1" i="1" dirty="0" err="1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i="1" dirty="0" err="1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[</a:t>
            </a:r>
            <a:r>
              <a:rPr lang="en-US" sz="2000" b="1" i="1" dirty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];</a:t>
            </a:r>
          </a:p>
          <a:p>
            <a:pPr lvl="1" eaLnBrk="1" hangingPunct="1"/>
            <a:r>
              <a:rPr lang="en-US" sz="2400" dirty="0"/>
              <a:t>The </a:t>
            </a:r>
            <a:r>
              <a:rPr lang="en-US" sz="2400" b="1" i="1" dirty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may be given as an expression that evaluates to a </a:t>
            </a:r>
            <a:r>
              <a:rPr lang="en-US" sz="2400" b="1" dirty="0"/>
              <a:t>nonnegative integer</a:t>
            </a:r>
            <a:r>
              <a:rPr lang="en-US" sz="2400" dirty="0"/>
              <a:t>, for example, an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dirty="0"/>
              <a:t> variable</a:t>
            </a:r>
            <a:endParaRPr lang="en-US" sz="2400" dirty="0">
              <a:solidFill>
                <a:srgbClr val="034CA1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char[] line = new char[80];</a:t>
            </a:r>
          </a:p>
          <a:p>
            <a:pPr lvl="2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double[] reading = new double[count];</a:t>
            </a:r>
          </a:p>
          <a:p>
            <a:pPr lvl="2" eaLnBrk="1" hangingPunct="1"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Person[] specimen = new Person[100];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E6D4B21-39FA-41F3-81FA-6A7E89C7CC3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9439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Enumerated Types</a:t>
            </a:r>
            <a:br>
              <a:rPr lang="en-US" altLang="zh-TW" sz="2800" dirty="0"/>
            </a:br>
            <a:r>
              <a:rPr lang="zh-TW" altLang="en-US" sz="2800" dirty="0"/>
              <a:t>列舉型態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Issues with this Approach</a:t>
            </a:r>
          </a:p>
          <a:p>
            <a:pPr lvl="1"/>
            <a:r>
              <a:rPr lang="en-US" altLang="zh-TW" dirty="0"/>
              <a:t>Acceptable values are not obvious</a:t>
            </a:r>
          </a:p>
          <a:p>
            <a:pPr lvl="1"/>
            <a:r>
              <a:rPr lang="en-US" altLang="zh-TW" dirty="0"/>
              <a:t>No type safety</a:t>
            </a:r>
          </a:p>
          <a:p>
            <a:pPr lvl="1"/>
            <a:r>
              <a:rPr lang="en-US" altLang="zh-TW" dirty="0"/>
              <a:t>Not printable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350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Acceptable Values Not Obvious</a:t>
            </a:r>
            <a:br>
              <a:rPr lang="en-US" altLang="zh-TW" sz="2800" dirty="0"/>
            </a:br>
            <a:r>
              <a:rPr lang="zh-TW" altLang="en-US" sz="2800" dirty="0"/>
              <a:t>可接受的值不明顯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Since the values are just </a:t>
            </a:r>
            <a:r>
              <a:rPr lang="en-US" altLang="zh-TW" sz="2400" b="1" dirty="0"/>
              <a:t>integers</a:t>
            </a:r>
            <a:r>
              <a:rPr lang="en-US" altLang="zh-TW" sz="2400" dirty="0"/>
              <a:t>, it’s </a:t>
            </a:r>
            <a:r>
              <a:rPr lang="en-US" altLang="zh-TW" sz="2400" b="1" dirty="0"/>
              <a:t>hard</a:t>
            </a:r>
            <a:r>
              <a:rPr lang="en-US" altLang="zh-TW" sz="2400" dirty="0"/>
              <a:t> at a</a:t>
            </a:r>
            <a:r>
              <a:rPr lang="zh-TW" altLang="en-US" sz="2400" dirty="0"/>
              <a:t> </a:t>
            </a:r>
            <a:r>
              <a:rPr lang="en-US" altLang="zh-TW" sz="2400" dirty="0"/>
              <a:t>glance to tell what the possible values are.</a:t>
            </a:r>
          </a:p>
          <a:p>
            <a:r>
              <a:rPr lang="en-US" altLang="zh-TW" sz="2400" dirty="0"/>
              <a:t>Take this method from </a:t>
            </a:r>
            <a:r>
              <a:rPr lang="en-US" altLang="zh-TW" sz="2400" dirty="0" err="1">
                <a:cs typeface="Courier New" panose="02070309020205020404" pitchFamily="49" charset="0"/>
              </a:rPr>
              <a:t>OldTrafficLight</a:t>
            </a:r>
            <a:r>
              <a:rPr lang="zh-TW" altLang="en-US" sz="2400" dirty="0"/>
              <a:t> </a:t>
            </a:r>
            <a:r>
              <a:rPr lang="en-US" altLang="zh-TW" sz="2400" dirty="0"/>
              <a:t>class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Any clue as to what the valid values are for the</a:t>
            </a:r>
            <a:r>
              <a:rPr lang="zh-TW" altLang="en-US" sz="2400" dirty="0"/>
              <a:t> </a:t>
            </a:r>
            <a:r>
              <a:rPr lang="en-US" altLang="zh-TW" sz="2400" dirty="0"/>
              <a:t>alignment parameter?</a:t>
            </a:r>
          </a:p>
          <a:p>
            <a:pPr lvl="1"/>
            <a:r>
              <a:rPr lang="en-US" altLang="zh-TW" sz="2000" dirty="0"/>
              <a:t>Have to resort to reading the documentation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3132461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9946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No Type Safety</a:t>
            </a:r>
            <a:br>
              <a:rPr lang="en-US" altLang="zh-TW" sz="2800" dirty="0"/>
            </a:br>
            <a:r>
              <a:rPr lang="zh-TW" altLang="en-US" sz="2800" dirty="0"/>
              <a:t>不具型態檢查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Since the values are just </a:t>
            </a:r>
            <a:r>
              <a:rPr lang="en-US" altLang="zh-TW" sz="2800" b="1" dirty="0"/>
              <a:t>integers</a:t>
            </a:r>
            <a:r>
              <a:rPr lang="en-US" altLang="zh-TW" sz="2800" dirty="0"/>
              <a:t>, the compiler</a:t>
            </a:r>
            <a:r>
              <a:rPr lang="zh-TW" altLang="en-US" sz="2800" dirty="0"/>
              <a:t> </a:t>
            </a:r>
            <a:r>
              <a:rPr lang="en-US" altLang="zh-TW" sz="2800" dirty="0"/>
              <a:t>will let you substitute any valid integer</a:t>
            </a:r>
          </a:p>
          <a:p>
            <a:r>
              <a:rPr lang="en-US" altLang="zh-TW" sz="2800" dirty="0"/>
              <a:t>For example, there’s nothing stopping one from</a:t>
            </a:r>
            <a:r>
              <a:rPr lang="zh-TW" altLang="en-US" sz="2800" dirty="0"/>
              <a:t> </a:t>
            </a:r>
            <a:r>
              <a:rPr lang="en-US" altLang="zh-TW" sz="2800" dirty="0"/>
              <a:t>passing in 1, -3, or 438523423 into the following</a:t>
            </a:r>
            <a:r>
              <a:rPr lang="zh-TW" altLang="en-US" sz="2800" dirty="0"/>
              <a:t> </a:t>
            </a:r>
            <a:r>
              <a:rPr lang="en-US" altLang="zh-TW" sz="2800" dirty="0"/>
              <a:t>method.</a:t>
            </a:r>
          </a:p>
          <a:p>
            <a:endParaRPr lang="en-US" altLang="zh-TW" sz="2800" dirty="0"/>
          </a:p>
          <a:p>
            <a:r>
              <a:rPr lang="en-US" altLang="zh-TW" sz="2800" dirty="0"/>
              <a:t>There’s no way to constrain to only “</a:t>
            </a:r>
            <a:r>
              <a:rPr lang="en-US" altLang="zh-TW" sz="2800" dirty="0" err="1"/>
              <a:t>TrafficLight</a:t>
            </a:r>
            <a:r>
              <a:rPr lang="en-US" altLang="zh-TW" sz="2800" dirty="0"/>
              <a:t>” </a:t>
            </a:r>
            <a:r>
              <a:rPr lang="en-US" altLang="zh-TW" sz="2800" dirty="0" err="1"/>
              <a:t>ints</a:t>
            </a:r>
            <a:r>
              <a:rPr lang="en-US" altLang="zh-TW" sz="2800" dirty="0"/>
              <a:t>.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07704" y="3933056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5085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Not Printable</a:t>
            </a:r>
            <a:br>
              <a:rPr lang="en-US" altLang="zh-TW" sz="2800" dirty="0"/>
            </a:br>
            <a:r>
              <a:rPr lang="zh-TW" altLang="en-US" sz="2800" dirty="0"/>
              <a:t>沒有辦法印出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Since they are just integers, if we were to print</a:t>
            </a:r>
            <a:r>
              <a:rPr lang="zh-TW" altLang="en-US" sz="2800" dirty="0"/>
              <a:t> </a:t>
            </a:r>
            <a:r>
              <a:rPr lang="en-US" altLang="zh-TW" sz="2800" dirty="0"/>
              <a:t>out the values, they’d simply display their</a:t>
            </a:r>
            <a:r>
              <a:rPr lang="zh-TW" altLang="en-US" sz="2800" dirty="0"/>
              <a:t> </a:t>
            </a:r>
            <a:r>
              <a:rPr lang="en-US" altLang="zh-TW" sz="2800" dirty="0"/>
              <a:t>numerical value.</a:t>
            </a:r>
          </a:p>
          <a:p>
            <a:endParaRPr lang="en-US" altLang="zh-TW" sz="2800" dirty="0"/>
          </a:p>
          <a:p>
            <a:r>
              <a:rPr lang="en-US" altLang="zh-TW" sz="2800" dirty="0"/>
              <a:t>Similar problem as when reading the method</a:t>
            </a:r>
            <a:r>
              <a:rPr lang="zh-TW" altLang="en-US" sz="2800" dirty="0"/>
              <a:t> </a:t>
            </a:r>
            <a:r>
              <a:rPr lang="en-US" altLang="zh-TW" sz="2800" dirty="0"/>
              <a:t>parameters</a:t>
            </a:r>
          </a:p>
          <a:p>
            <a:pPr lvl="1"/>
            <a:r>
              <a:rPr lang="en-US" altLang="zh-TW" sz="2400" dirty="0"/>
              <a:t>Need to consult the documents to decipher values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912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Enumerated Types</a:t>
            </a:r>
            <a:br>
              <a:rPr lang="en-US" altLang="zh-TW" sz="2800" dirty="0"/>
            </a:br>
            <a:r>
              <a:rPr lang="zh-TW" altLang="en-US" sz="2800" dirty="0"/>
              <a:t>列舉型態</a:t>
            </a:r>
            <a:endParaRPr lang="en-US" sz="28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/>
              <a:t>Enums</a:t>
            </a:r>
            <a:r>
              <a:rPr lang="en-US" sz="2800" dirty="0"/>
              <a:t> to the Rescue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Java 5 added an </a:t>
            </a:r>
            <a:r>
              <a:rPr lang="en-US" sz="2400" b="1" dirty="0" err="1"/>
              <a:t>enum</a:t>
            </a:r>
            <a:r>
              <a:rPr lang="en-US" sz="2400" dirty="0"/>
              <a:t> type to the language.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Declared using the </a:t>
            </a:r>
            <a:r>
              <a:rPr lang="en-US" sz="2400" b="1" dirty="0" err="1"/>
              <a:t>enum</a:t>
            </a:r>
            <a:r>
              <a:rPr lang="en-US" sz="2400" dirty="0"/>
              <a:t> keyword instead of class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In its simplest form, it contains a </a:t>
            </a:r>
            <a:r>
              <a:rPr lang="en-US" sz="2400" b="1" dirty="0"/>
              <a:t>comma-separated</a:t>
            </a:r>
            <a:r>
              <a:rPr lang="en-US" sz="2400" dirty="0"/>
              <a:t> list of names representing each of the possible </a:t>
            </a:r>
            <a:r>
              <a:rPr lang="en-US" sz="2400" b="1" dirty="0"/>
              <a:t>options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D4A3CC7-2794-4506-B74C-D2FF8ADBCDE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123728" y="4653136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/>
              <a:t>public </a:t>
            </a:r>
            <a:r>
              <a:rPr lang="en-US" altLang="zh-TW" sz="1800" dirty="0" err="1"/>
              <a:t>enum</a:t>
            </a:r>
            <a:r>
              <a:rPr lang="en-US" altLang="zh-TW" sz="1800" dirty="0"/>
              <a:t> Colors { RED, YELLOW, GREEN 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902128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7874"/>
            <a:ext cx="8229600" cy="796950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Representing a Set of Enumerated Values –</a:t>
            </a:r>
            <a:br>
              <a:rPr lang="en-US" altLang="zh-TW" sz="2800" dirty="0"/>
            </a:br>
            <a:r>
              <a:rPr lang="zh-TW" altLang="en-US" sz="2800" dirty="0"/>
              <a:t>採用列舉型態作法</a:t>
            </a: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6000" y="2060848"/>
            <a:ext cx="4572000" cy="33239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Colors {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RED, YELLOW, GREEN</a:t>
            </a:r>
          </a:p>
          <a:p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Colors c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Colors.</a:t>
            </a:r>
            <a:r>
              <a:rPr lang="en-US" altLang="zh-TW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altLang="zh-TW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Colors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92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Using </a:t>
            </a:r>
            <a:r>
              <a:rPr lang="en-US" altLang="zh-TW" sz="2800" dirty="0" err="1"/>
              <a:t>Enum</a:t>
            </a:r>
            <a:r>
              <a:rPr lang="en-US" altLang="zh-TW" sz="2800" dirty="0"/>
              <a:t> Types</a:t>
            </a:r>
            <a:br>
              <a:rPr lang="en-US" altLang="zh-TW" sz="2800" dirty="0"/>
            </a:br>
            <a:r>
              <a:rPr lang="zh-TW" altLang="en-US" sz="2800" dirty="0"/>
              <a:t>使用列舉型態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2276872"/>
            <a:ext cx="6102424" cy="26776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tl1 = new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tl1.setColor(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TrafficLight.Colors.</a:t>
            </a:r>
            <a:r>
              <a:rPr lang="en-US" altLang="zh-TW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altLang="zh-TW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TW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zh-TW" i="1" dirty="0">
                <a:latin typeface="Courier New" panose="02070309020205020404" pitchFamily="49" charset="0"/>
                <a:cs typeface="Courier New" panose="02070309020205020404" pitchFamily="49" charset="0"/>
              </a:rPr>
              <a:t>(tl1.getColor());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31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Enums</a:t>
            </a:r>
            <a:r>
              <a:rPr lang="en-US" altLang="zh-TW" dirty="0"/>
              <a:t> Address These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Acceptable values are now obvious — must</a:t>
            </a:r>
            <a:r>
              <a:rPr lang="zh-TW" altLang="en-US" sz="2400" dirty="0"/>
              <a:t> </a:t>
            </a:r>
            <a:r>
              <a:rPr lang="en-US" altLang="zh-TW" sz="2400" dirty="0"/>
              <a:t>choose one of the Traffic Light Color enumerated values…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Type safety — possible values are enforced by the compiler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Printing the </a:t>
            </a:r>
            <a:r>
              <a:rPr lang="en-US" altLang="zh-TW" sz="2400" dirty="0" err="1"/>
              <a:t>enum</a:t>
            </a:r>
            <a:r>
              <a:rPr lang="en-US" altLang="zh-TW" sz="2400" dirty="0"/>
              <a:t> value is actually readable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688632" cy="77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71" y="3861048"/>
            <a:ext cx="5112568" cy="57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131685"/>
            <a:ext cx="350709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9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Referring to Arrays and Array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Each array element can be used just like any other single variable by referring to it using an indexed expression: 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score[0]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array itself (i.e., the entire collection of indexed variables) can be referred to using the array name (without any square brackets): 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score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 array index can be computed when a program is 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 may be represented by a variable: 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score[index]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 may be represented by an expression that evaluates to a suitable integer: 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score[next + 1]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6A2C8DC-0FCE-46AA-BA0A-CEA07748D202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136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Three Ways to Use Square Brackets </a:t>
            </a:r>
            <a:r>
              <a:rPr lang="en-US" sz="3200" b="1">
                <a:latin typeface="Courier New" pitchFamily="49" charset="0"/>
              </a:rPr>
              <a:t>[]</a:t>
            </a:r>
            <a:r>
              <a:rPr lang="en-US" sz="3200"/>
              <a:t> with an Array Name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Square brackets can be used to create a type name: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Square brackets can be used with an integer value as part of the special syntax Java uses to create a new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Square brackets can be used to name an indexed variable of an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max = score[0];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A17DB22-0938-44A4-9ED6-AE17E86B087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5566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length</a:t>
            </a:r>
            <a:r>
              <a:rPr lang="en-US"/>
              <a:t> Instance Variable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An array is considered to be an </a:t>
            </a:r>
            <a:r>
              <a:rPr lang="en-US" sz="2400" b="1" dirty="0"/>
              <a:t>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Since other objects can have instance variables, so can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Every array has exactly one instance variable named </a:t>
            </a:r>
            <a:r>
              <a:rPr lang="en-US" sz="2400" b="1" i="1" dirty="0">
                <a:solidFill>
                  <a:srgbClr val="034CA1"/>
                </a:solidFill>
                <a:latin typeface="Courier New" pitchFamily="49" charset="0"/>
              </a:rPr>
              <a:t>length</a:t>
            </a:r>
            <a:endParaRPr lang="en-US" sz="2400" i="1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When an array is created, the instance variable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dirty="0"/>
              <a:t> is automatically set equal to its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The value of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dirty="0"/>
              <a:t> CANNOT be changed (other than by creating an entirely new array with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dirty="0"/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Given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 dirty="0"/>
              <a:t> above,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score.length</a:t>
            </a:r>
            <a:r>
              <a:rPr lang="en-US" sz="2000" dirty="0"/>
              <a:t> has a value of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21E33B-51A5-4909-8D23-DA9B67748502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758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Pitfall:  Array Index Out of Bounds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Array indices always start with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 dirty="0"/>
              <a:t>, and always end with the integer that is one less than the size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most common programming error made when using arrays is attempting to use a </a:t>
            </a:r>
            <a:r>
              <a:rPr lang="en-US" sz="2000" b="1" dirty="0"/>
              <a:t>nonexistent</a:t>
            </a:r>
            <a:r>
              <a:rPr lang="en-US" sz="2000" dirty="0"/>
              <a:t> array index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an index expression evaluates to some value other than those allowed by the array declaration, the index is said to be </a:t>
            </a:r>
            <a:r>
              <a:rPr lang="en-US" sz="2400" b="1" i="1" dirty="0"/>
              <a:t>out of bounds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 out of bounds index will cause a program to </a:t>
            </a:r>
            <a:r>
              <a:rPr lang="en-US" sz="2000" b="1" dirty="0"/>
              <a:t>terminate</a:t>
            </a:r>
            <a:r>
              <a:rPr lang="en-US" sz="2000" dirty="0"/>
              <a:t> with a </a:t>
            </a:r>
            <a:r>
              <a:rPr lang="en-US" sz="2000" b="1" dirty="0"/>
              <a:t>run-time error </a:t>
            </a:r>
            <a:r>
              <a:rPr lang="en-US" sz="2000" dirty="0"/>
              <a:t>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41A9C78-91D7-498E-B838-C4A43D6BAF63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337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Initializing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 array can be initialized when it is declared</a:t>
            </a:r>
          </a:p>
          <a:p>
            <a:pPr lvl="1" eaLnBrk="1" hangingPunct="1"/>
            <a:r>
              <a:rPr lang="en-US" sz="2400"/>
              <a:t>Values for the indexed variables are enclosed in braces, and separated by  commas</a:t>
            </a:r>
          </a:p>
          <a:p>
            <a:pPr lvl="1" eaLnBrk="1" hangingPunct="1"/>
            <a:r>
              <a:rPr lang="en-US" sz="2400"/>
              <a:t>The array size is automatically set to the number of values in the braces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int[] age = {2, 12, 1};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Given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age</a:t>
            </a:r>
            <a:r>
              <a:rPr lang="en-US" sz="2400"/>
              <a:t> above,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age.length</a:t>
            </a:r>
            <a:r>
              <a:rPr lang="en-US" sz="2400"/>
              <a:t> has a value of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A970EAF-C826-4294-B09F-70AEE5DBE325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71392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Initializing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Another way of initializing an array is by using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dirty="0"/>
              <a:t> loop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double[] reading = new double[100];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index;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for (index = 0;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   index &lt;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reading.length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; index++)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 reading[index] = 42.0;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the elements of an array are not initialized explicitly, they will automatically be initialized to the default value for their </a:t>
            </a:r>
            <a:r>
              <a:rPr lang="en-US" sz="2400" b="1" dirty="0"/>
              <a:t>base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3643F38-DA32-4BB3-82C0-5AB392EEA6DB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6743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物件導向設計-6-Defining Class 2</Template>
  <TotalTime>6947</TotalTime>
  <Words>2574</Words>
  <Application>Microsoft Office PowerPoint</Application>
  <PresentationFormat>On-screen Show (4:3)</PresentationFormat>
  <Paragraphs>380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微軟正黑體</vt:lpstr>
      <vt:lpstr>Arial</vt:lpstr>
      <vt:lpstr>Courier New</vt:lpstr>
      <vt:lpstr>清晰度</vt:lpstr>
      <vt:lpstr>物件導向設計</vt:lpstr>
      <vt:lpstr>Introduction to Arrays</vt:lpstr>
      <vt:lpstr>Declaring and Creating an Array</vt:lpstr>
      <vt:lpstr>Referring to Arrays and Array Elements</vt:lpstr>
      <vt:lpstr>Three Ways to Use Square Brackets [] with an Array Name</vt:lpstr>
      <vt:lpstr>The length Instance Variable</vt:lpstr>
      <vt:lpstr>Pitfall:  Array Index Out of Bounds</vt:lpstr>
      <vt:lpstr>Initializing Arrays</vt:lpstr>
      <vt:lpstr>Initializing Arrays</vt:lpstr>
      <vt:lpstr>Pitfall:  An Array of Characters Is Not a String</vt:lpstr>
      <vt:lpstr>Pitfall:  An Array of Characters Is Not a String</vt:lpstr>
      <vt:lpstr>Pitfall:  Arrays with a Class Base Type</vt:lpstr>
      <vt:lpstr>Pitfall:  Arrays with a Class Base Type</vt:lpstr>
      <vt:lpstr>Array Parameters</vt:lpstr>
      <vt:lpstr>Array Parameters</vt:lpstr>
      <vt:lpstr>Array Parameters</vt:lpstr>
      <vt:lpstr>Arguments for the Method main</vt:lpstr>
      <vt:lpstr>Arguments for the Method main</vt:lpstr>
      <vt:lpstr>Arguments for the Method main</vt:lpstr>
      <vt:lpstr>Methods That Return an Array</vt:lpstr>
      <vt:lpstr>The "for each" Loop</vt:lpstr>
      <vt:lpstr>The "For-Each" Loop</vt:lpstr>
      <vt:lpstr>Methods with a Variable Number of Parameters</vt:lpstr>
      <vt:lpstr>Method with a Variable Number of Parameters</vt:lpstr>
      <vt:lpstr>Privacy Leaks with Array Instance Variables</vt:lpstr>
      <vt:lpstr>Privacy Leaks with Array Instance Variables</vt:lpstr>
      <vt:lpstr>Privacy Leaks with Array Instance Variables</vt:lpstr>
      <vt:lpstr>Enumerated Types 列舉型態</vt:lpstr>
      <vt:lpstr>Representing a Set of Enumerated Values – 傳統作法</vt:lpstr>
      <vt:lpstr>Enumerated Types 列舉型態</vt:lpstr>
      <vt:lpstr>Acceptable Values Not Obvious 可接受的值不明顯</vt:lpstr>
      <vt:lpstr>No Type Safety 不具型態檢查</vt:lpstr>
      <vt:lpstr>Not Printable 沒有辦法印出</vt:lpstr>
      <vt:lpstr>Enumerated Types 列舉型態</vt:lpstr>
      <vt:lpstr>Representing a Set of Enumerated Values – 採用列舉型態作法 </vt:lpstr>
      <vt:lpstr>Using Enum Types 使用列舉型態</vt:lpstr>
      <vt:lpstr>Enums Address These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 - Console Input and Output</dc:title>
  <dc:creator>sammy</dc:creator>
  <cp:lastModifiedBy> </cp:lastModifiedBy>
  <cp:revision>180</cp:revision>
  <cp:lastPrinted>2016-11-21T16:37:35Z</cp:lastPrinted>
  <dcterms:modified xsi:type="dcterms:W3CDTF">2019-04-17T02:05:23Z</dcterms:modified>
</cp:coreProperties>
</file>