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5"/>
  </p:notesMasterIdLst>
  <p:sldIdLst>
    <p:sldId id="256" r:id="rId2"/>
    <p:sldId id="262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2" r:id="rId13"/>
    <p:sldId id="273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089"/>
  </p:normalViewPr>
  <p:slideViewPr>
    <p:cSldViewPr>
      <p:cViewPr>
        <p:scale>
          <a:sx n="117" d="100"/>
          <a:sy n="117" d="100"/>
        </p:scale>
        <p:origin x="1480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2D82-254B-C940-86A7-BE9C9C1F74CB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87F8-FF93-564C-BF7A-14108C33DDE7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6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DA51-D115-794D-A933-25F913051603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1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CB12-444B-3E4E-8A89-2F7B5ECECBDF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7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2681-85A5-204B-B091-971EF97691CF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8BC9-6ABF-1347-902C-C061D08BDE45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50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C3C0-3775-F049-AB90-D80E4B9A5D49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BDE-A514-3745-ADFB-1AFBDA27291C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0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FA4-B170-6746-B2AC-F36C52DE450D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3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5249-BE09-7143-83F7-C40E28E42EDB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1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B86-7E31-3245-9593-85D4BB5F32FD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0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040BAE-31C4-4C43-8AF8-E8E7A30055A5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67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 smtClean="0"/>
              <a:t>物件導向設計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Inheritance</a:t>
            </a:r>
          </a:p>
          <a:p>
            <a:pPr lvl="0">
              <a:spcBef>
                <a:spcPts val="0"/>
              </a:spcBef>
            </a:pPr>
            <a:r>
              <a:rPr lang="zh-TW" altLang="en-US" dirty="0"/>
              <a:t>繼承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Without Inheritance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30422" y="1916832"/>
            <a:ext cx="7213986" cy="39703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Automobile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vin;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numPassengers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speed;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make;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private String model;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locked;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Automobile() {/* code here */}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Automobile(String make, String model) {/* code here */}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accelerate() { /* code here */ }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decelerate() { /* code here */ }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getSpeed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/* code here */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isLocked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{/* code here */}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lock() {/* code here */}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unlock() {/* code here */}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5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Derived/Sub </a:t>
            </a:r>
            <a:r>
              <a:rPr lang="en-US" altLang="zh-TW" dirty="0"/>
              <a:t>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Since an Automobile </a:t>
            </a:r>
            <a:r>
              <a:rPr lang="en-US" altLang="zh-TW" sz="2800" b="1" dirty="0"/>
              <a:t>“</a:t>
            </a:r>
            <a:r>
              <a:rPr lang="en-US" altLang="zh-TW" sz="2800" b="1" dirty="0" smtClean="0"/>
              <a:t>is-a</a:t>
            </a:r>
            <a:r>
              <a:rPr lang="en-US" altLang="zh-TW" sz="2800" b="1" dirty="0"/>
              <a:t>” </a:t>
            </a:r>
            <a:r>
              <a:rPr lang="en-US" altLang="zh-TW" sz="2800" dirty="0"/>
              <a:t>Vehicle, it is defined </a:t>
            </a:r>
            <a:r>
              <a:rPr lang="en-US" altLang="zh-TW" sz="2800" dirty="0" smtClean="0"/>
              <a:t>as a </a:t>
            </a:r>
            <a:r>
              <a:rPr lang="en-US" altLang="zh-TW" sz="2800" b="1" dirty="0" smtClean="0"/>
              <a:t>derived/sub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class of the class Vehicle.</a:t>
            </a:r>
          </a:p>
          <a:p>
            <a:pPr lvl="1"/>
            <a:r>
              <a:rPr lang="en-US" altLang="zh-TW" sz="2400" dirty="0" smtClean="0"/>
              <a:t>A </a:t>
            </a:r>
            <a:r>
              <a:rPr lang="en-US" altLang="zh-TW" sz="2400" dirty="0"/>
              <a:t>derived class is defined by </a:t>
            </a:r>
            <a:r>
              <a:rPr lang="en-US" altLang="zh-TW" sz="2400" b="1" dirty="0"/>
              <a:t>adding</a:t>
            </a:r>
            <a:r>
              <a:rPr lang="en-US" altLang="zh-TW" sz="2400" dirty="0"/>
              <a:t> instance </a:t>
            </a:r>
            <a:r>
              <a:rPr lang="en-US" altLang="zh-TW" sz="2400" dirty="0" smtClean="0"/>
              <a:t>variables and/or </a:t>
            </a:r>
            <a:r>
              <a:rPr lang="en-US" altLang="zh-TW" sz="2400" dirty="0"/>
              <a:t>methods to an existing </a:t>
            </a:r>
            <a:r>
              <a:rPr lang="en-US" altLang="zh-TW" sz="2400" dirty="0" smtClean="0"/>
              <a:t>class.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class that the derived class is built upon is </a:t>
            </a:r>
            <a:r>
              <a:rPr lang="en-US" altLang="zh-TW" sz="2400" dirty="0" smtClean="0"/>
              <a:t>called the </a:t>
            </a:r>
            <a:r>
              <a:rPr lang="en-US" altLang="zh-TW" sz="2400" b="1" dirty="0"/>
              <a:t>base </a:t>
            </a:r>
            <a:r>
              <a:rPr lang="en-US" altLang="zh-TW" sz="2400" b="1" dirty="0" smtClean="0"/>
              <a:t>class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phrase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BaseClass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/>
              <a:t>must be </a:t>
            </a:r>
            <a:r>
              <a:rPr lang="en-US" altLang="zh-TW" sz="2400" dirty="0" smtClean="0"/>
              <a:t>added to </a:t>
            </a:r>
            <a:r>
              <a:rPr lang="en-US" altLang="zh-TW" sz="2400" dirty="0"/>
              <a:t>the derived class definition.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7704" y="5157192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Automobile </a:t>
            </a:r>
            <a:r>
              <a:rPr lang="en-US" altLang="zh-TW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Vehicle</a:t>
            </a:r>
          </a:p>
        </p:txBody>
      </p:sp>
    </p:spTree>
    <p:extLst>
      <p:ext uri="{BB962C8B-B14F-4D97-AF65-F5344CB8AC3E}">
        <p14:creationId xmlns:p14="http://schemas.microsoft.com/office/powerpoint/2010/main" val="197680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Derived/Sub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The class derived from is called a </a:t>
            </a:r>
            <a:r>
              <a:rPr lang="en-US" altLang="zh-TW" sz="2800" b="1" dirty="0"/>
              <a:t>base class </a:t>
            </a:r>
            <a:r>
              <a:rPr lang="en-US" altLang="zh-TW" sz="2800" dirty="0" smtClean="0"/>
              <a:t>or </a:t>
            </a:r>
            <a:r>
              <a:rPr lang="en-US" altLang="zh-TW" sz="2800" b="1" dirty="0" smtClean="0"/>
              <a:t>superclass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derived class inherits all of the </a:t>
            </a:r>
            <a:r>
              <a:rPr lang="en-US" altLang="zh-TW" sz="2800" dirty="0" smtClean="0"/>
              <a:t>following from </a:t>
            </a:r>
            <a:r>
              <a:rPr lang="en-US" altLang="zh-TW" sz="2800" dirty="0"/>
              <a:t>the base </a:t>
            </a:r>
            <a:r>
              <a:rPr lang="en-US" altLang="zh-TW" sz="2800" dirty="0" smtClean="0"/>
              <a:t>class.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public methods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public </a:t>
            </a:r>
            <a:r>
              <a:rPr lang="en-US" altLang="zh-TW" sz="2400" dirty="0">
                <a:solidFill>
                  <a:srgbClr val="FF0000"/>
                </a:solidFill>
              </a:rPr>
              <a:t>and private instance </a:t>
            </a:r>
            <a:r>
              <a:rPr lang="en-US" altLang="zh-TW" sz="2400" dirty="0" smtClean="0">
                <a:solidFill>
                  <a:srgbClr val="FF0000"/>
                </a:solidFill>
              </a:rPr>
              <a:t>variables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public </a:t>
            </a:r>
            <a:r>
              <a:rPr lang="en-US" altLang="zh-TW" sz="2400" dirty="0">
                <a:solidFill>
                  <a:srgbClr val="FF0000"/>
                </a:solidFill>
              </a:rPr>
              <a:t>and private static variables</a:t>
            </a:r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derived class can add more </a:t>
            </a:r>
            <a:r>
              <a:rPr lang="en-US" altLang="zh-TW" sz="2800" dirty="0" smtClean="0"/>
              <a:t>instance variables</a:t>
            </a:r>
            <a:r>
              <a:rPr lang="en-US" altLang="zh-TW" sz="2800" dirty="0"/>
              <a:t>, static variables, and/or methods.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3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Inherited </a:t>
            </a:r>
            <a:r>
              <a:rPr lang="en-US" altLang="zh-TW" dirty="0" smtClean="0"/>
              <a:t>Members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Definitions for the inherited </a:t>
            </a:r>
            <a:r>
              <a:rPr lang="en-US" altLang="zh-TW" b="1" dirty="0"/>
              <a:t>variables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b="1" dirty="0" smtClean="0"/>
              <a:t>methods</a:t>
            </a:r>
            <a:r>
              <a:rPr lang="en-US" altLang="zh-TW" dirty="0" smtClean="0"/>
              <a:t> </a:t>
            </a:r>
            <a:r>
              <a:rPr lang="en-US" altLang="zh-TW" dirty="0"/>
              <a:t>do </a:t>
            </a:r>
            <a:r>
              <a:rPr lang="en-US" altLang="zh-TW" b="1" dirty="0" smtClean="0"/>
              <a:t>NOT</a:t>
            </a:r>
            <a:r>
              <a:rPr lang="en-US" altLang="zh-TW" dirty="0" smtClean="0"/>
              <a:t> appear </a:t>
            </a:r>
            <a:r>
              <a:rPr lang="en-US" altLang="zh-TW" dirty="0"/>
              <a:t>in the </a:t>
            </a:r>
            <a:r>
              <a:rPr lang="en-US" altLang="zh-TW" dirty="0" smtClean="0"/>
              <a:t>derived/sub </a:t>
            </a:r>
            <a:r>
              <a:rPr lang="en-US" altLang="zh-TW" dirty="0"/>
              <a:t>class.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code is reused without having to </a:t>
            </a:r>
            <a:r>
              <a:rPr lang="en-US" altLang="zh-TW" b="1" dirty="0" smtClean="0"/>
              <a:t>explicitly</a:t>
            </a:r>
            <a:r>
              <a:rPr lang="en-US" altLang="zh-TW" dirty="0" smtClean="0"/>
              <a:t> copy </a:t>
            </a:r>
            <a:r>
              <a:rPr lang="en-US" altLang="zh-TW" dirty="0"/>
              <a:t>it, unless the creator of the derived </a:t>
            </a:r>
            <a:r>
              <a:rPr lang="en-US" altLang="zh-TW" dirty="0" smtClean="0"/>
              <a:t>class </a:t>
            </a:r>
            <a:r>
              <a:rPr lang="en-US" altLang="zh-TW" b="1" dirty="0" smtClean="0"/>
              <a:t>redefines</a:t>
            </a:r>
            <a:r>
              <a:rPr lang="en-US" altLang="zh-TW" dirty="0" smtClean="0"/>
              <a:t> </a:t>
            </a:r>
            <a:r>
              <a:rPr lang="en-US" altLang="zh-TW" dirty="0"/>
              <a:t>one or more of the base class methods.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4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 Inheritance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94519" y="3068960"/>
            <a:ext cx="7213986" cy="31085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Automobile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// instance variables local to the derived class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private String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brand;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private String model;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locked;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Automobile() {/* code here */}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Automobile(String make, String model) {/* code here */}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// methods that are local to the derived class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isLocked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{/* code here */}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lock() {/* code here */}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unlock() {/* code here */}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19365"/>
            <a:ext cx="2880320" cy="144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22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Using Automobile &amp; Inheritance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2204864"/>
            <a:ext cx="6102424" cy="13849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it-IT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Automobile auto = new Automobile("GMC", "Hummer");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auto.accelerate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Vehicle’s method  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auto.lock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25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Overriding a Method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 derived class can </a:t>
            </a:r>
            <a:r>
              <a:rPr lang="en-US" altLang="zh-TW" sz="2800" b="1" dirty="0"/>
              <a:t>change</a:t>
            </a:r>
            <a:r>
              <a:rPr lang="en-US" altLang="zh-TW" sz="2800" dirty="0"/>
              <a:t> or </a:t>
            </a:r>
            <a:r>
              <a:rPr lang="en-US" altLang="zh-TW" sz="2800" b="1" dirty="0"/>
              <a:t>override</a:t>
            </a:r>
            <a:r>
              <a:rPr lang="en-US" altLang="zh-TW" sz="2800" dirty="0"/>
              <a:t> an </a:t>
            </a:r>
            <a:r>
              <a:rPr lang="en-US" altLang="zh-TW" sz="2800" dirty="0" smtClean="0"/>
              <a:t>inherited method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 smtClean="0"/>
              <a:t>In </a:t>
            </a:r>
            <a:r>
              <a:rPr lang="en-US" altLang="zh-TW" sz="2800" dirty="0"/>
              <a:t>order to override an inherited method, a </a:t>
            </a:r>
            <a:r>
              <a:rPr lang="en-US" altLang="zh-TW" sz="2800" dirty="0" smtClean="0"/>
              <a:t>new method </a:t>
            </a:r>
            <a:r>
              <a:rPr lang="en-US" altLang="zh-TW" sz="2800" dirty="0"/>
              <a:t>definition is </a:t>
            </a:r>
            <a:r>
              <a:rPr lang="en-US" altLang="zh-TW" sz="2800" b="1" dirty="0"/>
              <a:t>placed in the derived </a:t>
            </a:r>
            <a:r>
              <a:rPr lang="en-US" altLang="zh-TW" sz="2800" b="1" dirty="0" smtClean="0"/>
              <a:t>class </a:t>
            </a:r>
            <a:r>
              <a:rPr lang="en-US" altLang="zh-TW" sz="2800" dirty="0" smtClean="0"/>
              <a:t>definition.</a:t>
            </a:r>
          </a:p>
          <a:p>
            <a:r>
              <a:rPr lang="en-US" altLang="zh-TW" sz="2800" dirty="0" smtClean="0"/>
              <a:t>For </a:t>
            </a:r>
            <a:r>
              <a:rPr lang="en-US" altLang="zh-TW" sz="2800" dirty="0"/>
              <a:t>example, let’s say automobiles decelerate </a:t>
            </a:r>
            <a:r>
              <a:rPr lang="en-US" altLang="zh-TW" sz="2800" dirty="0" smtClean="0"/>
              <a:t>and accelerate </a:t>
            </a:r>
            <a:r>
              <a:rPr lang="en-US" altLang="zh-TW" sz="2800" dirty="0"/>
              <a:t>at a rate of 5 </a:t>
            </a:r>
            <a:r>
              <a:rPr lang="en-US" altLang="zh-TW" sz="2800" dirty="0" smtClean="0"/>
              <a:t>mph.</a:t>
            </a:r>
          </a:p>
          <a:p>
            <a:pPr lvl="1"/>
            <a:r>
              <a:rPr lang="en-US" altLang="zh-TW" sz="2400" dirty="0" smtClean="0"/>
              <a:t>It </a:t>
            </a:r>
            <a:r>
              <a:rPr lang="en-US" altLang="zh-TW" sz="2400" dirty="0"/>
              <a:t>would make sense to override Vehicle’s </a:t>
            </a:r>
            <a:r>
              <a:rPr lang="en-US" altLang="zh-TW" sz="2400" dirty="0" smtClean="0"/>
              <a:t>accelerate and </a:t>
            </a:r>
            <a:r>
              <a:rPr lang="en-US" altLang="zh-TW" sz="2400" dirty="0"/>
              <a:t>decelerate methods by defining Automobile’s </a:t>
            </a:r>
            <a:r>
              <a:rPr lang="en-US" altLang="zh-TW" sz="2400" dirty="0" smtClean="0"/>
              <a:t>own accelerate </a:t>
            </a:r>
            <a:r>
              <a:rPr lang="en-US" altLang="zh-TW" sz="2400" dirty="0"/>
              <a:t>and decelerate methods.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66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Overriding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86358" y="1484784"/>
            <a:ext cx="3625602" cy="32316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Vehicle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speed;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accelerate() {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 ++;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decelerate() {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 --;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getSpeed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setSpeed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speed) {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speed;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1678156"/>
            <a:ext cx="4104456" cy="32316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Automobile extends Vehicle {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model;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locked;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accelerate()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speed = 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super.getSpeed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+ 5; </a:t>
            </a:r>
            <a:endParaRPr lang="en-US" altLang="zh-TW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sz="1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super.setSpeed</a:t>
            </a:r>
            <a:r>
              <a:rPr lang="en-US" altLang="zh-TW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(speed); </a:t>
            </a:r>
            <a:endParaRPr lang="en-US" altLang="zh-TW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decelerate() {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speed =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super.getSpeed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+ 5; </a:t>
            </a:r>
            <a:endParaRPr lang="en-US" altLang="zh-TW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super.setSpeed</a:t>
            </a:r>
            <a:r>
              <a:rPr lang="en-US" altLang="zh-TW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(speed);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8790" y="4710043"/>
            <a:ext cx="612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Now, this code </a:t>
            </a:r>
            <a:endParaRPr lang="en-US" altLang="zh-TW" dirty="0" smtClean="0"/>
          </a:p>
          <a:p>
            <a:r>
              <a:rPr lang="en-US" altLang="zh-TW" dirty="0" smtClean="0"/>
              <a:t>Automobile </a:t>
            </a:r>
            <a:r>
              <a:rPr lang="en-US" altLang="zh-TW" dirty="0"/>
              <a:t>hummer = new Automobile( 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hummer.accelerate</a:t>
            </a:r>
            <a:r>
              <a:rPr lang="en-US" altLang="zh-TW" dirty="0"/>
              <a:t>( );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invokes </a:t>
            </a:r>
            <a:r>
              <a:rPr lang="en-US" altLang="zh-TW" dirty="0"/>
              <a:t>the overridden accelerate() method in the </a:t>
            </a:r>
            <a:r>
              <a:rPr lang="en-US" altLang="zh-TW" b="1" dirty="0"/>
              <a:t>Automobile</a:t>
            </a:r>
            <a:r>
              <a:rPr lang="en-US" altLang="zh-TW" dirty="0"/>
              <a:t> class rather than the accelerate() method in the Vehicle class.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 </a:t>
            </a:r>
            <a:r>
              <a:rPr lang="en-US" altLang="zh-TW" dirty="0"/>
              <a:t>override a method in the derived class, the overriding method must have the </a:t>
            </a:r>
            <a:r>
              <a:rPr lang="en-US" altLang="zh-TW" b="1" dirty="0"/>
              <a:t>same method signature </a:t>
            </a:r>
            <a:r>
              <a:rPr lang="en-US" altLang="zh-TW" dirty="0"/>
              <a:t>as the base class method.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14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Overriding Versus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Do not confuse </a:t>
            </a:r>
            <a:r>
              <a:rPr lang="en-US" altLang="zh-TW" sz="2800" b="1" i="1" dirty="0"/>
              <a:t>overriding</a:t>
            </a:r>
            <a:r>
              <a:rPr lang="en-US" altLang="zh-TW" sz="2800" dirty="0"/>
              <a:t> a method in a </a:t>
            </a:r>
            <a:r>
              <a:rPr lang="en-US" altLang="zh-TW" sz="2800" dirty="0" smtClean="0"/>
              <a:t>derived class </a:t>
            </a:r>
            <a:r>
              <a:rPr lang="en-US" altLang="zh-TW" sz="2800" dirty="0"/>
              <a:t>with </a:t>
            </a:r>
            <a:r>
              <a:rPr lang="en-US" altLang="zh-TW" sz="2800" b="1" i="1" dirty="0"/>
              <a:t>overloading</a:t>
            </a:r>
            <a:r>
              <a:rPr lang="en-US" altLang="zh-TW" sz="2800" dirty="0"/>
              <a:t> a method </a:t>
            </a:r>
            <a:r>
              <a:rPr lang="en-US" altLang="zh-TW" sz="2800" dirty="0" smtClean="0"/>
              <a:t>name.</a:t>
            </a:r>
          </a:p>
          <a:p>
            <a:pPr lvl="1"/>
            <a:r>
              <a:rPr lang="en-US" altLang="zh-TW" sz="2400" dirty="0" smtClean="0"/>
              <a:t>When </a:t>
            </a:r>
            <a:r>
              <a:rPr lang="en-US" altLang="zh-TW" sz="2400" dirty="0"/>
              <a:t>a method in a derived class has the </a:t>
            </a:r>
            <a:r>
              <a:rPr lang="en-US" altLang="zh-TW" sz="2400" dirty="0" smtClean="0"/>
              <a:t>same signature </a:t>
            </a:r>
            <a:r>
              <a:rPr lang="en-US" altLang="zh-TW" sz="2400" dirty="0"/>
              <a:t>as the method in the base class, that </a:t>
            </a:r>
            <a:r>
              <a:rPr lang="en-US" altLang="zh-TW" sz="2400" dirty="0" smtClean="0"/>
              <a:t>is </a:t>
            </a:r>
            <a:r>
              <a:rPr lang="en-US" altLang="zh-TW" sz="2400" b="1" i="1" dirty="0" smtClean="0"/>
              <a:t>overriding</a:t>
            </a:r>
            <a:r>
              <a:rPr lang="en-US" altLang="zh-TW" sz="2400" dirty="0" smtClean="0"/>
              <a:t>.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When </a:t>
            </a:r>
            <a:r>
              <a:rPr lang="en-US" altLang="zh-TW" sz="2400" dirty="0"/>
              <a:t>a method in a derived class or the same </a:t>
            </a:r>
            <a:r>
              <a:rPr lang="en-US" altLang="zh-TW" sz="2400" dirty="0" smtClean="0"/>
              <a:t>class has </a:t>
            </a:r>
            <a:r>
              <a:rPr lang="en-US" altLang="zh-TW" sz="2400" dirty="0"/>
              <a:t>a different signature from the method in the </a:t>
            </a:r>
            <a:r>
              <a:rPr lang="en-US" altLang="zh-TW" sz="2400" dirty="0" smtClean="0"/>
              <a:t>base class </a:t>
            </a:r>
            <a:r>
              <a:rPr lang="en-US" altLang="zh-TW" sz="2400" dirty="0"/>
              <a:t>or the same class, that is </a:t>
            </a:r>
            <a:r>
              <a:rPr lang="en-US" altLang="zh-TW" sz="2400" b="1" i="1" dirty="0" smtClean="0"/>
              <a:t>overloading</a:t>
            </a:r>
            <a:r>
              <a:rPr lang="en-US" altLang="zh-TW" sz="2400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34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final Modifier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If the modifier </a:t>
            </a:r>
            <a:r>
              <a:rPr lang="en-US" altLang="zh-TW" sz="2800" b="1" i="1" dirty="0">
                <a:solidFill>
                  <a:srgbClr val="FF0000"/>
                </a:solidFill>
              </a:rPr>
              <a:t>final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is placed before </a:t>
            </a:r>
            <a:r>
              <a:rPr lang="en-US" altLang="zh-TW" sz="2800" dirty="0" smtClean="0"/>
              <a:t>the definition </a:t>
            </a:r>
            <a:r>
              <a:rPr lang="en-US" altLang="zh-TW" sz="2800" dirty="0"/>
              <a:t>of a </a:t>
            </a:r>
            <a:r>
              <a:rPr lang="en-US" altLang="zh-TW" sz="2800" b="1" i="1" dirty="0"/>
              <a:t>method</a:t>
            </a:r>
            <a:r>
              <a:rPr lang="en-US" altLang="zh-TW" sz="2800" dirty="0"/>
              <a:t>, then that method </a:t>
            </a:r>
            <a:r>
              <a:rPr lang="en-US" altLang="zh-TW" sz="2800" dirty="0" smtClean="0"/>
              <a:t>may </a:t>
            </a:r>
            <a:r>
              <a:rPr lang="en-US" altLang="zh-TW" sz="2800" b="1" dirty="0" smtClean="0"/>
              <a:t>NOT</a:t>
            </a:r>
            <a:r>
              <a:rPr lang="en-US" altLang="zh-TW" sz="2800" dirty="0" smtClean="0"/>
              <a:t> be </a:t>
            </a:r>
            <a:r>
              <a:rPr lang="en-US" altLang="zh-TW" sz="2800" dirty="0"/>
              <a:t>overridden in a derived class.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It </a:t>
            </a:r>
            <a:r>
              <a:rPr lang="en-US" altLang="zh-TW" sz="2800" dirty="0"/>
              <a:t>the modifier </a:t>
            </a:r>
            <a:r>
              <a:rPr lang="en-US" altLang="zh-TW" sz="2800" b="1" i="1" dirty="0">
                <a:solidFill>
                  <a:srgbClr val="FF0000"/>
                </a:solidFill>
              </a:rPr>
              <a:t>final</a:t>
            </a:r>
            <a:r>
              <a:rPr lang="en-US" altLang="zh-TW" sz="2800" dirty="0"/>
              <a:t> is placed before </a:t>
            </a:r>
            <a:r>
              <a:rPr lang="en-US" altLang="zh-TW" sz="2800" dirty="0" smtClean="0"/>
              <a:t>the definition </a:t>
            </a:r>
            <a:r>
              <a:rPr lang="en-US" altLang="zh-TW" sz="2800" dirty="0"/>
              <a:t>of a </a:t>
            </a:r>
            <a:r>
              <a:rPr lang="en-US" altLang="zh-TW" sz="2800" b="1" i="1" dirty="0"/>
              <a:t>class</a:t>
            </a:r>
            <a:r>
              <a:rPr lang="en-US" altLang="zh-TW" sz="2800" dirty="0"/>
              <a:t>, then that class may </a:t>
            </a:r>
            <a:r>
              <a:rPr lang="en-US" altLang="zh-TW" sz="2800" dirty="0" smtClean="0"/>
              <a:t>not be </a:t>
            </a:r>
            <a:r>
              <a:rPr lang="en-US" altLang="zh-TW" sz="2800" dirty="0"/>
              <a:t>used as a base class from which to </a:t>
            </a:r>
            <a:r>
              <a:rPr lang="en-US" altLang="zh-TW" sz="2800" dirty="0" smtClean="0"/>
              <a:t>derive other </a:t>
            </a:r>
            <a:r>
              <a:rPr lang="en-US" altLang="zh-TW" sz="2800" dirty="0"/>
              <a:t>classes.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Object </a:t>
            </a:r>
            <a:r>
              <a:rPr lang="en-US" altLang="zh-TW" sz="3200" dirty="0" smtClean="0"/>
              <a:t>Relationships</a:t>
            </a:r>
            <a:br>
              <a:rPr lang="en-US" altLang="zh-TW" sz="3200" dirty="0" smtClean="0"/>
            </a:br>
            <a:r>
              <a:rPr lang="zh-TW" altLang="en-US" sz="3200" dirty="0" smtClean="0"/>
              <a:t>物件關係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object can be a </a:t>
            </a:r>
            <a:r>
              <a:rPr lang="en-US" altLang="zh-TW" b="1" dirty="0"/>
              <a:t>specialized version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another object.</a:t>
            </a:r>
          </a:p>
          <a:p>
            <a:pPr lvl="1"/>
            <a:r>
              <a:rPr lang="en-US" altLang="zh-TW" sz="2600" dirty="0" smtClean="0"/>
              <a:t>A </a:t>
            </a:r>
            <a:r>
              <a:rPr lang="en-US" altLang="zh-TW" sz="2600" dirty="0"/>
              <a:t>Car </a:t>
            </a:r>
            <a:r>
              <a:rPr lang="en-US" altLang="zh-TW" sz="2600" b="1" dirty="0"/>
              <a:t>is a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Vehicle</a:t>
            </a:r>
          </a:p>
          <a:p>
            <a:pPr lvl="1"/>
            <a:r>
              <a:rPr lang="en-US" altLang="zh-TW" sz="2600" dirty="0" smtClean="0"/>
              <a:t>A </a:t>
            </a:r>
            <a:r>
              <a:rPr lang="en-US" altLang="zh-TW" sz="2600" dirty="0"/>
              <a:t>Motorcycle </a:t>
            </a:r>
            <a:r>
              <a:rPr lang="en-US" altLang="zh-TW" sz="2600" b="1" dirty="0"/>
              <a:t>is a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Vehicle</a:t>
            </a:r>
          </a:p>
          <a:p>
            <a:pPr lvl="1"/>
            <a:r>
              <a:rPr lang="en-US" altLang="zh-TW" sz="2600" dirty="0" smtClean="0"/>
              <a:t>A </a:t>
            </a:r>
            <a:r>
              <a:rPr lang="en-US" altLang="zh-TW" sz="2600" dirty="0"/>
              <a:t>Boat </a:t>
            </a:r>
            <a:r>
              <a:rPr lang="en-US" altLang="zh-TW" sz="2600" b="1" dirty="0"/>
              <a:t>is a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Vehicle</a:t>
            </a:r>
          </a:p>
          <a:p>
            <a:pPr lvl="1"/>
            <a:r>
              <a:rPr lang="en-US" altLang="zh-TW" sz="2600" dirty="0" smtClean="0"/>
              <a:t>An </a:t>
            </a:r>
            <a:r>
              <a:rPr lang="en-US" altLang="zh-TW" sz="2600" dirty="0"/>
              <a:t>Aircraft </a:t>
            </a:r>
            <a:r>
              <a:rPr lang="en-US" altLang="zh-TW" sz="2600" b="1" dirty="0"/>
              <a:t>is a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Vehicle</a:t>
            </a:r>
          </a:p>
          <a:p>
            <a:r>
              <a:rPr lang="en-US" altLang="zh-TW" dirty="0"/>
              <a:t>This kind of relationship is know as the “</a:t>
            </a:r>
            <a:r>
              <a:rPr lang="en-US" altLang="zh-TW" b="1" dirty="0" smtClean="0"/>
              <a:t>is-a</a:t>
            </a:r>
            <a:r>
              <a:rPr lang="en-US" altLang="zh-TW" dirty="0"/>
              <a:t>” </a:t>
            </a:r>
            <a:r>
              <a:rPr lang="en-US" altLang="zh-TW" dirty="0" smtClean="0"/>
              <a:t>relationship.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Object Oriented Programming, this relationship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modeled </a:t>
            </a:r>
            <a:r>
              <a:rPr lang="en-US" altLang="zh-TW" dirty="0"/>
              <a:t>with a technique known as </a:t>
            </a:r>
            <a:r>
              <a:rPr lang="en-US" altLang="zh-TW" b="1" dirty="0"/>
              <a:t>inheritanc</a:t>
            </a:r>
            <a:r>
              <a:rPr lang="en-US" altLang="zh-TW" dirty="0"/>
              <a:t>e.</a:t>
            </a:r>
          </a:p>
          <a:p>
            <a:r>
              <a:rPr lang="en-US" altLang="zh-TW" b="1" dirty="0" smtClean="0"/>
              <a:t>Inheritance</a:t>
            </a:r>
            <a:r>
              <a:rPr lang="en-US" altLang="zh-TW" dirty="0" smtClean="0"/>
              <a:t> </a:t>
            </a:r>
            <a:r>
              <a:rPr lang="en-US" altLang="zh-TW" dirty="0"/>
              <a:t>creates new classes by </a:t>
            </a:r>
            <a:r>
              <a:rPr lang="en-US" altLang="zh-TW" b="1" dirty="0"/>
              <a:t>“adding” code </a:t>
            </a:r>
            <a:r>
              <a:rPr lang="en-US" altLang="zh-TW" dirty="0"/>
              <a:t>to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preexisting </a:t>
            </a:r>
            <a:r>
              <a:rPr lang="en-US" altLang="zh-TW" b="1" dirty="0"/>
              <a:t>class</a:t>
            </a:r>
            <a:r>
              <a:rPr lang="en-US" altLang="zh-TW" dirty="0"/>
              <a:t>, without actually modifying that </a:t>
            </a:r>
            <a:r>
              <a:rPr lang="en-US" altLang="zh-TW" dirty="0" smtClean="0"/>
              <a:t>class‘ definition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26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Pitfall: Use of Private Instance Variables from a</a:t>
            </a:r>
            <a:br>
              <a:rPr lang="en-US" altLang="zh-TW" sz="2800" dirty="0"/>
            </a:br>
            <a:r>
              <a:rPr lang="en-US" altLang="zh-TW" sz="2800" dirty="0"/>
              <a:t>Base Class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An instance variable that is </a:t>
            </a:r>
            <a:r>
              <a:rPr lang="en-US" altLang="zh-TW" sz="2400" b="1" i="1" dirty="0">
                <a:solidFill>
                  <a:srgbClr val="FF0000"/>
                </a:solidFill>
              </a:rPr>
              <a:t>private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in a base </a:t>
            </a:r>
            <a:r>
              <a:rPr lang="en-US" altLang="zh-TW" sz="2400" dirty="0" smtClean="0"/>
              <a:t>class is </a:t>
            </a:r>
            <a:r>
              <a:rPr lang="en-US" altLang="zh-TW" sz="2400" dirty="0"/>
              <a:t>not accessible by name in a method definition </a:t>
            </a:r>
            <a:r>
              <a:rPr lang="en-US" altLang="zh-TW" sz="2400" dirty="0" smtClean="0"/>
              <a:t>of a </a:t>
            </a:r>
            <a:r>
              <a:rPr lang="en-US" altLang="zh-TW" sz="2400" b="1" dirty="0"/>
              <a:t>derived</a:t>
            </a:r>
            <a:r>
              <a:rPr lang="en-US" altLang="zh-TW" sz="2400" dirty="0"/>
              <a:t> </a:t>
            </a:r>
            <a:r>
              <a:rPr lang="en-US" altLang="zh-TW" sz="2400" b="1" dirty="0" smtClean="0"/>
              <a:t>class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dirty="0" smtClean="0"/>
              <a:t>An </a:t>
            </a:r>
            <a:r>
              <a:rPr lang="en-US" altLang="zh-TW" sz="2000" dirty="0"/>
              <a:t>object of the Automobile class cannot </a:t>
            </a:r>
            <a:r>
              <a:rPr lang="en-US" altLang="zh-TW" sz="2000" dirty="0" smtClean="0"/>
              <a:t>access the </a:t>
            </a:r>
            <a:r>
              <a:rPr lang="en-US" altLang="zh-TW" sz="2000" b="1" i="1" dirty="0">
                <a:solidFill>
                  <a:srgbClr val="FF0000"/>
                </a:solidFill>
              </a:rPr>
              <a:t>private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/>
              <a:t>instance variable speed </a:t>
            </a:r>
            <a:r>
              <a:rPr lang="en-US" altLang="zh-TW" sz="2000" dirty="0"/>
              <a:t>by name, </a:t>
            </a:r>
            <a:r>
              <a:rPr lang="en-US" altLang="zh-TW" sz="2000" dirty="0" smtClean="0"/>
              <a:t>even though </a:t>
            </a:r>
            <a:r>
              <a:rPr lang="en-US" altLang="zh-TW" sz="2000" dirty="0"/>
              <a:t>it is inherited from the Vehicle base class.</a:t>
            </a:r>
          </a:p>
          <a:p>
            <a:r>
              <a:rPr lang="en-US" altLang="zh-TW" sz="2400" dirty="0"/>
              <a:t>Instead, a private instance variable of the </a:t>
            </a:r>
            <a:r>
              <a:rPr lang="en-US" altLang="zh-TW" sz="2400" dirty="0" smtClean="0"/>
              <a:t>base class </a:t>
            </a:r>
            <a:r>
              <a:rPr lang="en-US" altLang="zh-TW" sz="2400" dirty="0"/>
              <a:t>can only be accessed by the public </a:t>
            </a:r>
            <a:r>
              <a:rPr lang="en-US" altLang="zh-TW" sz="2400" b="1" dirty="0" smtClean="0"/>
              <a:t>accessor </a:t>
            </a:r>
            <a:r>
              <a:rPr lang="en-US" altLang="zh-TW" sz="2400" dirty="0" smtClean="0"/>
              <a:t>and </a:t>
            </a:r>
            <a:r>
              <a:rPr lang="en-US" altLang="zh-TW" sz="2400" b="1" dirty="0" err="1"/>
              <a:t>mutator</a:t>
            </a:r>
            <a:r>
              <a:rPr lang="en-US" altLang="zh-TW" sz="2400" dirty="0"/>
              <a:t> methods defined in that class.</a:t>
            </a:r>
          </a:p>
          <a:p>
            <a:pPr lvl="1"/>
            <a:r>
              <a:rPr lang="en-US" altLang="zh-TW" sz="2000" dirty="0" smtClean="0"/>
              <a:t>An </a:t>
            </a:r>
            <a:r>
              <a:rPr lang="en-US" altLang="zh-TW" sz="2000" dirty="0"/>
              <a:t>object of the Automobile class can use </a:t>
            </a:r>
            <a:r>
              <a:rPr lang="en-US" altLang="zh-TW" sz="2000" dirty="0" smtClean="0"/>
              <a:t>the </a:t>
            </a:r>
            <a:r>
              <a:rPr lang="en-US" altLang="zh-TW" sz="2000" b="1" dirty="0" err="1" smtClean="0"/>
              <a:t>getSpeed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or </a:t>
            </a:r>
            <a:r>
              <a:rPr lang="en-US" altLang="zh-TW" sz="2000" b="1" dirty="0" smtClean="0"/>
              <a:t>accelerate/decelerate</a:t>
            </a:r>
            <a:r>
              <a:rPr lang="en-US" altLang="zh-TW" sz="2000" dirty="0" smtClean="0"/>
              <a:t> methods </a:t>
            </a:r>
            <a:r>
              <a:rPr lang="en-US" altLang="zh-TW" sz="2000" dirty="0"/>
              <a:t>to access speed.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6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Encapsulation and Inheritance Pitfall:</a:t>
            </a:r>
            <a:br>
              <a:rPr lang="en-US" altLang="zh-TW" sz="2400" dirty="0"/>
            </a:br>
            <a:r>
              <a:rPr lang="en-US" altLang="zh-TW" sz="2400" dirty="0"/>
              <a:t>Use of Private Instance Variables from a Base Class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private instance variables of a class </a:t>
            </a:r>
            <a:r>
              <a:rPr lang="en-US" altLang="zh-TW" dirty="0" smtClean="0"/>
              <a:t>were accessible </a:t>
            </a:r>
            <a:r>
              <a:rPr lang="en-US" altLang="zh-TW" dirty="0"/>
              <a:t>in method definitions of a </a:t>
            </a:r>
            <a:r>
              <a:rPr lang="en-US" altLang="zh-TW" dirty="0" smtClean="0"/>
              <a:t>derived class,</a:t>
            </a:r>
          </a:p>
          <a:p>
            <a:pPr lvl="1"/>
            <a:r>
              <a:rPr lang="en-US" altLang="zh-TW" dirty="0" smtClean="0"/>
              <a:t>then </a:t>
            </a:r>
            <a:r>
              <a:rPr lang="en-US" altLang="zh-TW" dirty="0"/>
              <a:t>anytime someone wanted to access a </a:t>
            </a:r>
            <a:r>
              <a:rPr lang="en-US" altLang="zh-TW" dirty="0" smtClean="0"/>
              <a:t>private instance </a:t>
            </a:r>
            <a:r>
              <a:rPr lang="en-US" altLang="zh-TW" dirty="0"/>
              <a:t>variable, they would only need to </a:t>
            </a:r>
            <a:r>
              <a:rPr lang="en-US" altLang="zh-TW" dirty="0" smtClean="0"/>
              <a:t>create a </a:t>
            </a:r>
            <a:r>
              <a:rPr lang="en-US" altLang="zh-TW" dirty="0"/>
              <a:t>derived class, and access the variables in </a:t>
            </a:r>
            <a:r>
              <a:rPr lang="en-US" altLang="zh-TW" dirty="0" smtClean="0"/>
              <a:t>a method </a:t>
            </a:r>
            <a:r>
              <a:rPr lang="en-US" altLang="zh-TW" dirty="0"/>
              <a:t>of that </a:t>
            </a:r>
            <a:r>
              <a:rPr lang="en-US" altLang="zh-TW" dirty="0" smtClean="0"/>
              <a:t>class.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would allow private instance variables </a:t>
            </a:r>
            <a:r>
              <a:rPr lang="en-US" altLang="zh-TW" dirty="0" smtClean="0"/>
              <a:t>to be </a:t>
            </a:r>
            <a:r>
              <a:rPr lang="en-US" altLang="zh-TW" dirty="0"/>
              <a:t>changed by mistake or in </a:t>
            </a:r>
            <a:r>
              <a:rPr lang="en-US" altLang="zh-TW" dirty="0" smtClean="0"/>
              <a:t>inappropriate ways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64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Pitfall: Private Methods Are Effectively </a:t>
            </a:r>
            <a:r>
              <a:rPr lang="en-US" altLang="zh-TW" sz="2400" dirty="0" smtClean="0"/>
              <a:t>Not Inherited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b="1" dirty="0"/>
              <a:t>private methods </a:t>
            </a:r>
            <a:r>
              <a:rPr lang="en-US" altLang="zh-TW" sz="2400" dirty="0"/>
              <a:t>of the base class are </a:t>
            </a:r>
            <a:r>
              <a:rPr lang="en-US" altLang="zh-TW" sz="2400" dirty="0" smtClean="0"/>
              <a:t>like private </a:t>
            </a:r>
            <a:r>
              <a:rPr lang="en-US" altLang="zh-TW" sz="2400" dirty="0"/>
              <a:t>variables in terms of not being </a:t>
            </a:r>
            <a:r>
              <a:rPr lang="en-US" altLang="zh-TW" sz="2400" dirty="0" smtClean="0"/>
              <a:t>directly available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 smtClean="0"/>
              <a:t>A </a:t>
            </a:r>
            <a:r>
              <a:rPr lang="en-US" altLang="zh-TW" sz="2400" dirty="0"/>
              <a:t>private method is completely unavailable, </a:t>
            </a:r>
            <a:r>
              <a:rPr lang="en-US" altLang="zh-TW" sz="2400" dirty="0" smtClean="0"/>
              <a:t>unless invoked indirectly.</a:t>
            </a:r>
          </a:p>
          <a:p>
            <a:pPr lvl="1"/>
            <a:r>
              <a:rPr lang="en-US" altLang="zh-TW" sz="2000" dirty="0" smtClean="0"/>
              <a:t>This </a:t>
            </a:r>
            <a:r>
              <a:rPr lang="en-US" altLang="zh-TW" sz="2000" dirty="0"/>
              <a:t>is possible only if an object of a derived </a:t>
            </a:r>
            <a:r>
              <a:rPr lang="en-US" altLang="zh-TW" sz="2000" dirty="0" smtClean="0"/>
              <a:t>class invokes </a:t>
            </a:r>
            <a:r>
              <a:rPr lang="en-US" altLang="zh-TW" sz="2000" dirty="0"/>
              <a:t>a public method of the base class </a:t>
            </a:r>
            <a:r>
              <a:rPr lang="en-US" altLang="zh-TW" sz="2000" dirty="0" smtClean="0"/>
              <a:t>that happens </a:t>
            </a:r>
            <a:r>
              <a:rPr lang="en-US" altLang="zh-TW" sz="2000" dirty="0"/>
              <a:t>to invoke the private method.</a:t>
            </a:r>
          </a:p>
          <a:p>
            <a:r>
              <a:rPr lang="en-US" altLang="zh-TW" sz="2400" dirty="0" smtClean="0"/>
              <a:t>This </a:t>
            </a:r>
            <a:r>
              <a:rPr lang="en-US" altLang="zh-TW" sz="2400" dirty="0"/>
              <a:t>should not be a problem because </a:t>
            </a:r>
            <a:r>
              <a:rPr lang="en-US" altLang="zh-TW" sz="2400" dirty="0" smtClean="0"/>
              <a:t>private methods </a:t>
            </a:r>
            <a:r>
              <a:rPr lang="en-US" altLang="zh-TW" sz="2400" dirty="0"/>
              <a:t>should only be used as </a:t>
            </a:r>
            <a:r>
              <a:rPr lang="en-US" altLang="zh-TW" sz="2400" b="1" dirty="0"/>
              <a:t>helper methods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2000" dirty="0" smtClean="0"/>
              <a:t>If </a:t>
            </a:r>
            <a:r>
              <a:rPr lang="en-US" altLang="zh-TW" sz="2000" dirty="0"/>
              <a:t>a method is not just a helper method, then </a:t>
            </a:r>
            <a:r>
              <a:rPr lang="en-US" altLang="zh-TW" sz="2000" dirty="0" smtClean="0"/>
              <a:t>it should </a:t>
            </a:r>
            <a:r>
              <a:rPr lang="en-US" altLang="zh-TW" sz="2000" dirty="0"/>
              <a:t>be public.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720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隨堂練習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+mn-ea"/>
              </a:rPr>
              <a:t>假設有一校務系統</a:t>
            </a:r>
            <a:r>
              <a:rPr lang="en-US" altLang="zh-TW" dirty="0" smtClean="0">
                <a:latin typeface="+mn-ea"/>
              </a:rPr>
              <a:t>，</a:t>
            </a:r>
            <a:r>
              <a:rPr lang="zh-TW" altLang="en-US" dirty="0" smtClean="0">
                <a:latin typeface="+mn-ea"/>
              </a:rPr>
              <a:t>需要你</a:t>
            </a:r>
            <a:r>
              <a:rPr lang="en-US" altLang="zh-TW" dirty="0" smtClean="0">
                <a:latin typeface="+mn-ea"/>
              </a:rPr>
              <a:t>/</a:t>
            </a:r>
            <a:r>
              <a:rPr lang="zh-TW" altLang="en-US" dirty="0" smtClean="0">
                <a:latin typeface="+mn-ea"/>
              </a:rPr>
              <a:t>妳設計系統中類別的繼承</a:t>
            </a:r>
            <a:r>
              <a:rPr lang="en-US" altLang="zh-TW" dirty="0" smtClean="0">
                <a:latin typeface="+mn-ea"/>
              </a:rPr>
              <a:t>(is-a)</a:t>
            </a:r>
            <a:r>
              <a:rPr lang="zh-TW" altLang="en-US" dirty="0" smtClean="0">
                <a:latin typeface="+mn-ea"/>
              </a:rPr>
              <a:t>關係</a:t>
            </a:r>
            <a:r>
              <a:rPr lang="en-US" altLang="zh-TW" dirty="0" smtClean="0">
                <a:latin typeface="+mn-ea"/>
              </a:rPr>
              <a:t>，</a:t>
            </a:r>
            <a:r>
              <a:rPr lang="zh-TW" altLang="en-US" dirty="0" smtClean="0">
                <a:latin typeface="+mn-ea"/>
              </a:rPr>
              <a:t>系統的類別如下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教職員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老師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學生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大學生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研究生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博士生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職員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人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請畫出類別圖以及類別間的繼承關係</a:t>
            </a:r>
            <a:endParaRPr lang="en-US" altLang="zh-TW" dirty="0" smtClean="0">
              <a:latin typeface="+mn-ea"/>
            </a:endParaRPr>
          </a:p>
          <a:p>
            <a:pPr lvl="1"/>
            <a:endParaRPr lang="zh-TW" altLang="en-US" dirty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1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Inheritance</a:t>
            </a:r>
            <a:br>
              <a:rPr lang="en-US" altLang="zh-TW" sz="3200" dirty="0"/>
            </a:br>
            <a:r>
              <a:rPr lang="zh-TW" altLang="en-US" sz="3200" dirty="0"/>
              <a:t>繼承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Inheritance is one of the most </a:t>
            </a:r>
            <a:r>
              <a:rPr lang="en-US" altLang="zh-TW" sz="2400" dirty="0" smtClean="0"/>
              <a:t>important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techniques </a:t>
            </a:r>
            <a:r>
              <a:rPr lang="en-US" altLang="zh-TW" sz="2400" dirty="0"/>
              <a:t>used in </a:t>
            </a:r>
            <a:r>
              <a:rPr lang="en-US" altLang="zh-TW" sz="2400" dirty="0" smtClean="0"/>
              <a:t>OOP</a:t>
            </a:r>
          </a:p>
          <a:p>
            <a:r>
              <a:rPr lang="en-US" altLang="zh-TW" sz="2400" dirty="0"/>
              <a:t>Using </a:t>
            </a:r>
            <a:r>
              <a:rPr lang="en-US" altLang="zh-TW" sz="2400" dirty="0" smtClean="0"/>
              <a:t>inheritance</a:t>
            </a:r>
          </a:p>
          <a:p>
            <a:pPr lvl="1"/>
            <a:r>
              <a:rPr lang="en-US" altLang="zh-TW" sz="2000" dirty="0" smtClean="0"/>
              <a:t>A </a:t>
            </a:r>
            <a:r>
              <a:rPr lang="en-US" altLang="zh-TW" sz="2000" b="1" dirty="0"/>
              <a:t>very general </a:t>
            </a:r>
            <a:r>
              <a:rPr lang="en-US" altLang="zh-TW" sz="2000" dirty="0" smtClean="0"/>
              <a:t>class(</a:t>
            </a:r>
            <a:r>
              <a:rPr lang="zh-TW" altLang="en-US" sz="2000" dirty="0" smtClean="0"/>
              <a:t>一般化的類別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is </a:t>
            </a:r>
            <a:r>
              <a:rPr lang="en-US" altLang="zh-TW" sz="2000" dirty="0"/>
              <a:t>first </a:t>
            </a:r>
            <a:r>
              <a:rPr lang="en-US" altLang="zh-TW" sz="2000" dirty="0" smtClean="0"/>
              <a:t>defined.</a:t>
            </a:r>
          </a:p>
          <a:p>
            <a:pPr lvl="2"/>
            <a:r>
              <a:rPr lang="en-US" altLang="zh-TW" sz="1800" dirty="0" smtClean="0"/>
              <a:t>Vehicle, </a:t>
            </a:r>
            <a:r>
              <a:rPr lang="en-US" altLang="zh-TW" sz="1800" dirty="0"/>
              <a:t>Fruit, </a:t>
            </a:r>
            <a:r>
              <a:rPr lang="en-US" altLang="zh-TW" sz="1800" dirty="0" smtClean="0"/>
              <a:t>Shape</a:t>
            </a:r>
          </a:p>
          <a:p>
            <a:pPr lvl="1"/>
            <a:r>
              <a:rPr lang="en-US" altLang="zh-TW" sz="2000" dirty="0" smtClean="0"/>
              <a:t>Then</a:t>
            </a:r>
            <a:r>
              <a:rPr lang="en-US" altLang="zh-TW" sz="2000" dirty="0"/>
              <a:t>, more </a:t>
            </a:r>
            <a:r>
              <a:rPr lang="en-US" altLang="zh-TW" sz="2000" b="1" dirty="0" smtClean="0"/>
              <a:t>specialized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特殊化</a:t>
            </a:r>
            <a:r>
              <a:rPr lang="en-US" altLang="zh-TW" sz="2000" dirty="0" smtClean="0"/>
              <a:t>) </a:t>
            </a:r>
            <a:r>
              <a:rPr lang="en-US" altLang="zh-TW" sz="2000" dirty="0"/>
              <a:t>versions of the class </a:t>
            </a:r>
            <a:r>
              <a:rPr lang="en-US" altLang="zh-TW" sz="2000" dirty="0" smtClean="0"/>
              <a:t>are defined</a:t>
            </a:r>
            <a:r>
              <a:rPr lang="en-US" altLang="zh-TW" sz="2000" dirty="0"/>
              <a:t>, such as  Car, Boat, Aircraft (more </a:t>
            </a:r>
            <a:r>
              <a:rPr lang="en-US" altLang="zh-TW" sz="2000" dirty="0" smtClean="0"/>
              <a:t>specific versions </a:t>
            </a:r>
            <a:r>
              <a:rPr lang="en-US" altLang="zh-TW" sz="2000" dirty="0"/>
              <a:t>of a Vehicle</a:t>
            </a:r>
            <a:r>
              <a:rPr lang="en-US" altLang="zh-TW" sz="2000" dirty="0" smtClean="0"/>
              <a:t>).</a:t>
            </a:r>
          </a:p>
          <a:p>
            <a:pPr lvl="2"/>
            <a:r>
              <a:rPr lang="en-US" altLang="zh-TW" sz="1800" dirty="0"/>
              <a:t>Adding instance variables and/or</a:t>
            </a:r>
          </a:p>
          <a:p>
            <a:pPr lvl="2"/>
            <a:r>
              <a:rPr lang="en-US" altLang="zh-TW" sz="1800" dirty="0" smtClean="0"/>
              <a:t>Adding </a:t>
            </a:r>
            <a:r>
              <a:rPr lang="en-US" altLang="zh-TW" sz="1800" dirty="0"/>
              <a:t>methods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b="1" dirty="0"/>
              <a:t>specialized</a:t>
            </a:r>
            <a:r>
              <a:rPr lang="en-US" altLang="zh-TW" sz="2000" dirty="0"/>
              <a:t> classes are said to </a:t>
            </a:r>
            <a:r>
              <a:rPr lang="en-US" altLang="zh-TW" sz="2000" b="1" i="1" dirty="0"/>
              <a:t>inherit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methods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b="1" dirty="0"/>
              <a:t>instance variables </a:t>
            </a:r>
            <a:r>
              <a:rPr lang="en-US" altLang="zh-TW" sz="2000" dirty="0"/>
              <a:t>of the </a:t>
            </a:r>
            <a:r>
              <a:rPr lang="en-US" altLang="zh-TW" sz="2000" b="1" dirty="0"/>
              <a:t>general</a:t>
            </a:r>
            <a:r>
              <a:rPr lang="en-US" altLang="zh-TW" sz="2000" dirty="0"/>
              <a:t> class.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46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Derived/Sub </a:t>
            </a:r>
            <a:r>
              <a:rPr lang="en-US" altLang="zh-TW" dirty="0"/>
              <a:t>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There is often a natural hierarchy </a:t>
            </a:r>
            <a:r>
              <a:rPr lang="en-US" altLang="zh-TW" sz="2800" dirty="0" smtClean="0"/>
              <a:t>when designing </a:t>
            </a:r>
            <a:r>
              <a:rPr lang="en-US" altLang="zh-TW" sz="2800" dirty="0"/>
              <a:t>certain classes.</a:t>
            </a:r>
          </a:p>
          <a:p>
            <a:r>
              <a:rPr lang="en-US" altLang="zh-TW" sz="2800" dirty="0" smtClean="0"/>
              <a:t>Example</a:t>
            </a:r>
          </a:p>
          <a:p>
            <a:pPr lvl="1"/>
            <a:r>
              <a:rPr lang="en-US" altLang="zh-TW" sz="2400" dirty="0" smtClean="0"/>
              <a:t>In </a:t>
            </a:r>
            <a:r>
              <a:rPr lang="en-US" altLang="zh-TW" sz="2400" dirty="0"/>
              <a:t>a record-keeping program for the vehicles on </a:t>
            </a:r>
            <a:r>
              <a:rPr lang="en-US" altLang="zh-TW" sz="2400" dirty="0" smtClean="0"/>
              <a:t>a military </a:t>
            </a:r>
            <a:r>
              <a:rPr lang="en-US" altLang="zh-TW" sz="2400" dirty="0"/>
              <a:t>base, there are automobiles and </a:t>
            </a:r>
            <a:r>
              <a:rPr lang="en-US" altLang="zh-TW" sz="2400" dirty="0" smtClean="0"/>
              <a:t>aircraft.</a:t>
            </a:r>
          </a:p>
          <a:p>
            <a:pPr lvl="1"/>
            <a:r>
              <a:rPr lang="en-US" altLang="zh-TW" sz="2400" dirty="0" smtClean="0"/>
              <a:t>Automobiles </a:t>
            </a:r>
            <a:r>
              <a:rPr lang="en-US" altLang="zh-TW" sz="2400" dirty="0"/>
              <a:t>can be divided into Cars </a:t>
            </a:r>
            <a:r>
              <a:rPr lang="en-US" altLang="zh-TW" sz="2400" dirty="0" smtClean="0"/>
              <a:t>and Motorcycles.</a:t>
            </a:r>
          </a:p>
          <a:p>
            <a:pPr lvl="1"/>
            <a:r>
              <a:rPr lang="en-US" altLang="zh-TW" sz="2400" dirty="0" smtClean="0"/>
              <a:t>Aircraft </a:t>
            </a:r>
            <a:r>
              <a:rPr lang="en-US" altLang="zh-TW" sz="2400" dirty="0"/>
              <a:t>can be divided into Planes </a:t>
            </a:r>
            <a:r>
              <a:rPr lang="en-US" altLang="zh-TW" sz="2400" dirty="0" smtClean="0"/>
              <a:t>and Helicopters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Derived/Sub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/>
              <a:t>All vehicles have certain characteristics </a:t>
            </a:r>
            <a:r>
              <a:rPr lang="en-US" altLang="zh-TW" sz="2800" b="1" dirty="0"/>
              <a:t>in </a:t>
            </a:r>
            <a:r>
              <a:rPr lang="en-US" altLang="zh-TW" sz="2800" b="1" dirty="0" smtClean="0"/>
              <a:t>common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Vin number(</a:t>
            </a:r>
            <a:r>
              <a:rPr lang="zh-TW" altLang="en-US" sz="2400" dirty="0" smtClean="0"/>
              <a:t>車身號碼</a:t>
            </a:r>
            <a:r>
              <a:rPr lang="en-US" altLang="zh-TW" sz="2400" dirty="0" smtClean="0"/>
              <a:t>), </a:t>
            </a:r>
            <a:r>
              <a:rPr lang="en-US" altLang="zh-TW" sz="2400" dirty="0"/>
              <a:t>color, number of operators, </a:t>
            </a:r>
            <a:r>
              <a:rPr lang="en-US" altLang="zh-TW" sz="2400" dirty="0" smtClean="0"/>
              <a:t>speed, number </a:t>
            </a:r>
            <a:r>
              <a:rPr lang="en-US" altLang="zh-TW" sz="2400" dirty="0"/>
              <a:t>of passengers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methods for setting and changing the vin, </a:t>
            </a:r>
            <a:r>
              <a:rPr lang="en-US" altLang="zh-TW" sz="2400" dirty="0" smtClean="0"/>
              <a:t>color, speed</a:t>
            </a:r>
            <a:r>
              <a:rPr lang="en-US" altLang="zh-TW" sz="2400" dirty="0"/>
              <a:t>, number of passengers, and number </a:t>
            </a:r>
            <a:r>
              <a:rPr lang="en-US" altLang="zh-TW" sz="2400" dirty="0" smtClean="0"/>
              <a:t>of operators</a:t>
            </a:r>
            <a:endParaRPr lang="en-US" altLang="zh-TW" sz="2400" dirty="0"/>
          </a:p>
          <a:p>
            <a:r>
              <a:rPr lang="en-US" altLang="zh-TW" sz="2800" dirty="0"/>
              <a:t>Some vehicles have specialized </a:t>
            </a:r>
            <a:r>
              <a:rPr lang="en-US" altLang="zh-TW" sz="2800" dirty="0" smtClean="0"/>
              <a:t>characteristics</a:t>
            </a:r>
          </a:p>
          <a:p>
            <a:pPr lvl="1"/>
            <a:r>
              <a:rPr lang="en-US" altLang="zh-TW" sz="2400" dirty="0" smtClean="0"/>
              <a:t>Move</a:t>
            </a:r>
          </a:p>
          <a:p>
            <a:pPr lvl="2"/>
            <a:r>
              <a:rPr lang="en-US" altLang="zh-TW" sz="2200" dirty="0" smtClean="0"/>
              <a:t>Aircraft </a:t>
            </a:r>
            <a:r>
              <a:rPr lang="en-US" altLang="zh-TW" sz="2200" dirty="0"/>
              <a:t>move on the ground and can move in the </a:t>
            </a:r>
            <a:r>
              <a:rPr lang="en-US" altLang="zh-TW" sz="2200" dirty="0" smtClean="0"/>
              <a:t>air</a:t>
            </a:r>
          </a:p>
          <a:p>
            <a:pPr lvl="2"/>
            <a:r>
              <a:rPr lang="en-US" altLang="zh-TW" sz="2200" dirty="0" smtClean="0"/>
              <a:t>Automobiles </a:t>
            </a:r>
            <a:r>
              <a:rPr lang="en-US" altLang="zh-TW" sz="2200" dirty="0"/>
              <a:t>move on the ground</a:t>
            </a:r>
          </a:p>
          <a:p>
            <a:pPr lvl="1"/>
            <a:r>
              <a:rPr lang="en-US" altLang="zh-TW" sz="2400" dirty="0" smtClean="0"/>
              <a:t>Creating </a:t>
            </a:r>
            <a:r>
              <a:rPr lang="en-US" altLang="zh-TW" sz="2400" b="1" i="1" dirty="0"/>
              <a:t>move</a:t>
            </a:r>
            <a:r>
              <a:rPr lang="en-US" altLang="zh-TW" sz="2400" dirty="0"/>
              <a:t> methods for these two </a:t>
            </a:r>
            <a:r>
              <a:rPr lang="en-US" altLang="zh-TW" sz="2400" dirty="0" smtClean="0"/>
              <a:t>different</a:t>
            </a:r>
            <a:r>
              <a:rPr lang="zh-TW" altLang="en-US" sz="2400" dirty="0" smtClean="0"/>
              <a:t> </a:t>
            </a:r>
            <a:r>
              <a:rPr lang="en-US" altLang="zh-TW" sz="2800" dirty="0" smtClean="0"/>
              <a:t>groups </a:t>
            </a:r>
            <a:r>
              <a:rPr lang="en-US" altLang="zh-TW" sz="2400" dirty="0"/>
              <a:t>would be different</a:t>
            </a:r>
            <a:r>
              <a:rPr lang="en-US" altLang="zh-TW" sz="2800" dirty="0"/>
              <a:t>.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36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Inheritance and </a:t>
            </a:r>
            <a:r>
              <a:rPr lang="en-US" altLang="zh-TW" dirty="0" smtClean="0"/>
              <a:t>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Inheritance is an </a:t>
            </a:r>
            <a:r>
              <a:rPr lang="en-US" altLang="zh-TW" sz="2800" b="1" i="1" dirty="0"/>
              <a:t>abstraction</a:t>
            </a:r>
            <a:r>
              <a:rPr lang="en-US" altLang="zh-TW" sz="2800" dirty="0"/>
              <a:t> for</a:t>
            </a:r>
          </a:p>
          <a:p>
            <a:pPr lvl="1"/>
            <a:r>
              <a:rPr lang="en-US" altLang="zh-TW" sz="2400" dirty="0" smtClean="0"/>
              <a:t>sharing </a:t>
            </a:r>
            <a:r>
              <a:rPr lang="en-US" altLang="zh-TW" sz="2400" dirty="0"/>
              <a:t>similarities among classes (e.g. vin, </a:t>
            </a:r>
            <a:r>
              <a:rPr lang="en-US" altLang="zh-TW" sz="2400" dirty="0" smtClean="0"/>
              <a:t>color,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speed</a:t>
            </a:r>
            <a:r>
              <a:rPr lang="en-US" altLang="zh-TW" sz="2400" dirty="0"/>
              <a:t>), </a:t>
            </a:r>
            <a:r>
              <a:rPr lang="en-US" altLang="zh-TW" sz="2400" dirty="0" smtClean="0"/>
              <a:t>and</a:t>
            </a:r>
          </a:p>
          <a:p>
            <a:pPr lvl="1"/>
            <a:r>
              <a:rPr lang="en-US" altLang="zh-TW" sz="2400" dirty="0" smtClean="0"/>
              <a:t>preserving </a:t>
            </a:r>
            <a:r>
              <a:rPr lang="en-US" altLang="zh-TW" sz="2400" dirty="0"/>
              <a:t>their differences (e.g. how they move).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Inheritance </a:t>
            </a:r>
            <a:r>
              <a:rPr lang="en-US" altLang="zh-TW" sz="2800" dirty="0"/>
              <a:t>allows us to group classes </a:t>
            </a:r>
            <a:r>
              <a:rPr lang="en-US" altLang="zh-TW" sz="2800" dirty="0" smtClean="0"/>
              <a:t>into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families </a:t>
            </a:r>
            <a:r>
              <a:rPr lang="en-US" altLang="zh-TW" sz="2800" dirty="0"/>
              <a:t>of related types (Vehicles), </a:t>
            </a:r>
            <a:r>
              <a:rPr lang="en-US" altLang="zh-TW" sz="2800" dirty="0" smtClean="0"/>
              <a:t>allowing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for </a:t>
            </a:r>
            <a:r>
              <a:rPr lang="en-US" altLang="zh-TW" sz="2800" dirty="0"/>
              <a:t>the </a:t>
            </a:r>
            <a:r>
              <a:rPr lang="en-US" altLang="zh-TW" sz="2800" b="1" dirty="0"/>
              <a:t>sharing of common operations </a:t>
            </a:r>
            <a:r>
              <a:rPr lang="en-US" altLang="zh-TW" sz="2800" b="1" dirty="0" smtClean="0"/>
              <a:t>and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data</a:t>
            </a:r>
            <a:r>
              <a:rPr lang="en-US" altLang="zh-TW" sz="2800" dirty="0"/>
              <a:t>. 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52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General/Super </a:t>
            </a:r>
            <a:r>
              <a:rPr lang="en-US" altLang="zh-TW" dirty="0"/>
              <a:t>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 class called Vehicle can be defined </a:t>
            </a:r>
            <a:r>
              <a:rPr lang="en-US" altLang="zh-TW" sz="2800" dirty="0" smtClean="0"/>
              <a:t>that includes </a:t>
            </a:r>
            <a:r>
              <a:rPr lang="en-US" altLang="zh-TW" sz="2800" dirty="0"/>
              <a:t>all Vehicles.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This </a:t>
            </a:r>
            <a:r>
              <a:rPr lang="en-US" altLang="zh-TW" sz="2800" dirty="0"/>
              <a:t>class can then be used to define </a:t>
            </a:r>
            <a:r>
              <a:rPr lang="en-US" altLang="zh-TW" sz="2800" dirty="0" smtClean="0"/>
              <a:t>classes for </a:t>
            </a:r>
            <a:r>
              <a:rPr lang="en-US" altLang="zh-TW" sz="2800" dirty="0"/>
              <a:t>Automobile and Aircraft.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Automobile class can be used to </a:t>
            </a:r>
            <a:r>
              <a:rPr lang="en-US" altLang="zh-TW" sz="2800" dirty="0" smtClean="0"/>
              <a:t>define a </a:t>
            </a:r>
            <a:r>
              <a:rPr lang="en-US" altLang="zh-TW" sz="2800" dirty="0"/>
              <a:t>Car class, and so forth.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68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Vehicle Class Hierarchy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68" y="1988840"/>
            <a:ext cx="4895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9592" y="2780928"/>
            <a:ext cx="7272808" cy="31085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Vehicle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vin;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numPassengers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speed;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Vehicle(){ /* code here */}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Vehicle(Vehicle v){ /* code here */ 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Vehicle(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vin,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numOperators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{/*code here */}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accelerate() { /* code here */ 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decelerate()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 /* code here */ 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getSpeed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{ /* code here */ 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25" y="980728"/>
            <a:ext cx="111534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428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物件導向設計-7-Array</Template>
  <TotalTime>7394</TotalTime>
  <Words>1644</Words>
  <Application>Microsoft Macintosh PowerPoint</Application>
  <PresentationFormat>如螢幕大小 (4:3)</PresentationFormat>
  <Paragraphs>227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Courier New</vt:lpstr>
      <vt:lpstr>微軟正黑體</vt:lpstr>
      <vt:lpstr>Arial</vt:lpstr>
      <vt:lpstr>清晰度</vt:lpstr>
      <vt:lpstr>物件導向設計</vt:lpstr>
      <vt:lpstr>Object Relationships 物件關係</vt:lpstr>
      <vt:lpstr>Inheritance 繼承</vt:lpstr>
      <vt:lpstr>Derived/Sub Classes</vt:lpstr>
      <vt:lpstr>Derived/Sub Classes</vt:lpstr>
      <vt:lpstr>Inheritance and OOP</vt:lpstr>
      <vt:lpstr>General/Super Classes</vt:lpstr>
      <vt:lpstr>A Vehicle Class Hierarchy</vt:lpstr>
      <vt:lpstr>PowerPoint 簡報</vt:lpstr>
      <vt:lpstr>Without Inheritance</vt:lpstr>
      <vt:lpstr>Derived/Sub Classes</vt:lpstr>
      <vt:lpstr>Derived/Sub Class</vt:lpstr>
      <vt:lpstr>Inherited Members</vt:lpstr>
      <vt:lpstr>With Inheritance</vt:lpstr>
      <vt:lpstr>Using Automobile &amp; Inheritance</vt:lpstr>
      <vt:lpstr>Overriding a Method Definition</vt:lpstr>
      <vt:lpstr>Overriding Example</vt:lpstr>
      <vt:lpstr>Overriding Versus Overloading</vt:lpstr>
      <vt:lpstr>The final Modifier</vt:lpstr>
      <vt:lpstr>Pitfall: Use of Private Instance Variables from a Base Class</vt:lpstr>
      <vt:lpstr>Encapsulation and Inheritance Pitfall: Use of Private Instance Variables from a Base Class</vt:lpstr>
      <vt:lpstr>Pitfall: Private Methods Are Effectively Not Inherited</vt:lpstr>
      <vt:lpstr>隨堂練習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 - Console Input and Output</dc:title>
  <dc:creator>sammy</dc:creator>
  <cp:lastModifiedBy>Microsoft Office 使用者</cp:lastModifiedBy>
  <cp:revision>192</cp:revision>
  <cp:lastPrinted>2017-12-05T16:25:17Z</cp:lastPrinted>
  <dcterms:modified xsi:type="dcterms:W3CDTF">2017-12-05T16:25:20Z</dcterms:modified>
</cp:coreProperties>
</file>